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17"/>
  </p:notesMasterIdLst>
  <p:sldIdLst>
    <p:sldId id="296" r:id="rId5"/>
    <p:sldId id="492" r:id="rId6"/>
    <p:sldId id="493" r:id="rId7"/>
    <p:sldId id="268" r:id="rId8"/>
    <p:sldId id="269" r:id="rId9"/>
    <p:sldId id="275" r:id="rId10"/>
    <p:sldId id="260" r:id="rId11"/>
    <p:sldId id="258" r:id="rId12"/>
    <p:sldId id="259" r:id="rId13"/>
    <p:sldId id="519" r:id="rId14"/>
    <p:sldId id="517" r:id="rId15"/>
    <p:sldId id="518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Brinder Singh Mahon" initials="BSM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C992C"/>
    <a:srgbClr val="CA992C"/>
    <a:srgbClr val="7AACAC"/>
    <a:srgbClr val="FF7E79"/>
    <a:srgbClr val="76D6FF"/>
    <a:srgbClr val="7A81FF"/>
    <a:srgbClr val="9437FF"/>
    <a:srgbClr val="F2C2FF"/>
    <a:srgbClr val="FF85FF"/>
    <a:srgbClr val="75757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D4F4B293-8AAF-47AC-841F-0A183D759FDF}" v="8" dt="2019-04-09T11:22:45.940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22838BEF-8BB2-4498-84A7-C5851F593DF1}" styleName="Medium Style 4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EB344D84-9AFB-497E-A393-DC336BA19D2E}" styleName="Medium Style 3 - Accent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2A488322-F2BA-4B5B-9748-0D474271808F}" styleName="Medium Style 3 - Ac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16D9F66E-5EB9-4882-86FB-DCBF35E3C3E4}" styleName="Medium Style 4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AF606853-7671-496A-8E4F-DF71F8EC918B}" styleName="Dark Style 1 - Accent 6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wholeTbl>
    <a:band1H>
      <a:tcStyle>
        <a:tcBdr/>
        <a:fill>
          <a:solidFill>
            <a:schemeClr val="accent6">
              <a:shade val="60000"/>
            </a:schemeClr>
          </a:solidFill>
        </a:fill>
      </a:tcStyle>
    </a:band1H>
    <a:band1V>
      <a:tcStyle>
        <a:tcBdr/>
        <a:fill>
          <a:solidFill>
            <a:schemeClr val="accent6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6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6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6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E929F9F4-4A8F-4326-A1B4-22849713DDAB}" styleName="Dark Style 1 - Accent 4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wholeTbl>
    <a:band1H>
      <a:tcStyle>
        <a:tcBdr/>
        <a:fill>
          <a:solidFill>
            <a:schemeClr val="accent4">
              <a:shade val="60000"/>
            </a:schemeClr>
          </a:solidFill>
        </a:fill>
      </a:tcStyle>
    </a:band1H>
    <a:band1V>
      <a:tcStyle>
        <a:tcBdr/>
        <a:fill>
          <a:solidFill>
            <a:schemeClr val="accent4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4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4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4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8FD4443E-F989-4FC4-A0C8-D5A2AF1F390B}" styleName="Dark Style 1 - Accent 5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wholeTbl>
    <a:band1H>
      <a:tcStyle>
        <a:tcBdr/>
        <a:fill>
          <a:solidFill>
            <a:schemeClr val="accent5">
              <a:shade val="60000"/>
            </a:schemeClr>
          </a:solidFill>
        </a:fill>
      </a:tcStyle>
    </a:band1H>
    <a:band1V>
      <a:tcStyle>
        <a:tcBdr/>
        <a:fill>
          <a:solidFill>
            <a:schemeClr val="accent5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5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5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5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46F890A9-2807-4EBB-B81D-B2AA78EC7F39}" styleName="Dark Style 2 - Accent 5/Ac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FABFCF23-3B69-468F-B69F-88F6DE6A72F2}" styleName="Medium Style 1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327F97BB-C833-4FB7-BDE5-3F7075034690}" styleName="Themed Style 2 - Accent 5">
    <a:tblBg>
      <a:fillRef idx="3">
        <a:schemeClr val="accent5"/>
      </a:fillRef>
      <a:effectRef idx="3">
        <a:schemeClr val="accent5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5">
                <a:tint val="50000"/>
              </a:schemeClr>
            </a:lnRef>
          </a:left>
          <a:right>
            <a:lnRef idx="1">
              <a:schemeClr val="accent5">
                <a:tint val="50000"/>
              </a:schemeClr>
            </a:lnRef>
          </a:right>
          <a:top>
            <a:lnRef idx="1">
              <a:schemeClr val="accent5">
                <a:tint val="50000"/>
              </a:schemeClr>
            </a:lnRef>
          </a:top>
          <a:bottom>
            <a:lnRef idx="1">
              <a:schemeClr val="accent5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5FD0F851-EC5A-4D38-B0AD-8093EC10F338}" styleName="Light Style 1 - Accent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5A111915-BE36-4E01-A7E5-04B1672EAD32}" styleName="Light Style 2 - Accent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931"/>
    <p:restoredTop sz="94630"/>
  </p:normalViewPr>
  <p:slideViewPr>
    <p:cSldViewPr snapToGrid="0" snapToObjects="1">
      <p:cViewPr varScale="1">
        <p:scale>
          <a:sx n="108" d="100"/>
          <a:sy n="108" d="100"/>
        </p:scale>
        <p:origin x="48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commentAuthors" Target="commentAuthors.xml"/><Relationship Id="rId3" Type="http://schemas.openxmlformats.org/officeDocument/2006/relationships/customXml" Target="../customXml/item3.xml"/><Relationship Id="rId21" Type="http://schemas.openxmlformats.org/officeDocument/2006/relationships/theme" Target="theme/theme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microsoft.com/office/2015/10/relationships/revisionInfo" Target="revisionInfo.xml"/><Relationship Id="rId10" Type="http://schemas.openxmlformats.org/officeDocument/2006/relationships/slide" Target="slides/slide6.xml"/><Relationship Id="rId19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9129FA4-15B4-D547-A50C-DBCA619D92D6}" type="datetimeFigureOut">
              <a:rPr lang="en-US" smtClean="0"/>
              <a:t>4/10/2019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869EA96-7651-2244-BF8C-728D36C75B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22102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D8A8A7-9809-7549-8F7A-CB15A92C1029}" type="slidenum">
              <a:rPr lang="en-GB" altLang="x-none" smtClean="0"/>
              <a:pPr/>
              <a:t>1</a:t>
            </a:fld>
            <a:endParaRPr lang="en-GB" altLang="x-none"/>
          </a:p>
        </p:txBody>
      </p:sp>
    </p:spTree>
    <p:extLst>
      <p:ext uri="{BB962C8B-B14F-4D97-AF65-F5344CB8AC3E}">
        <p14:creationId xmlns:p14="http://schemas.microsoft.com/office/powerpoint/2010/main" val="159183897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p1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dirty="0"/>
          </a:p>
        </p:txBody>
      </p:sp>
      <p:sp>
        <p:nvSpPr>
          <p:cNvPr id="177" name="Google Shape;177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p1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dirty="0"/>
          </a:p>
        </p:txBody>
      </p:sp>
      <p:sp>
        <p:nvSpPr>
          <p:cNvPr id="184" name="Google Shape;184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uk-UA" sz="1200" b="0" i="0" u="none" strike="noStrike" cap="none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6</a:t>
            </a:fld>
            <a:endParaRPr lang="uk-UA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59429030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dirty="0"/>
          </a:p>
        </p:txBody>
      </p:sp>
      <p:sp>
        <p:nvSpPr>
          <p:cNvPr id="112" name="Google Shape;112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dirty="0"/>
          </a:p>
        </p:txBody>
      </p:sp>
      <p:sp>
        <p:nvSpPr>
          <p:cNvPr id="98" name="Google Shape;98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05" name="Google Shape;105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>
                <a:solidFill>
                  <a:srgbClr val="757575"/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>
                <a:solidFill>
                  <a:srgbClr val="757575"/>
                </a:solidFill>
                <a:latin typeface="Century Gothic" panose="020B0502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7945144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92DB90-6CF3-AA48-89BF-6A9C84E7D56E}" type="datetimeFigureOut">
              <a:rPr lang="en-US" smtClean="0"/>
              <a:t>4/10/2019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D753AA-0B95-3448-B21F-70E7424410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63360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92DB90-6CF3-AA48-89BF-6A9C84E7D56E}" type="datetimeFigureOut">
              <a:rPr lang="en-US" smtClean="0"/>
              <a:t>4/10/2019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D753AA-0B95-3448-B21F-70E7424410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66438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757575"/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rgbClr val="757575"/>
                </a:solidFill>
                <a:latin typeface="Century Gothic" panose="020B0502020202020204" pitchFamily="34" charset="0"/>
              </a:defRPr>
            </a:lvl1pPr>
            <a:lvl2pPr>
              <a:defRPr>
                <a:solidFill>
                  <a:srgbClr val="757575"/>
                </a:solidFill>
                <a:latin typeface="Century Gothic" panose="020B0502020202020204" pitchFamily="34" charset="0"/>
              </a:defRPr>
            </a:lvl2pPr>
            <a:lvl3pPr>
              <a:defRPr>
                <a:solidFill>
                  <a:srgbClr val="757575"/>
                </a:solidFill>
                <a:latin typeface="Century Gothic" panose="020B0502020202020204" pitchFamily="34" charset="0"/>
              </a:defRPr>
            </a:lvl3pPr>
            <a:lvl4pPr>
              <a:defRPr>
                <a:solidFill>
                  <a:srgbClr val="757575"/>
                </a:solidFill>
                <a:latin typeface="Century Gothic" panose="020B0502020202020204" pitchFamily="34" charset="0"/>
              </a:defRPr>
            </a:lvl4pPr>
            <a:lvl5pPr>
              <a:defRPr>
                <a:solidFill>
                  <a:srgbClr val="757575"/>
                </a:solidFill>
                <a:latin typeface="Century Gothic" panose="020B0502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509264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92DB90-6CF3-AA48-89BF-6A9C84E7D56E}" type="datetimeFigureOut">
              <a:rPr lang="en-US" smtClean="0"/>
              <a:t>4/10/2019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D753AA-0B95-3448-B21F-70E7424410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08345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92DB90-6CF3-AA48-89BF-6A9C84E7D56E}" type="datetimeFigureOut">
              <a:rPr lang="en-US" smtClean="0"/>
              <a:t>4/10/2019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D753AA-0B95-3448-B21F-70E7424410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52477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92DB90-6CF3-AA48-89BF-6A9C84E7D56E}" type="datetimeFigureOut">
              <a:rPr lang="en-US" smtClean="0"/>
              <a:t>4/10/2019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D753AA-0B95-3448-B21F-70E7424410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3828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92DB90-6CF3-AA48-89BF-6A9C84E7D56E}" type="datetimeFigureOut">
              <a:rPr lang="en-US" smtClean="0"/>
              <a:t>4/10/2019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D753AA-0B95-3448-B21F-70E7424410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23161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92DB90-6CF3-AA48-89BF-6A9C84E7D56E}" type="datetimeFigureOut">
              <a:rPr lang="en-US" smtClean="0"/>
              <a:t>4/10/2019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D753AA-0B95-3448-B21F-70E7424410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27424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92DB90-6CF3-AA48-89BF-6A9C84E7D56E}" type="datetimeFigureOut">
              <a:rPr lang="en-US" smtClean="0"/>
              <a:t>4/10/2019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D753AA-0B95-3448-B21F-70E7424410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6523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92DB90-6CF3-AA48-89BF-6A9C84E7D56E}" type="datetimeFigureOut">
              <a:rPr lang="en-US" smtClean="0"/>
              <a:t>4/10/2019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D753AA-0B95-3448-B21F-70E7424410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82241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092DB90-6CF3-AA48-89BF-6A9C84E7D56E}" type="datetimeFigureOut">
              <a:rPr lang="en-US" smtClean="0"/>
              <a:t>4/10/2019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D753AA-0B95-3448-B21F-70E74244101E}" type="slidenum">
              <a:rPr lang="en-US" smtClean="0"/>
              <a:t>‹#›</a:t>
            </a:fld>
            <a:endParaRPr lang="en-US"/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A12609A3-986F-1648-9820-14635FB73309}"/>
              </a:ext>
            </a:extLst>
          </p:cNvPr>
          <p:cNvSpPr txBox="1">
            <a:spLocks/>
          </p:cNvSpPr>
          <p:nvPr userDrawn="1"/>
        </p:nvSpPr>
        <p:spPr>
          <a:xfrm>
            <a:off x="4033012" y="6356350"/>
            <a:ext cx="4125977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>
                <a:solidFill>
                  <a:srgbClr val="737373"/>
                </a:solidFill>
                <a:latin typeface="Century Gothic" pitchFamily="34" charset="0"/>
              </a:rPr>
              <a:t>Faith-inspired| Virtues-led| Aspiring for Excellence</a:t>
            </a:r>
          </a:p>
          <a:p>
            <a:endParaRPr lang="en-US" dirty="0"/>
          </a:p>
        </p:txBody>
      </p:sp>
      <p:pic>
        <p:nvPicPr>
          <p:cNvPr id="8" name="Picture 8" descr="C:\Users\harjeet.lall.NHS\AppData\Local\Microsoft\Windows\Temporary Internet Files\Content.Outlook\U8BA61BP\NST CREST.png">
            <a:extLst>
              <a:ext uri="{FF2B5EF4-FFF2-40B4-BE49-F238E27FC236}">
                <a16:creationId xmlns:a16="http://schemas.microsoft.com/office/drawing/2014/main" id="{A9042247-7627-FC47-8F8A-683DFB49DA16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573789" y="83266"/>
            <a:ext cx="1409860" cy="12629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16676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rgbClr val="757575"/>
          </a:solidFill>
          <a:latin typeface="Century Gothic" panose="020B0502020202020204" pitchFamily="34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rgbClr val="757575"/>
          </a:solidFill>
          <a:latin typeface="Century Gothic" panose="020B0502020202020204" pitchFamily="34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rgbClr val="757575"/>
          </a:solidFill>
          <a:latin typeface="Century Gothic" panose="020B0502020202020204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rgbClr val="757575"/>
          </a:solidFill>
          <a:latin typeface="Century Gothic" panose="020B0502020202020204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rgbClr val="757575"/>
          </a:solidFill>
          <a:latin typeface="Century Gothic" panose="020B0502020202020204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rgbClr val="757575"/>
          </a:solidFill>
          <a:latin typeface="Century Gothic" panose="020B050202020202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1"/>
          <p:cNvSpPr>
            <a:spLocks noGrp="1"/>
          </p:cNvSpPr>
          <p:nvPr>
            <p:ph type="title"/>
          </p:nvPr>
        </p:nvSpPr>
        <p:spPr>
          <a:xfrm>
            <a:off x="1891772" y="2542978"/>
            <a:ext cx="8625309" cy="1772043"/>
          </a:xfrm>
        </p:spPr>
        <p:txBody>
          <a:bodyPr>
            <a:normAutofit fontScale="90000"/>
          </a:bodyPr>
          <a:lstStyle/>
          <a:p>
            <a:pPr algn="ctr"/>
            <a:r>
              <a:rPr lang="en-GB" altLang="x-none" sz="3600" b="1" dirty="0">
                <a:ea typeface="ＭＳ Ｐゴシック"/>
              </a:rPr>
              <a:t> </a:t>
            </a:r>
            <a:r>
              <a:rPr lang="en-US" sz="3600" dirty="0">
                <a:latin typeface="Century Gothic"/>
                <a:ea typeface="Century Gothic" charset="0"/>
                <a:cs typeface="Century Gothic" charset="0"/>
              </a:rPr>
              <a:t>Nishkam High School</a:t>
            </a:r>
            <a:br>
              <a:rPr lang="en-US" sz="3600" dirty="0">
                <a:latin typeface="Century Gothic" charset="0"/>
                <a:ea typeface="Century Gothic" charset="0"/>
                <a:cs typeface="Century Gothic" charset="0"/>
              </a:rPr>
            </a:br>
            <a:r>
              <a:rPr lang="en-US" sz="3600" dirty="0">
                <a:latin typeface="Century Gothic"/>
                <a:ea typeface="Century Gothic" charset="0"/>
                <a:cs typeface="Century Gothic" charset="0"/>
              </a:rPr>
              <a:t> </a:t>
            </a:r>
            <a:br>
              <a:rPr lang="en-US" sz="3600" dirty="0">
                <a:latin typeface="Century Gothic" charset="0"/>
                <a:ea typeface="Century Gothic" charset="0"/>
                <a:cs typeface="Century Gothic" charset="0"/>
              </a:rPr>
            </a:br>
            <a:r>
              <a:rPr lang="en-GB" sz="3600" dirty="0"/>
              <a:t>Year 9 Options Curriculum Pathways</a:t>
            </a:r>
            <a:br>
              <a:rPr lang="en-GB" sz="3600" dirty="0"/>
            </a:br>
            <a:r>
              <a:rPr lang="en-GB" sz="3600" dirty="0"/>
              <a:t> </a:t>
            </a:r>
            <a:br>
              <a:rPr lang="en-GB" sz="3600" dirty="0"/>
            </a:br>
            <a:r>
              <a:rPr lang="en-GB" sz="3600" dirty="0"/>
              <a:t>Years 10-11</a:t>
            </a:r>
            <a:br>
              <a:rPr lang="en-GB" sz="3600" dirty="0"/>
            </a:br>
            <a:r>
              <a:rPr lang="en-GB" sz="3600" dirty="0"/>
              <a:t> </a:t>
            </a:r>
            <a:br>
              <a:rPr lang="en-GB" sz="3600" dirty="0"/>
            </a:br>
            <a:r>
              <a:rPr lang="en-GB" sz="3600" dirty="0"/>
              <a:t>2019 - 2021</a:t>
            </a:r>
            <a:r>
              <a:rPr lang="en-US" sz="3600" dirty="0">
                <a:latin typeface="Century Gothic"/>
                <a:ea typeface="Century Gothic" charset="0"/>
                <a:cs typeface="Century Gothic" charset="0"/>
              </a:rPr>
              <a:t> </a:t>
            </a:r>
            <a:endParaRPr lang="en-GB" altLang="x-none" sz="3600" b="1" dirty="0">
              <a:latin typeface="Century Gothic"/>
              <a:ea typeface="Century Gothic" charset="0"/>
              <a:cs typeface="Century Gothic" charset="0"/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2850482" y="4849144"/>
            <a:ext cx="6921531" cy="1408455"/>
          </a:xfrm>
        </p:spPr>
        <p:txBody>
          <a:bodyPr/>
          <a:lstStyle/>
          <a:p>
            <a:pPr marL="0" indent="0" algn="ctr">
              <a:buNone/>
            </a:pPr>
            <a:endParaRPr lang="en-GB" altLang="x-none" b="1" dirty="0">
              <a:latin typeface="Century Gothic" charset="0"/>
              <a:ea typeface="Calibri" charset="0"/>
              <a:cs typeface="Times New Roman" charset="0"/>
            </a:endParaRPr>
          </a:p>
          <a:p>
            <a:pPr marL="0" indent="0" algn="ctr">
              <a:buNone/>
            </a:pPr>
            <a:endParaRPr lang="en-GB" altLang="x-none" sz="2400" dirty="0">
              <a:latin typeface="Century Gothic" charset="0"/>
              <a:ea typeface="Calibri" charset="0"/>
              <a:cs typeface="Times New Roman" charset="0"/>
            </a:endParaRPr>
          </a:p>
          <a:p>
            <a:pPr marL="0" indent="0" algn="ctr">
              <a:buNone/>
            </a:pPr>
            <a:r>
              <a:rPr lang="en-GB" altLang="x-none" sz="2400" b="1" dirty="0">
                <a:latin typeface="Century Gothic" charset="0"/>
                <a:ea typeface="Calibri" charset="0"/>
                <a:cs typeface="Times New Roman" charset="0"/>
              </a:rPr>
              <a:t>Mr Deeks, 14 March 2019</a:t>
            </a:r>
          </a:p>
          <a:p>
            <a:pPr marL="0" indent="0" algn="ctr">
              <a:buNone/>
            </a:pPr>
            <a:endParaRPr lang="en-GB" altLang="x-none" b="1" dirty="0">
              <a:latin typeface="Century Gothic" charset="0"/>
              <a:ea typeface="Calibri" charset="0"/>
              <a:cs typeface="Times New Roman" charset="0"/>
            </a:endParaRPr>
          </a:p>
          <a:p>
            <a:pPr marL="0" indent="0" algn="ctr">
              <a:buNone/>
            </a:pPr>
            <a:endParaRPr lang="en-GB" altLang="x-none" b="1" dirty="0">
              <a:latin typeface="Century Gothic" charset="0"/>
              <a:ea typeface="Calibri" charset="0"/>
              <a:cs typeface="Times New Roman" charset="0"/>
            </a:endParaRP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1B900A06-88AD-4224-A3BF-011ABA3A1E58}"/>
              </a:ext>
            </a:extLst>
          </p:cNvPr>
          <p:cNvSpPr txBox="1">
            <a:spLocks/>
          </p:cNvSpPr>
          <p:nvPr/>
        </p:nvSpPr>
        <p:spPr>
          <a:xfrm>
            <a:off x="118596" y="-17910"/>
            <a:ext cx="8870932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rgbClr val="757575"/>
                </a:solidFill>
                <a:latin typeface="Century Gothic" panose="020B0502020202020204" pitchFamily="34" charset="0"/>
                <a:ea typeface="+mj-ea"/>
                <a:cs typeface="+mj-cs"/>
              </a:defRPr>
            </a:lvl1pPr>
          </a:lstStyle>
          <a:p>
            <a:r>
              <a:rPr lang="en-GB">
                <a:solidFill>
                  <a:srgbClr val="000000"/>
                </a:solidFill>
                <a:latin typeface="Century Gothic"/>
              </a:rPr>
              <a:t>nishkam</a:t>
            </a:r>
            <a:r>
              <a:rPr lang="en-GB">
                <a:solidFill>
                  <a:srgbClr val="DC992C"/>
                </a:solidFill>
                <a:latin typeface="Century Gothic"/>
              </a:rPr>
              <a:t>high</a:t>
            </a:r>
            <a:r>
              <a:rPr lang="en-GB">
                <a:solidFill>
                  <a:srgbClr val="000000"/>
                </a:solidFill>
                <a:latin typeface="Century Gothic"/>
              </a:rPr>
              <a:t>school</a:t>
            </a:r>
            <a:r>
              <a:rPr lang="en-GB">
                <a:solidFill>
                  <a:srgbClr val="DC992C"/>
                </a:solidFill>
                <a:latin typeface="Century Gothic"/>
              </a:rPr>
              <a:t>birmingham</a:t>
            </a:r>
            <a:endParaRPr lang="en-US" sz="4000" b="1" dirty="0" err="1">
              <a:solidFill>
                <a:srgbClr val="DC992C"/>
              </a:solidFill>
              <a:latin typeface="Century Gothic" charset="0"/>
              <a:ea typeface="Century Gothic" charset="0"/>
              <a:cs typeface="Century Gothic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556B1D-3595-4F37-A0A5-EC0E68A2F5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Languages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CB4C470-78ED-4DBA-98B9-AA65C340B1F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As outlined in the options booklet, students will continue with their current language option if they are on the Blue or Green path.</a:t>
            </a:r>
          </a:p>
        </p:txBody>
      </p:sp>
    </p:spTree>
    <p:extLst>
      <p:ext uri="{BB962C8B-B14F-4D97-AF65-F5344CB8AC3E}">
        <p14:creationId xmlns:p14="http://schemas.microsoft.com/office/powerpoint/2010/main" val="404686461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08804" y="-213783"/>
            <a:ext cx="5246340" cy="857250"/>
          </a:xfrm>
        </p:spPr>
        <p:txBody>
          <a:bodyPr/>
          <a:lstStyle/>
          <a:p>
            <a:r>
              <a:rPr lang="en-US" sz="3600" dirty="0">
                <a:latin typeface="Century Gothic" charset="0"/>
                <a:ea typeface="Century Gothic" charset="0"/>
                <a:cs typeface="Century Gothic" charset="0"/>
              </a:rPr>
              <a:t>Year 10 Pathways</a:t>
            </a:r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40B77B69-30D1-4AE9-A8AA-37077DE179C2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2369886" y="505331"/>
          <a:ext cx="6815542" cy="1844040"/>
        </p:xfrm>
        <a:graphic>
          <a:graphicData uri="http://schemas.openxmlformats.org/drawingml/2006/table">
            <a:tbl>
              <a:tblPr firstRow="1" firstCol="1" bandRow="1">
                <a:tableStyleId>{F5AB1C69-6EDB-4FF4-983F-18BD219EF322}</a:tableStyleId>
              </a:tblPr>
              <a:tblGrid>
                <a:gridCol w="880147">
                  <a:extLst>
                    <a:ext uri="{9D8B030D-6E8A-4147-A177-3AD203B41FA5}">
                      <a16:colId xmlns:a16="http://schemas.microsoft.com/office/drawing/2014/main" val="3609058111"/>
                    </a:ext>
                  </a:extLst>
                </a:gridCol>
                <a:gridCol w="591507">
                  <a:extLst>
                    <a:ext uri="{9D8B030D-6E8A-4147-A177-3AD203B41FA5}">
                      <a16:colId xmlns:a16="http://schemas.microsoft.com/office/drawing/2014/main" val="1019591277"/>
                    </a:ext>
                  </a:extLst>
                </a:gridCol>
                <a:gridCol w="548144">
                  <a:extLst>
                    <a:ext uri="{9D8B030D-6E8A-4147-A177-3AD203B41FA5}">
                      <a16:colId xmlns:a16="http://schemas.microsoft.com/office/drawing/2014/main" val="2608557097"/>
                    </a:ext>
                  </a:extLst>
                </a:gridCol>
                <a:gridCol w="522396">
                  <a:extLst>
                    <a:ext uri="{9D8B030D-6E8A-4147-A177-3AD203B41FA5}">
                      <a16:colId xmlns:a16="http://schemas.microsoft.com/office/drawing/2014/main" val="3720451493"/>
                    </a:ext>
                  </a:extLst>
                </a:gridCol>
                <a:gridCol w="727695">
                  <a:extLst>
                    <a:ext uri="{9D8B030D-6E8A-4147-A177-3AD203B41FA5}">
                      <a16:colId xmlns:a16="http://schemas.microsoft.com/office/drawing/2014/main" val="833073250"/>
                    </a:ext>
                  </a:extLst>
                </a:gridCol>
                <a:gridCol w="618608">
                  <a:extLst>
                    <a:ext uri="{9D8B030D-6E8A-4147-A177-3AD203B41FA5}">
                      <a16:colId xmlns:a16="http://schemas.microsoft.com/office/drawing/2014/main" val="4074450228"/>
                    </a:ext>
                  </a:extLst>
                </a:gridCol>
                <a:gridCol w="838137">
                  <a:extLst>
                    <a:ext uri="{9D8B030D-6E8A-4147-A177-3AD203B41FA5}">
                      <a16:colId xmlns:a16="http://schemas.microsoft.com/office/drawing/2014/main" val="122845861"/>
                    </a:ext>
                  </a:extLst>
                </a:gridCol>
                <a:gridCol w="620641">
                  <a:extLst>
                    <a:ext uri="{9D8B030D-6E8A-4147-A177-3AD203B41FA5}">
                      <a16:colId xmlns:a16="http://schemas.microsoft.com/office/drawing/2014/main" val="1791096874"/>
                    </a:ext>
                  </a:extLst>
                </a:gridCol>
                <a:gridCol w="703982">
                  <a:extLst>
                    <a:ext uri="{9D8B030D-6E8A-4147-A177-3AD203B41FA5}">
                      <a16:colId xmlns:a16="http://schemas.microsoft.com/office/drawing/2014/main" val="2370416682"/>
                    </a:ext>
                  </a:extLst>
                </a:gridCol>
                <a:gridCol w="764285">
                  <a:extLst>
                    <a:ext uri="{9D8B030D-6E8A-4147-A177-3AD203B41FA5}">
                      <a16:colId xmlns:a16="http://schemas.microsoft.com/office/drawing/2014/main" val="824543870"/>
                    </a:ext>
                  </a:extLst>
                </a:gridCol>
              </a:tblGrid>
              <a:tr h="15340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 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Core 1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Core 2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Core 3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Core 4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Core 5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Core 6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Core 7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Option 1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Option 2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extLst>
                  <a:ext uri="{0D108BD9-81ED-4DB2-BD59-A6C34878D82A}">
                    <a16:rowId xmlns:a16="http://schemas.microsoft.com/office/drawing/2014/main" val="3957095286"/>
                  </a:ext>
                </a:extLst>
              </a:tr>
              <a:tr h="122724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Subjects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English</a:t>
                      </a:r>
                      <a:endParaRPr lang="en-GB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Maths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RS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PE (none examined)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French or Punjabi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History or Geography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Triple Science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Triple Science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Business</a:t>
                      </a:r>
                      <a:endParaRPr lang="en-GB" sz="110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Art</a:t>
                      </a:r>
                      <a:endParaRPr lang="en-GB" sz="110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Music</a:t>
                      </a:r>
                      <a:endParaRPr lang="en-GB" sz="110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Comp Sci</a:t>
                      </a:r>
                      <a:endParaRPr lang="en-GB" sz="110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H&amp;S</a:t>
                      </a:r>
                      <a:endParaRPr lang="en-GB" sz="110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Media</a:t>
                      </a:r>
                      <a:endParaRPr lang="en-GB" sz="110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PE</a:t>
                      </a:r>
                      <a:endParaRPr lang="en-GB" sz="110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Psychology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extLst>
                  <a:ext uri="{0D108BD9-81ED-4DB2-BD59-A6C34878D82A}">
                    <a16:rowId xmlns:a16="http://schemas.microsoft.com/office/drawing/2014/main" val="596721830"/>
                  </a:ext>
                </a:extLst>
              </a:tr>
              <a:tr h="30681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Periods per week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5</a:t>
                      </a:r>
                      <a:endParaRPr lang="en-GB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4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2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1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3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3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6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3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3</a:t>
                      </a:r>
                      <a:endParaRPr lang="en-GB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extLst>
                  <a:ext uri="{0D108BD9-81ED-4DB2-BD59-A6C34878D82A}">
                    <a16:rowId xmlns:a16="http://schemas.microsoft.com/office/drawing/2014/main" val="3721795950"/>
                  </a:ext>
                </a:extLst>
              </a:tr>
            </a:tbl>
          </a:graphicData>
        </a:graphic>
      </p:graphicFrame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DF5E49E4-0D8B-4E29-980C-C5A12C0BE92C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2369887" y="2385728"/>
          <a:ext cx="6815543" cy="184404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873116">
                  <a:extLst>
                    <a:ext uri="{9D8B030D-6E8A-4147-A177-3AD203B41FA5}">
                      <a16:colId xmlns:a16="http://schemas.microsoft.com/office/drawing/2014/main" val="3561544731"/>
                    </a:ext>
                  </a:extLst>
                </a:gridCol>
                <a:gridCol w="586783">
                  <a:extLst>
                    <a:ext uri="{9D8B030D-6E8A-4147-A177-3AD203B41FA5}">
                      <a16:colId xmlns:a16="http://schemas.microsoft.com/office/drawing/2014/main" val="303399774"/>
                    </a:ext>
                  </a:extLst>
                </a:gridCol>
                <a:gridCol w="543765">
                  <a:extLst>
                    <a:ext uri="{9D8B030D-6E8A-4147-A177-3AD203B41FA5}">
                      <a16:colId xmlns:a16="http://schemas.microsoft.com/office/drawing/2014/main" val="2128605557"/>
                    </a:ext>
                  </a:extLst>
                </a:gridCol>
                <a:gridCol w="518223">
                  <a:extLst>
                    <a:ext uri="{9D8B030D-6E8A-4147-A177-3AD203B41FA5}">
                      <a16:colId xmlns:a16="http://schemas.microsoft.com/office/drawing/2014/main" val="1604844440"/>
                    </a:ext>
                  </a:extLst>
                </a:gridCol>
                <a:gridCol w="721883">
                  <a:extLst>
                    <a:ext uri="{9D8B030D-6E8A-4147-A177-3AD203B41FA5}">
                      <a16:colId xmlns:a16="http://schemas.microsoft.com/office/drawing/2014/main" val="4100045621"/>
                    </a:ext>
                  </a:extLst>
                </a:gridCol>
                <a:gridCol w="613667">
                  <a:extLst>
                    <a:ext uri="{9D8B030D-6E8A-4147-A177-3AD203B41FA5}">
                      <a16:colId xmlns:a16="http://schemas.microsoft.com/office/drawing/2014/main" val="2561923814"/>
                    </a:ext>
                  </a:extLst>
                </a:gridCol>
                <a:gridCol w="831442">
                  <a:extLst>
                    <a:ext uri="{9D8B030D-6E8A-4147-A177-3AD203B41FA5}">
                      <a16:colId xmlns:a16="http://schemas.microsoft.com/office/drawing/2014/main" val="2387844609"/>
                    </a:ext>
                  </a:extLst>
                </a:gridCol>
                <a:gridCol w="615684">
                  <a:extLst>
                    <a:ext uri="{9D8B030D-6E8A-4147-A177-3AD203B41FA5}">
                      <a16:colId xmlns:a16="http://schemas.microsoft.com/office/drawing/2014/main" val="3551464636"/>
                    </a:ext>
                  </a:extLst>
                </a:gridCol>
                <a:gridCol w="752801">
                  <a:extLst>
                    <a:ext uri="{9D8B030D-6E8A-4147-A177-3AD203B41FA5}">
                      <a16:colId xmlns:a16="http://schemas.microsoft.com/office/drawing/2014/main" val="3020680245"/>
                    </a:ext>
                  </a:extLst>
                </a:gridCol>
                <a:gridCol w="758179">
                  <a:extLst>
                    <a:ext uri="{9D8B030D-6E8A-4147-A177-3AD203B41FA5}">
                      <a16:colId xmlns:a16="http://schemas.microsoft.com/office/drawing/2014/main" val="1724634694"/>
                    </a:ext>
                  </a:extLst>
                </a:gridCol>
              </a:tblGrid>
              <a:tr h="15340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 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Core 1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Core 2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Core 3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Core 4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Core 5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Core 6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Core 7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Option 1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Option 2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extLst>
                  <a:ext uri="{0D108BD9-81ED-4DB2-BD59-A6C34878D82A}">
                    <a16:rowId xmlns:a16="http://schemas.microsoft.com/office/drawing/2014/main" val="3415912169"/>
                  </a:ext>
                </a:extLst>
              </a:tr>
              <a:tr h="122723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Subjects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English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Maths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RS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PE (none exam)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French or Punjabi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History or Geography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Trilogy Science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Business</a:t>
                      </a:r>
                      <a:endParaRPr lang="en-GB" sz="110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Art</a:t>
                      </a:r>
                      <a:endParaRPr lang="en-GB" sz="110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Music</a:t>
                      </a:r>
                      <a:endParaRPr lang="en-GB" sz="110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Comp Sci</a:t>
                      </a:r>
                      <a:endParaRPr lang="en-GB" sz="110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H&amp;S</a:t>
                      </a:r>
                      <a:endParaRPr lang="en-GB" sz="110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Media</a:t>
                      </a:r>
                      <a:endParaRPr lang="en-GB" sz="110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PE</a:t>
                      </a:r>
                      <a:endParaRPr lang="en-GB" sz="110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Psychology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Business</a:t>
                      </a:r>
                      <a:endParaRPr lang="en-GB" sz="110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Art</a:t>
                      </a:r>
                      <a:endParaRPr lang="en-GB" sz="110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Music</a:t>
                      </a:r>
                      <a:endParaRPr lang="en-GB" sz="110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Comp Sci</a:t>
                      </a:r>
                      <a:endParaRPr lang="en-GB" sz="110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H&amp;S</a:t>
                      </a:r>
                      <a:endParaRPr lang="en-GB" sz="110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Media</a:t>
                      </a:r>
                      <a:endParaRPr lang="en-GB" sz="110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PE</a:t>
                      </a:r>
                      <a:endParaRPr lang="en-GB" sz="110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Psychology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extLst>
                  <a:ext uri="{0D108BD9-81ED-4DB2-BD59-A6C34878D82A}">
                    <a16:rowId xmlns:a16="http://schemas.microsoft.com/office/drawing/2014/main" val="926402111"/>
                  </a:ext>
                </a:extLst>
              </a:tr>
              <a:tr h="30681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Periods per week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5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4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2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1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3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3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6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3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3</a:t>
                      </a:r>
                      <a:endParaRPr lang="en-GB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extLst>
                  <a:ext uri="{0D108BD9-81ED-4DB2-BD59-A6C34878D82A}">
                    <a16:rowId xmlns:a16="http://schemas.microsoft.com/office/drawing/2014/main" val="2873366287"/>
                  </a:ext>
                </a:extLst>
              </a:tr>
            </a:tbl>
          </a:graphicData>
        </a:graphic>
      </p:graphicFrame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2A10C2CA-A947-4991-B32B-B28822E5C14A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2369886" y="4283889"/>
          <a:ext cx="6815542" cy="2179320"/>
        </p:xfrm>
        <a:graphic>
          <a:graphicData uri="http://schemas.openxmlformats.org/drawingml/2006/table">
            <a:tbl>
              <a:tblPr firstRow="1" firstCol="1" bandRow="1">
                <a:tableStyleId>{93296810-A885-4BE3-A3E7-6D5BEEA58F35}</a:tableStyleId>
              </a:tblPr>
              <a:tblGrid>
                <a:gridCol w="832656">
                  <a:extLst>
                    <a:ext uri="{9D8B030D-6E8A-4147-A177-3AD203B41FA5}">
                      <a16:colId xmlns:a16="http://schemas.microsoft.com/office/drawing/2014/main" val="3787582186"/>
                    </a:ext>
                  </a:extLst>
                </a:gridCol>
                <a:gridCol w="565738">
                  <a:extLst>
                    <a:ext uri="{9D8B030D-6E8A-4147-A177-3AD203B41FA5}">
                      <a16:colId xmlns:a16="http://schemas.microsoft.com/office/drawing/2014/main" val="3385026713"/>
                    </a:ext>
                  </a:extLst>
                </a:gridCol>
                <a:gridCol w="524071">
                  <a:extLst>
                    <a:ext uri="{9D8B030D-6E8A-4147-A177-3AD203B41FA5}">
                      <a16:colId xmlns:a16="http://schemas.microsoft.com/office/drawing/2014/main" val="215541420"/>
                    </a:ext>
                  </a:extLst>
                </a:gridCol>
                <a:gridCol w="496729">
                  <a:extLst>
                    <a:ext uri="{9D8B030D-6E8A-4147-A177-3AD203B41FA5}">
                      <a16:colId xmlns:a16="http://schemas.microsoft.com/office/drawing/2014/main" val="2073360039"/>
                    </a:ext>
                  </a:extLst>
                </a:gridCol>
                <a:gridCol w="688130">
                  <a:extLst>
                    <a:ext uri="{9D8B030D-6E8A-4147-A177-3AD203B41FA5}">
                      <a16:colId xmlns:a16="http://schemas.microsoft.com/office/drawing/2014/main" val="1506613097"/>
                    </a:ext>
                  </a:extLst>
                </a:gridCol>
                <a:gridCol w="591778">
                  <a:extLst>
                    <a:ext uri="{9D8B030D-6E8A-4147-A177-3AD203B41FA5}">
                      <a16:colId xmlns:a16="http://schemas.microsoft.com/office/drawing/2014/main" val="1516552248"/>
                    </a:ext>
                  </a:extLst>
                </a:gridCol>
                <a:gridCol w="731097">
                  <a:extLst>
                    <a:ext uri="{9D8B030D-6E8A-4147-A177-3AD203B41FA5}">
                      <a16:colId xmlns:a16="http://schemas.microsoft.com/office/drawing/2014/main" val="3526747780"/>
                    </a:ext>
                  </a:extLst>
                </a:gridCol>
                <a:gridCol w="921847">
                  <a:extLst>
                    <a:ext uri="{9D8B030D-6E8A-4147-A177-3AD203B41FA5}">
                      <a16:colId xmlns:a16="http://schemas.microsoft.com/office/drawing/2014/main" val="2973064731"/>
                    </a:ext>
                  </a:extLst>
                </a:gridCol>
                <a:gridCol w="729144">
                  <a:extLst>
                    <a:ext uri="{9D8B030D-6E8A-4147-A177-3AD203B41FA5}">
                      <a16:colId xmlns:a16="http://schemas.microsoft.com/office/drawing/2014/main" val="919981503"/>
                    </a:ext>
                  </a:extLst>
                </a:gridCol>
                <a:gridCol w="734352">
                  <a:extLst>
                    <a:ext uri="{9D8B030D-6E8A-4147-A177-3AD203B41FA5}">
                      <a16:colId xmlns:a16="http://schemas.microsoft.com/office/drawing/2014/main" val="199948338"/>
                    </a:ext>
                  </a:extLst>
                </a:gridCol>
              </a:tblGrid>
              <a:tr h="28124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 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Core 1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Core 2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Core 3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Core 4</a:t>
                      </a:r>
                      <a:endParaRPr lang="en-GB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Core 5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Core 6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Core 7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 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Option 2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Option 3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extLst>
                  <a:ext uri="{0D108BD9-81ED-4DB2-BD59-A6C34878D82A}">
                    <a16:rowId xmlns:a16="http://schemas.microsoft.com/office/drawing/2014/main" val="992669215"/>
                  </a:ext>
                </a:extLst>
              </a:tr>
              <a:tr h="112496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Subjects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English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Maths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RS</a:t>
                      </a:r>
                      <a:endParaRPr lang="en-GB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PE (no exam)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Trilogy Science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Literacy &amp; Numeracy support (no exam)</a:t>
                      </a:r>
                      <a:endParaRPr lang="en-GB" sz="1100"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 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GCSE Citizenship </a:t>
                      </a:r>
                      <a:endParaRPr lang="en-GB" sz="110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 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Business</a:t>
                      </a:r>
                      <a:endParaRPr lang="en-GB" sz="110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Art</a:t>
                      </a:r>
                      <a:endParaRPr lang="en-GB" sz="110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Music</a:t>
                      </a:r>
                      <a:endParaRPr lang="en-GB" sz="110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Comp Sci</a:t>
                      </a:r>
                      <a:endParaRPr lang="en-GB" sz="110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H&amp;S</a:t>
                      </a:r>
                      <a:endParaRPr lang="en-GB" sz="110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Media</a:t>
                      </a:r>
                      <a:endParaRPr lang="en-GB" sz="110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PE</a:t>
                      </a:r>
                      <a:endParaRPr lang="en-GB" sz="110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Psychology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Business</a:t>
                      </a:r>
                      <a:endParaRPr lang="en-GB" sz="110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Art</a:t>
                      </a:r>
                      <a:endParaRPr lang="en-GB" sz="110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Music</a:t>
                      </a:r>
                      <a:endParaRPr lang="en-GB" sz="110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Comp Sci</a:t>
                      </a:r>
                      <a:endParaRPr lang="en-GB" sz="110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H&amp;S</a:t>
                      </a:r>
                      <a:endParaRPr lang="en-GB" sz="110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Media</a:t>
                      </a:r>
                      <a:endParaRPr lang="en-GB" sz="110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PE</a:t>
                      </a:r>
                      <a:endParaRPr lang="en-GB" sz="110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Psychology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extLst>
                  <a:ext uri="{0D108BD9-81ED-4DB2-BD59-A6C34878D82A}">
                    <a16:rowId xmlns:a16="http://schemas.microsoft.com/office/drawing/2014/main" val="1920159145"/>
                  </a:ext>
                </a:extLst>
              </a:tr>
              <a:tr h="28124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Periods per week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5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4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2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1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6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3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3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3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3</a:t>
                      </a:r>
                      <a:endParaRPr lang="en-GB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extLst>
                  <a:ext uri="{0D108BD9-81ED-4DB2-BD59-A6C34878D82A}">
                    <a16:rowId xmlns:a16="http://schemas.microsoft.com/office/drawing/2014/main" val="13721548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152622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14:prism/>
      </p:transition>
    </mc:Choice>
    <mc:Fallback xmlns="">
      <p:transition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21774F-931A-4A29-9939-2B47C98B79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57167" y="274638"/>
            <a:ext cx="7452320" cy="1143000"/>
          </a:xfrm>
        </p:spPr>
        <p:txBody>
          <a:bodyPr>
            <a:normAutofit fontScale="90000"/>
          </a:bodyPr>
          <a:lstStyle/>
          <a:p>
            <a:r>
              <a:rPr lang="en-GB" dirty="0"/>
              <a:t>Options form and deadline date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CCE04E5-8F06-4933-9859-2776BAAAFF4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Friday 22</a:t>
            </a:r>
            <a:r>
              <a:rPr lang="en-GB" baseline="30000" dirty="0"/>
              <a:t>nd</a:t>
            </a:r>
            <a:r>
              <a:rPr lang="en-GB" dirty="0"/>
              <a:t> March 2019</a:t>
            </a:r>
          </a:p>
          <a:p>
            <a:endParaRPr lang="en-GB" dirty="0"/>
          </a:p>
          <a:p>
            <a:endParaRPr lang="en-GB" dirty="0"/>
          </a:p>
          <a:p>
            <a:r>
              <a:rPr lang="en-GB" dirty="0"/>
              <a:t>Any questions?</a:t>
            </a:r>
          </a:p>
        </p:txBody>
      </p:sp>
    </p:spTree>
    <p:extLst>
      <p:ext uri="{BB962C8B-B14F-4D97-AF65-F5344CB8AC3E}">
        <p14:creationId xmlns:p14="http://schemas.microsoft.com/office/powerpoint/2010/main" val="22860545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br>
              <a:rPr lang="en-GB"/>
            </a:br>
            <a:br>
              <a:rPr lang="en-GB"/>
            </a:br>
            <a:br>
              <a:rPr lang="en-GB"/>
            </a:br>
            <a:br>
              <a:rPr lang="en-GB"/>
            </a:br>
            <a:br>
              <a:rPr lang="en-GB"/>
            </a:br>
            <a:br>
              <a:rPr lang="en-GB"/>
            </a:b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8077" y="1027906"/>
            <a:ext cx="8928991" cy="5197713"/>
          </a:xfrm>
        </p:spPr>
        <p:txBody>
          <a:bodyPr/>
          <a:lstStyle/>
          <a:p>
            <a:pPr>
              <a:spcBef>
                <a:spcPts val="0"/>
              </a:spcBef>
              <a:defRPr/>
            </a:pPr>
            <a:r>
              <a:rPr lang="en-GB" sz="2400" dirty="0"/>
              <a:t>The key stage 4 curriculum that students will start in year 10 gives them the opportunity to make choices about which courses they wish to take for the next two years. </a:t>
            </a:r>
          </a:p>
          <a:p>
            <a:pPr>
              <a:spcBef>
                <a:spcPts val="0"/>
              </a:spcBef>
              <a:defRPr/>
            </a:pPr>
            <a:endParaRPr lang="en-GB" sz="2400" dirty="0"/>
          </a:p>
          <a:p>
            <a:pPr>
              <a:spcBef>
                <a:spcPts val="0"/>
              </a:spcBef>
              <a:defRPr/>
            </a:pPr>
            <a:r>
              <a:rPr lang="en-GB" sz="2400" dirty="0"/>
              <a:t>The choices are there to help meet their individual needs, their aspirations and to give them the opportunity to choose subjects that interest them.</a:t>
            </a:r>
          </a:p>
          <a:p>
            <a:pPr>
              <a:spcBef>
                <a:spcPts val="0"/>
              </a:spcBef>
              <a:defRPr/>
            </a:pPr>
            <a:endParaRPr lang="en-GB" sz="2400" dirty="0"/>
          </a:p>
          <a:p>
            <a:pPr>
              <a:spcBef>
                <a:spcPts val="0"/>
              </a:spcBef>
              <a:defRPr/>
            </a:pPr>
            <a:r>
              <a:rPr lang="en-GB" sz="2400" dirty="0"/>
              <a:t>The choices that students make will help to lay the foundations for their future opportunities within further education, and the world of work.</a:t>
            </a:r>
          </a:p>
          <a:p>
            <a:pPr>
              <a:spcBef>
                <a:spcPts val="0"/>
              </a:spcBef>
              <a:defRPr/>
            </a:pPr>
            <a:endParaRPr lang="en-GB" sz="2400" dirty="0"/>
          </a:p>
          <a:p>
            <a:pPr>
              <a:spcBef>
                <a:spcPts val="0"/>
              </a:spcBef>
              <a:defRPr/>
            </a:pPr>
            <a:r>
              <a:rPr lang="en-GB" sz="2400" dirty="0"/>
              <a:t>Nishkam aims to offer a flexible and varied curriculum to prepare students for life, their future study and career.</a:t>
            </a:r>
            <a:endParaRPr lang="en-GB" sz="2400" dirty="0">
              <a:latin typeface="Century Gothic" charset="0"/>
              <a:cs typeface="Calibri"/>
            </a:endParaRPr>
          </a:p>
          <a:p>
            <a:pPr>
              <a:spcBef>
                <a:spcPts val="0"/>
              </a:spcBef>
              <a:defRPr/>
            </a:pPr>
            <a:endParaRPr lang="en-US" sz="2400" dirty="0">
              <a:latin typeface="Century Gothic" charset="0"/>
              <a:cs typeface="Calibri"/>
            </a:endParaRPr>
          </a:p>
          <a:p>
            <a:pPr marL="0" indent="0">
              <a:spcBef>
                <a:spcPts val="0"/>
              </a:spcBef>
              <a:buNone/>
              <a:defRPr/>
            </a:pPr>
            <a:endParaRPr lang="en-US" sz="2400" dirty="0">
              <a:cs typeface="Calibri"/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959011" y="193435"/>
            <a:ext cx="8928992" cy="65381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4000" dirty="0">
                <a:solidFill>
                  <a:srgbClr val="CC9900"/>
                </a:solidFill>
                <a:latin typeface="Century Gothic"/>
                <a:ea typeface="ＭＳ Ｐゴシック"/>
              </a:rPr>
              <a:t>Key Stage 4</a:t>
            </a:r>
            <a:endParaRPr lang="en-GB" sz="4000" dirty="0">
              <a:solidFill>
                <a:srgbClr val="CC9900"/>
              </a:solidFill>
              <a:latin typeface="Century Gothic" pitchFamily="34" charset="0"/>
              <a:ea typeface="ＭＳ Ｐゴシック" pitchFamily="1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815100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8D633992-B8C1-426E-8EBC-71A88AAB5C2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9573" b="9757"/>
          <a:stretch/>
        </p:blipFill>
        <p:spPr>
          <a:xfrm>
            <a:off x="2016342" y="1349407"/>
            <a:ext cx="8307639" cy="44033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06250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p25"/>
          <p:cNvSpPr txBox="1">
            <a:spLocks noGrp="1"/>
          </p:cNvSpPr>
          <p:nvPr>
            <p:ph type="title"/>
          </p:nvPr>
        </p:nvSpPr>
        <p:spPr>
          <a:xfrm>
            <a:off x="1886320" y="119041"/>
            <a:ext cx="7886700" cy="678566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68569" tIns="34275" rIns="68569" bIns="34275" numCol="1" rtlCol="0" anchor="ctr" anchorCtr="0" compatLnSpc="1">
            <a:prstTxWarp prst="textNoShape">
              <a:avLst/>
            </a:prstTxWarp>
            <a:noAutofit/>
          </a:bodyPr>
          <a:lstStyle/>
          <a:p>
            <a:pPr>
              <a:spcBef>
                <a:spcPts val="0"/>
              </a:spcBef>
              <a:buClr>
                <a:schemeClr val="dk1"/>
              </a:buClr>
              <a:buSzPts val="1400"/>
            </a:pPr>
            <a:r>
              <a:rPr lang="en-GB" sz="2800" dirty="0">
                <a:latin typeface="Century Gothic"/>
                <a:ea typeface="ＭＳ Ｐゴシック"/>
                <a:sym typeface="Calibri"/>
              </a:rPr>
              <a:t>Reasons for Selecting Optional Subjects</a:t>
            </a:r>
            <a:endParaRPr sz="2800" dirty="0">
              <a:latin typeface="Century Gothic"/>
              <a:ea typeface="ＭＳ Ｐゴシック"/>
              <a:sym typeface="Calibri"/>
            </a:endParaRPr>
          </a:p>
        </p:txBody>
      </p:sp>
      <p:sp>
        <p:nvSpPr>
          <p:cNvPr id="180" name="Google Shape;180;p25"/>
          <p:cNvSpPr txBox="1">
            <a:spLocks noGrp="1"/>
          </p:cNvSpPr>
          <p:nvPr>
            <p:ph type="body" idx="1"/>
          </p:nvPr>
        </p:nvSpPr>
        <p:spPr>
          <a:xfrm>
            <a:off x="2152650" y="1876604"/>
            <a:ext cx="7516630" cy="3263400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68569" tIns="34275" rIns="68569" bIns="34275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indent="0">
              <a:spcBef>
                <a:spcPts val="0"/>
              </a:spcBef>
              <a:buClr>
                <a:schemeClr val="dk1"/>
              </a:buClr>
              <a:buSzPts val="2590"/>
              <a:buNone/>
            </a:pPr>
            <a:r>
              <a:rPr lang="en-GB" sz="3300" dirty="0"/>
              <a:t>  </a:t>
            </a:r>
            <a:r>
              <a:rPr lang="en-GB" sz="7200" dirty="0">
                <a:solidFill>
                  <a:srgbClr val="0000FF"/>
                </a:solidFill>
              </a:rPr>
              <a:t>I</a:t>
            </a:r>
            <a:r>
              <a:rPr lang="en-GB" sz="4050" dirty="0">
                <a:solidFill>
                  <a:schemeClr val="dk1"/>
                </a:solidFill>
              </a:rPr>
              <a:t>nteresting</a:t>
            </a:r>
            <a:endParaRPr dirty="0"/>
          </a:p>
          <a:p>
            <a:pPr marL="0" indent="0">
              <a:spcBef>
                <a:spcPts val="0"/>
              </a:spcBef>
              <a:buClr>
                <a:schemeClr val="dk1"/>
              </a:buClr>
              <a:buSzPts val="2590"/>
              <a:buNone/>
            </a:pPr>
            <a:r>
              <a:rPr lang="en-GB" sz="4050" dirty="0"/>
              <a:t> </a:t>
            </a:r>
            <a:r>
              <a:rPr lang="en-GB" sz="7200" dirty="0">
                <a:solidFill>
                  <a:srgbClr val="0000FF"/>
                </a:solidFill>
              </a:rPr>
              <a:t>C</a:t>
            </a:r>
            <a:r>
              <a:rPr lang="en-GB" sz="4050" dirty="0"/>
              <a:t>areer Plans</a:t>
            </a:r>
            <a:endParaRPr dirty="0"/>
          </a:p>
          <a:p>
            <a:pPr marL="0" indent="0">
              <a:spcBef>
                <a:spcPts val="0"/>
              </a:spcBef>
              <a:buClr>
                <a:schemeClr val="dk1"/>
              </a:buClr>
              <a:buSzPts val="2590"/>
              <a:buNone/>
            </a:pPr>
            <a:r>
              <a:rPr lang="en-GB" sz="4050" dirty="0"/>
              <a:t> </a:t>
            </a:r>
            <a:r>
              <a:rPr lang="en-GB" sz="7200" dirty="0">
                <a:solidFill>
                  <a:srgbClr val="0000FF"/>
                </a:solidFill>
              </a:rPr>
              <a:t>E</a:t>
            </a:r>
            <a:r>
              <a:rPr lang="en-GB" sz="4050" dirty="0">
                <a:solidFill>
                  <a:schemeClr val="dk1"/>
                </a:solidFill>
              </a:rPr>
              <a:t>njoyable</a:t>
            </a:r>
            <a:endParaRPr dirty="0"/>
          </a:p>
          <a:p>
            <a:pPr marL="0" indent="0">
              <a:spcBef>
                <a:spcPts val="0"/>
              </a:spcBef>
              <a:buClr>
                <a:schemeClr val="dk1"/>
              </a:buClr>
              <a:buSzPts val="2590"/>
              <a:buNone/>
            </a:pPr>
            <a:r>
              <a:rPr lang="en-GB" sz="7200" dirty="0">
                <a:solidFill>
                  <a:srgbClr val="0000FF"/>
                </a:solidFill>
              </a:rPr>
              <a:t> S</a:t>
            </a:r>
            <a:r>
              <a:rPr lang="en-GB" sz="4050" dirty="0"/>
              <a:t>uccess</a:t>
            </a:r>
            <a:endParaRPr sz="4050" dirty="0">
              <a:solidFill>
                <a:schemeClr val="dk1"/>
              </a:solidFill>
            </a:endParaRPr>
          </a:p>
        </p:txBody>
      </p:sp>
      <p:pic>
        <p:nvPicPr>
          <p:cNvPr id="181" name="Google Shape;181;p2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053476" y="2412206"/>
            <a:ext cx="3832110" cy="255474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p26"/>
          <p:cNvSpPr txBox="1">
            <a:spLocks noGrp="1"/>
          </p:cNvSpPr>
          <p:nvPr>
            <p:ph type="title"/>
          </p:nvPr>
        </p:nvSpPr>
        <p:spPr>
          <a:xfrm>
            <a:off x="1586145" y="81743"/>
            <a:ext cx="8851037" cy="771144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68569" tIns="34275" rIns="68569" bIns="34275" numCol="1" rtlCol="0" anchor="ctr" anchorCtr="0" compatLnSpc="1">
            <a:prstTxWarp prst="textNoShape">
              <a:avLst/>
            </a:prstTxWarp>
            <a:noAutofit/>
          </a:bodyPr>
          <a:lstStyle/>
          <a:p>
            <a:pPr>
              <a:spcBef>
                <a:spcPts val="0"/>
              </a:spcBef>
              <a:buClr>
                <a:schemeClr val="dk1"/>
              </a:buClr>
              <a:buSzPts val="1400"/>
            </a:pPr>
            <a:r>
              <a:rPr lang="en-GB" sz="2400" dirty="0">
                <a:latin typeface="Century Gothic"/>
                <a:ea typeface="ＭＳ Ｐゴシック"/>
                <a:sym typeface="Calibri"/>
              </a:rPr>
              <a:t>The Wrong Reasons for Selecting Optional Subjects</a:t>
            </a:r>
            <a:endParaRPr sz="2400" dirty="0">
              <a:latin typeface="Century Gothic"/>
              <a:ea typeface="ＭＳ Ｐゴシック"/>
              <a:sym typeface="Calibri"/>
            </a:endParaRPr>
          </a:p>
        </p:txBody>
      </p:sp>
      <p:sp>
        <p:nvSpPr>
          <p:cNvPr id="187" name="Google Shape;187;p26"/>
          <p:cNvSpPr txBox="1">
            <a:spLocks noGrp="1"/>
          </p:cNvSpPr>
          <p:nvPr>
            <p:ph type="body" idx="1"/>
          </p:nvPr>
        </p:nvSpPr>
        <p:spPr>
          <a:xfrm>
            <a:off x="4264426" y="1277536"/>
            <a:ext cx="4539375" cy="2575350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68569" tIns="34275" rIns="68569" bIns="34275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indent="0">
              <a:spcBef>
                <a:spcPts val="0"/>
              </a:spcBef>
              <a:buClr>
                <a:schemeClr val="dk1"/>
              </a:buClr>
              <a:buSzPts val="2800"/>
              <a:buNone/>
            </a:pPr>
            <a:r>
              <a:rPr lang="en-GB" sz="3300" dirty="0">
                <a:solidFill>
                  <a:schemeClr val="dk1"/>
                </a:solidFill>
              </a:rPr>
              <a:t>X </a:t>
            </a:r>
            <a:r>
              <a:rPr lang="en-GB" sz="3300" dirty="0"/>
              <a:t>F</a:t>
            </a:r>
            <a:r>
              <a:rPr lang="en-GB" sz="3300" dirty="0">
                <a:solidFill>
                  <a:schemeClr val="dk1"/>
                </a:solidFill>
              </a:rPr>
              <a:t>riends</a:t>
            </a:r>
            <a:endParaRPr sz="3300" dirty="0"/>
          </a:p>
          <a:p>
            <a:pPr marL="0" indent="0">
              <a:spcBef>
                <a:spcPts val="750"/>
              </a:spcBef>
              <a:buClr>
                <a:schemeClr val="dk1"/>
              </a:buClr>
              <a:buSzPts val="2800"/>
              <a:buNone/>
            </a:pPr>
            <a:r>
              <a:rPr lang="en-GB" sz="3300" dirty="0">
                <a:solidFill>
                  <a:schemeClr val="dk1"/>
                </a:solidFill>
              </a:rPr>
              <a:t>X </a:t>
            </a:r>
            <a:r>
              <a:rPr lang="en-GB" sz="3300" dirty="0"/>
              <a:t>T</a:t>
            </a:r>
            <a:r>
              <a:rPr lang="en-GB" sz="3300" dirty="0">
                <a:solidFill>
                  <a:schemeClr val="dk1"/>
                </a:solidFill>
              </a:rPr>
              <a:t>eacher</a:t>
            </a:r>
            <a:endParaRPr sz="3300" dirty="0">
              <a:solidFill>
                <a:schemeClr val="dk1"/>
              </a:solidFill>
              <a:cs typeface="Calibri"/>
            </a:endParaRPr>
          </a:p>
          <a:p>
            <a:pPr marL="0" indent="0">
              <a:spcBef>
                <a:spcPts val="750"/>
              </a:spcBef>
              <a:buClr>
                <a:schemeClr val="dk1"/>
              </a:buClr>
              <a:buSzPts val="2800"/>
              <a:buNone/>
            </a:pPr>
            <a:r>
              <a:rPr lang="en-GB" sz="3300" dirty="0"/>
              <a:t>X P</a:t>
            </a:r>
            <a:r>
              <a:rPr lang="en-GB" sz="3300" dirty="0">
                <a:solidFill>
                  <a:schemeClr val="dk1"/>
                </a:solidFill>
              </a:rPr>
              <a:t>ressure</a:t>
            </a:r>
            <a:endParaRPr sz="3300" dirty="0">
              <a:solidFill>
                <a:schemeClr val="dk1"/>
              </a:solidFill>
              <a:cs typeface="Calibri"/>
            </a:endParaRPr>
          </a:p>
          <a:p>
            <a:pPr marL="0" indent="0">
              <a:spcBef>
                <a:spcPts val="750"/>
              </a:spcBef>
              <a:buClr>
                <a:schemeClr val="dk1"/>
              </a:buClr>
              <a:buSzPts val="2800"/>
              <a:buNone/>
            </a:pPr>
            <a:r>
              <a:rPr lang="en-GB" sz="3300" dirty="0">
                <a:solidFill>
                  <a:schemeClr val="dk1"/>
                </a:solidFill>
              </a:rPr>
              <a:t>X </a:t>
            </a:r>
            <a:r>
              <a:rPr lang="en-GB" sz="3300" dirty="0"/>
              <a:t>Easy</a:t>
            </a:r>
            <a:endParaRPr sz="2100" dirty="0">
              <a:latin typeface="Calibri"/>
              <a:ea typeface="Calibri"/>
              <a:cs typeface="Calibri"/>
            </a:endParaRPr>
          </a:p>
          <a:p>
            <a:pPr marL="171450" indent="-38100">
              <a:spcBef>
                <a:spcPts val="750"/>
              </a:spcBef>
              <a:buClr>
                <a:schemeClr val="dk1"/>
              </a:buClr>
              <a:buSzPts val="2800"/>
              <a:buNone/>
            </a:pPr>
            <a:endParaRPr dirty="0"/>
          </a:p>
          <a:p>
            <a:pPr marL="171450" indent="-38100">
              <a:spcBef>
                <a:spcPts val="750"/>
              </a:spcBef>
              <a:buClr>
                <a:schemeClr val="dk1"/>
              </a:buClr>
              <a:buSzPts val="2800"/>
              <a:buNone/>
            </a:pPr>
            <a:endParaRPr sz="21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CC9900"/>
                </a:solidFill>
                <a:latin typeface="Century Gothic"/>
                <a:ea typeface="ＭＳ Ｐゴシック"/>
              </a:rPr>
              <a:t>Which are you?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" name="Google Shape;132;p1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152651" y="2226469"/>
            <a:ext cx="3700463" cy="3263504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Google Shape;131;p19"/>
          <p:cNvPicPr preferRelativeResize="0"/>
          <p:nvPr/>
        </p:nvPicPr>
        <p:blipFill rotWithShape="1">
          <a:blip r:embed="rId4">
            <a:alphaModFix/>
          </a:blip>
          <a:srcRect l="15689" t="4067" r="20451" b="3499"/>
          <a:stretch/>
        </p:blipFill>
        <p:spPr>
          <a:xfrm>
            <a:off x="6153150" y="2228821"/>
            <a:ext cx="3886200" cy="326115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9910928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17"/>
          <p:cNvSpPr txBox="1">
            <a:spLocks noGrp="1"/>
          </p:cNvSpPr>
          <p:nvPr>
            <p:ph type="title"/>
          </p:nvPr>
        </p:nvSpPr>
        <p:spPr>
          <a:xfrm>
            <a:off x="2061526" y="497551"/>
            <a:ext cx="7886700" cy="762758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68569" tIns="34275" rIns="68569" bIns="34275" numCol="1" rtlCol="0" anchor="ctr" anchorCtr="0" compatLnSpc="1">
            <a:prstTxWarp prst="textNoShape">
              <a:avLst/>
            </a:prstTxWarp>
            <a:noAutofit/>
          </a:bodyPr>
          <a:lstStyle/>
          <a:p>
            <a:pPr>
              <a:spcBef>
                <a:spcPts val="0"/>
              </a:spcBef>
              <a:buClr>
                <a:schemeClr val="dk1"/>
              </a:buClr>
              <a:buSzPts val="1400"/>
            </a:pPr>
            <a:r>
              <a:rPr lang="en-GB" dirty="0"/>
              <a:t>English Baccalaureate (</a:t>
            </a:r>
            <a:r>
              <a:rPr lang="en-GB" dirty="0" err="1"/>
              <a:t>Ebacc</a:t>
            </a:r>
            <a:r>
              <a:rPr lang="en-GB" dirty="0"/>
              <a:t>) Subjects</a:t>
            </a:r>
            <a:endParaRPr sz="33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5" name="Google Shape;115;p17"/>
          <p:cNvSpPr txBox="1">
            <a:spLocks noGrp="1"/>
          </p:cNvSpPr>
          <p:nvPr>
            <p:ph type="body" idx="1"/>
          </p:nvPr>
        </p:nvSpPr>
        <p:spPr>
          <a:xfrm>
            <a:off x="1919372" y="2020209"/>
            <a:ext cx="4085504" cy="3577482"/>
          </a:xfrm>
          <a:prstGeom prst="rect">
            <a:avLst/>
          </a:prstGeom>
          <a:gradFill>
            <a:gsLst>
              <a:gs pos="0">
                <a:srgbClr val="9BCDFF"/>
              </a:gs>
              <a:gs pos="35000">
                <a:srgbClr val="B8DCFF"/>
              </a:gs>
              <a:gs pos="100000">
                <a:srgbClr val="E2F0FF"/>
              </a:gs>
            </a:gsLst>
            <a:lin ang="16200000" scaled="0"/>
          </a:gradFill>
          <a:ln w="9525" cap="flat" cmpd="sng">
            <a:solidFill>
              <a:srgbClr val="5597D3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0000" dir="5400000" rotWithShape="0">
              <a:srgbClr val="000000">
                <a:alpha val="37647"/>
              </a:srgbClr>
            </a:outerShdw>
          </a:effectLst>
        </p:spPr>
        <p:txBody>
          <a:bodyPr spcFirstLastPara="1" vert="horz" wrap="square" lIns="68569" tIns="34275" rIns="68569" bIns="34275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indent="0">
              <a:lnSpc>
                <a:spcPct val="80000"/>
              </a:lnSpc>
              <a:spcBef>
                <a:spcPts val="750"/>
              </a:spcBef>
              <a:buSzPts val="2800"/>
              <a:buNone/>
            </a:pPr>
            <a:r>
              <a:rPr lang="en-GB" sz="2250" b="1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What it isn’t…</a:t>
            </a:r>
            <a:endParaRPr dirty="0"/>
          </a:p>
          <a:p>
            <a:pPr marL="0" indent="0">
              <a:lnSpc>
                <a:spcPct val="80000"/>
              </a:lnSpc>
              <a:spcBef>
                <a:spcPts val="750"/>
              </a:spcBef>
              <a:buSzPts val="2800"/>
              <a:buNone/>
            </a:pPr>
            <a:r>
              <a:rPr lang="en-GB" sz="225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It isn’t a qualification like maths or history</a:t>
            </a:r>
            <a:endParaRPr dirty="0"/>
          </a:p>
          <a:p>
            <a:pPr marL="0" indent="0">
              <a:lnSpc>
                <a:spcPct val="80000"/>
              </a:lnSpc>
              <a:spcBef>
                <a:spcPts val="750"/>
              </a:spcBef>
              <a:buSzPts val="2800"/>
              <a:buNone/>
            </a:pPr>
            <a:endParaRPr sz="2250" dirty="0"/>
          </a:p>
          <a:p>
            <a:pPr marL="0" indent="0">
              <a:lnSpc>
                <a:spcPct val="80000"/>
              </a:lnSpc>
              <a:spcBef>
                <a:spcPts val="750"/>
              </a:spcBef>
              <a:buSzPts val="2800"/>
              <a:buNone/>
            </a:pPr>
            <a:r>
              <a:rPr lang="en-GB" sz="2250" b="1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So what is it?</a:t>
            </a:r>
            <a:endParaRPr dirty="0"/>
          </a:p>
          <a:p>
            <a:pPr marL="0" indent="0">
              <a:lnSpc>
                <a:spcPct val="80000"/>
              </a:lnSpc>
              <a:spcBef>
                <a:spcPts val="750"/>
              </a:spcBef>
              <a:buSzPts val="2800"/>
              <a:buNone/>
            </a:pPr>
            <a:r>
              <a:rPr lang="en-GB" sz="225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Collection of subjects </a:t>
            </a:r>
            <a:endParaRPr dirty="0"/>
          </a:p>
          <a:p>
            <a:pPr marL="0" indent="0">
              <a:lnSpc>
                <a:spcPct val="80000"/>
              </a:lnSpc>
              <a:spcBef>
                <a:spcPts val="750"/>
              </a:spcBef>
              <a:buSzPts val="2800"/>
              <a:buNone/>
            </a:pPr>
            <a:r>
              <a:rPr lang="en-GB" sz="225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Maths, English, Sciences, MFL, Geography, History, Computer Science</a:t>
            </a:r>
            <a:endParaRPr dirty="0"/>
          </a:p>
          <a:p>
            <a:pPr marL="0" indent="0">
              <a:lnSpc>
                <a:spcPct val="80000"/>
              </a:lnSpc>
              <a:spcBef>
                <a:spcPts val="750"/>
              </a:spcBef>
              <a:buSzPts val="2800"/>
              <a:buNone/>
            </a:pPr>
            <a:endParaRPr sz="1800" dirty="0"/>
          </a:p>
          <a:p>
            <a:pPr marL="0" indent="0">
              <a:lnSpc>
                <a:spcPct val="80000"/>
              </a:lnSpc>
              <a:spcBef>
                <a:spcPts val="750"/>
              </a:spcBef>
              <a:buClr>
                <a:schemeClr val="dk1"/>
              </a:buClr>
              <a:buSzPts val="2800"/>
              <a:buNone/>
            </a:pPr>
            <a:endParaRPr sz="21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6" name="Google Shape;116;p17"/>
          <p:cNvSpPr txBox="1"/>
          <p:nvPr/>
        </p:nvSpPr>
        <p:spPr>
          <a:xfrm>
            <a:off x="6179835" y="2020211"/>
            <a:ext cx="4053200" cy="3532805"/>
          </a:xfrm>
          <a:prstGeom prst="rect">
            <a:avLst/>
          </a:prstGeom>
          <a:gradFill>
            <a:gsLst>
              <a:gs pos="0">
                <a:srgbClr val="FFAF82"/>
              </a:gs>
              <a:gs pos="35000">
                <a:srgbClr val="FFC5A7"/>
              </a:gs>
              <a:gs pos="100000">
                <a:srgbClr val="FFE8DA"/>
              </a:gs>
            </a:gsLst>
            <a:lin ang="16200000" scaled="0"/>
          </a:gradFill>
          <a:ln w="9525" cap="flat" cmpd="sng">
            <a:solidFill>
              <a:srgbClr val="EB792A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0000" dir="5400000" rotWithShape="0">
              <a:srgbClr val="000000">
                <a:alpha val="37647"/>
              </a:srgbClr>
            </a:outerShdw>
          </a:effectLst>
        </p:spPr>
        <p:txBody>
          <a:bodyPr spcFirstLastPara="1" wrap="square" lIns="68569" tIns="34275" rIns="68569" bIns="34275" anchor="t" anchorCtr="0">
            <a:noAutofit/>
          </a:bodyPr>
          <a:lstStyle/>
          <a:p>
            <a:pPr>
              <a:lnSpc>
                <a:spcPct val="80000"/>
              </a:lnSpc>
              <a:spcBef>
                <a:spcPts val="750"/>
              </a:spcBef>
              <a:buClr>
                <a:schemeClr val="dk1"/>
              </a:buClr>
              <a:buSzPts val="2800"/>
            </a:pPr>
            <a:r>
              <a:rPr lang="en-GB" sz="225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Why might it be useful for me?</a:t>
            </a:r>
            <a:endParaRPr/>
          </a:p>
          <a:p>
            <a:pPr>
              <a:lnSpc>
                <a:spcPct val="80000"/>
              </a:lnSpc>
              <a:spcBef>
                <a:spcPts val="750"/>
              </a:spcBef>
              <a:buClr>
                <a:schemeClr val="dk1"/>
              </a:buClr>
              <a:buSzPts val="2800"/>
            </a:pPr>
            <a:r>
              <a:rPr lang="en-GB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National agenda  - 75% of students by 2022 are studying 5 Ebacc subjects</a:t>
            </a:r>
            <a:endParaRPr/>
          </a:p>
          <a:p>
            <a:pPr>
              <a:lnSpc>
                <a:spcPct val="80000"/>
              </a:lnSpc>
              <a:spcBef>
                <a:spcPts val="750"/>
              </a:spcBef>
              <a:buClr>
                <a:schemeClr val="dk1"/>
              </a:buClr>
              <a:buSzPts val="2800"/>
            </a:pP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>
              <a:lnSpc>
                <a:spcPct val="80000"/>
              </a:lnSpc>
              <a:spcBef>
                <a:spcPts val="750"/>
              </a:spcBef>
              <a:buClr>
                <a:schemeClr val="dk1"/>
              </a:buClr>
              <a:buSzPts val="2800"/>
            </a:pPr>
            <a:r>
              <a:rPr lang="en-GB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Greater choice at University</a:t>
            </a:r>
            <a:endParaRPr/>
          </a:p>
          <a:p>
            <a:pPr>
              <a:lnSpc>
                <a:spcPct val="80000"/>
              </a:lnSpc>
              <a:spcBef>
                <a:spcPts val="750"/>
              </a:spcBef>
              <a:buClr>
                <a:schemeClr val="dk1"/>
              </a:buClr>
              <a:buSzPts val="2800"/>
            </a:pP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>
              <a:lnSpc>
                <a:spcPct val="80000"/>
              </a:lnSpc>
              <a:spcBef>
                <a:spcPts val="750"/>
              </a:spcBef>
              <a:buClr>
                <a:schemeClr val="dk1"/>
              </a:buClr>
              <a:buSzPts val="2800"/>
            </a:pPr>
            <a:r>
              <a:rPr lang="en-GB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Open more degree doors than other subjects</a:t>
            </a:r>
            <a:endParaRPr/>
          </a:p>
          <a:p>
            <a:pPr>
              <a:lnSpc>
                <a:spcPct val="80000"/>
              </a:lnSpc>
              <a:spcBef>
                <a:spcPts val="750"/>
              </a:spcBef>
              <a:buClr>
                <a:schemeClr val="dk1"/>
              </a:buClr>
              <a:buSzPts val="2800"/>
            </a:pPr>
            <a:endParaRPr sz="21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15"/>
          <p:cNvSpPr txBox="1">
            <a:spLocks noGrp="1"/>
          </p:cNvSpPr>
          <p:nvPr>
            <p:ph type="title"/>
          </p:nvPr>
        </p:nvSpPr>
        <p:spPr>
          <a:xfrm>
            <a:off x="2063875" y="332104"/>
            <a:ext cx="7886700" cy="994275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68569" tIns="34275" rIns="68569" bIns="34275" numCol="1" rtlCol="0" anchor="ctr" anchorCtr="0" compatLnSpc="1">
            <a:prstTxWarp prst="textNoShape">
              <a:avLst/>
            </a:prstTxWarp>
            <a:noAutofit/>
          </a:bodyPr>
          <a:lstStyle/>
          <a:p>
            <a:pPr>
              <a:spcBef>
                <a:spcPts val="0"/>
              </a:spcBef>
              <a:buClr>
                <a:schemeClr val="dk1"/>
              </a:buClr>
              <a:buSzPts val="1400"/>
            </a:pPr>
            <a:r>
              <a:rPr lang="en-GB" dirty="0">
                <a:sym typeface="Calibri"/>
              </a:rPr>
              <a:t>Core Subjects</a:t>
            </a:r>
            <a:endParaRPr dirty="0">
              <a:sym typeface="Calibri"/>
            </a:endParaRPr>
          </a:p>
        </p:txBody>
      </p:sp>
      <p:sp>
        <p:nvSpPr>
          <p:cNvPr id="101" name="Google Shape;101;p15"/>
          <p:cNvSpPr txBox="1">
            <a:spLocks noGrp="1"/>
          </p:cNvSpPr>
          <p:nvPr>
            <p:ph type="body" idx="1"/>
          </p:nvPr>
        </p:nvSpPr>
        <p:spPr>
          <a:xfrm>
            <a:off x="2063875" y="1884621"/>
            <a:ext cx="4596674" cy="3263400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68569" tIns="34275" rIns="68569" bIns="34275" numCol="1" rtlCol="0" anchor="t" anchorCtr="0" compatLnSpc="1">
            <a:prstTxWarp prst="textNoShape">
              <a:avLst/>
            </a:prstTxWarp>
            <a:noAutofit/>
          </a:bodyPr>
          <a:lstStyle/>
          <a:p>
            <a:pPr>
              <a:spcBef>
                <a:spcPts val="0"/>
              </a:spcBef>
              <a:buSzPts val="2800"/>
            </a:pPr>
            <a:r>
              <a:rPr lang="en-GB" sz="3000" dirty="0">
                <a:solidFill>
                  <a:schemeClr val="dk1"/>
                </a:solidFill>
              </a:rPr>
              <a:t>English Language</a:t>
            </a:r>
            <a:endParaRPr sz="3000" dirty="0"/>
          </a:p>
          <a:p>
            <a:pPr>
              <a:spcBef>
                <a:spcPts val="750"/>
              </a:spcBef>
              <a:buSzPts val="2800"/>
            </a:pPr>
            <a:r>
              <a:rPr lang="en-GB" sz="3000" dirty="0">
                <a:solidFill>
                  <a:schemeClr val="dk1"/>
                </a:solidFill>
              </a:rPr>
              <a:t>English Literature</a:t>
            </a:r>
            <a:endParaRPr sz="3000" dirty="0"/>
          </a:p>
          <a:p>
            <a:pPr>
              <a:spcBef>
                <a:spcPts val="750"/>
              </a:spcBef>
              <a:buSzPts val="2800"/>
            </a:pPr>
            <a:r>
              <a:rPr lang="en-GB" sz="3000" dirty="0">
                <a:solidFill>
                  <a:schemeClr val="dk1"/>
                </a:solidFill>
              </a:rPr>
              <a:t>Mathematics</a:t>
            </a:r>
            <a:endParaRPr sz="3000" dirty="0"/>
          </a:p>
          <a:p>
            <a:pPr>
              <a:spcBef>
                <a:spcPts val="750"/>
              </a:spcBef>
              <a:buSzPts val="2800"/>
            </a:pPr>
            <a:r>
              <a:rPr lang="en-GB" sz="3000" dirty="0"/>
              <a:t>Combined </a:t>
            </a:r>
            <a:r>
              <a:rPr lang="en-GB" sz="3000" dirty="0">
                <a:solidFill>
                  <a:schemeClr val="dk1"/>
                </a:solidFill>
              </a:rPr>
              <a:t>Science or </a:t>
            </a:r>
            <a:r>
              <a:rPr lang="en-GB" sz="3000" dirty="0"/>
              <a:t>Separate </a:t>
            </a:r>
            <a:r>
              <a:rPr lang="en-GB" sz="3000" dirty="0">
                <a:solidFill>
                  <a:schemeClr val="dk1"/>
                </a:solidFill>
              </a:rPr>
              <a:t>Sciences</a:t>
            </a:r>
            <a:endParaRPr sz="3000" dirty="0"/>
          </a:p>
          <a:p>
            <a:pPr>
              <a:spcBef>
                <a:spcPts val="750"/>
              </a:spcBef>
              <a:buSzPts val="2800"/>
            </a:pPr>
            <a:r>
              <a:rPr lang="en-GB" sz="3000" dirty="0">
                <a:solidFill>
                  <a:schemeClr val="dk1"/>
                </a:solidFill>
              </a:rPr>
              <a:t>Core PE</a:t>
            </a:r>
            <a:endParaRPr sz="3000" dirty="0"/>
          </a:p>
          <a:p>
            <a:pPr>
              <a:spcBef>
                <a:spcPts val="750"/>
              </a:spcBef>
              <a:buSzPts val="2800"/>
            </a:pPr>
            <a:r>
              <a:rPr lang="en-GB" sz="3000" dirty="0">
                <a:solidFill>
                  <a:schemeClr val="dk1"/>
                </a:solidFill>
              </a:rPr>
              <a:t>RS</a:t>
            </a:r>
            <a:endParaRPr sz="3000" dirty="0"/>
          </a:p>
        </p:txBody>
      </p:sp>
      <p:pic>
        <p:nvPicPr>
          <p:cNvPr id="102" name="Google Shape;102;p15"/>
          <p:cNvPicPr preferRelativeResize="0"/>
          <p:nvPr/>
        </p:nvPicPr>
        <p:blipFill rotWithShape="1">
          <a:blip r:embed="rId3">
            <a:alphaModFix/>
          </a:blip>
          <a:srcRect l="18547" t="13720" r="15646" b="10149"/>
          <a:stretch/>
        </p:blipFill>
        <p:spPr>
          <a:xfrm>
            <a:off x="6749326" y="2296655"/>
            <a:ext cx="3683845" cy="243933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16"/>
          <p:cNvSpPr txBox="1">
            <a:spLocks noGrp="1"/>
          </p:cNvSpPr>
          <p:nvPr>
            <p:ph type="title"/>
          </p:nvPr>
        </p:nvSpPr>
        <p:spPr>
          <a:xfrm>
            <a:off x="2152650" y="1131095"/>
            <a:ext cx="7886700" cy="994275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68569" tIns="34275" rIns="68569" bIns="34275" numCol="1" rtlCol="0" anchor="ctr" anchorCtr="0" compatLnSpc="1">
            <a:prstTxWarp prst="textNoShape">
              <a:avLst/>
            </a:prstTxWarp>
            <a:noAutofit/>
          </a:bodyPr>
          <a:lstStyle/>
          <a:p>
            <a:pPr>
              <a:spcBef>
                <a:spcPts val="0"/>
              </a:spcBef>
              <a:buClr>
                <a:schemeClr val="dk1"/>
              </a:buClr>
              <a:buSzPts val="1400"/>
            </a:pPr>
            <a:r>
              <a:rPr lang="en-GB" dirty="0">
                <a:sym typeface="Calibri"/>
              </a:rPr>
              <a:t>Science</a:t>
            </a:r>
            <a:endParaRPr dirty="0">
              <a:sym typeface="Calibri"/>
            </a:endParaRPr>
          </a:p>
        </p:txBody>
      </p:sp>
      <p:sp>
        <p:nvSpPr>
          <p:cNvPr id="108" name="Google Shape;108;p16"/>
          <p:cNvSpPr txBox="1">
            <a:spLocks noGrp="1"/>
          </p:cNvSpPr>
          <p:nvPr>
            <p:ph type="body" idx="1"/>
          </p:nvPr>
        </p:nvSpPr>
        <p:spPr>
          <a:xfrm>
            <a:off x="5150572" y="1921178"/>
            <a:ext cx="4888778" cy="3263400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68569" tIns="34275" rIns="68569" bIns="34275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indent="0">
              <a:spcBef>
                <a:spcPts val="0"/>
              </a:spcBef>
              <a:buClr>
                <a:schemeClr val="dk1"/>
              </a:buClr>
              <a:buSzPts val="2800"/>
              <a:buNone/>
            </a:pPr>
            <a:r>
              <a:rPr lang="en-GB" sz="2700">
                <a:solidFill>
                  <a:schemeClr val="dk1"/>
                </a:solidFill>
              </a:rPr>
              <a:t>You take:</a:t>
            </a:r>
            <a:br>
              <a:rPr lang="en-GB" sz="2700">
                <a:solidFill>
                  <a:schemeClr val="dk1"/>
                </a:solidFill>
              </a:rPr>
            </a:br>
            <a:br>
              <a:rPr lang="en-GB" sz="2700">
                <a:solidFill>
                  <a:schemeClr val="dk1"/>
                </a:solidFill>
              </a:rPr>
            </a:br>
            <a:r>
              <a:rPr lang="en-GB" sz="2700"/>
              <a:t>Separate </a:t>
            </a:r>
            <a:r>
              <a:rPr lang="en-GB" sz="2700">
                <a:solidFill>
                  <a:schemeClr val="dk1"/>
                </a:solidFill>
              </a:rPr>
              <a:t>Sciences– Physics, Chemistry and Biology</a:t>
            </a:r>
            <a:endParaRPr sz="2700"/>
          </a:p>
          <a:p>
            <a:pPr marL="0" indent="0">
              <a:spcBef>
                <a:spcPts val="750"/>
              </a:spcBef>
              <a:buClr>
                <a:schemeClr val="dk1"/>
              </a:buClr>
              <a:buSzPts val="2800"/>
              <a:buNone/>
            </a:pPr>
            <a:endParaRPr sz="2700">
              <a:solidFill>
                <a:schemeClr val="dk1"/>
              </a:solidFill>
            </a:endParaRPr>
          </a:p>
          <a:p>
            <a:pPr marL="0" indent="0">
              <a:spcBef>
                <a:spcPts val="750"/>
              </a:spcBef>
              <a:buClr>
                <a:schemeClr val="dk1"/>
              </a:buClr>
              <a:buSzPts val="2800"/>
              <a:buNone/>
            </a:pPr>
            <a:r>
              <a:rPr lang="en-GB" sz="2700">
                <a:solidFill>
                  <a:schemeClr val="dk1"/>
                </a:solidFill>
              </a:rPr>
              <a:t>OR</a:t>
            </a:r>
            <a:br>
              <a:rPr lang="en-GB" sz="2700">
                <a:solidFill>
                  <a:schemeClr val="dk1"/>
                </a:solidFill>
              </a:rPr>
            </a:br>
            <a:br>
              <a:rPr lang="en-GB" sz="2700">
                <a:solidFill>
                  <a:schemeClr val="dk1"/>
                </a:solidFill>
              </a:rPr>
            </a:br>
            <a:r>
              <a:rPr lang="en-GB" sz="2700"/>
              <a:t>Combined </a:t>
            </a:r>
            <a:r>
              <a:rPr lang="en-GB" sz="2700">
                <a:solidFill>
                  <a:schemeClr val="dk1"/>
                </a:solidFill>
              </a:rPr>
              <a:t>Science</a:t>
            </a:r>
            <a:endParaRPr sz="2700">
              <a:solidFill>
                <a:schemeClr val="dk1"/>
              </a:solidFill>
            </a:endParaRPr>
          </a:p>
        </p:txBody>
      </p:sp>
      <p:pic>
        <p:nvPicPr>
          <p:cNvPr id="109" name="Google Shape;109;p1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743171" y="2125369"/>
            <a:ext cx="3282897" cy="257203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6FE51AA505F084FA995E55AE6B35075" ma:contentTypeVersion="7" ma:contentTypeDescription="Create a new document." ma:contentTypeScope="" ma:versionID="b81cb132584619d17c7b773555095511">
  <xsd:schema xmlns:xsd="http://www.w3.org/2001/XMLSchema" xmlns:xs="http://www.w3.org/2001/XMLSchema" xmlns:p="http://schemas.microsoft.com/office/2006/metadata/properties" xmlns:ns2="4ad60fc0-aac1-40b9-912c-3b226cf66275" xmlns:ns3="e59dc7e1-f318-4885-9642-9837864f2a34" targetNamespace="http://schemas.microsoft.com/office/2006/metadata/properties" ma:root="true" ma:fieldsID="a934862a24e8de602cacebcf32a70efc" ns2:_="" ns3:_="">
    <xsd:import namespace="4ad60fc0-aac1-40b9-912c-3b226cf66275"/>
    <xsd:import namespace="e59dc7e1-f318-4885-9642-9837864f2a34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OCR" minOccurs="0"/>
                <xsd:element ref="ns2:MediaServiceDateTaken" minOccurs="0"/>
                <xsd:element ref="ns3:SharedWithUsers" minOccurs="0"/>
                <xsd:element ref="ns3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ad60fc0-aac1-40b9-912c-3b226cf6627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59dc7e1-f318-4885-9642-9837864f2a34" elementFormDefault="qualified">
    <xsd:import namespace="http://schemas.microsoft.com/office/2006/documentManagement/types"/>
    <xsd:import namespace="http://schemas.microsoft.com/office/infopath/2007/PartnerControls"/>
    <xsd:element name="SharedWithUsers" ma:index="13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4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6A6BAB0C-DAA5-4D7B-8D5F-04CD8C7D5774}">
  <ds:schemaRefs>
    <ds:schemaRef ds:uri="http://purl.org/dc/dcmitype/"/>
    <ds:schemaRef ds:uri="http://schemas.microsoft.com/office/infopath/2007/PartnerControls"/>
    <ds:schemaRef ds:uri="e59dc7e1-f318-4885-9642-9837864f2a34"/>
    <ds:schemaRef ds:uri="http://schemas.microsoft.com/office/2006/documentManagement/types"/>
    <ds:schemaRef ds:uri="http://purl.org/dc/elements/1.1/"/>
    <ds:schemaRef ds:uri="http://schemas.microsoft.com/office/2006/metadata/properties"/>
    <ds:schemaRef ds:uri="4ad60fc0-aac1-40b9-912c-3b226cf66275"/>
    <ds:schemaRef ds:uri="http://purl.org/dc/terms/"/>
    <ds:schemaRef ds:uri="http://schemas.openxmlformats.org/package/2006/metadata/core-properties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5FD64BC7-2334-4F7A-A81B-15A93768EF68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E28548E7-ECB0-44C4-A487-D56177D2A1A3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4ad60fc0-aac1-40b9-912c-3b226cf66275"/>
    <ds:schemaRef ds:uri="e59dc7e1-f318-4885-9642-9837864f2a34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47631</TotalTime>
  <Words>477</Words>
  <Application>Microsoft Office PowerPoint</Application>
  <PresentationFormat>Widescreen</PresentationFormat>
  <Paragraphs>187</Paragraphs>
  <Slides>12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8" baseType="lpstr">
      <vt:lpstr>ＭＳ Ｐゴシック</vt:lpstr>
      <vt:lpstr>Arial</vt:lpstr>
      <vt:lpstr>Calibri</vt:lpstr>
      <vt:lpstr>Century Gothic</vt:lpstr>
      <vt:lpstr>Times New Roman</vt:lpstr>
      <vt:lpstr>Office Theme</vt:lpstr>
      <vt:lpstr> Nishkam High School   Year 9 Options Curriculum Pathways   Years 10-11   2019 - 2021 </vt:lpstr>
      <vt:lpstr>      </vt:lpstr>
      <vt:lpstr>PowerPoint Presentation</vt:lpstr>
      <vt:lpstr>Reasons for Selecting Optional Subjects</vt:lpstr>
      <vt:lpstr>The Wrong Reasons for Selecting Optional Subjects</vt:lpstr>
      <vt:lpstr>Which are you?</vt:lpstr>
      <vt:lpstr>English Baccalaureate (Ebacc) Subjects</vt:lpstr>
      <vt:lpstr>Core Subjects</vt:lpstr>
      <vt:lpstr>Science</vt:lpstr>
      <vt:lpstr>Languages</vt:lpstr>
      <vt:lpstr>Year 10 Pathways</vt:lpstr>
      <vt:lpstr>Options form and deadline date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 Pursuit of Excellence</dc:title>
  <dc:creator>Ela McSorley</dc:creator>
  <cp:lastModifiedBy>Christopher Deeks</cp:lastModifiedBy>
  <cp:revision>307</cp:revision>
  <dcterms:created xsi:type="dcterms:W3CDTF">2017-09-25T03:30:41Z</dcterms:created>
  <dcterms:modified xsi:type="dcterms:W3CDTF">2019-04-10T07:42:21Z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0x01010006FE51AA505F084FA995E55AE6B35075</vt:lpwstr>
  </property>
</Properties>
</file>