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1" r:id="rId5"/>
    <p:sldId id="277" r:id="rId6"/>
    <p:sldId id="278" r:id="rId7"/>
    <p:sldId id="271" r:id="rId8"/>
    <p:sldId id="272" r:id="rId9"/>
    <p:sldId id="262" r:id="rId10"/>
    <p:sldId id="269" r:id="rId11"/>
    <p:sldId id="263" r:id="rId12"/>
    <p:sldId id="270" r:id="rId13"/>
    <p:sldId id="275" r:id="rId14"/>
    <p:sldId id="264" r:id="rId15"/>
    <p:sldId id="276" r:id="rId16"/>
    <p:sldId id="265" r:id="rId17"/>
    <p:sldId id="273" r:id="rId18"/>
    <p:sldId id="274" r:id="rId19"/>
    <p:sldId id="26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CC4D6-CF08-4A85-A0D8-6E56C9F164A3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2D849-90BD-43AD-845E-D87B905B8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5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2B33-8C83-4A44-B9A0-95A6E40DBE30}" type="datetime1">
              <a:rPr lang="en-GB" smtClean="0"/>
              <a:t>21/11/2020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9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512A-BA75-41E1-8DE5-0859532EFD27}" type="datetime1">
              <a:rPr lang="en-GB" smtClean="0"/>
              <a:t>21/11/2020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9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6D48-264C-4E9C-AF48-D6D74F12CD9C}" type="datetime1">
              <a:rPr lang="en-GB" smtClean="0"/>
              <a:t>21/11/2020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9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5347-B465-4691-9A74-2048F0D43297}" type="datetime1">
              <a:rPr lang="en-GB" smtClean="0"/>
              <a:t>21/11/2020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3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B028-B29A-4F00-AB51-EA3451BCEA63}" type="datetime1">
              <a:rPr lang="en-GB" smtClean="0"/>
              <a:t>21/11/2020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F973-C1C4-4934-AF1D-3F751F565E66}" type="datetime1">
              <a:rPr lang="en-GB" smtClean="0"/>
              <a:t>21/11/2020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5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019D-5A57-44CC-A7C6-6D3EB45D5718}" type="datetime1">
              <a:rPr lang="en-GB" smtClean="0"/>
              <a:t>21/11/2020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6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59DD-193F-459A-94EC-818AC84E7DD6}" type="datetime1">
              <a:rPr lang="en-GB" smtClean="0"/>
              <a:t>21/11/2020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2388-6859-418F-8E76-45BAE47FFA10}" type="datetime1">
              <a:rPr lang="en-GB" smtClean="0"/>
              <a:t>21/11/2020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501B-9BFE-4174-B948-DBC85A6AF707}" type="datetime1">
              <a:rPr lang="en-GB" smtClean="0"/>
              <a:t>21/11/2020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8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5DE2-41C3-48F0-A5FE-A2B51DF4580E}" type="datetime1">
              <a:rPr lang="en-GB" smtClean="0"/>
              <a:t>21/11/2020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6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1F0CC-F575-48AF-BD79-6888C7456ECB}" type="datetime1">
              <a:rPr lang="en-GB" smtClean="0"/>
              <a:t>21/11/2020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More than Academic Excellence | More than a School | More than 'self'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F7EC5-0F49-483E-8918-6D7AEC9BA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8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thematics wallpape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47156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72529"/>
            <a:ext cx="9144000" cy="4230706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Welcome to </a:t>
            </a:r>
          </a:p>
          <a:p>
            <a:r>
              <a:rPr lang="en-GB" sz="4400" dirty="0">
                <a:latin typeface="Century Gothic" panose="020B0502020202020204" pitchFamily="34" charset="0"/>
              </a:rPr>
              <a:t>A level mathematics </a:t>
            </a:r>
          </a:p>
          <a:p>
            <a:r>
              <a:rPr lang="en-GB" sz="4400" dirty="0">
                <a:latin typeface="Century Gothic" panose="020B0502020202020204" pitchFamily="34" charset="0"/>
              </a:rPr>
              <a:t>at</a:t>
            </a:r>
          </a:p>
          <a:p>
            <a:r>
              <a:rPr lang="en-GB" sz="4400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7200" dirty="0" err="1">
                <a:latin typeface="Century Gothic" panose="020B0502020202020204" pitchFamily="34" charset="0"/>
              </a:rPr>
              <a:t>nishkam</a:t>
            </a:r>
            <a:r>
              <a:rPr lang="en-GB" sz="72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7200" dirty="0" err="1">
                <a:latin typeface="Century Gothic" panose="020B0502020202020204" pitchFamily="34" charset="0"/>
              </a:rPr>
              <a:t>school</a:t>
            </a:r>
            <a:endParaRPr lang="en-GB" sz="7200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8EC63-774E-4DE2-BDB4-48D9458E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5217" y="6324024"/>
            <a:ext cx="9342783" cy="365125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</p:spTree>
    <p:extLst>
      <p:ext uri="{BB962C8B-B14F-4D97-AF65-F5344CB8AC3E}">
        <p14:creationId xmlns:p14="http://schemas.microsoft.com/office/powerpoint/2010/main" val="244222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mathematics wallpaper">
            <a:extLst>
              <a:ext uri="{FF2B5EF4-FFF2-40B4-BE49-F238E27FC236}">
                <a16:creationId xmlns:a16="http://schemas.microsoft.com/office/drawing/2014/main" id="{79B56B78-1F6D-40FD-AE82-30AF5A7F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197" y="942535"/>
            <a:ext cx="10480431" cy="528945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What skills do I need to succeed?</a:t>
            </a:r>
          </a:p>
          <a:p>
            <a:pPr algn="just"/>
            <a:endParaRPr lang="en-GB" sz="3200" dirty="0">
              <a:latin typeface="Century Gothic" panose="020B0502020202020204" pitchFamily="34" charset="0"/>
            </a:endParaRPr>
          </a:p>
          <a:p>
            <a:pPr algn="just"/>
            <a:endParaRPr lang="en-GB" sz="3200" dirty="0">
              <a:latin typeface="Century Gothic" panose="020B0502020202020204" pitchFamily="34" charset="0"/>
            </a:endParaRPr>
          </a:p>
          <a:p>
            <a:pPr algn="just"/>
            <a:r>
              <a:rPr lang="en-GB" sz="3200" dirty="0">
                <a:latin typeface="Century Gothic" panose="020B0502020202020204" pitchFamily="34" charset="0"/>
              </a:rPr>
              <a:t>You will need to be able to work independently, as well as part of a team. You will need to be dedicated and willing to ask questions.</a:t>
            </a:r>
          </a:p>
          <a:p>
            <a:pPr algn="just"/>
            <a:endParaRPr lang="en-GB" sz="3200" dirty="0">
              <a:latin typeface="Century Gothic" panose="020B0502020202020204" pitchFamily="34" charset="0"/>
            </a:endParaRPr>
          </a:p>
          <a:p>
            <a:pPr algn="just"/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8CA5C-A297-4757-964F-658E1716E2AF}"/>
              </a:ext>
            </a:extLst>
          </p:cNvPr>
          <p:cNvSpPr/>
          <p:nvPr/>
        </p:nvSpPr>
        <p:spPr>
          <a:xfrm>
            <a:off x="1709530" y="6279835"/>
            <a:ext cx="8521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</p:spTree>
    <p:extLst>
      <p:ext uri="{BB962C8B-B14F-4D97-AF65-F5344CB8AC3E}">
        <p14:creationId xmlns:p14="http://schemas.microsoft.com/office/powerpoint/2010/main" val="242434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mathematics wallpaper">
            <a:extLst>
              <a:ext uri="{FF2B5EF4-FFF2-40B4-BE49-F238E27FC236}">
                <a16:creationId xmlns:a16="http://schemas.microsoft.com/office/drawing/2014/main" id="{C8A89C75-7E64-49AF-9465-79AEBD2F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197" y="942535"/>
            <a:ext cx="10480431" cy="528945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What skills do I need to succeed?</a:t>
            </a:r>
          </a:p>
          <a:p>
            <a:pPr algn="l"/>
            <a:endParaRPr lang="en-GB" sz="3200" b="1" dirty="0">
              <a:latin typeface="Century Gothic" panose="020B0502020202020204" pitchFamily="34" charset="0"/>
            </a:endParaRPr>
          </a:p>
          <a:p>
            <a:pPr algn="just"/>
            <a:r>
              <a:rPr lang="en-GB" sz="3200" dirty="0">
                <a:latin typeface="Century Gothic" panose="020B0502020202020204" pitchFamily="34" charset="0"/>
              </a:rPr>
              <a:t>A level mathematics is a highly prized qualification but you need to be prepared for there to be a big ‘gear change’ from what is expected of you for GCSE.</a:t>
            </a:r>
          </a:p>
          <a:p>
            <a:pPr algn="just"/>
            <a:r>
              <a:rPr lang="en-GB" sz="3200" dirty="0">
                <a:latin typeface="Century Gothic" panose="020B0502020202020204" pitchFamily="34" charset="0"/>
              </a:rPr>
              <a:t>You will learn a lot of new mathematics and how to apply this in the real world.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605F6-BABB-4176-8B19-66FDA713A895}"/>
              </a:ext>
            </a:extLst>
          </p:cNvPr>
          <p:cNvSpPr/>
          <p:nvPr/>
        </p:nvSpPr>
        <p:spPr>
          <a:xfrm>
            <a:off x="1948070" y="6231988"/>
            <a:ext cx="8666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</p:spTree>
    <p:extLst>
      <p:ext uri="{BB962C8B-B14F-4D97-AF65-F5344CB8AC3E}">
        <p14:creationId xmlns:p14="http://schemas.microsoft.com/office/powerpoint/2010/main" val="64866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mathematics wallpaper">
            <a:extLst>
              <a:ext uri="{FF2B5EF4-FFF2-40B4-BE49-F238E27FC236}">
                <a16:creationId xmlns:a16="http://schemas.microsoft.com/office/drawing/2014/main" id="{7438A0EC-DF81-40A1-A21C-E7D70EC1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605F6-BABB-4176-8B19-66FDA713A895}"/>
              </a:ext>
            </a:extLst>
          </p:cNvPr>
          <p:cNvSpPr/>
          <p:nvPr/>
        </p:nvSpPr>
        <p:spPr>
          <a:xfrm>
            <a:off x="1948070" y="6231988"/>
            <a:ext cx="8666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B51E4-EA7C-4862-BC06-8D3DD61D315F}"/>
              </a:ext>
            </a:extLst>
          </p:cNvPr>
          <p:cNvSpPr txBox="1"/>
          <p:nvPr/>
        </p:nvSpPr>
        <p:spPr>
          <a:xfrm>
            <a:off x="238539" y="613682"/>
            <a:ext cx="118289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What will we expect from you?</a:t>
            </a:r>
          </a:p>
          <a:p>
            <a:pPr lvl="0"/>
            <a:r>
              <a:rPr lang="en-GB" sz="3200" dirty="0">
                <a:latin typeface="Century Gothic" panose="020B0502020202020204" pitchFamily="34" charset="0"/>
              </a:rPr>
              <a:t>1. 	</a:t>
            </a:r>
            <a:r>
              <a:rPr lang="en-GB" sz="2400" dirty="0">
                <a:latin typeface="Century Gothic" panose="020B0502020202020204" pitchFamily="34" charset="0"/>
              </a:rPr>
              <a:t>Continue your studies outside of lesson time.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	YOU MUST PUT IN AT LEAST AN EXTRA 45-60 MINUTES PER 60 MINUTE 	LESSON OF STUDY. THIS EXCLUDES TIME SPEND ON COMPLETING 	HOMEWORK.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	You must do this to strengthen and maintain your understanding.</a:t>
            </a:r>
            <a:endParaRPr lang="en-GB" sz="3200" dirty="0">
              <a:latin typeface="Century Gothic" panose="020B0502020202020204" pitchFamily="34" charset="0"/>
            </a:endParaRPr>
          </a:p>
          <a:p>
            <a:pPr lvl="0"/>
            <a:r>
              <a:rPr lang="en-GB" sz="3200" dirty="0">
                <a:latin typeface="Century Gothic" panose="020B0502020202020204" pitchFamily="34" charset="0"/>
              </a:rPr>
              <a:t>2.	</a:t>
            </a:r>
            <a:r>
              <a:rPr lang="en-GB" sz="2400" dirty="0">
                <a:latin typeface="Century Gothic" panose="020B0502020202020204" pitchFamily="34" charset="0"/>
              </a:rPr>
              <a:t>Complete assigned homework. It is essential to independently assess 	your own work and understanding.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	If you are struggling or cannot answer certain questions you </a:t>
            </a:r>
            <a:r>
              <a:rPr lang="en-GB" sz="2400" b="1" dirty="0">
                <a:latin typeface="Century Gothic" panose="020B0502020202020204" pitchFamily="34" charset="0"/>
              </a:rPr>
              <a:t>must seek 	help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3. 	</a:t>
            </a:r>
            <a:r>
              <a:rPr lang="en-GB" sz="2400" dirty="0">
                <a:latin typeface="Century Gothic" panose="020B0502020202020204" pitchFamily="34" charset="0"/>
              </a:rPr>
              <a:t>Have 96+% attendance. If you are absent you must speak to your 	teacher and ensure you catch up on your work.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5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mathematics wallpaper">
            <a:extLst>
              <a:ext uri="{FF2B5EF4-FFF2-40B4-BE49-F238E27FC236}">
                <a16:creationId xmlns:a16="http://schemas.microsoft.com/office/drawing/2014/main" id="{1C0DD75A-D612-4A0F-A171-AC5BA3A4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197" y="942535"/>
            <a:ext cx="10480431" cy="528945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Why should I study mathematics?</a:t>
            </a:r>
          </a:p>
          <a:p>
            <a:pPr algn="l"/>
            <a:endParaRPr lang="en-GB" sz="3200" b="1" dirty="0">
              <a:latin typeface="Century Gothic" panose="020B0502020202020204" pitchFamily="34" charset="0"/>
            </a:endParaRPr>
          </a:p>
          <a:p>
            <a:pPr algn="just"/>
            <a:r>
              <a:rPr lang="en-GB" sz="3200" dirty="0">
                <a:latin typeface="Century Gothic" panose="020B0502020202020204" pitchFamily="34" charset="0"/>
              </a:rPr>
              <a:t>An A level qualification in mathematics opens the door to the study of many different subjects at university and then to many, varied careers afterwards.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F5C7CA-7D24-4DB5-B5BD-883B68B7D605}"/>
              </a:ext>
            </a:extLst>
          </p:cNvPr>
          <p:cNvSpPr/>
          <p:nvPr/>
        </p:nvSpPr>
        <p:spPr>
          <a:xfrm>
            <a:off x="1921565" y="6231988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</p:spTree>
    <p:extLst>
      <p:ext uri="{BB962C8B-B14F-4D97-AF65-F5344CB8AC3E}">
        <p14:creationId xmlns:p14="http://schemas.microsoft.com/office/powerpoint/2010/main" val="100259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mathematics wallpaper">
            <a:extLst>
              <a:ext uri="{FF2B5EF4-FFF2-40B4-BE49-F238E27FC236}">
                <a16:creationId xmlns:a16="http://schemas.microsoft.com/office/drawing/2014/main" id="{8BE012BA-70E0-40D7-AB31-A53162AA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205" y="741962"/>
            <a:ext cx="4176763" cy="2937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5B8313-0146-4357-97DA-E24D40FD6B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7756" y="1576682"/>
            <a:ext cx="4563007" cy="3213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7A53F-9C35-4A86-A00F-14523FC8641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8245" y="2507461"/>
            <a:ext cx="4748575" cy="3332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BF397A-A993-476E-BB8C-0831DBF85BA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230" y="500926"/>
            <a:ext cx="4748575" cy="3365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15401C-CE1D-4827-A868-7A99B5090C5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6564" y="1659419"/>
            <a:ext cx="4563007" cy="3220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DF8257-95DA-40C0-8FAB-BEC43C8CCD7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41265" y="3183202"/>
            <a:ext cx="5043598" cy="35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mathematics wallpaper">
            <a:extLst>
              <a:ext uri="{FF2B5EF4-FFF2-40B4-BE49-F238E27FC236}">
                <a16:creationId xmlns:a16="http://schemas.microsoft.com/office/drawing/2014/main" id="{86CEEB56-D411-4C21-A9A0-319B2BFCA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197" y="942535"/>
            <a:ext cx="10480431" cy="528945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Are there opportunities for extra curricular activities?</a:t>
            </a:r>
          </a:p>
          <a:p>
            <a:pPr algn="l"/>
            <a:endParaRPr lang="en-GB" sz="3200" b="1" dirty="0">
              <a:latin typeface="Century Gothic" panose="020B0502020202020204" pitchFamily="34" charset="0"/>
            </a:endParaRPr>
          </a:p>
          <a:p>
            <a:pPr algn="just"/>
            <a:r>
              <a:rPr lang="en-GB" sz="3200" dirty="0">
                <a:latin typeface="Century Gothic" panose="020B0502020202020204" pitchFamily="34" charset="0"/>
              </a:rPr>
              <a:t>We offer interested students the opportunity to take part in the UKMT Senior Maths Challenge as well as encouraging students to take part in workshops and lectures offered by local universities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FD69A-390B-4992-91F5-92BEB5BEEE71}"/>
              </a:ext>
            </a:extLst>
          </p:cNvPr>
          <p:cNvSpPr/>
          <p:nvPr/>
        </p:nvSpPr>
        <p:spPr>
          <a:xfrm>
            <a:off x="1871716" y="6279835"/>
            <a:ext cx="848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</p:spTree>
    <p:extLst>
      <p:ext uri="{BB962C8B-B14F-4D97-AF65-F5344CB8AC3E}">
        <p14:creationId xmlns:p14="http://schemas.microsoft.com/office/powerpoint/2010/main" val="163590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mathematics wallpaper">
            <a:extLst>
              <a:ext uri="{FF2B5EF4-FFF2-40B4-BE49-F238E27FC236}">
                <a16:creationId xmlns:a16="http://schemas.microsoft.com/office/drawing/2014/main" id="{2B5E69A4-BD07-4759-8060-195B5F7E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557" y="1069145"/>
            <a:ext cx="10994003" cy="4881489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What do our students think?</a:t>
            </a:r>
          </a:p>
          <a:p>
            <a:pPr algn="just"/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CB114-8127-4454-BE92-10323A747669}"/>
              </a:ext>
            </a:extLst>
          </p:cNvPr>
          <p:cNvSpPr/>
          <p:nvPr/>
        </p:nvSpPr>
        <p:spPr>
          <a:xfrm>
            <a:off x="1749287" y="6256142"/>
            <a:ext cx="8415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C6CD3-B6B9-4DDB-9B6B-8B488DAD6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87" t="43668" r="22500" b="24230"/>
          <a:stretch/>
        </p:blipFill>
        <p:spPr>
          <a:xfrm rot="20495405">
            <a:off x="516028" y="2245636"/>
            <a:ext cx="6877878" cy="2200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F30B1-22AB-4C52-9F26-FF796B5950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35" t="48115" r="28696" b="32552"/>
          <a:stretch/>
        </p:blipFill>
        <p:spPr>
          <a:xfrm rot="2060576">
            <a:off x="6811325" y="3770099"/>
            <a:ext cx="5592417" cy="1325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124661-00E8-41BF-8C11-F2796232D9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31" t="38642" r="33805" b="43949"/>
          <a:stretch/>
        </p:blipFill>
        <p:spPr>
          <a:xfrm rot="19454268">
            <a:off x="3041717" y="4014949"/>
            <a:ext cx="4823791" cy="11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mathematics wallpaper">
            <a:extLst>
              <a:ext uri="{FF2B5EF4-FFF2-40B4-BE49-F238E27FC236}">
                <a16:creationId xmlns:a16="http://schemas.microsoft.com/office/drawing/2014/main" id="{3D407443-A2BC-440B-8E9B-74A8E3B2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867" y="895485"/>
            <a:ext cx="10994003" cy="4881489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One student sums it all up nicely!</a:t>
            </a:r>
          </a:p>
          <a:p>
            <a:pPr algn="just"/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CB114-8127-4454-BE92-10323A747669}"/>
              </a:ext>
            </a:extLst>
          </p:cNvPr>
          <p:cNvSpPr/>
          <p:nvPr/>
        </p:nvSpPr>
        <p:spPr>
          <a:xfrm>
            <a:off x="1749287" y="6256142"/>
            <a:ext cx="8415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14F265-51AC-4281-B5EA-6D97BC182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8" t="21242" r="28370" b="15573"/>
          <a:stretch/>
        </p:blipFill>
        <p:spPr>
          <a:xfrm>
            <a:off x="599052" y="1382623"/>
            <a:ext cx="5919982" cy="4873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D1F48D-E7C4-4A36-B519-AB26CB4041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69" t="43862" r="28804" b="33712"/>
          <a:stretch/>
        </p:blipFill>
        <p:spPr>
          <a:xfrm>
            <a:off x="6231273" y="2585830"/>
            <a:ext cx="5727738" cy="16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thematics wallpape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47156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04668"/>
            <a:ext cx="9144000" cy="4230706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Welcome from the Head of Faculty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8EC63-774E-4DE2-BDB4-48D9458E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5217" y="6324024"/>
            <a:ext cx="9342783" cy="365125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CE679-4C72-493A-9ECA-C09130DA1808}"/>
              </a:ext>
            </a:extLst>
          </p:cNvPr>
          <p:cNvSpPr txBox="1"/>
          <p:nvPr/>
        </p:nvSpPr>
        <p:spPr>
          <a:xfrm>
            <a:off x="1009870" y="1949831"/>
            <a:ext cx="101379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Hello,</a:t>
            </a:r>
          </a:p>
          <a:p>
            <a:endParaRPr lang="en-GB" sz="2000" b="1" dirty="0"/>
          </a:p>
          <a:p>
            <a:r>
              <a:rPr lang="en-GB" sz="2000" b="1" dirty="0"/>
              <a:t>Here at </a:t>
            </a:r>
            <a:r>
              <a:rPr lang="en-GB" sz="2000" b="1" dirty="0" err="1"/>
              <a:t>Nishkam</a:t>
            </a:r>
            <a:r>
              <a:rPr lang="en-GB" sz="2000" b="1" dirty="0"/>
              <a:t> High School, Mathematics is becoming an increasingly popular choice of subject at A-Level. With our expert team of Mathematics teachers, students are able to explore  fundamental concepts, deepen their understanding and effectively communicate their methods of problem solving. I am privileged to work alongside such an experienced team of teachers and Pearson examiners who have helped students excel into studying Maths or maths-related courses at degree level.</a:t>
            </a:r>
          </a:p>
          <a:p>
            <a:endParaRPr lang="en-GB" sz="2000" b="1" dirty="0"/>
          </a:p>
          <a:p>
            <a:r>
              <a:rPr lang="en-GB" sz="2000" b="1" dirty="0"/>
              <a:t>Studying Maths at A-Level can help open many doors for future careers as well as compliment other subjects being studied. Our main goal in Maths is to ensure students develop a greater passion for the subject and can admire the beauty of its application in the world around us</a:t>
            </a:r>
          </a:p>
          <a:p>
            <a:endParaRPr lang="en-GB" sz="2000" b="1" dirty="0"/>
          </a:p>
          <a:p>
            <a:r>
              <a:rPr lang="en-GB" sz="2000" b="1" dirty="0"/>
              <a:t>Mr G Nandra</a:t>
            </a:r>
          </a:p>
        </p:txBody>
      </p:sp>
    </p:spTree>
    <p:extLst>
      <p:ext uri="{BB962C8B-B14F-4D97-AF65-F5344CB8AC3E}">
        <p14:creationId xmlns:p14="http://schemas.microsoft.com/office/powerpoint/2010/main" val="297842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thematics wallpape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8EC63-774E-4DE2-BDB4-48D9458E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5217" y="6324024"/>
            <a:ext cx="9342783" cy="365125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AE41E-D582-4492-8209-971F7F465E00}"/>
              </a:ext>
            </a:extLst>
          </p:cNvPr>
          <p:cNvSpPr txBox="1"/>
          <p:nvPr/>
        </p:nvSpPr>
        <p:spPr>
          <a:xfrm>
            <a:off x="755375" y="854765"/>
            <a:ext cx="9780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Meet the teachers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DDA0D6-DAB1-4C14-8AF8-77E4A24A3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5" r="39487" b="23257"/>
          <a:stretch/>
        </p:blipFill>
        <p:spPr>
          <a:xfrm rot="5400000">
            <a:off x="8154755" y="1829112"/>
            <a:ext cx="2656784" cy="2588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6CE7DE-FF36-4B11-9CCF-DB75969C94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7491" r="40513" b="4875"/>
          <a:stretch/>
        </p:blipFill>
        <p:spPr>
          <a:xfrm rot="5400000">
            <a:off x="642338" y="1999996"/>
            <a:ext cx="2730550" cy="2504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A1C985-DFFB-4364-9F43-84D2D16496AE}"/>
              </a:ext>
            </a:extLst>
          </p:cNvPr>
          <p:cNvSpPr txBox="1"/>
          <p:nvPr/>
        </p:nvSpPr>
        <p:spPr>
          <a:xfrm>
            <a:off x="755375" y="5049129"/>
            <a:ext cx="359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Mr G Nandra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Head of Faculty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0522F-B848-4D98-8B82-274F765B268C}"/>
              </a:ext>
            </a:extLst>
          </p:cNvPr>
          <p:cNvSpPr txBox="1"/>
          <p:nvPr/>
        </p:nvSpPr>
        <p:spPr>
          <a:xfrm>
            <a:off x="7999179" y="5049129"/>
            <a:ext cx="359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Mr A Cotgreave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Lead Practitioner for Maths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C5C7FD-E88E-4CA9-862F-F9B72A6BC4A0}"/>
              </a:ext>
            </a:extLst>
          </p:cNvPr>
          <p:cNvSpPr txBox="1"/>
          <p:nvPr/>
        </p:nvSpPr>
        <p:spPr>
          <a:xfrm>
            <a:off x="4347974" y="5018725"/>
            <a:ext cx="293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Mr G Chand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KS 5 Subject Lead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53D82C-F2BE-4540-89B6-914592E9EC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6871" r="40474" b="4687"/>
          <a:stretch/>
        </p:blipFill>
        <p:spPr>
          <a:xfrm rot="5400000">
            <a:off x="4424585" y="1721944"/>
            <a:ext cx="2683565" cy="28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9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mathematics wallpaper">
            <a:extLst>
              <a:ext uri="{FF2B5EF4-FFF2-40B4-BE49-F238E27FC236}">
                <a16:creationId xmlns:a16="http://schemas.microsoft.com/office/drawing/2014/main" id="{CCD608AF-92CC-4724-8D34-B169D050B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197" y="942535"/>
            <a:ext cx="10480431" cy="5754479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What will you study?</a:t>
            </a:r>
          </a:p>
          <a:p>
            <a:pPr algn="l"/>
            <a:r>
              <a:rPr lang="en-GB" sz="3200" dirty="0">
                <a:latin typeface="Century Gothic" panose="020B0502020202020204" pitchFamily="34" charset="0"/>
              </a:rPr>
              <a:t>We will follow the Pearson </a:t>
            </a:r>
            <a:r>
              <a:rPr lang="en-GB" sz="3200" dirty="0" err="1">
                <a:latin typeface="Century Gothic" panose="020B0502020202020204" pitchFamily="34" charset="0"/>
              </a:rPr>
              <a:t>EdExcel</a:t>
            </a:r>
            <a:r>
              <a:rPr lang="en-GB" sz="3200" dirty="0">
                <a:latin typeface="Century Gothic" panose="020B0502020202020204" pitchFamily="34" charset="0"/>
              </a:rPr>
              <a:t> AS and A level maths course</a:t>
            </a:r>
          </a:p>
          <a:p>
            <a:pPr algn="just"/>
            <a:r>
              <a:rPr lang="en-GB" sz="3200" dirty="0">
                <a:latin typeface="Century Gothic" panose="020B0502020202020204" pitchFamily="34" charset="0"/>
              </a:rPr>
              <a:t>It comprises of 2 elements:</a:t>
            </a:r>
          </a:p>
          <a:p>
            <a:pPr algn="just"/>
            <a:endParaRPr lang="en-GB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B58D55-3336-4C66-9242-600237298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6117"/>
              </p:ext>
            </p:extLst>
          </p:nvPr>
        </p:nvGraphicFramePr>
        <p:xfrm>
          <a:off x="872197" y="3221733"/>
          <a:ext cx="1018011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058">
                  <a:extLst>
                    <a:ext uri="{9D8B030D-6E8A-4147-A177-3AD203B41FA5}">
                      <a16:colId xmlns:a16="http://schemas.microsoft.com/office/drawing/2014/main" val="4275841662"/>
                    </a:ext>
                  </a:extLst>
                </a:gridCol>
                <a:gridCol w="5090058">
                  <a:extLst>
                    <a:ext uri="{9D8B030D-6E8A-4147-A177-3AD203B41FA5}">
                      <a16:colId xmlns:a16="http://schemas.microsoft.com/office/drawing/2014/main" val="1287918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PURE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APPLIED MATHEMATICS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6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entury Gothic" panose="020B0502020202020204" pitchFamily="34" charset="0"/>
                        </a:rPr>
                        <a:t>MECHANICS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96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The study of laws of motion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0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Trigonometry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How forces affect how things move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25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Calculus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entury Gothic" panose="020B0502020202020204" pitchFamily="34" charset="0"/>
                        </a:rPr>
                        <a:t>STATISTICS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28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These are the areas of maths you will be familiar with from GCSE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You will be familiar with some of these ideas from GCSE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71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They are the building blocks of 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These ideas are used in many areas of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8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6023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ADE3D26-8125-48F3-B7E7-FBE6D94DB3A8}"/>
              </a:ext>
            </a:extLst>
          </p:cNvPr>
          <p:cNvSpPr/>
          <p:nvPr/>
        </p:nvSpPr>
        <p:spPr>
          <a:xfrm>
            <a:off x="1708307" y="6441512"/>
            <a:ext cx="8507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</p:spTree>
    <p:extLst>
      <p:ext uri="{BB962C8B-B14F-4D97-AF65-F5344CB8AC3E}">
        <p14:creationId xmlns:p14="http://schemas.microsoft.com/office/powerpoint/2010/main" val="18505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mathematics wallpaper">
            <a:extLst>
              <a:ext uri="{FF2B5EF4-FFF2-40B4-BE49-F238E27FC236}">
                <a16:creationId xmlns:a16="http://schemas.microsoft.com/office/drawing/2014/main" id="{0F8008B3-4253-4AD7-BAC5-4505852B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97" y="778617"/>
            <a:ext cx="9708616" cy="858340"/>
          </a:xfrm>
        </p:spPr>
        <p:txBody>
          <a:bodyPr>
            <a:normAutofit fontScale="92500"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What does the assessment look like?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B53C6-613B-4044-ABE2-478AFC902DF1}"/>
              </a:ext>
            </a:extLst>
          </p:cNvPr>
          <p:cNvSpPr txBox="1"/>
          <p:nvPr/>
        </p:nvSpPr>
        <p:spPr>
          <a:xfrm>
            <a:off x="1219200" y="1908313"/>
            <a:ext cx="76067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AS Maths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Paper 1 : 2 hours – Pure Maths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Paper 2: 1 hr 15 mins – Applied Maths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b="1" dirty="0">
                <a:latin typeface="Century Gothic" panose="020B0502020202020204" pitchFamily="34" charset="0"/>
              </a:rPr>
              <a:t>A Level Maths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Paper 1: 2 hrs – Pure Maths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Paper 2: 2 hrs – Pure Maths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Paper 3: 2 hrs – Applied Maths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35458-64AC-482F-99E6-1AB7F6865951}"/>
              </a:ext>
            </a:extLst>
          </p:cNvPr>
          <p:cNvSpPr/>
          <p:nvPr/>
        </p:nvSpPr>
        <p:spPr>
          <a:xfrm>
            <a:off x="1948069" y="6386400"/>
            <a:ext cx="854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</p:spTree>
    <p:extLst>
      <p:ext uri="{BB962C8B-B14F-4D97-AF65-F5344CB8AC3E}">
        <p14:creationId xmlns:p14="http://schemas.microsoft.com/office/powerpoint/2010/main" val="194630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mathematics wallpaper">
            <a:extLst>
              <a:ext uri="{FF2B5EF4-FFF2-40B4-BE49-F238E27FC236}">
                <a16:creationId xmlns:a16="http://schemas.microsoft.com/office/drawing/2014/main" id="{72DD020C-639F-400B-A0A1-11572C559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197" y="942535"/>
            <a:ext cx="10480431" cy="528945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Further Maths </a:t>
            </a:r>
            <a:r>
              <a:rPr lang="en-GB" sz="3200" dirty="0">
                <a:latin typeface="Century Gothic" panose="020B0502020202020204" pitchFamily="34" charset="0"/>
              </a:rPr>
              <a:t>is a separate qualification which continues the study of many areas of maths. </a:t>
            </a:r>
          </a:p>
          <a:p>
            <a:pPr algn="l"/>
            <a:r>
              <a:rPr lang="en-GB" sz="3200" dirty="0">
                <a:latin typeface="Century Gothic" panose="020B0502020202020204" pitchFamily="34" charset="0"/>
              </a:rPr>
              <a:t>At </a:t>
            </a:r>
            <a:r>
              <a:rPr lang="en-GB" sz="3200" dirty="0" err="1">
                <a:latin typeface="Century Gothic" panose="020B0502020202020204" pitchFamily="34" charset="0"/>
              </a:rPr>
              <a:t>Nishkam</a:t>
            </a:r>
            <a:r>
              <a:rPr lang="en-GB" sz="3200" dirty="0">
                <a:latin typeface="Century Gothic" panose="020B0502020202020204" pitchFamily="34" charset="0"/>
              </a:rPr>
              <a:t> we study:</a:t>
            </a:r>
          </a:p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Core Pure Maths </a:t>
            </a:r>
            <a:r>
              <a:rPr lang="en-GB" sz="3200" dirty="0">
                <a:latin typeface="Century Gothic" panose="020B0502020202020204" pitchFamily="34" charset="0"/>
              </a:rPr>
              <a:t>– more of the algebra, geometry, trigonometry and calculus. This is compulsory.</a:t>
            </a:r>
          </a:p>
          <a:p>
            <a:pPr algn="l"/>
            <a:r>
              <a:rPr lang="en-GB" sz="3200" dirty="0">
                <a:latin typeface="Century Gothic" panose="020B0502020202020204" pitchFamily="34" charset="0"/>
              </a:rPr>
              <a:t>We then study 2 optional units:</a:t>
            </a:r>
          </a:p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Further Mechanics </a:t>
            </a:r>
            <a:r>
              <a:rPr lang="en-GB" sz="3200" dirty="0">
                <a:latin typeface="Century Gothic" panose="020B0502020202020204" pitchFamily="34" charset="0"/>
              </a:rPr>
              <a:t>– more study of laws of motion</a:t>
            </a:r>
          </a:p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Decision Maths </a:t>
            </a:r>
            <a:r>
              <a:rPr lang="en-GB" sz="3200" dirty="0">
                <a:latin typeface="Century Gothic" panose="020B0502020202020204" pitchFamily="34" charset="0"/>
              </a:rPr>
              <a:t>– looking algorithms to solve real life problems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38793-1E76-4FE6-8C34-78FE591D47A0}"/>
              </a:ext>
            </a:extLst>
          </p:cNvPr>
          <p:cNvSpPr/>
          <p:nvPr/>
        </p:nvSpPr>
        <p:spPr>
          <a:xfrm>
            <a:off x="1974574" y="6327682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</p:spTree>
    <p:extLst>
      <p:ext uri="{BB962C8B-B14F-4D97-AF65-F5344CB8AC3E}">
        <p14:creationId xmlns:p14="http://schemas.microsoft.com/office/powerpoint/2010/main" val="393860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272E3-AC5C-4DCA-A8D0-7D9286F6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" y="103344"/>
            <a:ext cx="11979678" cy="6651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5667" y="420130"/>
            <a:ext cx="62937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Resources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Purpose written text books are available for the course and will be provided for all students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394" y="3219282"/>
            <a:ext cx="2082628" cy="2957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9737" y="3797643"/>
            <a:ext cx="4118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We will also make available revision guides at discounted rates</a:t>
            </a:r>
          </a:p>
        </p:txBody>
      </p:sp>
      <p:pic>
        <p:nvPicPr>
          <p:cNvPr id="8" name="Picture 2" descr="Edexcel AS and A level Mathematics Pure Mathematics Year 1/AS Textbook + e-book (A level Maths and Further Maths 2017)">
            <a:extLst>
              <a:ext uri="{FF2B5EF4-FFF2-40B4-BE49-F238E27FC236}">
                <a16:creationId xmlns:a16="http://schemas.microsoft.com/office/drawing/2014/main" id="{7509A1C8-FC19-4F3B-9D53-5FF52D0F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1277">
            <a:off x="743914" y="1093385"/>
            <a:ext cx="1717691" cy="23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excel A level Mathematics Pure Mathematics Year 2 Textbook + e-book (A level Maths and Further Maths 2017)">
            <a:extLst>
              <a:ext uri="{FF2B5EF4-FFF2-40B4-BE49-F238E27FC236}">
                <a16:creationId xmlns:a16="http://schemas.microsoft.com/office/drawing/2014/main" id="{1DE411B6-69F5-4914-BDC6-0C41929E4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459">
            <a:off x="2683108" y="1859337"/>
            <a:ext cx="1829269" cy="24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dexcel AS and A level Mathematics Statistics &amp; Mechanics Year 1/AS Textbook + e-book">
            <a:extLst>
              <a:ext uri="{FF2B5EF4-FFF2-40B4-BE49-F238E27FC236}">
                <a16:creationId xmlns:a16="http://schemas.microsoft.com/office/drawing/2014/main" id="{303F6978-8550-45D0-AAE9-4159718D8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5193">
            <a:off x="874765" y="3539113"/>
            <a:ext cx="1814556" cy="24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dexcel A level Mathematics Statistics &amp; Mechanics Year 2 Textbook + e-book (A level Maths and Further Maths 2017)">
            <a:extLst>
              <a:ext uri="{FF2B5EF4-FFF2-40B4-BE49-F238E27FC236}">
                <a16:creationId xmlns:a16="http://schemas.microsoft.com/office/drawing/2014/main" id="{28E838B8-F83C-49F7-8FE8-7A852CD86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678">
            <a:off x="3033528" y="3749467"/>
            <a:ext cx="1837725" cy="248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2A9474-BF2B-4A60-A104-960400EBF1C0}"/>
              </a:ext>
            </a:extLst>
          </p:cNvPr>
          <p:cNvSpPr/>
          <p:nvPr/>
        </p:nvSpPr>
        <p:spPr>
          <a:xfrm>
            <a:off x="1602759" y="6351656"/>
            <a:ext cx="8341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</p:spTree>
    <p:extLst>
      <p:ext uri="{BB962C8B-B14F-4D97-AF65-F5344CB8AC3E}">
        <p14:creationId xmlns:p14="http://schemas.microsoft.com/office/powerpoint/2010/main" val="363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mathematics wallpaper">
            <a:extLst>
              <a:ext uri="{FF2B5EF4-FFF2-40B4-BE49-F238E27FC236}">
                <a16:creationId xmlns:a16="http://schemas.microsoft.com/office/drawing/2014/main" id="{44571E47-38E6-477F-A849-203AABBE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197" y="942535"/>
            <a:ext cx="10480431" cy="528945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Calculators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 result for casio fx 991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006">
            <a:off x="8552200" y="559187"/>
            <a:ext cx="3064821" cy="275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072" y="1556560"/>
            <a:ext cx="6458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Calculators are an </a:t>
            </a:r>
            <a:r>
              <a:rPr lang="en-GB" sz="3200" b="1" dirty="0">
                <a:latin typeface="Century Gothic" panose="020B0502020202020204" pitchFamily="34" charset="0"/>
              </a:rPr>
              <a:t>essential</a:t>
            </a:r>
            <a:r>
              <a:rPr lang="en-GB" sz="3200" dirty="0">
                <a:latin typeface="Century Gothic" panose="020B0502020202020204" pitchFamily="34" charset="0"/>
              </a:rPr>
              <a:t> part of the course. We will source the latest recommended calculator at the best price possible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197" y="4673064"/>
            <a:ext cx="6549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The </a:t>
            </a:r>
            <a:r>
              <a:rPr lang="en-GB" sz="2000" b="1" dirty="0">
                <a:latin typeface="Century Gothic" panose="020B0502020202020204" pitchFamily="34" charset="0"/>
              </a:rPr>
              <a:t>Casio FX 991EX </a:t>
            </a:r>
            <a:r>
              <a:rPr lang="en-GB" sz="2000" dirty="0">
                <a:latin typeface="Century Gothic" panose="020B0502020202020204" pitchFamily="34" charset="0"/>
              </a:rPr>
              <a:t>or the </a:t>
            </a:r>
            <a:r>
              <a:rPr lang="en-GB" sz="2000" b="1" dirty="0">
                <a:latin typeface="Century Gothic" panose="020B0502020202020204" pitchFamily="34" charset="0"/>
              </a:rPr>
              <a:t>Casio FX-9860GII 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 are currently recommended- but we will review this each year.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A975E-81CC-4472-9F8D-D339F08DC4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41" t="30704" r="72890" b="21468"/>
          <a:stretch/>
        </p:blipFill>
        <p:spPr>
          <a:xfrm rot="19765231">
            <a:off x="6777607" y="1915410"/>
            <a:ext cx="2415190" cy="3407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CD4EBD-3F03-47E1-B40A-0A78EBAB6E51}"/>
              </a:ext>
            </a:extLst>
          </p:cNvPr>
          <p:cNvSpPr/>
          <p:nvPr/>
        </p:nvSpPr>
        <p:spPr>
          <a:xfrm>
            <a:off x="1961321" y="6262166"/>
            <a:ext cx="8587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</p:spTree>
    <p:extLst>
      <p:ext uri="{BB962C8B-B14F-4D97-AF65-F5344CB8AC3E}">
        <p14:creationId xmlns:p14="http://schemas.microsoft.com/office/powerpoint/2010/main" val="256442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mathematics wallpaper">
            <a:extLst>
              <a:ext uri="{FF2B5EF4-FFF2-40B4-BE49-F238E27FC236}">
                <a16:creationId xmlns:a16="http://schemas.microsoft.com/office/drawing/2014/main" id="{F5932364-B72D-4234-A163-3FC6C355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9291"/>
            <a:ext cx="11977351" cy="6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601858"/>
            <a:ext cx="4257822" cy="59323"/>
          </a:xfrm>
        </p:spPr>
        <p:txBody>
          <a:bodyPr>
            <a:normAutofit fontScale="90000"/>
          </a:bodyPr>
          <a:lstStyle/>
          <a:p>
            <a:r>
              <a:rPr lang="en-GB" sz="2800" dirty="0" err="1">
                <a:latin typeface="Century Gothic" panose="020B0502020202020204" pitchFamily="34" charset="0"/>
              </a:rPr>
              <a:t>nishkam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dirty="0" err="1">
                <a:latin typeface="Century Gothic" panose="020B0502020202020204" pitchFamily="34" charset="0"/>
              </a:rPr>
              <a:t>school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197" y="942535"/>
            <a:ext cx="10480431" cy="528945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entury Gothic" panose="020B0502020202020204" pitchFamily="34" charset="0"/>
              </a:rPr>
              <a:t>What skills do I need to succeed?</a:t>
            </a:r>
          </a:p>
          <a:p>
            <a:pPr algn="l"/>
            <a:endParaRPr lang="en-GB" sz="3200" b="1" dirty="0">
              <a:latin typeface="Century Gothic" panose="020B0502020202020204" pitchFamily="34" charset="0"/>
            </a:endParaRPr>
          </a:p>
          <a:p>
            <a:pPr algn="just"/>
            <a:r>
              <a:rPr lang="en-GB" sz="3200" dirty="0">
                <a:latin typeface="Century Gothic" panose="020B0502020202020204" pitchFamily="34" charset="0"/>
              </a:rPr>
              <a:t>It is a fact that the better your GCSE grade in mathematics the more confident you will be on this course.</a:t>
            </a:r>
          </a:p>
          <a:p>
            <a:pPr algn="just"/>
            <a:r>
              <a:rPr lang="en-GB" sz="3200" dirty="0">
                <a:latin typeface="Century Gothic" panose="020B0502020202020204" pitchFamily="34" charset="0"/>
              </a:rPr>
              <a:t>Data suggests the following target grades based on GCSE performance.</a:t>
            </a:r>
          </a:p>
          <a:p>
            <a:pPr algn="just"/>
            <a:r>
              <a:rPr lang="en-GB" sz="3200" dirty="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8CA5C-A297-4757-964F-658E1716E2AF}"/>
              </a:ext>
            </a:extLst>
          </p:cNvPr>
          <p:cNvSpPr/>
          <p:nvPr/>
        </p:nvSpPr>
        <p:spPr>
          <a:xfrm>
            <a:off x="1709530" y="6279835"/>
            <a:ext cx="8521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More than Academic Excellence | More than a School | More than 'self'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F9A76C-EAAA-4BD0-AB9A-2858DCFB3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38089"/>
              </p:ext>
            </p:extLst>
          </p:nvPr>
        </p:nvGraphicFramePr>
        <p:xfrm>
          <a:off x="5261114" y="4117080"/>
          <a:ext cx="5327374" cy="1785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8625">
                  <a:extLst>
                    <a:ext uri="{9D8B030D-6E8A-4147-A177-3AD203B41FA5}">
                      <a16:colId xmlns:a16="http://schemas.microsoft.com/office/drawing/2014/main" val="1108551095"/>
                    </a:ext>
                  </a:extLst>
                </a:gridCol>
                <a:gridCol w="3568749">
                  <a:extLst>
                    <a:ext uri="{9D8B030D-6E8A-4147-A177-3AD203B41FA5}">
                      <a16:colId xmlns:a16="http://schemas.microsoft.com/office/drawing/2014/main" val="2742981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GCSE grade in maths</a:t>
                      </a:r>
                      <a:endParaRPr lang="en-GB" sz="12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Target AS/A level grade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2027467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A*/A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897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A/B/C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917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C/D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55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227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74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F20803C30EDC45B629BA2B0463E292" ma:contentTypeVersion="10" ma:contentTypeDescription="Create a new document." ma:contentTypeScope="" ma:versionID="9d67a1a522c814c9b7e765a06c9278fa">
  <xsd:schema xmlns:xsd="http://www.w3.org/2001/XMLSchema" xmlns:xs="http://www.w3.org/2001/XMLSchema" xmlns:p="http://schemas.microsoft.com/office/2006/metadata/properties" xmlns:ns3="1cff915e-c710-4e9a-be45-ab258fcc6517" xmlns:ns4="0754a46b-6008-48b3-b658-267b3c98041d" targetNamespace="http://schemas.microsoft.com/office/2006/metadata/properties" ma:root="true" ma:fieldsID="7a02a4403406901fbe423dac05b40c1f" ns3:_="" ns4:_="">
    <xsd:import namespace="1cff915e-c710-4e9a-be45-ab258fcc6517"/>
    <xsd:import namespace="0754a46b-6008-48b3-b658-267b3c9804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f915e-c710-4e9a-be45-ab258fcc6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4a46b-6008-48b3-b658-267b3c98041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B2B851-0E4E-464F-89B2-E50717CC6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ff915e-c710-4e9a-be45-ab258fcc6517"/>
    <ds:schemaRef ds:uri="0754a46b-6008-48b3-b658-267b3c9804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9E4FE4-B78E-4812-9354-6FCF53E10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43674-60A6-4E4A-B990-8571E7886CD5}">
  <ds:schemaRefs>
    <ds:schemaRef ds:uri="http://purl.org/dc/elements/1.1/"/>
    <ds:schemaRef ds:uri="http://schemas.microsoft.com/office/2006/metadata/properties"/>
    <ds:schemaRef ds:uri="1cff915e-c710-4e9a-be45-ab258fcc6517"/>
    <ds:schemaRef ds:uri="http://purl.org/dc/terms/"/>
    <ds:schemaRef ds:uri="http://schemas.openxmlformats.org/package/2006/metadata/core-properties"/>
    <ds:schemaRef ds:uri="0754a46b-6008-48b3-b658-267b3c98041d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1055</Words>
  <Application>Microsoft Office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  <vt:lpstr>nishkamhighschool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nishkamhighschool</dc:title>
  <dc:creator>Alan's</dc:creator>
  <cp:lastModifiedBy>Gurkiran Kaur Chana</cp:lastModifiedBy>
  <cp:revision>40</cp:revision>
  <dcterms:created xsi:type="dcterms:W3CDTF">2015-11-15T20:28:46Z</dcterms:created>
  <dcterms:modified xsi:type="dcterms:W3CDTF">2020-11-21T16:21:44Z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0x01010087F20803C30EDC45B629BA2B0463E292</vt:lpwstr>
  </property>
</Properties>
</file>