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1"/>
  </p:notesMasterIdLst>
  <p:handoutMasterIdLst>
    <p:handoutMasterId r:id="rId22"/>
  </p:handoutMasterIdLst>
  <p:sldIdLst>
    <p:sldId id="296" r:id="rId4"/>
    <p:sldId id="297" r:id="rId5"/>
    <p:sldId id="299" r:id="rId6"/>
    <p:sldId id="300" r:id="rId7"/>
    <p:sldId id="301" r:id="rId8"/>
    <p:sldId id="302" r:id="rId9"/>
    <p:sldId id="311" r:id="rId10"/>
    <p:sldId id="312" r:id="rId11"/>
    <p:sldId id="303" r:id="rId12"/>
    <p:sldId id="304" r:id="rId13"/>
    <p:sldId id="305" r:id="rId14"/>
    <p:sldId id="306" r:id="rId15"/>
    <p:sldId id="310" r:id="rId16"/>
    <p:sldId id="313" r:id="rId17"/>
    <p:sldId id="314" r:id="rId18"/>
    <p:sldId id="308" r:id="rId19"/>
    <p:sldId id="309" r:id="rId20"/>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EBB00"/>
    <a:srgbClr val="757575"/>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0" autoAdjust="0"/>
    <p:restoredTop sz="99829" autoAdjust="0"/>
  </p:normalViewPr>
  <p:slideViewPr>
    <p:cSldViewPr>
      <p:cViewPr varScale="1">
        <p:scale>
          <a:sx n="67" d="100"/>
          <a:sy n="67" d="100"/>
        </p:scale>
        <p:origin x="1458"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84B157-364E-4A7E-9F90-90AF1262F153}"/>
              </a:ext>
            </a:extLst>
          </p:cNvPr>
          <p:cNvSpPr>
            <a:spLocks noGrp="1"/>
          </p:cNvSpPr>
          <p:nvPr>
            <p:ph type="hdr" sz="quarter"/>
          </p:nvPr>
        </p:nvSpPr>
        <p:spPr>
          <a:xfrm>
            <a:off x="0" y="0"/>
            <a:ext cx="2890838"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A97EE61B-6B0B-49B7-A221-3D67B6F0DF45}"/>
              </a:ext>
            </a:extLst>
          </p:cNvPr>
          <p:cNvSpPr>
            <a:spLocks noGrp="1"/>
          </p:cNvSpPr>
          <p:nvPr>
            <p:ph type="dt" sz="quarter" idx="1"/>
          </p:nvPr>
        </p:nvSpPr>
        <p:spPr>
          <a:xfrm>
            <a:off x="3776663" y="0"/>
            <a:ext cx="2890837"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72DA07B-9484-40D7-83AE-4255794786D7}" type="datetimeFigureOut">
              <a:rPr lang="en-GB" altLang="en-US"/>
              <a:pPr>
                <a:defRPr/>
              </a:pPr>
              <a:t>18/11/2020</a:t>
            </a:fld>
            <a:endParaRPr lang="en-GB" altLang="en-US"/>
          </a:p>
        </p:txBody>
      </p:sp>
      <p:sp>
        <p:nvSpPr>
          <p:cNvPr id="4" name="Footer Placeholder 3">
            <a:extLst>
              <a:ext uri="{FF2B5EF4-FFF2-40B4-BE49-F238E27FC236}">
                <a16:creationId xmlns:a16="http://schemas.microsoft.com/office/drawing/2014/main" id="{4E57DC6C-C019-45A4-B3A3-A28000C534FE}"/>
              </a:ext>
            </a:extLst>
          </p:cNvPr>
          <p:cNvSpPr>
            <a:spLocks noGrp="1"/>
          </p:cNvSpPr>
          <p:nvPr>
            <p:ph type="ftr" sz="quarter" idx="2"/>
          </p:nvPr>
        </p:nvSpPr>
        <p:spPr>
          <a:xfrm>
            <a:off x="0" y="9429750"/>
            <a:ext cx="2890838"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5" name="Slide Number Placeholder 4">
            <a:extLst>
              <a:ext uri="{FF2B5EF4-FFF2-40B4-BE49-F238E27FC236}">
                <a16:creationId xmlns:a16="http://schemas.microsoft.com/office/drawing/2014/main" id="{772E9BE6-DF8C-45B0-8E20-CA4DDA789C6D}"/>
              </a:ext>
            </a:extLst>
          </p:cNvPr>
          <p:cNvSpPr>
            <a:spLocks noGrp="1"/>
          </p:cNvSpPr>
          <p:nvPr>
            <p:ph type="sldNum" sz="quarter" idx="3"/>
          </p:nvPr>
        </p:nvSpPr>
        <p:spPr>
          <a:xfrm>
            <a:off x="3776663" y="9429750"/>
            <a:ext cx="2890837"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4446956-50C8-4324-887B-416CA628111F}"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44AEC5-D340-44C2-A83C-BECA496B9B86}"/>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CD3F9F19-44A5-4384-BDB0-011719DE2F74}"/>
              </a:ext>
            </a:extLst>
          </p:cNvPr>
          <p:cNvSpPr>
            <a:spLocks noGrp="1"/>
          </p:cNvSpPr>
          <p:nvPr>
            <p:ph type="dt"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E2F8896-4836-447F-8BFE-A700284E1D2F}" type="datetimeFigureOut">
              <a:rPr lang="en-GB" altLang="en-US"/>
              <a:pPr>
                <a:defRPr/>
              </a:pPr>
              <a:t>18/11/2020</a:t>
            </a:fld>
            <a:endParaRPr lang="en-GB" altLang="en-US"/>
          </a:p>
        </p:txBody>
      </p:sp>
      <p:sp>
        <p:nvSpPr>
          <p:cNvPr id="4" name="Slide Image Placeholder 3">
            <a:extLst>
              <a:ext uri="{FF2B5EF4-FFF2-40B4-BE49-F238E27FC236}">
                <a16:creationId xmlns:a16="http://schemas.microsoft.com/office/drawing/2014/main" id="{DBA54A74-1EEC-442D-BE79-38D726959F36}"/>
              </a:ext>
            </a:extLst>
          </p:cNvPr>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E0C4E5F7-94B3-4553-AB0C-4E1C1C8F7758}"/>
              </a:ext>
            </a:extLst>
          </p:cNvPr>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CF102204-5932-4F83-AAE5-95D03A7609FA}"/>
              </a:ext>
            </a:extLst>
          </p:cNvPr>
          <p:cNvSpPr>
            <a:spLocks noGrp="1"/>
          </p:cNvSpPr>
          <p:nvPr>
            <p:ph type="ftr" sz="quarter" idx="4"/>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7" name="Slide Number Placeholder 6">
            <a:extLst>
              <a:ext uri="{FF2B5EF4-FFF2-40B4-BE49-F238E27FC236}">
                <a16:creationId xmlns:a16="http://schemas.microsoft.com/office/drawing/2014/main" id="{252C6572-2D39-4EB9-9073-FBA338C85715}"/>
              </a:ext>
            </a:extLst>
          </p:cNvPr>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129B24-E10A-44C6-8525-888E7B23CA7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1C879A-200A-467E-B996-D2FB5F2A3503}"/>
              </a:ext>
            </a:extLst>
          </p:cNvPr>
          <p:cNvSpPr>
            <a:spLocks noGrp="1"/>
          </p:cNvSpPr>
          <p:nvPr>
            <p:ph type="dt" sz="half" idx="10"/>
          </p:nvPr>
        </p:nvSpPr>
        <p:spPr/>
        <p:txBody>
          <a:bodyPr/>
          <a:lstStyle>
            <a:lvl1pPr>
              <a:defRPr/>
            </a:lvl1pPr>
          </a:lstStyle>
          <a:p>
            <a:pPr>
              <a:defRPr/>
            </a:pPr>
            <a:fld id="{D9B01A2F-554C-4489-9960-1D840E25CEB9}" type="datetimeFigureOut">
              <a:rPr lang="en-GB" altLang="en-US"/>
              <a:pPr>
                <a:defRPr/>
              </a:pPr>
              <a:t>18/11/2020</a:t>
            </a:fld>
            <a:endParaRPr lang="en-GB" altLang="en-US"/>
          </a:p>
        </p:txBody>
      </p:sp>
      <p:sp>
        <p:nvSpPr>
          <p:cNvPr id="5" name="Footer Placeholder 4">
            <a:extLst>
              <a:ext uri="{FF2B5EF4-FFF2-40B4-BE49-F238E27FC236}">
                <a16:creationId xmlns:a16="http://schemas.microsoft.com/office/drawing/2014/main" id="{2451D9B9-6B31-43EF-9247-E252C48B8C7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0226F8B-6834-4411-842B-20ABC9EC24A1}"/>
              </a:ext>
            </a:extLst>
          </p:cNvPr>
          <p:cNvSpPr>
            <a:spLocks noGrp="1"/>
          </p:cNvSpPr>
          <p:nvPr>
            <p:ph type="sldNum" sz="quarter" idx="12"/>
          </p:nvPr>
        </p:nvSpPr>
        <p:spPr/>
        <p:txBody>
          <a:bodyPr/>
          <a:lstStyle>
            <a:lvl1pPr>
              <a:defRPr/>
            </a:lvl1pPr>
          </a:lstStyle>
          <a:p>
            <a:pPr>
              <a:defRPr/>
            </a:pPr>
            <a:fld id="{F866830C-0FA9-4D50-8C2F-9AE2740257E3}" type="slidenum">
              <a:rPr lang="en-GB" altLang="en-US"/>
              <a:pPr>
                <a:defRPr/>
              </a:pPr>
              <a:t>‹#›</a:t>
            </a:fld>
            <a:endParaRPr lang="en-GB" altLang="en-US"/>
          </a:p>
        </p:txBody>
      </p:sp>
    </p:spTree>
    <p:extLst>
      <p:ext uri="{BB962C8B-B14F-4D97-AF65-F5344CB8AC3E}">
        <p14:creationId xmlns:p14="http://schemas.microsoft.com/office/powerpoint/2010/main" val="159427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4D2640-D2DD-4760-A3F5-749F2E31FBE9}"/>
              </a:ext>
            </a:extLst>
          </p:cNvPr>
          <p:cNvSpPr>
            <a:spLocks noGrp="1"/>
          </p:cNvSpPr>
          <p:nvPr>
            <p:ph type="dt" sz="half" idx="10"/>
          </p:nvPr>
        </p:nvSpPr>
        <p:spPr/>
        <p:txBody>
          <a:bodyPr/>
          <a:lstStyle>
            <a:lvl1pPr>
              <a:defRPr/>
            </a:lvl1pPr>
          </a:lstStyle>
          <a:p>
            <a:pPr>
              <a:defRPr/>
            </a:pPr>
            <a:fld id="{7CB7A9C6-D00D-46BB-B52E-1ED21E2FD3D5}" type="datetimeFigureOut">
              <a:rPr lang="en-GB" altLang="en-US"/>
              <a:pPr>
                <a:defRPr/>
              </a:pPr>
              <a:t>18/11/2020</a:t>
            </a:fld>
            <a:endParaRPr lang="en-GB" altLang="en-US"/>
          </a:p>
        </p:txBody>
      </p:sp>
      <p:sp>
        <p:nvSpPr>
          <p:cNvPr id="5" name="Footer Placeholder 4">
            <a:extLst>
              <a:ext uri="{FF2B5EF4-FFF2-40B4-BE49-F238E27FC236}">
                <a16:creationId xmlns:a16="http://schemas.microsoft.com/office/drawing/2014/main" id="{E7A1D2A1-7ED8-42A7-A6B1-6B7E622381D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91C4015-7C85-484D-ACD0-11AB064116DD}"/>
              </a:ext>
            </a:extLst>
          </p:cNvPr>
          <p:cNvSpPr>
            <a:spLocks noGrp="1"/>
          </p:cNvSpPr>
          <p:nvPr>
            <p:ph type="sldNum" sz="quarter" idx="12"/>
          </p:nvPr>
        </p:nvSpPr>
        <p:spPr/>
        <p:txBody>
          <a:bodyPr/>
          <a:lstStyle>
            <a:lvl1pPr>
              <a:defRPr/>
            </a:lvl1pPr>
          </a:lstStyle>
          <a:p>
            <a:pPr>
              <a:defRPr/>
            </a:pPr>
            <a:fld id="{FC1181B3-BBB4-4C32-AF13-81D883D824D0}" type="slidenum">
              <a:rPr lang="en-GB" altLang="en-US"/>
              <a:pPr>
                <a:defRPr/>
              </a:pPr>
              <a:t>‹#›</a:t>
            </a:fld>
            <a:endParaRPr lang="en-GB" altLang="en-US"/>
          </a:p>
        </p:txBody>
      </p:sp>
    </p:spTree>
    <p:extLst>
      <p:ext uri="{BB962C8B-B14F-4D97-AF65-F5344CB8AC3E}">
        <p14:creationId xmlns:p14="http://schemas.microsoft.com/office/powerpoint/2010/main" val="3499214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ABD9A5-B28B-4359-8D63-BB50BDA89E39}"/>
              </a:ext>
            </a:extLst>
          </p:cNvPr>
          <p:cNvSpPr>
            <a:spLocks noGrp="1"/>
          </p:cNvSpPr>
          <p:nvPr>
            <p:ph type="dt" sz="half" idx="10"/>
          </p:nvPr>
        </p:nvSpPr>
        <p:spPr/>
        <p:txBody>
          <a:bodyPr/>
          <a:lstStyle>
            <a:lvl1pPr>
              <a:defRPr/>
            </a:lvl1pPr>
          </a:lstStyle>
          <a:p>
            <a:pPr>
              <a:defRPr/>
            </a:pPr>
            <a:fld id="{ECFE741A-E575-4DAA-A0AE-73CBD149F0F9}" type="datetimeFigureOut">
              <a:rPr lang="en-GB" altLang="en-US"/>
              <a:pPr>
                <a:defRPr/>
              </a:pPr>
              <a:t>18/11/2020</a:t>
            </a:fld>
            <a:endParaRPr lang="en-GB" altLang="en-US"/>
          </a:p>
        </p:txBody>
      </p:sp>
      <p:sp>
        <p:nvSpPr>
          <p:cNvPr id="5" name="Footer Placeholder 4">
            <a:extLst>
              <a:ext uri="{FF2B5EF4-FFF2-40B4-BE49-F238E27FC236}">
                <a16:creationId xmlns:a16="http://schemas.microsoft.com/office/drawing/2014/main" id="{DEF75D71-3972-4F66-A182-EE0FA615558E}"/>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E9E1F28C-A07B-4123-98DA-E1F0F8A2346A}"/>
              </a:ext>
            </a:extLst>
          </p:cNvPr>
          <p:cNvSpPr>
            <a:spLocks noGrp="1"/>
          </p:cNvSpPr>
          <p:nvPr>
            <p:ph type="sldNum" sz="quarter" idx="12"/>
          </p:nvPr>
        </p:nvSpPr>
        <p:spPr/>
        <p:txBody>
          <a:bodyPr/>
          <a:lstStyle>
            <a:lvl1pPr>
              <a:defRPr/>
            </a:lvl1pPr>
          </a:lstStyle>
          <a:p>
            <a:pPr>
              <a:defRPr/>
            </a:pPr>
            <a:fld id="{983E8518-61C4-4A42-BCDD-7879BB7CF4B2}" type="slidenum">
              <a:rPr lang="en-GB" altLang="en-US"/>
              <a:pPr>
                <a:defRPr/>
              </a:pPr>
              <a:t>‹#›</a:t>
            </a:fld>
            <a:endParaRPr lang="en-GB" altLang="en-US"/>
          </a:p>
        </p:txBody>
      </p:sp>
    </p:spTree>
    <p:extLst>
      <p:ext uri="{BB962C8B-B14F-4D97-AF65-F5344CB8AC3E}">
        <p14:creationId xmlns:p14="http://schemas.microsoft.com/office/powerpoint/2010/main" val="99375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0ACB3C-ED08-4104-91F8-549AED46FAA0}"/>
              </a:ext>
            </a:extLst>
          </p:cNvPr>
          <p:cNvSpPr>
            <a:spLocks noGrp="1"/>
          </p:cNvSpPr>
          <p:nvPr>
            <p:ph type="dt" sz="half" idx="10"/>
          </p:nvPr>
        </p:nvSpPr>
        <p:spPr/>
        <p:txBody>
          <a:bodyPr/>
          <a:lstStyle>
            <a:lvl1pPr>
              <a:defRPr/>
            </a:lvl1pPr>
          </a:lstStyle>
          <a:p>
            <a:pPr>
              <a:defRPr/>
            </a:pPr>
            <a:fld id="{EBC7DC51-D3F3-48D8-8495-19E5806BFA0A}" type="datetimeFigureOut">
              <a:rPr lang="en-GB" altLang="en-US"/>
              <a:pPr>
                <a:defRPr/>
              </a:pPr>
              <a:t>18/11/2020</a:t>
            </a:fld>
            <a:endParaRPr lang="en-GB" altLang="en-US"/>
          </a:p>
        </p:txBody>
      </p:sp>
      <p:sp>
        <p:nvSpPr>
          <p:cNvPr id="5" name="Footer Placeholder 4">
            <a:extLst>
              <a:ext uri="{FF2B5EF4-FFF2-40B4-BE49-F238E27FC236}">
                <a16:creationId xmlns:a16="http://schemas.microsoft.com/office/drawing/2014/main" id="{5DBECBEB-5023-43E1-B56D-511CDC489A79}"/>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91F24789-D550-4DD7-8A4B-47AC55F6A8CB}"/>
              </a:ext>
            </a:extLst>
          </p:cNvPr>
          <p:cNvSpPr>
            <a:spLocks noGrp="1"/>
          </p:cNvSpPr>
          <p:nvPr>
            <p:ph type="sldNum" sz="quarter" idx="12"/>
          </p:nvPr>
        </p:nvSpPr>
        <p:spPr/>
        <p:txBody>
          <a:bodyPr/>
          <a:lstStyle>
            <a:lvl1pPr>
              <a:defRPr/>
            </a:lvl1pPr>
          </a:lstStyle>
          <a:p>
            <a:pPr>
              <a:defRPr/>
            </a:pPr>
            <a:fld id="{D5BC45E8-A30F-4F3A-A2AA-FF641937C23F}" type="slidenum">
              <a:rPr lang="en-GB" altLang="en-US"/>
              <a:pPr>
                <a:defRPr/>
              </a:pPr>
              <a:t>‹#›</a:t>
            </a:fld>
            <a:endParaRPr lang="en-GB" altLang="en-US"/>
          </a:p>
        </p:txBody>
      </p:sp>
    </p:spTree>
    <p:extLst>
      <p:ext uri="{BB962C8B-B14F-4D97-AF65-F5344CB8AC3E}">
        <p14:creationId xmlns:p14="http://schemas.microsoft.com/office/powerpoint/2010/main" val="193418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F6698E-835D-4E81-B98B-4661E4BD8D05}"/>
              </a:ext>
            </a:extLst>
          </p:cNvPr>
          <p:cNvSpPr>
            <a:spLocks noGrp="1"/>
          </p:cNvSpPr>
          <p:nvPr>
            <p:ph type="dt" sz="half" idx="10"/>
          </p:nvPr>
        </p:nvSpPr>
        <p:spPr/>
        <p:txBody>
          <a:bodyPr/>
          <a:lstStyle>
            <a:lvl1pPr>
              <a:defRPr/>
            </a:lvl1pPr>
          </a:lstStyle>
          <a:p>
            <a:pPr>
              <a:defRPr/>
            </a:pPr>
            <a:fld id="{048CB999-E685-49BE-8A78-8A10A297E62A}" type="datetimeFigureOut">
              <a:rPr lang="en-GB" altLang="en-US"/>
              <a:pPr>
                <a:defRPr/>
              </a:pPr>
              <a:t>18/11/2020</a:t>
            </a:fld>
            <a:endParaRPr lang="en-GB" altLang="en-US"/>
          </a:p>
        </p:txBody>
      </p:sp>
      <p:sp>
        <p:nvSpPr>
          <p:cNvPr id="5" name="Footer Placeholder 4">
            <a:extLst>
              <a:ext uri="{FF2B5EF4-FFF2-40B4-BE49-F238E27FC236}">
                <a16:creationId xmlns:a16="http://schemas.microsoft.com/office/drawing/2014/main" id="{3E84ACF0-2514-4CB0-8451-5BB4C569B20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6F3A6ED-D6A9-4183-85BB-B7BE1A3F156E}"/>
              </a:ext>
            </a:extLst>
          </p:cNvPr>
          <p:cNvSpPr>
            <a:spLocks noGrp="1"/>
          </p:cNvSpPr>
          <p:nvPr>
            <p:ph type="sldNum" sz="quarter" idx="12"/>
          </p:nvPr>
        </p:nvSpPr>
        <p:spPr/>
        <p:txBody>
          <a:bodyPr/>
          <a:lstStyle>
            <a:lvl1pPr>
              <a:defRPr/>
            </a:lvl1pPr>
          </a:lstStyle>
          <a:p>
            <a:pPr>
              <a:defRPr/>
            </a:pPr>
            <a:fld id="{413B0AAB-7D81-4222-9FC2-FAAB0A5871F2}" type="slidenum">
              <a:rPr lang="en-GB" altLang="en-US"/>
              <a:pPr>
                <a:defRPr/>
              </a:pPr>
              <a:t>‹#›</a:t>
            </a:fld>
            <a:endParaRPr lang="en-GB" altLang="en-US"/>
          </a:p>
        </p:txBody>
      </p:sp>
    </p:spTree>
    <p:extLst>
      <p:ext uri="{BB962C8B-B14F-4D97-AF65-F5344CB8AC3E}">
        <p14:creationId xmlns:p14="http://schemas.microsoft.com/office/powerpoint/2010/main" val="100849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1A1E6633-B40C-436F-AFE4-F97A05B31559}"/>
              </a:ext>
            </a:extLst>
          </p:cNvPr>
          <p:cNvSpPr>
            <a:spLocks noGrp="1"/>
          </p:cNvSpPr>
          <p:nvPr>
            <p:ph type="dt" sz="half" idx="10"/>
          </p:nvPr>
        </p:nvSpPr>
        <p:spPr/>
        <p:txBody>
          <a:bodyPr/>
          <a:lstStyle>
            <a:lvl1pPr>
              <a:defRPr/>
            </a:lvl1pPr>
          </a:lstStyle>
          <a:p>
            <a:pPr>
              <a:defRPr/>
            </a:pPr>
            <a:fld id="{DF29D151-FF92-415C-B921-EE6FF60ACD0D}" type="datetimeFigureOut">
              <a:rPr lang="en-GB" altLang="en-US"/>
              <a:pPr>
                <a:defRPr/>
              </a:pPr>
              <a:t>18/11/2020</a:t>
            </a:fld>
            <a:endParaRPr lang="en-GB" altLang="en-US"/>
          </a:p>
        </p:txBody>
      </p:sp>
      <p:sp>
        <p:nvSpPr>
          <p:cNvPr id="6" name="Footer Placeholder 4">
            <a:extLst>
              <a:ext uri="{FF2B5EF4-FFF2-40B4-BE49-F238E27FC236}">
                <a16:creationId xmlns:a16="http://schemas.microsoft.com/office/drawing/2014/main" id="{67B6664E-FBA3-463E-B05E-5AD7593B2932}"/>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BDA1AD27-1B14-47BE-9A04-488D5BB04CD0}"/>
              </a:ext>
            </a:extLst>
          </p:cNvPr>
          <p:cNvSpPr>
            <a:spLocks noGrp="1"/>
          </p:cNvSpPr>
          <p:nvPr>
            <p:ph type="sldNum" sz="quarter" idx="12"/>
          </p:nvPr>
        </p:nvSpPr>
        <p:spPr/>
        <p:txBody>
          <a:bodyPr/>
          <a:lstStyle>
            <a:lvl1pPr>
              <a:defRPr/>
            </a:lvl1pPr>
          </a:lstStyle>
          <a:p>
            <a:pPr>
              <a:defRPr/>
            </a:pPr>
            <a:fld id="{6562F12E-8202-442B-875D-611F6E9D1D7A}" type="slidenum">
              <a:rPr lang="en-GB" altLang="en-US"/>
              <a:pPr>
                <a:defRPr/>
              </a:pPr>
              <a:t>‹#›</a:t>
            </a:fld>
            <a:endParaRPr lang="en-GB" altLang="en-US"/>
          </a:p>
        </p:txBody>
      </p:sp>
    </p:spTree>
    <p:extLst>
      <p:ext uri="{BB962C8B-B14F-4D97-AF65-F5344CB8AC3E}">
        <p14:creationId xmlns:p14="http://schemas.microsoft.com/office/powerpoint/2010/main" val="324952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29653501-D699-47EC-9307-AD5B00A3E731}"/>
              </a:ext>
            </a:extLst>
          </p:cNvPr>
          <p:cNvSpPr>
            <a:spLocks noGrp="1"/>
          </p:cNvSpPr>
          <p:nvPr>
            <p:ph type="dt" sz="half" idx="10"/>
          </p:nvPr>
        </p:nvSpPr>
        <p:spPr/>
        <p:txBody>
          <a:bodyPr/>
          <a:lstStyle>
            <a:lvl1pPr>
              <a:defRPr/>
            </a:lvl1pPr>
          </a:lstStyle>
          <a:p>
            <a:pPr>
              <a:defRPr/>
            </a:pPr>
            <a:fld id="{4803DA7A-6B83-4934-A1D0-97E34CA25B80}" type="datetimeFigureOut">
              <a:rPr lang="en-GB" altLang="en-US"/>
              <a:pPr>
                <a:defRPr/>
              </a:pPr>
              <a:t>18/11/2020</a:t>
            </a:fld>
            <a:endParaRPr lang="en-GB" altLang="en-US"/>
          </a:p>
        </p:txBody>
      </p:sp>
      <p:sp>
        <p:nvSpPr>
          <p:cNvPr id="8" name="Footer Placeholder 4">
            <a:extLst>
              <a:ext uri="{FF2B5EF4-FFF2-40B4-BE49-F238E27FC236}">
                <a16:creationId xmlns:a16="http://schemas.microsoft.com/office/drawing/2014/main" id="{7DAFAC6C-3A54-4A6C-8775-8783A70F681C}"/>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C62A0232-D5C7-484B-AAED-24510D5366BC}"/>
              </a:ext>
            </a:extLst>
          </p:cNvPr>
          <p:cNvSpPr>
            <a:spLocks noGrp="1"/>
          </p:cNvSpPr>
          <p:nvPr>
            <p:ph type="sldNum" sz="quarter" idx="12"/>
          </p:nvPr>
        </p:nvSpPr>
        <p:spPr/>
        <p:txBody>
          <a:bodyPr/>
          <a:lstStyle>
            <a:lvl1pPr>
              <a:defRPr/>
            </a:lvl1pPr>
          </a:lstStyle>
          <a:p>
            <a:pPr>
              <a:defRPr/>
            </a:pPr>
            <a:fld id="{AEAE3C22-2CF4-4933-80AA-F0F9DC62569D}" type="slidenum">
              <a:rPr lang="en-GB" altLang="en-US"/>
              <a:pPr>
                <a:defRPr/>
              </a:pPr>
              <a:t>‹#›</a:t>
            </a:fld>
            <a:endParaRPr lang="en-GB" altLang="en-US"/>
          </a:p>
        </p:txBody>
      </p:sp>
    </p:spTree>
    <p:extLst>
      <p:ext uri="{BB962C8B-B14F-4D97-AF65-F5344CB8AC3E}">
        <p14:creationId xmlns:p14="http://schemas.microsoft.com/office/powerpoint/2010/main" val="2097350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2B853A4-A24E-4941-9845-E50B084100DD}"/>
              </a:ext>
            </a:extLst>
          </p:cNvPr>
          <p:cNvSpPr>
            <a:spLocks noGrp="1"/>
          </p:cNvSpPr>
          <p:nvPr>
            <p:ph type="dt" sz="half" idx="10"/>
          </p:nvPr>
        </p:nvSpPr>
        <p:spPr/>
        <p:txBody>
          <a:bodyPr/>
          <a:lstStyle>
            <a:lvl1pPr>
              <a:defRPr/>
            </a:lvl1pPr>
          </a:lstStyle>
          <a:p>
            <a:pPr>
              <a:defRPr/>
            </a:pPr>
            <a:fld id="{3F4A49B9-AA08-489A-AFE9-D028E2FC6149}" type="datetimeFigureOut">
              <a:rPr lang="en-GB" altLang="en-US"/>
              <a:pPr>
                <a:defRPr/>
              </a:pPr>
              <a:t>18/11/2020</a:t>
            </a:fld>
            <a:endParaRPr lang="en-GB" altLang="en-US"/>
          </a:p>
        </p:txBody>
      </p:sp>
      <p:sp>
        <p:nvSpPr>
          <p:cNvPr id="4" name="Footer Placeholder 4">
            <a:extLst>
              <a:ext uri="{FF2B5EF4-FFF2-40B4-BE49-F238E27FC236}">
                <a16:creationId xmlns:a16="http://schemas.microsoft.com/office/drawing/2014/main" id="{B4CB63D7-25FF-467C-9C06-655A50BD9896}"/>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1F7ABFC4-DE4F-4839-B9A7-EADBDA7FBA8D}"/>
              </a:ext>
            </a:extLst>
          </p:cNvPr>
          <p:cNvSpPr>
            <a:spLocks noGrp="1"/>
          </p:cNvSpPr>
          <p:nvPr>
            <p:ph type="sldNum" sz="quarter" idx="12"/>
          </p:nvPr>
        </p:nvSpPr>
        <p:spPr/>
        <p:txBody>
          <a:bodyPr/>
          <a:lstStyle>
            <a:lvl1pPr>
              <a:defRPr/>
            </a:lvl1pPr>
          </a:lstStyle>
          <a:p>
            <a:pPr>
              <a:defRPr/>
            </a:pPr>
            <a:fld id="{70F2D444-2E0D-49DA-A778-D035469A2259}" type="slidenum">
              <a:rPr lang="en-GB" altLang="en-US"/>
              <a:pPr>
                <a:defRPr/>
              </a:pPr>
              <a:t>‹#›</a:t>
            </a:fld>
            <a:endParaRPr lang="en-GB" altLang="en-US"/>
          </a:p>
        </p:txBody>
      </p:sp>
    </p:spTree>
    <p:extLst>
      <p:ext uri="{BB962C8B-B14F-4D97-AF65-F5344CB8AC3E}">
        <p14:creationId xmlns:p14="http://schemas.microsoft.com/office/powerpoint/2010/main" val="269382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259D4F2-F874-4A44-BCE5-51B5634D98A2}"/>
              </a:ext>
            </a:extLst>
          </p:cNvPr>
          <p:cNvSpPr>
            <a:spLocks noGrp="1"/>
          </p:cNvSpPr>
          <p:nvPr>
            <p:ph type="dt" sz="half" idx="10"/>
          </p:nvPr>
        </p:nvSpPr>
        <p:spPr/>
        <p:txBody>
          <a:bodyPr/>
          <a:lstStyle>
            <a:lvl1pPr>
              <a:defRPr/>
            </a:lvl1pPr>
          </a:lstStyle>
          <a:p>
            <a:pPr>
              <a:defRPr/>
            </a:pPr>
            <a:fld id="{CC3E87B8-2BA9-4072-910A-AD079BAC9F5F}" type="datetimeFigureOut">
              <a:rPr lang="en-GB" altLang="en-US"/>
              <a:pPr>
                <a:defRPr/>
              </a:pPr>
              <a:t>18/11/2020</a:t>
            </a:fld>
            <a:endParaRPr lang="en-GB" altLang="en-US"/>
          </a:p>
        </p:txBody>
      </p:sp>
      <p:sp>
        <p:nvSpPr>
          <p:cNvPr id="3" name="Footer Placeholder 4">
            <a:extLst>
              <a:ext uri="{FF2B5EF4-FFF2-40B4-BE49-F238E27FC236}">
                <a16:creationId xmlns:a16="http://schemas.microsoft.com/office/drawing/2014/main" id="{FE313D11-611F-40D0-BE57-6782F03E53CC}"/>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20ADD488-3647-4E5D-B36F-AA3DB47BDB03}"/>
              </a:ext>
            </a:extLst>
          </p:cNvPr>
          <p:cNvSpPr>
            <a:spLocks noGrp="1"/>
          </p:cNvSpPr>
          <p:nvPr>
            <p:ph type="sldNum" sz="quarter" idx="12"/>
          </p:nvPr>
        </p:nvSpPr>
        <p:spPr/>
        <p:txBody>
          <a:bodyPr/>
          <a:lstStyle>
            <a:lvl1pPr>
              <a:defRPr/>
            </a:lvl1pPr>
          </a:lstStyle>
          <a:p>
            <a:pPr>
              <a:defRPr/>
            </a:pPr>
            <a:fld id="{7807D5C7-0C4F-49AE-82C4-1A1F33A135C7}" type="slidenum">
              <a:rPr lang="en-GB" altLang="en-US"/>
              <a:pPr>
                <a:defRPr/>
              </a:pPr>
              <a:t>‹#›</a:t>
            </a:fld>
            <a:endParaRPr lang="en-GB" altLang="en-US"/>
          </a:p>
        </p:txBody>
      </p:sp>
    </p:spTree>
    <p:extLst>
      <p:ext uri="{BB962C8B-B14F-4D97-AF65-F5344CB8AC3E}">
        <p14:creationId xmlns:p14="http://schemas.microsoft.com/office/powerpoint/2010/main" val="150579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7AC235-8466-4C06-94BA-74CC39FBC82E}"/>
              </a:ext>
            </a:extLst>
          </p:cNvPr>
          <p:cNvSpPr>
            <a:spLocks noGrp="1"/>
          </p:cNvSpPr>
          <p:nvPr>
            <p:ph type="dt" sz="half" idx="10"/>
          </p:nvPr>
        </p:nvSpPr>
        <p:spPr/>
        <p:txBody>
          <a:bodyPr/>
          <a:lstStyle>
            <a:lvl1pPr>
              <a:defRPr/>
            </a:lvl1pPr>
          </a:lstStyle>
          <a:p>
            <a:pPr>
              <a:defRPr/>
            </a:pPr>
            <a:fld id="{1F840222-56A6-4035-AA66-0FFB9FE132DB}" type="datetimeFigureOut">
              <a:rPr lang="en-GB" altLang="en-US"/>
              <a:pPr>
                <a:defRPr/>
              </a:pPr>
              <a:t>18/11/2020</a:t>
            </a:fld>
            <a:endParaRPr lang="en-GB" altLang="en-US"/>
          </a:p>
        </p:txBody>
      </p:sp>
      <p:sp>
        <p:nvSpPr>
          <p:cNvPr id="6" name="Footer Placeholder 4">
            <a:extLst>
              <a:ext uri="{FF2B5EF4-FFF2-40B4-BE49-F238E27FC236}">
                <a16:creationId xmlns:a16="http://schemas.microsoft.com/office/drawing/2014/main" id="{5DC7C8C7-366C-497E-BCC7-21B915090D81}"/>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FA57E5DD-0F58-4F76-B5F6-978A3B4D47D5}"/>
              </a:ext>
            </a:extLst>
          </p:cNvPr>
          <p:cNvSpPr>
            <a:spLocks noGrp="1"/>
          </p:cNvSpPr>
          <p:nvPr>
            <p:ph type="sldNum" sz="quarter" idx="12"/>
          </p:nvPr>
        </p:nvSpPr>
        <p:spPr/>
        <p:txBody>
          <a:bodyPr/>
          <a:lstStyle>
            <a:lvl1pPr>
              <a:defRPr/>
            </a:lvl1pPr>
          </a:lstStyle>
          <a:p>
            <a:pPr>
              <a:defRPr/>
            </a:pPr>
            <a:fld id="{FE765334-3E82-45AD-AB08-EF15150A9940}" type="slidenum">
              <a:rPr lang="en-GB" altLang="en-US"/>
              <a:pPr>
                <a:defRPr/>
              </a:pPr>
              <a:t>‹#›</a:t>
            </a:fld>
            <a:endParaRPr lang="en-GB" altLang="en-US"/>
          </a:p>
        </p:txBody>
      </p:sp>
    </p:spTree>
    <p:extLst>
      <p:ext uri="{BB962C8B-B14F-4D97-AF65-F5344CB8AC3E}">
        <p14:creationId xmlns:p14="http://schemas.microsoft.com/office/powerpoint/2010/main" val="4436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6FCEF74-CDAF-4FC3-A790-E550AFCDDFBB}"/>
              </a:ext>
            </a:extLst>
          </p:cNvPr>
          <p:cNvSpPr>
            <a:spLocks noGrp="1"/>
          </p:cNvSpPr>
          <p:nvPr>
            <p:ph type="dt" sz="half" idx="10"/>
          </p:nvPr>
        </p:nvSpPr>
        <p:spPr/>
        <p:txBody>
          <a:bodyPr/>
          <a:lstStyle>
            <a:lvl1pPr>
              <a:defRPr/>
            </a:lvl1pPr>
          </a:lstStyle>
          <a:p>
            <a:pPr>
              <a:defRPr/>
            </a:pPr>
            <a:fld id="{B108EC03-7712-4BC4-A7CA-5B554CE87917}" type="datetimeFigureOut">
              <a:rPr lang="en-GB" altLang="en-US"/>
              <a:pPr>
                <a:defRPr/>
              </a:pPr>
              <a:t>18/11/2020</a:t>
            </a:fld>
            <a:endParaRPr lang="en-GB" altLang="en-US"/>
          </a:p>
        </p:txBody>
      </p:sp>
      <p:sp>
        <p:nvSpPr>
          <p:cNvPr id="6" name="Footer Placeholder 4">
            <a:extLst>
              <a:ext uri="{FF2B5EF4-FFF2-40B4-BE49-F238E27FC236}">
                <a16:creationId xmlns:a16="http://schemas.microsoft.com/office/drawing/2014/main" id="{A137633D-9117-471D-AF25-1B819F3C6219}"/>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86690A08-4CDD-4849-B74C-C996C7983F5A}"/>
              </a:ext>
            </a:extLst>
          </p:cNvPr>
          <p:cNvSpPr>
            <a:spLocks noGrp="1"/>
          </p:cNvSpPr>
          <p:nvPr>
            <p:ph type="sldNum" sz="quarter" idx="12"/>
          </p:nvPr>
        </p:nvSpPr>
        <p:spPr/>
        <p:txBody>
          <a:bodyPr/>
          <a:lstStyle>
            <a:lvl1pPr>
              <a:defRPr/>
            </a:lvl1pPr>
          </a:lstStyle>
          <a:p>
            <a:pPr>
              <a:defRPr/>
            </a:pPr>
            <a:fld id="{372AA2AB-42B2-447F-AE0F-12333B7AC1DF}" type="slidenum">
              <a:rPr lang="en-GB" altLang="en-US"/>
              <a:pPr>
                <a:defRPr/>
              </a:pPr>
              <a:t>‹#›</a:t>
            </a:fld>
            <a:endParaRPr lang="en-GB" altLang="en-US"/>
          </a:p>
        </p:txBody>
      </p:sp>
    </p:spTree>
    <p:extLst>
      <p:ext uri="{BB962C8B-B14F-4D97-AF65-F5344CB8AC3E}">
        <p14:creationId xmlns:p14="http://schemas.microsoft.com/office/powerpoint/2010/main" val="274164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466860-41A3-474F-8AA2-7761BEFFE45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5BEE338-8C01-4541-90A5-08B0A8BAEC0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BB3C9C4-2780-47D9-A167-376438A8770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D77B787-DD71-4C54-83DF-2487400F3757}" type="datetimeFigureOut">
              <a:rPr lang="en-GB" altLang="en-US"/>
              <a:pPr>
                <a:defRPr/>
              </a:pPr>
              <a:t>18/11/2020</a:t>
            </a:fld>
            <a:endParaRPr lang="en-GB" altLang="en-US"/>
          </a:p>
        </p:txBody>
      </p:sp>
      <p:sp>
        <p:nvSpPr>
          <p:cNvPr id="5" name="Footer Placeholder 4">
            <a:extLst>
              <a:ext uri="{FF2B5EF4-FFF2-40B4-BE49-F238E27FC236}">
                <a16:creationId xmlns:a16="http://schemas.microsoft.com/office/drawing/2014/main" id="{A14B1267-1501-4DE1-8E91-482B2CEA7DAC}"/>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11935F87-0FA9-4F7D-ACE8-88446342A93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9E356FA-E786-4C73-B836-C1D41A4E391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Jones@nishkamschools.or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qualifications.pearson.com/en/qualifications/edexcel-a-levels/religious-studies-2016.coursematerials.html#filterQuery=category:Pearson-UK:Category%2FSpecification-and-sample-assess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321173" y="226834"/>
            <a:ext cx="8124327" cy="1417865"/>
          </a:xfrm>
        </p:spPr>
        <p:txBody>
          <a:bodyPr/>
          <a:lstStyle/>
          <a:p>
            <a:r>
              <a:rPr lang="en-GB" altLang="en-US" sz="4000" b="1" u="sng" dirty="0">
                <a:solidFill>
                  <a:srgbClr val="CC9900"/>
                </a:solidFill>
                <a:latin typeface="Century Gothic"/>
                <a:ea typeface="ＭＳ Ｐゴシック"/>
              </a:rPr>
              <a:t>Welcome to the Nishkam Religious Studies Department</a:t>
            </a:r>
            <a:endParaRPr lang="en-US" sz="4000" u="sng" dirty="0">
              <a:cs typeface="Calibri"/>
            </a:endParaRPr>
          </a:p>
        </p:txBody>
      </p:sp>
      <p:pic>
        <p:nvPicPr>
          <p:cNvPr id="2" name="Picture 1">
            <a:extLst>
              <a:ext uri="{FF2B5EF4-FFF2-40B4-BE49-F238E27FC236}">
                <a16:creationId xmlns:a16="http://schemas.microsoft.com/office/drawing/2014/main" id="{37289B72-FCFB-4CD0-96DC-4B7549AE05E5}"/>
              </a:ext>
            </a:extLst>
          </p:cNvPr>
          <p:cNvPicPr>
            <a:picLocks noChangeAspect="1"/>
          </p:cNvPicPr>
          <p:nvPr/>
        </p:nvPicPr>
        <p:blipFill>
          <a:blip r:embed="rId4"/>
          <a:stretch>
            <a:fillRect/>
          </a:stretch>
        </p:blipFill>
        <p:spPr>
          <a:xfrm rot="21380769">
            <a:off x="6543075" y="4288406"/>
            <a:ext cx="2367246" cy="1775435"/>
          </a:xfrm>
          <a:prstGeom prst="rect">
            <a:avLst/>
          </a:prstGeom>
        </p:spPr>
      </p:pic>
      <p:pic>
        <p:nvPicPr>
          <p:cNvPr id="3" name="Picture 2">
            <a:extLst>
              <a:ext uri="{FF2B5EF4-FFF2-40B4-BE49-F238E27FC236}">
                <a16:creationId xmlns:a16="http://schemas.microsoft.com/office/drawing/2014/main" id="{8A141558-8AF8-4BA1-AD80-A0C362E2E5A2}"/>
              </a:ext>
            </a:extLst>
          </p:cNvPr>
          <p:cNvPicPr>
            <a:picLocks noChangeAspect="1"/>
          </p:cNvPicPr>
          <p:nvPr/>
        </p:nvPicPr>
        <p:blipFill rotWithShape="1">
          <a:blip r:embed="rId5"/>
          <a:srcRect r="5900"/>
          <a:stretch/>
        </p:blipFill>
        <p:spPr>
          <a:xfrm rot="271096">
            <a:off x="5360285" y="1974310"/>
            <a:ext cx="3391358" cy="2027259"/>
          </a:xfrm>
          <a:prstGeom prst="rect">
            <a:avLst/>
          </a:prstGeom>
        </p:spPr>
      </p:pic>
      <p:pic>
        <p:nvPicPr>
          <p:cNvPr id="4" name="Picture 3">
            <a:extLst>
              <a:ext uri="{FF2B5EF4-FFF2-40B4-BE49-F238E27FC236}">
                <a16:creationId xmlns:a16="http://schemas.microsoft.com/office/drawing/2014/main" id="{DC5AB3D5-C042-41D2-9345-43AA151CDD38}"/>
              </a:ext>
            </a:extLst>
          </p:cNvPr>
          <p:cNvPicPr>
            <a:picLocks noChangeAspect="1"/>
          </p:cNvPicPr>
          <p:nvPr/>
        </p:nvPicPr>
        <p:blipFill rotWithShape="1">
          <a:blip r:embed="rId6"/>
          <a:srcRect b="25064"/>
          <a:stretch/>
        </p:blipFill>
        <p:spPr>
          <a:xfrm rot="247046">
            <a:off x="238741" y="4372801"/>
            <a:ext cx="3136130" cy="1762572"/>
          </a:xfrm>
          <a:prstGeom prst="rect">
            <a:avLst/>
          </a:prstGeom>
        </p:spPr>
      </p:pic>
      <p:pic>
        <p:nvPicPr>
          <p:cNvPr id="5" name="Picture 4">
            <a:extLst>
              <a:ext uri="{FF2B5EF4-FFF2-40B4-BE49-F238E27FC236}">
                <a16:creationId xmlns:a16="http://schemas.microsoft.com/office/drawing/2014/main" id="{570611E8-C137-422B-91F1-974431A29ACD}"/>
              </a:ext>
            </a:extLst>
          </p:cNvPr>
          <p:cNvPicPr>
            <a:picLocks noChangeAspect="1"/>
          </p:cNvPicPr>
          <p:nvPr/>
        </p:nvPicPr>
        <p:blipFill>
          <a:blip r:embed="rId7"/>
          <a:stretch>
            <a:fillRect/>
          </a:stretch>
        </p:blipFill>
        <p:spPr>
          <a:xfrm rot="158608">
            <a:off x="369089" y="1903810"/>
            <a:ext cx="3851920" cy="2166705"/>
          </a:xfrm>
          <a:prstGeom prst="rect">
            <a:avLst/>
          </a:prstGeom>
        </p:spPr>
      </p:pic>
      <p:pic>
        <p:nvPicPr>
          <p:cNvPr id="6" name="Picture 5">
            <a:extLst>
              <a:ext uri="{FF2B5EF4-FFF2-40B4-BE49-F238E27FC236}">
                <a16:creationId xmlns:a16="http://schemas.microsoft.com/office/drawing/2014/main" id="{AA6DE678-E7DA-4ED2-9844-F82EB31B1621}"/>
              </a:ext>
            </a:extLst>
          </p:cNvPr>
          <p:cNvPicPr>
            <a:picLocks noChangeAspect="1"/>
          </p:cNvPicPr>
          <p:nvPr/>
        </p:nvPicPr>
        <p:blipFill rotWithShape="1">
          <a:blip r:embed="rId8"/>
          <a:srcRect t="17885" b="35778"/>
          <a:stretch/>
        </p:blipFill>
        <p:spPr>
          <a:xfrm>
            <a:off x="3182598" y="3839163"/>
            <a:ext cx="3306310" cy="167462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352772" y="1428676"/>
            <a:ext cx="8438455" cy="4425950"/>
          </a:xfrm>
        </p:spPr>
        <p:txBody>
          <a:bodyPr/>
          <a:lstStyle/>
          <a:p>
            <a:pPr>
              <a:lnSpc>
                <a:spcPct val="107000"/>
              </a:lnSpc>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This is a </a:t>
            </a:r>
            <a:r>
              <a:rPr lang="en-US"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valuable qualification because it demonstrates to universities and employers that you can understand diverse viewpoints and analyse complex subjects critically. </a:t>
            </a:r>
            <a:endParaRPr lang="en-GB"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RS helps to develop transferrable skills that are useful in a wide range of other subjects/jobs roles, such as: Law, Journalism, Education, Publishing/Editing, Charit</a:t>
            </a:r>
            <a:r>
              <a:rPr lang="en-US" sz="1900" dirty="0">
                <a:latin typeface="Calibri" panose="020F0502020204030204" pitchFamily="34" charset="0"/>
                <a:ea typeface="Calibri" panose="020F0502020204030204" pitchFamily="34" charset="0"/>
                <a:cs typeface="Times New Roman" panose="02020603050405020304" pitchFamily="18" charset="0"/>
              </a:rPr>
              <a:t>y/Community work, and many more!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It helps you to develop advanced literacy skills through the reading of complex extracts and scripture and regular essay writing which is useful in many sectors.</a:t>
            </a:r>
          </a:p>
          <a:p>
            <a:pPr marL="342900" lvl="0" indent="-342900">
              <a:lnSpc>
                <a:spcPct val="107000"/>
              </a:lnSpc>
              <a:spcAft>
                <a:spcPts val="800"/>
              </a:spcAft>
              <a:buFont typeface="Arial" panose="020B0604020202020204" pitchFamily="34" charset="0"/>
              <a:buChar char="•"/>
              <a:tabLst>
                <a:tab pos="457200" algn="l"/>
              </a:tabLst>
            </a:pPr>
            <a:r>
              <a:rPr lang="en-US" sz="1900" dirty="0">
                <a:latin typeface="Calibri" panose="020F0502020204030204" pitchFamily="34" charset="0"/>
                <a:ea typeface="Calibri" panose="020F0502020204030204" pitchFamily="34" charset="0"/>
                <a:cs typeface="Times New Roman" panose="02020603050405020304" pitchFamily="18" charset="0"/>
              </a:rPr>
              <a:t>RS </a:t>
            </a:r>
            <a:r>
              <a:rPr lang="en-US" sz="19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demonstrates to employers that you can work with all different types of people, </a:t>
            </a:r>
            <a:r>
              <a:rPr lang="en-US" sz="1900" dirty="0">
                <a:latin typeface="Calibri" panose="020F0502020204030204" pitchFamily="34" charset="0"/>
                <a:ea typeface="Calibri" panose="020F0502020204030204" pitchFamily="34" charset="0"/>
                <a:cs typeface="Times New Roman" panose="02020603050405020304" pitchFamily="18" charset="0"/>
              </a:rPr>
              <a:t>that you are confident in voicing your ideas and that you have strong communication skills.</a:t>
            </a:r>
          </a:p>
          <a:p>
            <a:pPr marL="342900" lvl="0" indent="-342900">
              <a:lnSpc>
                <a:spcPct val="107000"/>
              </a:lnSpc>
              <a:spcAft>
                <a:spcPts val="800"/>
              </a:spcAft>
              <a:buFont typeface="Arial" panose="020B0604020202020204" pitchFamily="34" charset="0"/>
              <a:buChar char="•"/>
              <a:tabLst>
                <a:tab pos="457200" algn="l"/>
              </a:tabLst>
            </a:pPr>
            <a:r>
              <a:rPr lang="en-US" sz="1900" dirty="0">
                <a:effectLst/>
                <a:latin typeface="Calibri" panose="020F0502020204030204" pitchFamily="34" charset="0"/>
                <a:ea typeface="Calibri" panose="020F0502020204030204" pitchFamily="34" charset="0"/>
                <a:cs typeface="Times New Roman" panose="02020603050405020304" pitchFamily="18" charset="0"/>
              </a:rPr>
              <a:t>Many </a:t>
            </a:r>
            <a:r>
              <a:rPr lang="en-US" sz="1900" dirty="0">
                <a:latin typeface="Calibri" panose="020F0502020204030204" pitchFamily="34" charset="0"/>
                <a:ea typeface="Calibri" panose="020F0502020204030204" pitchFamily="34" charset="0"/>
                <a:cs typeface="Times New Roman" panose="02020603050405020304" pitchFamily="18" charset="0"/>
              </a:rPr>
              <a:t>RS students go on to further study at university including courses in Law, Education, History, Philosophy, Theology, Politics and many more!</a:t>
            </a: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69592" y="404664"/>
            <a:ext cx="7934325" cy="504825"/>
          </a:xfrm>
        </p:spPr>
        <p:txBody>
          <a:bodyPr/>
          <a:lstStyle/>
          <a:p>
            <a:pPr algn="l"/>
            <a:r>
              <a:rPr lang="en-GB" altLang="en-US" sz="2800" b="1" u="sng" dirty="0">
                <a:solidFill>
                  <a:srgbClr val="CC9900"/>
                </a:solidFill>
                <a:latin typeface="Century Gothic"/>
                <a:ea typeface="ＭＳ Ｐゴシック"/>
              </a:rPr>
              <a:t>Where can Religious Studies take you?</a:t>
            </a:r>
            <a:endParaRPr lang="en-US" u="sng" dirty="0"/>
          </a:p>
        </p:txBody>
      </p:sp>
    </p:spTree>
    <p:extLst>
      <p:ext uri="{BB962C8B-B14F-4D97-AF65-F5344CB8AC3E}">
        <p14:creationId xmlns:p14="http://schemas.microsoft.com/office/powerpoint/2010/main" val="1358749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349250" y="1138238"/>
            <a:ext cx="8502650" cy="4425950"/>
          </a:xfrm>
        </p:spPr>
        <p:txBody>
          <a:bodyPr/>
          <a:lstStyle/>
          <a:p>
            <a:pPr eaLnBrk="1" hangingPunct="1"/>
            <a:r>
              <a:rPr lang="en-GB" altLang="en-US" sz="2000" dirty="0">
                <a:solidFill>
                  <a:srgbClr val="FF0000"/>
                </a:solidFill>
                <a:ea typeface="ＭＳ Ｐゴシック" panose="020B0600070205080204" pitchFamily="34" charset="-128"/>
              </a:rPr>
              <a:t>Resilience </a:t>
            </a:r>
            <a:r>
              <a:rPr lang="en-GB" altLang="en-US" sz="2000" dirty="0">
                <a:solidFill>
                  <a:srgbClr val="000000"/>
                </a:solidFill>
                <a:ea typeface="ＭＳ Ｐゴシック" panose="020B0600070205080204" pitchFamily="34" charset="-128"/>
              </a:rPr>
              <a:t>– Some topics are very academically challenging and you must remain positive in your approach to your studies as well as ask for support if you need it. Never be afraid to ask for help!</a:t>
            </a:r>
          </a:p>
          <a:p>
            <a:pPr eaLnBrk="1" hangingPunct="1"/>
            <a:endParaRPr lang="en-GB" altLang="en-US" sz="2000" dirty="0">
              <a:solidFill>
                <a:srgbClr val="000000"/>
              </a:solidFill>
              <a:ea typeface="ＭＳ Ｐゴシック" panose="020B0600070205080204" pitchFamily="34" charset="-128"/>
            </a:endParaRPr>
          </a:p>
          <a:p>
            <a:pPr eaLnBrk="1" hangingPunct="1"/>
            <a:r>
              <a:rPr lang="en-GB" altLang="en-US" sz="2000" dirty="0">
                <a:solidFill>
                  <a:srgbClr val="FF0000"/>
                </a:solidFill>
                <a:ea typeface="ＭＳ Ｐゴシック" panose="020B0600070205080204" pitchFamily="34" charset="-128"/>
              </a:rPr>
              <a:t>Diligence</a:t>
            </a:r>
            <a:r>
              <a:rPr lang="en-GB" altLang="en-US" sz="2000" dirty="0">
                <a:solidFill>
                  <a:srgbClr val="000000"/>
                </a:solidFill>
                <a:ea typeface="ＭＳ Ｐゴシック" panose="020B0600070205080204" pitchFamily="34" charset="-128"/>
              </a:rPr>
              <a:t> – Be proactive in researching and reading around your topics prior to the lessons and after the lessons to consolidate your learning. </a:t>
            </a:r>
          </a:p>
          <a:p>
            <a:pPr eaLnBrk="1" hangingPunct="1"/>
            <a:endParaRPr lang="en-GB" altLang="en-US" sz="2000" dirty="0">
              <a:solidFill>
                <a:srgbClr val="000000"/>
              </a:solidFill>
              <a:ea typeface="ＭＳ Ｐゴシック" panose="020B0600070205080204" pitchFamily="34" charset="-128"/>
            </a:endParaRPr>
          </a:p>
          <a:p>
            <a:pPr eaLnBrk="1" hangingPunct="1"/>
            <a:r>
              <a:rPr lang="en-GB" altLang="en-US" sz="2000" dirty="0">
                <a:solidFill>
                  <a:srgbClr val="FF0000"/>
                </a:solidFill>
                <a:ea typeface="ＭＳ Ｐゴシック" panose="020B0600070205080204" pitchFamily="34" charset="-128"/>
              </a:rPr>
              <a:t>Enthusiasm</a:t>
            </a:r>
            <a:r>
              <a:rPr lang="en-GB" altLang="en-US" sz="2000" dirty="0">
                <a:solidFill>
                  <a:srgbClr val="000000"/>
                </a:solidFill>
                <a:ea typeface="ＭＳ Ｐゴシック" panose="020B0600070205080204" pitchFamily="34" charset="-128"/>
              </a:rPr>
              <a:t> – Come to lessons with a passion for the subject and be prepared to contribute verbally in class discussion – this is an essential part of the subject. </a:t>
            </a:r>
          </a:p>
          <a:p>
            <a:pPr eaLnBrk="1" hangingPunct="1"/>
            <a:endParaRPr lang="en-GB" altLang="en-US" sz="2000" dirty="0">
              <a:solidFill>
                <a:srgbClr val="000000"/>
              </a:solidFill>
              <a:ea typeface="ＭＳ Ｐゴシック" panose="020B0600070205080204" pitchFamily="34" charset="-128"/>
            </a:endParaRPr>
          </a:p>
          <a:p>
            <a:pPr eaLnBrk="1" hangingPunct="1"/>
            <a:r>
              <a:rPr lang="en-GB" altLang="en-US" sz="2000" dirty="0">
                <a:solidFill>
                  <a:srgbClr val="FF0000"/>
                </a:solidFill>
                <a:ea typeface="ＭＳ Ｐゴシック" panose="020B0600070205080204" pitchFamily="34" charset="-128"/>
              </a:rPr>
              <a:t>Determination</a:t>
            </a:r>
            <a:r>
              <a:rPr lang="en-GB" altLang="en-US" sz="2000" dirty="0">
                <a:solidFill>
                  <a:srgbClr val="000000"/>
                </a:solidFill>
                <a:ea typeface="ＭＳ Ｐゴシック" panose="020B0600070205080204" pitchFamily="34" charset="-128"/>
              </a:rPr>
              <a:t> – You must be hardworking and disciplined... You will be regularly set independent tasks, including essays at least once a week. It is important you are organised and take responsibility for your learning so you are able to meet deadlines.</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633413" y="517524"/>
            <a:ext cx="7934325" cy="504825"/>
          </a:xfrm>
        </p:spPr>
        <p:txBody>
          <a:bodyPr/>
          <a:lstStyle/>
          <a:p>
            <a:pPr algn="l"/>
            <a:r>
              <a:rPr lang="en-GB" altLang="en-US" sz="2800" b="1" u="sng" dirty="0">
                <a:solidFill>
                  <a:srgbClr val="CC9900"/>
                </a:solidFill>
                <a:latin typeface="Century Gothic"/>
                <a:ea typeface="ＭＳ Ｐゴシック"/>
              </a:rPr>
              <a:t>What we expect from you:</a:t>
            </a:r>
            <a:endParaRPr lang="en-US" dirty="0"/>
          </a:p>
        </p:txBody>
      </p:sp>
    </p:spTree>
    <p:extLst>
      <p:ext uri="{BB962C8B-B14F-4D97-AF65-F5344CB8AC3E}">
        <p14:creationId xmlns:p14="http://schemas.microsoft.com/office/powerpoint/2010/main" val="3505954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662113"/>
            <a:ext cx="7991475" cy="4425950"/>
          </a:xfrm>
        </p:spPr>
        <p:txBody>
          <a:bodyPr/>
          <a:lstStyle/>
          <a:p>
            <a:pPr marL="0" indent="0" eaLnBrk="1" hangingPunct="1">
              <a:buFont typeface="Arial" panose="020B0604020202020204" pitchFamily="34" charset="0"/>
              <a:buNone/>
            </a:pPr>
            <a:r>
              <a:rPr lang="en-GB" altLang="en-US" sz="2000" i="1" dirty="0">
                <a:solidFill>
                  <a:srgbClr val="0070C0"/>
                </a:solidFill>
                <a:ea typeface="ＭＳ Ｐゴシック" panose="020B0600070205080204" pitchFamily="34" charset="-128"/>
              </a:rPr>
              <a:t>‘Religious Studies helps you to understand the world we all share.’ </a:t>
            </a:r>
            <a:r>
              <a:rPr lang="en-GB" altLang="en-US" sz="2000" dirty="0">
                <a:solidFill>
                  <a:srgbClr val="0070C0"/>
                </a:solidFill>
                <a:ea typeface="ＭＳ Ｐゴシック" panose="020B0600070205080204" pitchFamily="34" charset="-128"/>
              </a:rPr>
              <a:t>– Yr12 student</a:t>
            </a:r>
          </a:p>
          <a:p>
            <a:pPr marL="0" indent="0" eaLnBrk="1" hangingPunct="1">
              <a:buFont typeface="Arial" panose="020B0604020202020204" pitchFamily="34" charset="0"/>
              <a:buNone/>
            </a:pPr>
            <a:endParaRPr lang="en-GB" altLang="en-US" sz="2000" dirty="0">
              <a:solidFill>
                <a:srgbClr val="0070C0"/>
              </a:solidFill>
              <a:ea typeface="ＭＳ Ｐゴシック" panose="020B0600070205080204" pitchFamily="34" charset="-128"/>
            </a:endParaRPr>
          </a:p>
          <a:p>
            <a:pPr marL="0" indent="0" eaLnBrk="1" hangingPunct="1">
              <a:buFont typeface="Arial" panose="020B0604020202020204" pitchFamily="34" charset="0"/>
              <a:buNone/>
            </a:pPr>
            <a:r>
              <a:rPr lang="en-GB" altLang="en-US" sz="2000" i="1" dirty="0">
                <a:solidFill>
                  <a:srgbClr val="0070C0"/>
                </a:solidFill>
                <a:ea typeface="ＭＳ Ｐゴシック" panose="020B0600070205080204" pitchFamily="34" charset="-128"/>
              </a:rPr>
              <a:t>‘Religious Studies has made me think about wider issues in society more deeply – particularly when studying Equality. Religious Studies helps you to consider different people’s perspectives.’ – </a:t>
            </a:r>
            <a:r>
              <a:rPr lang="en-GB" altLang="en-US" sz="2000" dirty="0">
                <a:solidFill>
                  <a:srgbClr val="0070C0"/>
                </a:solidFill>
                <a:ea typeface="ＭＳ Ｐゴシック" panose="020B0600070205080204" pitchFamily="34" charset="-128"/>
              </a:rPr>
              <a:t>Yr12 student</a:t>
            </a:r>
          </a:p>
          <a:p>
            <a:pPr marL="0" indent="0" eaLnBrk="1" hangingPunct="1">
              <a:buFont typeface="Arial" panose="020B0604020202020204" pitchFamily="34" charset="0"/>
              <a:buNone/>
            </a:pPr>
            <a:endParaRPr lang="en-GB" altLang="en-US" sz="2000" dirty="0">
              <a:solidFill>
                <a:srgbClr val="7030A0"/>
              </a:solidFill>
              <a:ea typeface="ＭＳ Ｐゴシック" panose="020B0600070205080204" pitchFamily="34" charset="-128"/>
            </a:endParaRPr>
          </a:p>
          <a:p>
            <a:pPr marL="0" indent="0" eaLnBrk="1" hangingPunct="1">
              <a:buFont typeface="Arial" panose="020B0604020202020204" pitchFamily="34" charset="0"/>
              <a:buNone/>
            </a:pPr>
            <a:r>
              <a:rPr lang="en-GB" altLang="en-US" sz="2000" dirty="0">
                <a:solidFill>
                  <a:srgbClr val="7030A0"/>
                </a:solidFill>
                <a:ea typeface="ＭＳ Ｐゴシック" panose="020B0600070205080204" pitchFamily="34" charset="-128"/>
              </a:rPr>
              <a:t>‘</a:t>
            </a:r>
            <a:r>
              <a:rPr lang="en-GB" altLang="en-US" sz="2000" i="1" dirty="0">
                <a:solidFill>
                  <a:srgbClr val="7030A0"/>
                </a:solidFill>
                <a:ea typeface="ＭＳ Ｐゴシック" panose="020B0600070205080204" pitchFamily="34" charset="-128"/>
              </a:rPr>
              <a:t>Religious Studies helps you to write essays effectively. The lessons are always interesting as they involve debating complex ideas.’ – </a:t>
            </a:r>
            <a:r>
              <a:rPr lang="en-GB" altLang="en-US" sz="2000" dirty="0">
                <a:solidFill>
                  <a:srgbClr val="7030A0"/>
                </a:solidFill>
                <a:ea typeface="ＭＳ Ｐゴシック" panose="020B0600070205080204" pitchFamily="34" charset="-128"/>
              </a:rPr>
              <a:t>Yr13 student </a:t>
            </a:r>
          </a:p>
          <a:p>
            <a:pPr marL="0" indent="0" eaLnBrk="1" hangingPunct="1">
              <a:buFont typeface="Arial" panose="020B0604020202020204" pitchFamily="34" charset="0"/>
              <a:buNone/>
            </a:pPr>
            <a:endParaRPr lang="en-GB" altLang="en-US" sz="2000" i="1" dirty="0">
              <a:solidFill>
                <a:srgbClr val="7030A0"/>
              </a:solidFill>
              <a:ea typeface="ＭＳ Ｐゴシック" panose="020B0600070205080204" pitchFamily="34" charset="-128"/>
            </a:endParaRPr>
          </a:p>
          <a:p>
            <a:pPr marL="0" indent="0" eaLnBrk="1" hangingPunct="1">
              <a:buFont typeface="Arial" panose="020B0604020202020204" pitchFamily="34" charset="0"/>
              <a:buNone/>
            </a:pPr>
            <a:r>
              <a:rPr lang="en-GB" altLang="en-US" sz="2000" i="1" dirty="0">
                <a:solidFill>
                  <a:srgbClr val="7030A0"/>
                </a:solidFill>
                <a:ea typeface="ＭＳ Ｐゴシック" panose="020B0600070205080204" pitchFamily="34" charset="-128"/>
              </a:rPr>
              <a:t>‘Religious Studies has helped me to think about my own beliefs more deeply and develop empathy for other people’s viewpoints.’ </a:t>
            </a:r>
            <a:r>
              <a:rPr lang="en-GB" altLang="en-US" sz="2000" dirty="0">
                <a:solidFill>
                  <a:srgbClr val="7030A0"/>
                </a:solidFill>
                <a:ea typeface="ＭＳ Ｐゴシック" panose="020B0600070205080204" pitchFamily="34" charset="-128"/>
              </a:rPr>
              <a:t>– Yr13 student</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24817" y="642938"/>
            <a:ext cx="7934325" cy="504825"/>
          </a:xfrm>
        </p:spPr>
        <p:txBody>
          <a:bodyPr/>
          <a:lstStyle/>
          <a:p>
            <a:pPr algn="l"/>
            <a:r>
              <a:rPr lang="en-GB" altLang="en-US" sz="3200" b="1" u="sng" dirty="0">
                <a:solidFill>
                  <a:srgbClr val="CC9900"/>
                </a:solidFill>
                <a:latin typeface="Century Gothic"/>
                <a:ea typeface="ＭＳ Ｐゴシック"/>
              </a:rPr>
              <a:t>Student perceptions of Religious Studies:</a:t>
            </a:r>
            <a:endParaRPr lang="en-GB" altLang="en-US" sz="3200" b="1" u="sng" dirty="0">
              <a:latin typeface="Century Gothic"/>
              <a:ea typeface="ＭＳ Ｐゴシック"/>
            </a:endParaRPr>
          </a:p>
        </p:txBody>
      </p:sp>
    </p:spTree>
    <p:extLst>
      <p:ext uri="{BB962C8B-B14F-4D97-AF65-F5344CB8AC3E}">
        <p14:creationId xmlns:p14="http://schemas.microsoft.com/office/powerpoint/2010/main" val="3027257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340768"/>
            <a:ext cx="8172201" cy="4425950"/>
          </a:xfrm>
        </p:spPr>
        <p:txBody>
          <a:bodyPr/>
          <a:lstStyle/>
          <a:p>
            <a:r>
              <a:rPr lang="en-GB" sz="2200" dirty="0"/>
              <a:t>This A level is examined through </a:t>
            </a:r>
            <a:r>
              <a:rPr lang="en-GB" sz="2200" dirty="0">
                <a:solidFill>
                  <a:srgbClr val="FF0000"/>
                </a:solidFill>
              </a:rPr>
              <a:t>three 2-hour exams </a:t>
            </a:r>
            <a:r>
              <a:rPr lang="en-GB" sz="2200" dirty="0"/>
              <a:t>for each paper at the end of Year 13.</a:t>
            </a:r>
          </a:p>
          <a:p>
            <a:pPr marL="342900" lvl="0" indent="-342900">
              <a:lnSpc>
                <a:spcPct val="107000"/>
              </a:lnSpc>
              <a:buFont typeface="Symbol" panose="05050102010706020507" pitchFamily="18" charset="2"/>
              <a:buChar char=""/>
            </a:pPr>
            <a:r>
              <a:rPr lang="en-GB" sz="2200" dirty="0">
                <a:solidFill>
                  <a:srgbClr val="FF0000"/>
                </a:solidFill>
              </a:rPr>
              <a:t>Each paper (exam) counts for 33.33% of your overall qualification (a third). </a:t>
            </a:r>
          </a:p>
          <a:p>
            <a:pPr marL="342900" lvl="0" indent="-342900">
              <a:lnSpc>
                <a:spcPct val="107000"/>
              </a:lnSpc>
              <a:buFont typeface="Symbol" panose="05050102010706020507" pitchFamily="18" charset="2"/>
              <a:buChar char=""/>
            </a:pPr>
            <a:r>
              <a:rPr lang="en-GB" sz="2200" dirty="0"/>
              <a:t>You will have one 2-hour written exam for each paper in the summer, worth 80 marks each.</a:t>
            </a:r>
          </a:p>
          <a:p>
            <a:pPr marL="342900" lvl="0" indent="-342900">
              <a:lnSpc>
                <a:spcPct val="107000"/>
              </a:lnSpc>
              <a:buFont typeface="Symbol" panose="05050102010706020507" pitchFamily="18" charset="2"/>
              <a:buChar char=""/>
            </a:pPr>
            <a:r>
              <a:rPr lang="en-GB" sz="2200" dirty="0"/>
              <a:t>There are three parts in each exam: </a:t>
            </a:r>
            <a:r>
              <a:rPr lang="en-GB" sz="2200" dirty="0">
                <a:solidFill>
                  <a:srgbClr val="FF0000"/>
                </a:solidFill>
              </a:rPr>
              <a:t>Section A, B and C </a:t>
            </a:r>
            <a:r>
              <a:rPr lang="en-GB" sz="2200" dirty="0"/>
              <a:t>- All sections require you to write an essay or an essay style response to questions. </a:t>
            </a:r>
          </a:p>
          <a:p>
            <a:pPr marL="342900" lvl="0" indent="-342900">
              <a:lnSpc>
                <a:spcPct val="107000"/>
              </a:lnSpc>
              <a:spcAft>
                <a:spcPts val="800"/>
              </a:spcAft>
              <a:buFont typeface="Symbol" panose="05050102010706020507" pitchFamily="18" charset="2"/>
              <a:buChar char=""/>
            </a:pPr>
            <a:r>
              <a:rPr lang="en-GB" sz="2200" dirty="0">
                <a:solidFill>
                  <a:srgbClr val="FF0000"/>
                </a:solidFill>
              </a:rPr>
              <a:t>There is no coursework in this A level and no external exams in year 12,</a:t>
            </a:r>
            <a:r>
              <a:rPr lang="en-GB" sz="2200" dirty="0"/>
              <a:t> you are assessed through two mock examinations in AS and regular practice essays.</a:t>
            </a:r>
            <a:endParaRPr lang="en-GB" altLang="en-US" sz="2200" dirty="0"/>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627733"/>
            <a:ext cx="7934325" cy="504825"/>
          </a:xfrm>
        </p:spPr>
        <p:txBody>
          <a:bodyPr/>
          <a:lstStyle/>
          <a:p>
            <a:pPr algn="l"/>
            <a:r>
              <a:rPr lang="en-GB" altLang="en-US" sz="2800" b="1" u="sng" dirty="0">
                <a:solidFill>
                  <a:srgbClr val="CC9900"/>
                </a:solidFill>
                <a:latin typeface="Century Gothic"/>
                <a:ea typeface="ＭＳ Ｐゴシック"/>
              </a:rPr>
              <a:t>Qualification details</a:t>
            </a:r>
            <a:endParaRPr lang="en-US" u="sng" dirty="0"/>
          </a:p>
        </p:txBody>
      </p:sp>
    </p:spTree>
    <p:extLst>
      <p:ext uri="{BB962C8B-B14F-4D97-AF65-F5344CB8AC3E}">
        <p14:creationId xmlns:p14="http://schemas.microsoft.com/office/powerpoint/2010/main" val="86537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31562" y="332581"/>
            <a:ext cx="7934325" cy="504825"/>
          </a:xfrm>
        </p:spPr>
        <p:txBody>
          <a:bodyPr/>
          <a:lstStyle/>
          <a:p>
            <a:pPr algn="l"/>
            <a:r>
              <a:rPr lang="en-US" sz="3600" b="1" u="sng" dirty="0">
                <a:solidFill>
                  <a:srgbClr val="CC9900"/>
                </a:solidFill>
                <a:latin typeface="Century Gothic" panose="020B0502020202020204" pitchFamily="34" charset="0"/>
              </a:rPr>
              <a:t>Preparing for Religious Studies:</a:t>
            </a:r>
          </a:p>
        </p:txBody>
      </p:sp>
      <p:pic>
        <p:nvPicPr>
          <p:cNvPr id="1026" name="Picture 2" descr="Pearson Edexcel Religious Studies A level/AS Student Guide: Philosophy of  Religion (Edexcel As/a): Amazon.co.uk: Forshaw, Amanda, Tweed, Cressida:  9781510433397: Books">
            <a:extLst>
              <a:ext uri="{FF2B5EF4-FFF2-40B4-BE49-F238E27FC236}">
                <a16:creationId xmlns:a16="http://schemas.microsoft.com/office/drawing/2014/main" id="{1C322B63-15E6-47C0-B38C-554B3FC235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8144" y="1008381"/>
            <a:ext cx="2304256" cy="30132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B14F3E1-A409-4DE5-83A3-2A3423E5F90B}"/>
              </a:ext>
            </a:extLst>
          </p:cNvPr>
          <p:cNvPicPr>
            <a:picLocks noChangeAspect="1"/>
          </p:cNvPicPr>
          <p:nvPr/>
        </p:nvPicPr>
        <p:blipFill>
          <a:blip r:embed="rId4"/>
          <a:stretch>
            <a:fillRect/>
          </a:stretch>
        </p:blipFill>
        <p:spPr>
          <a:xfrm>
            <a:off x="6775947" y="3413355"/>
            <a:ext cx="2204954" cy="2874920"/>
          </a:xfrm>
          <a:prstGeom prst="rect">
            <a:avLst/>
          </a:prstGeom>
        </p:spPr>
      </p:pic>
      <p:sp>
        <p:nvSpPr>
          <p:cNvPr id="3" name="TextBox 2">
            <a:extLst>
              <a:ext uri="{FF2B5EF4-FFF2-40B4-BE49-F238E27FC236}">
                <a16:creationId xmlns:a16="http://schemas.microsoft.com/office/drawing/2014/main" id="{0CD5683B-9CEB-4F82-936B-64C9E15DBFCB}"/>
              </a:ext>
            </a:extLst>
          </p:cNvPr>
          <p:cNvSpPr txBox="1"/>
          <p:nvPr/>
        </p:nvSpPr>
        <p:spPr>
          <a:xfrm>
            <a:off x="531562" y="1138237"/>
            <a:ext cx="5120558"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It is important to prepare for your studies… </a:t>
            </a:r>
          </a:p>
          <a:p>
            <a:pPr marL="285750" indent="-285750">
              <a:buFont typeface="Arial" panose="020B0604020202020204" pitchFamily="34" charset="0"/>
              <a:buChar char="•"/>
            </a:pPr>
            <a:r>
              <a:rPr lang="en-GB" sz="2400" dirty="0"/>
              <a:t>A great way to do this is by purchasing books related to each paper in the A level and reading around your topics prior to the course. </a:t>
            </a:r>
          </a:p>
          <a:p>
            <a:pPr marL="285750" indent="-285750">
              <a:buFont typeface="Arial" panose="020B0604020202020204" pitchFamily="34" charset="0"/>
              <a:buChar char="•"/>
            </a:pPr>
            <a:r>
              <a:rPr lang="en-GB" sz="2400" dirty="0"/>
              <a:t>The </a:t>
            </a:r>
            <a:r>
              <a:rPr lang="en-GB" sz="2400" dirty="0">
                <a:solidFill>
                  <a:srgbClr val="FF0000"/>
                </a:solidFill>
              </a:rPr>
              <a:t>Edexcel textbooks for Philosophy and Ethics </a:t>
            </a:r>
            <a:r>
              <a:rPr lang="en-GB" sz="2400" dirty="0"/>
              <a:t>are very useful guides for students and cover all topics in the papers. </a:t>
            </a:r>
          </a:p>
          <a:p>
            <a:pPr marL="285750" indent="-285750">
              <a:buFont typeface="Arial" panose="020B0604020202020204" pitchFamily="34" charset="0"/>
              <a:buChar char="•"/>
            </a:pPr>
            <a:r>
              <a:rPr lang="en-GB" sz="2400" dirty="0"/>
              <a:t>There are also key </a:t>
            </a:r>
            <a:r>
              <a:rPr lang="en-GB" sz="2400" dirty="0">
                <a:solidFill>
                  <a:srgbClr val="FF0000"/>
                </a:solidFill>
              </a:rPr>
              <a:t>books for the Sikhism paper on the next slide…</a:t>
            </a:r>
          </a:p>
        </p:txBody>
      </p:sp>
    </p:spTree>
    <p:extLst>
      <p:ext uri="{BB962C8B-B14F-4D97-AF65-F5344CB8AC3E}">
        <p14:creationId xmlns:p14="http://schemas.microsoft.com/office/powerpoint/2010/main" val="154986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31562" y="332581"/>
            <a:ext cx="7934325" cy="504825"/>
          </a:xfrm>
        </p:spPr>
        <p:txBody>
          <a:bodyPr/>
          <a:lstStyle/>
          <a:p>
            <a:pPr algn="l"/>
            <a:r>
              <a:rPr lang="en-US" sz="3600" b="1" u="sng" dirty="0">
                <a:solidFill>
                  <a:srgbClr val="CC9900"/>
                </a:solidFill>
                <a:latin typeface="Century Gothic" panose="020B0502020202020204" pitchFamily="34" charset="0"/>
              </a:rPr>
              <a:t>Preparing for Religious Studies:</a:t>
            </a:r>
          </a:p>
        </p:txBody>
      </p:sp>
      <p:sp>
        <p:nvSpPr>
          <p:cNvPr id="3" name="TextBox 2">
            <a:extLst>
              <a:ext uri="{FF2B5EF4-FFF2-40B4-BE49-F238E27FC236}">
                <a16:creationId xmlns:a16="http://schemas.microsoft.com/office/drawing/2014/main" id="{0CD5683B-9CEB-4F82-936B-64C9E15DBFCB}"/>
              </a:ext>
            </a:extLst>
          </p:cNvPr>
          <p:cNvSpPr txBox="1"/>
          <p:nvPr/>
        </p:nvSpPr>
        <p:spPr>
          <a:xfrm>
            <a:off x="323528" y="1179334"/>
            <a:ext cx="5768630" cy="4893647"/>
          </a:xfrm>
          <a:prstGeom prst="rect">
            <a:avLst/>
          </a:prstGeom>
          <a:noFill/>
        </p:spPr>
        <p:txBody>
          <a:bodyPr wrap="square" rtlCol="0">
            <a:spAutoFit/>
          </a:bodyPr>
          <a:lstStyle/>
          <a:p>
            <a:pPr marL="457200" indent="-457200">
              <a:buFont typeface="Arial" panose="020B0604020202020204" pitchFamily="34" charset="0"/>
              <a:buChar char="•"/>
            </a:pPr>
            <a:r>
              <a:rPr lang="en-GB" sz="2400" dirty="0"/>
              <a:t>Useful books to help you prepare for the Sikh paper include: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Nicky-</a:t>
            </a:r>
            <a:r>
              <a:rPr lang="en-GB" sz="2400" dirty="0" err="1"/>
              <a:t>Guninder</a:t>
            </a:r>
            <a:r>
              <a:rPr lang="en-GB" sz="2400" dirty="0"/>
              <a:t> Kaur-Singh, </a:t>
            </a:r>
            <a:r>
              <a:rPr lang="en-GB" sz="2400" i="1" dirty="0"/>
              <a:t>Sikhism: An Introduction</a:t>
            </a:r>
            <a:r>
              <a:rPr lang="en-GB" sz="2400" dirty="0"/>
              <a:t> (I.B. Tauris, 2011)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Cole W O and </a:t>
            </a:r>
            <a:r>
              <a:rPr lang="en-GB" sz="2400" dirty="0" err="1"/>
              <a:t>Sambhi</a:t>
            </a:r>
            <a:r>
              <a:rPr lang="en-GB" sz="2400" dirty="0"/>
              <a:t> P S, </a:t>
            </a:r>
            <a:r>
              <a:rPr lang="en-GB" sz="2400" i="1" dirty="0"/>
              <a:t>The Sikhs: Their Religious Beliefs and Practices</a:t>
            </a:r>
            <a:r>
              <a:rPr lang="en-GB" sz="2400" dirty="0"/>
              <a:t> (Sussex Academic, 1998)</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Louis E. Fenech,</a:t>
            </a:r>
            <a:r>
              <a:rPr lang="en-GB" sz="2400" i="1" dirty="0"/>
              <a:t> Martyrdom in the Sikh Tradition: Playing the 'Game of Love' </a:t>
            </a:r>
            <a:r>
              <a:rPr lang="en-GB" sz="2400" dirty="0"/>
              <a:t>(OUP India, 2001)</a:t>
            </a:r>
          </a:p>
        </p:txBody>
      </p:sp>
      <p:pic>
        <p:nvPicPr>
          <p:cNvPr id="6" name="Picture 5">
            <a:extLst>
              <a:ext uri="{FF2B5EF4-FFF2-40B4-BE49-F238E27FC236}">
                <a16:creationId xmlns:a16="http://schemas.microsoft.com/office/drawing/2014/main" id="{22E905D1-CCA7-484A-A81E-B37A650E5765}"/>
              </a:ext>
            </a:extLst>
          </p:cNvPr>
          <p:cNvPicPr>
            <a:picLocks noChangeAspect="1"/>
          </p:cNvPicPr>
          <p:nvPr/>
        </p:nvPicPr>
        <p:blipFill>
          <a:blip r:embed="rId3"/>
          <a:stretch>
            <a:fillRect/>
          </a:stretch>
        </p:blipFill>
        <p:spPr>
          <a:xfrm>
            <a:off x="6624406" y="1268760"/>
            <a:ext cx="2196066" cy="3429000"/>
          </a:xfrm>
          <a:prstGeom prst="rect">
            <a:avLst/>
          </a:prstGeom>
        </p:spPr>
      </p:pic>
    </p:spTree>
    <p:extLst>
      <p:ext uri="{BB962C8B-B14F-4D97-AF65-F5344CB8AC3E}">
        <p14:creationId xmlns:p14="http://schemas.microsoft.com/office/powerpoint/2010/main" val="649680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3076015"/>
            <a:ext cx="7934325" cy="504825"/>
          </a:xfrm>
        </p:spPr>
        <p:txBody>
          <a:bodyPr/>
          <a:lstStyle/>
          <a:p>
            <a:r>
              <a:rPr lang="en-GB" altLang="en-US" sz="2800" b="1" dirty="0">
                <a:solidFill>
                  <a:srgbClr val="CC9900"/>
                </a:solidFill>
                <a:latin typeface="Century Gothic"/>
                <a:ea typeface="ＭＳ Ｐゴシック"/>
              </a:rPr>
              <a:t>All of the Nishkam Sixth Form Open Evening resources can be found on the school's website within the Sixth Form section.</a:t>
            </a:r>
            <a:br>
              <a:rPr lang="en-GB" altLang="en-US" sz="2800" b="1" dirty="0">
                <a:solidFill>
                  <a:srgbClr val="CC9900"/>
                </a:solidFill>
                <a:latin typeface="Century Gothic"/>
                <a:ea typeface="ＭＳ Ｐゴシック"/>
              </a:rPr>
            </a:br>
            <a:br>
              <a:rPr lang="en-GB" altLang="en-US" sz="2800" b="1" dirty="0">
                <a:solidFill>
                  <a:srgbClr val="CC9900"/>
                </a:solidFill>
                <a:latin typeface="Century Gothic"/>
                <a:ea typeface="ＭＳ Ｐゴシック"/>
              </a:rPr>
            </a:br>
            <a:br>
              <a:rPr lang="en-GB" altLang="en-US" sz="2800" b="1" dirty="0">
                <a:solidFill>
                  <a:srgbClr val="CC9900"/>
                </a:solidFill>
                <a:latin typeface="Century Gothic"/>
                <a:ea typeface="ＭＳ Ｐゴシック"/>
              </a:rPr>
            </a:br>
            <a:br>
              <a:rPr lang="en-GB" altLang="en-US" sz="2800" b="1" dirty="0">
                <a:solidFill>
                  <a:srgbClr val="CC9900"/>
                </a:solidFill>
                <a:latin typeface="Century Gothic"/>
                <a:ea typeface="ＭＳ Ｐゴシック"/>
              </a:rPr>
            </a:br>
            <a:r>
              <a:rPr lang="en-GB" altLang="en-US" sz="2800" b="1" u="sng" dirty="0">
                <a:solidFill>
                  <a:srgbClr val="CC9900"/>
                </a:solidFill>
                <a:latin typeface="Century Gothic"/>
                <a:ea typeface="ＭＳ Ｐゴシック"/>
              </a:rPr>
              <a:t>Applications are also now open</a:t>
            </a:r>
            <a:r>
              <a:rPr lang="en-GB" altLang="en-US" sz="2800" b="1" dirty="0">
                <a:solidFill>
                  <a:srgbClr val="CC9900"/>
                </a:solidFill>
                <a:latin typeface="Century Gothic"/>
                <a:ea typeface="ＭＳ Ｐゴシック"/>
              </a:rPr>
              <a:t> and are available to complete </a:t>
            </a:r>
            <a:r>
              <a:rPr lang="en-GB" altLang="en-US" sz="2800" b="1" u="sng" dirty="0">
                <a:solidFill>
                  <a:srgbClr val="CC9900"/>
                </a:solidFill>
                <a:latin typeface="Century Gothic"/>
                <a:ea typeface="ＭＳ Ｐゴシック"/>
              </a:rPr>
              <a:t>electronically</a:t>
            </a:r>
            <a:r>
              <a:rPr lang="en-GB" altLang="en-US" sz="2800" b="1" dirty="0">
                <a:solidFill>
                  <a:srgbClr val="CC9900"/>
                </a:solidFill>
                <a:latin typeface="Century Gothic"/>
                <a:ea typeface="ＭＳ Ｐゴシック"/>
              </a:rPr>
              <a:t> through the 'Apply' section of our Sixth Form page.</a:t>
            </a:r>
            <a:endParaRPr lang="en-GB" altLang="en-US" sz="2800" b="1" dirty="0">
              <a:latin typeface="Century Gothic"/>
              <a:ea typeface="ＭＳ Ｐゴシック"/>
            </a:endParaRPr>
          </a:p>
        </p:txBody>
      </p:sp>
    </p:spTree>
    <p:extLst>
      <p:ext uri="{BB962C8B-B14F-4D97-AF65-F5344CB8AC3E}">
        <p14:creationId xmlns:p14="http://schemas.microsoft.com/office/powerpoint/2010/main" val="346352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603157" y="3174627"/>
            <a:ext cx="7934325" cy="504825"/>
          </a:xfrm>
        </p:spPr>
        <p:txBody>
          <a:bodyPr/>
          <a:lstStyle/>
          <a:p>
            <a:r>
              <a:rPr lang="en-GB" altLang="en-US" sz="3500" b="1" dirty="0">
                <a:solidFill>
                  <a:srgbClr val="CC9900"/>
                </a:solidFill>
                <a:latin typeface="Century Gothic"/>
                <a:ea typeface="ＭＳ Ｐゴシック"/>
              </a:rPr>
              <a:t>We look forward to welcoming many of you to our classrooms in September 2021</a:t>
            </a:r>
            <a:endParaRPr lang="en-GB" altLang="en-US" sz="3500" b="1" dirty="0">
              <a:latin typeface="Century Gothic"/>
              <a:ea typeface="ＭＳ Ｐゴシック"/>
            </a:endParaRPr>
          </a:p>
        </p:txBody>
      </p:sp>
    </p:spTree>
    <p:extLst>
      <p:ext uri="{BB962C8B-B14F-4D97-AF65-F5344CB8AC3E}">
        <p14:creationId xmlns:p14="http://schemas.microsoft.com/office/powerpoint/2010/main" val="4069096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413891" y="630436"/>
            <a:ext cx="8478589" cy="5791399"/>
          </a:xfrm>
          <a:ln>
            <a:noFill/>
          </a:ln>
        </p:spPr>
        <p:txBody>
          <a:bodyPr anchor="ctr"/>
          <a:lstStyle/>
          <a:p>
            <a:pPr marL="0" indent="0" eaLnBrk="1" hangingPunct="1">
              <a:buFont typeface="Arial" panose="020B0604020202020204" pitchFamily="34" charset="0"/>
              <a:buNone/>
            </a:pPr>
            <a:r>
              <a:rPr lang="en-GB" altLang="en-US" sz="2000" dirty="0">
                <a:solidFill>
                  <a:srgbClr val="000000"/>
                </a:solidFill>
                <a:ea typeface="ＭＳ Ｐゴシック" panose="020B0600070205080204" pitchFamily="34" charset="-128"/>
                <a:cs typeface="Calibri"/>
              </a:rPr>
              <a:t>Welcome! On behalf of the RS department, thank you for showing an interest in the Religious Studies A level. If you have any further questions at all, please contact me on: </a:t>
            </a:r>
            <a:r>
              <a:rPr lang="en-GB" altLang="en-US" sz="2000" dirty="0">
                <a:solidFill>
                  <a:srgbClr val="000000"/>
                </a:solidFill>
                <a:ea typeface="ＭＳ Ｐゴシック" panose="020B0600070205080204" pitchFamily="34" charset="-128"/>
                <a:cs typeface="Calibri"/>
                <a:hlinkClick r:id="rId2"/>
              </a:rPr>
              <a:t>F.Jones@nishkamschools.org</a:t>
            </a:r>
            <a:r>
              <a:rPr lang="en-GB" altLang="en-US" sz="2000" dirty="0">
                <a:solidFill>
                  <a:srgbClr val="000000"/>
                </a:solidFill>
                <a:ea typeface="ＭＳ Ｐゴシック" panose="020B0600070205080204" pitchFamily="34" charset="-128"/>
                <a:cs typeface="Calibri"/>
              </a:rPr>
              <a:t> and I will be happy to help!</a:t>
            </a:r>
          </a:p>
          <a:p>
            <a:pPr marL="0" indent="0" eaLnBrk="1" hangingPunct="1">
              <a:buFont typeface="Arial" panose="020B0604020202020204" pitchFamily="34" charset="0"/>
              <a:buNone/>
            </a:pPr>
            <a:endParaRPr lang="en-GB" altLang="en-US" sz="2000" dirty="0">
              <a:solidFill>
                <a:srgbClr val="000000"/>
              </a:solidFill>
              <a:ea typeface="ＭＳ Ｐゴシック" panose="020B0600070205080204" pitchFamily="34" charset="-128"/>
              <a:cs typeface="Calibri"/>
            </a:endParaRPr>
          </a:p>
          <a:p>
            <a:pPr marL="0" indent="0" eaLnBrk="1" hangingPunct="1">
              <a:buFont typeface="Arial" panose="020B0604020202020204" pitchFamily="34" charset="0"/>
              <a:buNone/>
            </a:pPr>
            <a:endParaRPr lang="en-GB" altLang="en-US" sz="2000" dirty="0">
              <a:solidFill>
                <a:srgbClr val="000000"/>
              </a:solidFill>
              <a:ea typeface="ＭＳ Ｐゴシック" panose="020B0600070205080204" pitchFamily="34" charset="-128"/>
              <a:cs typeface="Calibri"/>
            </a:endParaRPr>
          </a:p>
          <a:p>
            <a:pPr marL="0" indent="0" eaLnBrk="1" hangingPunct="1">
              <a:buFont typeface="Arial" panose="020B0604020202020204" pitchFamily="34" charset="0"/>
              <a:buNone/>
            </a:pPr>
            <a:endParaRPr lang="en-GB" altLang="en-US" sz="2400" dirty="0">
              <a:solidFill>
                <a:srgbClr val="FF0000"/>
              </a:solidFill>
              <a:ea typeface="ＭＳ Ｐゴシック" panose="020B0600070205080204" pitchFamily="34" charset="-128"/>
              <a:cs typeface="Calibri"/>
            </a:endParaRPr>
          </a:p>
          <a:p>
            <a:pPr marL="0" indent="0" eaLnBrk="1" hangingPunct="1">
              <a:buFont typeface="Arial" panose="020B0604020202020204" pitchFamily="34" charset="0"/>
              <a:buNone/>
            </a:pPr>
            <a:r>
              <a:rPr lang="en-GB" altLang="en-US" sz="2200" u="sng" dirty="0">
                <a:solidFill>
                  <a:srgbClr val="FF0000"/>
                </a:solidFill>
                <a:ea typeface="ＭＳ Ｐゴシック" panose="020B0600070205080204" pitchFamily="34" charset="-128"/>
                <a:cs typeface="Calibri"/>
              </a:rPr>
              <a:t>The following presentation will cover: </a:t>
            </a:r>
            <a:endParaRPr lang="en-GB" altLang="en-US" sz="2200" dirty="0">
              <a:solidFill>
                <a:srgbClr val="FF0000"/>
              </a:solidFill>
              <a:ea typeface="ＭＳ Ｐゴシック" panose="020B0600070205080204" pitchFamily="34" charset="-128"/>
              <a:cs typeface="Calibri"/>
            </a:endParaRPr>
          </a:p>
          <a:p>
            <a:pPr eaLnBrk="1" hangingPunct="1">
              <a:buFontTx/>
              <a:buChar char="-"/>
            </a:pPr>
            <a:r>
              <a:rPr lang="en-GB" altLang="en-US" sz="2200" dirty="0">
                <a:solidFill>
                  <a:srgbClr val="000000"/>
                </a:solidFill>
                <a:ea typeface="ＭＳ Ｐゴシック" panose="020B0600070205080204" pitchFamily="34" charset="-128"/>
                <a:cs typeface="Calibri"/>
              </a:rPr>
              <a:t>The purposes and aims of Religious Studies</a:t>
            </a:r>
          </a:p>
          <a:p>
            <a:pPr eaLnBrk="1" hangingPunct="1">
              <a:buFontTx/>
              <a:buChar char="-"/>
            </a:pPr>
            <a:r>
              <a:rPr lang="en-GB" altLang="en-US" sz="2200" dirty="0">
                <a:solidFill>
                  <a:srgbClr val="000000"/>
                </a:solidFill>
                <a:ea typeface="ＭＳ Ｐゴシック" panose="020B0600070205080204" pitchFamily="34" charset="-128"/>
                <a:cs typeface="Calibri"/>
              </a:rPr>
              <a:t>What you can expect to learn in Religious Studies</a:t>
            </a:r>
          </a:p>
          <a:p>
            <a:pPr eaLnBrk="1" hangingPunct="1">
              <a:buFontTx/>
              <a:buChar char="-"/>
            </a:pPr>
            <a:r>
              <a:rPr lang="en-GB" altLang="en-US" sz="2200" dirty="0">
                <a:solidFill>
                  <a:srgbClr val="000000"/>
                </a:solidFill>
                <a:ea typeface="ＭＳ Ｐゴシック" panose="020B0600070205080204" pitchFamily="34" charset="-128"/>
                <a:cs typeface="Calibri"/>
              </a:rPr>
              <a:t>Extra-curricular opportunities in Religious Studies </a:t>
            </a:r>
          </a:p>
          <a:p>
            <a:pPr eaLnBrk="1" hangingPunct="1">
              <a:buFontTx/>
              <a:buChar char="-"/>
            </a:pPr>
            <a:r>
              <a:rPr lang="en-GB" altLang="en-US" sz="2200" dirty="0">
                <a:solidFill>
                  <a:srgbClr val="000000"/>
                </a:solidFill>
                <a:ea typeface="ＭＳ Ｐゴシック" panose="020B0600070205080204" pitchFamily="34" charset="-128"/>
                <a:cs typeface="Calibri"/>
              </a:rPr>
              <a:t>Future Opportunities / where Religious Studies can take you</a:t>
            </a:r>
          </a:p>
          <a:p>
            <a:pPr eaLnBrk="1" hangingPunct="1">
              <a:buFontTx/>
              <a:buChar char="-"/>
            </a:pPr>
            <a:r>
              <a:rPr lang="en-GB" altLang="en-US" sz="2200" dirty="0">
                <a:solidFill>
                  <a:srgbClr val="000000"/>
                </a:solidFill>
                <a:ea typeface="ＭＳ Ｐゴシック" panose="020B0600070205080204" pitchFamily="34" charset="-128"/>
                <a:cs typeface="Calibri"/>
              </a:rPr>
              <a:t>Qualification details</a:t>
            </a:r>
          </a:p>
          <a:p>
            <a:pPr eaLnBrk="1" hangingPunct="1">
              <a:buFontTx/>
              <a:buChar char="-"/>
            </a:pPr>
            <a:r>
              <a:rPr lang="en-GB" altLang="en-US" sz="2200" dirty="0">
                <a:solidFill>
                  <a:srgbClr val="000000"/>
                </a:solidFill>
                <a:ea typeface="ＭＳ Ｐゴシック" panose="020B0600070205080204" pitchFamily="34" charset="-128"/>
                <a:cs typeface="Calibri"/>
              </a:rPr>
              <a:t>How to prepare for this A level</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23268" y="331887"/>
            <a:ext cx="7934325" cy="504825"/>
          </a:xfrm>
        </p:spPr>
        <p:txBody>
          <a:bodyPr/>
          <a:lstStyle/>
          <a:p>
            <a:pPr algn="l"/>
            <a:r>
              <a:rPr lang="en-GB" altLang="en-US" sz="2800" b="1" u="sng" dirty="0">
                <a:solidFill>
                  <a:srgbClr val="CC9900"/>
                </a:solidFill>
                <a:latin typeface="Century Gothic"/>
                <a:ea typeface="ＭＳ Ｐゴシック"/>
              </a:rPr>
              <a:t>Head of Department welcome</a:t>
            </a:r>
          </a:p>
        </p:txBody>
      </p:sp>
      <p:pic>
        <p:nvPicPr>
          <p:cNvPr id="3" name="Picture 2">
            <a:extLst>
              <a:ext uri="{FF2B5EF4-FFF2-40B4-BE49-F238E27FC236}">
                <a16:creationId xmlns:a16="http://schemas.microsoft.com/office/drawing/2014/main" id="{44CEBA11-E677-4FB2-9056-E685849D43F8}"/>
              </a:ext>
            </a:extLst>
          </p:cNvPr>
          <p:cNvPicPr>
            <a:picLocks noChangeAspect="1"/>
          </p:cNvPicPr>
          <p:nvPr/>
        </p:nvPicPr>
        <p:blipFill>
          <a:blip r:embed="rId4"/>
          <a:stretch>
            <a:fillRect/>
          </a:stretch>
        </p:blipFill>
        <p:spPr>
          <a:xfrm>
            <a:off x="7031385" y="2356835"/>
            <a:ext cx="1709837" cy="1828965"/>
          </a:xfrm>
          <a:prstGeom prst="rect">
            <a:avLst/>
          </a:prstGeom>
        </p:spPr>
      </p:pic>
    </p:spTree>
    <p:extLst>
      <p:ext uri="{BB962C8B-B14F-4D97-AF65-F5344CB8AC3E}">
        <p14:creationId xmlns:p14="http://schemas.microsoft.com/office/powerpoint/2010/main" val="2168633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0" y="2244230"/>
            <a:ext cx="9144000" cy="4104456"/>
          </a:xfrm>
          <a:ln>
            <a:noFill/>
          </a:ln>
        </p:spPr>
        <p:txBody>
          <a:bodyPr anchor="ctr"/>
          <a:lstStyle/>
          <a:p>
            <a:r>
              <a:rPr lang="en-US" sz="2200" dirty="0"/>
              <a:t>This A level helps you to think </a:t>
            </a:r>
            <a:r>
              <a:rPr lang="en-US" sz="2200" dirty="0">
                <a:solidFill>
                  <a:srgbClr val="FF0000"/>
                </a:solidFill>
              </a:rPr>
              <a:t>critically </a:t>
            </a:r>
            <a:r>
              <a:rPr lang="en-US" sz="2200" dirty="0"/>
              <a:t>about the world we all share… ​</a:t>
            </a:r>
          </a:p>
          <a:p>
            <a:r>
              <a:rPr lang="en-US" sz="2200" dirty="0"/>
              <a:t>It allows you to explore the nature of </a:t>
            </a:r>
            <a:r>
              <a:rPr lang="en-US" sz="2200" dirty="0">
                <a:solidFill>
                  <a:srgbClr val="FF0000"/>
                </a:solidFill>
              </a:rPr>
              <a:t>human life </a:t>
            </a:r>
            <a:r>
              <a:rPr lang="en-US" sz="2200" dirty="0"/>
              <a:t>and morality as a whole... ​</a:t>
            </a:r>
          </a:p>
          <a:p>
            <a:r>
              <a:rPr lang="en-US" sz="2200" dirty="0"/>
              <a:t>It allows you to develop your own </a:t>
            </a:r>
            <a:r>
              <a:rPr lang="en-US" sz="2200" dirty="0">
                <a:solidFill>
                  <a:srgbClr val="FF0000"/>
                </a:solidFill>
              </a:rPr>
              <a:t>values, beliefs and identity</a:t>
            </a:r>
            <a:r>
              <a:rPr lang="en-US" sz="2200" dirty="0"/>
              <a:t>…​</a:t>
            </a:r>
          </a:p>
          <a:p>
            <a:r>
              <a:rPr lang="en-US" sz="2200" dirty="0"/>
              <a:t>RS helps to develop </a:t>
            </a:r>
            <a:r>
              <a:rPr lang="en-US" sz="2200" dirty="0">
                <a:solidFill>
                  <a:srgbClr val="FF0000"/>
                </a:solidFill>
              </a:rPr>
              <a:t>transferrable skills </a:t>
            </a:r>
            <a:r>
              <a:rPr lang="en-US" sz="2200" dirty="0"/>
              <a:t>that are useful in a wide range of other subjects/jobs roles. ​</a:t>
            </a:r>
          </a:p>
          <a:p>
            <a:r>
              <a:rPr lang="en-US" sz="2200" dirty="0"/>
              <a:t>It helps you to develop </a:t>
            </a:r>
            <a:r>
              <a:rPr lang="en-US" sz="2200" dirty="0">
                <a:solidFill>
                  <a:srgbClr val="FF0000"/>
                </a:solidFill>
              </a:rPr>
              <a:t>advanced literacy skills </a:t>
            </a:r>
            <a:r>
              <a:rPr lang="en-US" sz="2200" dirty="0"/>
              <a:t>through the reading of complex extracts and scripture and regular essay writing. ​</a:t>
            </a:r>
          </a:p>
          <a:p>
            <a:r>
              <a:rPr lang="en-US" sz="2200" dirty="0"/>
              <a:t>It is </a:t>
            </a:r>
            <a:r>
              <a:rPr lang="en-US" sz="2200" dirty="0">
                <a:solidFill>
                  <a:srgbClr val="FF0000"/>
                </a:solidFill>
              </a:rPr>
              <a:t>REALLY engaging! </a:t>
            </a:r>
            <a:r>
              <a:rPr lang="en-US" sz="2200" dirty="0"/>
              <a:t>A subject that invites discussion and debate every lesson!</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pic>
        <p:nvPicPr>
          <p:cNvPr id="8" name="Picture 7">
            <a:extLst>
              <a:ext uri="{FF2B5EF4-FFF2-40B4-BE49-F238E27FC236}">
                <a16:creationId xmlns:a16="http://schemas.microsoft.com/office/drawing/2014/main" id="{9973EA02-5C56-4B5F-97CC-9DAB4CDA3381}"/>
              </a:ext>
            </a:extLst>
          </p:cNvPr>
          <p:cNvPicPr>
            <a:picLocks noChangeAspect="1"/>
          </p:cNvPicPr>
          <p:nvPr/>
        </p:nvPicPr>
        <p:blipFill rotWithShape="1">
          <a:blip r:embed="rId3"/>
          <a:srcRect l="4529" r="7579" b="1"/>
          <a:stretch/>
        </p:blipFill>
        <p:spPr>
          <a:xfrm>
            <a:off x="0" y="0"/>
            <a:ext cx="9143980" cy="2313137"/>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86840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395537" y="1533371"/>
            <a:ext cx="8424936" cy="4447182"/>
          </a:xfrm>
        </p:spPr>
        <p:txBody>
          <a:bodyPr/>
          <a:lstStyle/>
          <a:p>
            <a:pPr eaLnBrk="1" hangingPunct="1"/>
            <a:r>
              <a:rPr lang="en-GB" altLang="en-US" sz="2400" dirty="0">
                <a:ea typeface="ＭＳ Ｐゴシック" panose="020B0600070205080204" pitchFamily="34" charset="-128"/>
              </a:rPr>
              <a:t>Engaging lessons which focus on </a:t>
            </a:r>
            <a:r>
              <a:rPr lang="en-GB" altLang="en-US" sz="2400" dirty="0">
                <a:solidFill>
                  <a:srgbClr val="FF0000"/>
                </a:solidFill>
                <a:ea typeface="ＭＳ Ｐゴシック" panose="020B0600070205080204" pitchFamily="34" charset="-128"/>
              </a:rPr>
              <a:t>discussion and debate </a:t>
            </a:r>
            <a:r>
              <a:rPr lang="en-GB" altLang="en-US" sz="2400" dirty="0">
                <a:ea typeface="ＭＳ Ｐゴシック" panose="020B0600070205080204" pitchFamily="34" charset="-128"/>
              </a:rPr>
              <a:t>on a wide range of ethical, philosophical and theological topics… </a:t>
            </a:r>
          </a:p>
          <a:p>
            <a:pPr eaLnBrk="1" hangingPunct="1"/>
            <a:r>
              <a:rPr lang="en-GB" altLang="en-US" sz="2400" dirty="0">
                <a:solidFill>
                  <a:srgbClr val="FF0000"/>
                </a:solidFill>
                <a:ea typeface="ＭＳ Ｐゴシック" panose="020B0600070205080204" pitchFamily="34" charset="-128"/>
              </a:rPr>
              <a:t>Challenging lessons </a:t>
            </a:r>
            <a:r>
              <a:rPr lang="en-GB" altLang="en-US" sz="2400" dirty="0">
                <a:ea typeface="ＭＳ Ｐゴシック" panose="020B0600070205080204" pitchFamily="34" charset="-128"/>
              </a:rPr>
              <a:t>which draw on a wide range of complex academic sources. </a:t>
            </a:r>
          </a:p>
          <a:p>
            <a:pPr eaLnBrk="1" hangingPunct="1"/>
            <a:r>
              <a:rPr lang="en-GB" altLang="en-US" sz="2400" dirty="0">
                <a:solidFill>
                  <a:srgbClr val="FF0000"/>
                </a:solidFill>
                <a:ea typeface="ＭＳ Ｐゴシック" panose="020B0600070205080204" pitchFamily="34" charset="-128"/>
              </a:rPr>
              <a:t>Independent learning</a:t>
            </a:r>
            <a:r>
              <a:rPr lang="en-GB" altLang="en-US" sz="2400" dirty="0">
                <a:ea typeface="ＭＳ Ｐゴシック" panose="020B0600070205080204" pitchFamily="34" charset="-128"/>
              </a:rPr>
              <a:t>, as well as working as part of a team with your fellow classmates to research different topic areas. </a:t>
            </a:r>
          </a:p>
          <a:p>
            <a:pPr eaLnBrk="1" hangingPunct="1"/>
            <a:r>
              <a:rPr lang="en-GB" altLang="en-US" sz="2400" dirty="0">
                <a:ea typeface="ＭＳ Ｐゴシック" panose="020B0600070205080204" pitchFamily="34" charset="-128"/>
              </a:rPr>
              <a:t>Lessons which explore philosophical and ethical concepts and encourage you to </a:t>
            </a:r>
            <a:r>
              <a:rPr lang="en-GB" altLang="en-US" sz="2400" dirty="0">
                <a:solidFill>
                  <a:srgbClr val="FF0000"/>
                </a:solidFill>
                <a:ea typeface="ＭＳ Ｐゴシック" panose="020B0600070205080204" pitchFamily="34" charset="-128"/>
              </a:rPr>
              <a:t>voice your own beliefs</a:t>
            </a:r>
            <a:r>
              <a:rPr lang="en-GB" altLang="en-US" sz="2400" dirty="0">
                <a:ea typeface="ＭＳ Ｐゴシック" panose="020B0600070205080204" pitchFamily="34" charset="-128"/>
              </a:rPr>
              <a:t>, as well as listen to the views of others.</a:t>
            </a:r>
          </a:p>
          <a:p>
            <a:pPr eaLnBrk="1" hangingPunct="1"/>
            <a:r>
              <a:rPr lang="en-GB" altLang="en-US" sz="2400" dirty="0">
                <a:ea typeface="ＭＳ Ｐゴシック" panose="020B0600070205080204" pitchFamily="34" charset="-128"/>
              </a:rPr>
              <a:t>Development of </a:t>
            </a:r>
            <a:r>
              <a:rPr lang="en-GB" altLang="en-US" sz="2400" dirty="0">
                <a:solidFill>
                  <a:srgbClr val="FF0000"/>
                </a:solidFill>
                <a:ea typeface="ＭＳ Ｐゴシック" panose="020B0600070205080204" pitchFamily="34" charset="-128"/>
              </a:rPr>
              <a:t>literacy skills </a:t>
            </a:r>
            <a:r>
              <a:rPr lang="en-GB" altLang="en-US" sz="2400" dirty="0">
                <a:ea typeface="ＭＳ Ｐゴシック" panose="020B0600070205080204" pitchFamily="34" charset="-128"/>
              </a:rPr>
              <a:t>with frequent essay writing practice – a focus on what makes an ‘excellent’ essay in RS.</a:t>
            </a: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391518"/>
            <a:ext cx="7934325" cy="889595"/>
          </a:xfrm>
        </p:spPr>
        <p:txBody>
          <a:bodyPr/>
          <a:lstStyle/>
          <a:p>
            <a:pPr algn="l"/>
            <a:r>
              <a:rPr lang="en-GB" altLang="en-US" sz="2800" b="1" dirty="0">
                <a:solidFill>
                  <a:srgbClr val="CC9900"/>
                </a:solidFill>
                <a:latin typeface="Century Gothic"/>
                <a:ea typeface="ＭＳ Ｐゴシック"/>
              </a:rPr>
              <a:t>What you can expect in your Religious Studies lessons?</a:t>
            </a:r>
          </a:p>
        </p:txBody>
      </p:sp>
    </p:spTree>
    <p:extLst>
      <p:ext uri="{BB962C8B-B14F-4D97-AF65-F5344CB8AC3E}">
        <p14:creationId xmlns:p14="http://schemas.microsoft.com/office/powerpoint/2010/main" val="372764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395536" y="990954"/>
            <a:ext cx="8568952" cy="5246357"/>
          </a:xfrm>
          <a:ln>
            <a:noFill/>
          </a:ln>
        </p:spPr>
        <p:txBody>
          <a:bodyPr anchor="ctr"/>
          <a:lstStyle/>
          <a:p>
            <a:pPr marL="0" indent="0">
              <a:buNone/>
            </a:pPr>
            <a:r>
              <a:rPr lang="en-GB" sz="2000" dirty="0">
                <a:solidFill>
                  <a:srgbClr val="000000"/>
                </a:solidFill>
              </a:rPr>
              <a:t>In this A level you will Study Three Papers as part of the </a:t>
            </a:r>
            <a:r>
              <a:rPr lang="en-GB" sz="2000" dirty="0">
                <a:solidFill>
                  <a:srgbClr val="FF0000"/>
                </a:solidFill>
              </a:rPr>
              <a:t>Edexcel RS course:</a:t>
            </a:r>
          </a:p>
          <a:p>
            <a:pPr marL="0" indent="0">
              <a:buNone/>
            </a:pPr>
            <a:r>
              <a:rPr lang="en-GB" sz="1600" dirty="0">
                <a:hlinkClick r:id="rId2"/>
              </a:rPr>
              <a:t>https://qualifications.pearson.com/en/qualifications/edexcel-a-levels/religious-studies-2016.coursematerials.html#filterQuery=category:Pearson-UK:Category%2FSpecification-and-sample-assessments</a:t>
            </a:r>
            <a:endParaRPr lang="en-GB" sz="1600" dirty="0"/>
          </a:p>
          <a:p>
            <a:pPr marL="0" indent="0">
              <a:buNone/>
            </a:pPr>
            <a:r>
              <a:rPr lang="en-GB" sz="1400" dirty="0"/>
              <a:t>    </a:t>
            </a:r>
            <a:endParaRPr lang="en-GB" sz="1400" dirty="0">
              <a:solidFill>
                <a:srgbClr val="0070C0"/>
              </a:solidFill>
            </a:endParaRPr>
          </a:p>
          <a:p>
            <a:pPr marL="742950" indent="-742950">
              <a:buAutoNum type="arabicPeriod"/>
            </a:pPr>
            <a:r>
              <a:rPr lang="en-GB" sz="2400" dirty="0">
                <a:solidFill>
                  <a:srgbClr val="FF0000"/>
                </a:solidFill>
              </a:rPr>
              <a:t>The Philosophy Paper (Paper 1) </a:t>
            </a:r>
          </a:p>
          <a:p>
            <a:pPr marL="742950" indent="-742950">
              <a:buAutoNum type="arabicPeriod"/>
            </a:pPr>
            <a:r>
              <a:rPr lang="en-GB" sz="2400" dirty="0">
                <a:solidFill>
                  <a:srgbClr val="FF0000"/>
                </a:solidFill>
              </a:rPr>
              <a:t>The Religion and Ethics Paper (Paper 2)</a:t>
            </a:r>
          </a:p>
          <a:p>
            <a:pPr marL="742950" indent="-742950">
              <a:buAutoNum type="arabicPeriod"/>
            </a:pPr>
            <a:r>
              <a:rPr lang="en-GB" sz="2400" dirty="0">
                <a:solidFill>
                  <a:srgbClr val="FF0000"/>
                </a:solidFill>
              </a:rPr>
              <a:t>The Sikh Paper (Paper 4f)</a:t>
            </a:r>
          </a:p>
          <a:p>
            <a:pPr marL="742950" indent="-742950">
              <a:buAutoNum type="arabicPeriod"/>
            </a:pPr>
            <a:endParaRPr lang="en-GB" sz="2000" b="1" dirty="0">
              <a:solidFill>
                <a:srgbClr val="FF0000"/>
              </a:solidFill>
            </a:endParaRPr>
          </a:p>
          <a:p>
            <a:r>
              <a:rPr lang="en-GB" sz="2000" dirty="0"/>
              <a:t>You be taught 50% of the A level content in year 12 studying the Philosophy paper from </a:t>
            </a:r>
            <a:r>
              <a:rPr lang="en-GB" sz="2000" dirty="0">
                <a:solidFill>
                  <a:srgbClr val="FF0000"/>
                </a:solidFill>
              </a:rPr>
              <a:t>(September – December). </a:t>
            </a:r>
            <a:r>
              <a:rPr lang="en-US" sz="2000" dirty="0">
                <a:solidFill>
                  <a:srgbClr val="FF0000"/>
                </a:solidFill>
              </a:rPr>
              <a:t>​</a:t>
            </a:r>
            <a:endParaRPr lang="en-GB" sz="2000" dirty="0">
              <a:solidFill>
                <a:srgbClr val="FF0000"/>
              </a:solidFill>
            </a:endParaRPr>
          </a:p>
          <a:p>
            <a:r>
              <a:rPr lang="en-GB" sz="2000" dirty="0"/>
              <a:t>The Ethics paper from </a:t>
            </a:r>
            <a:r>
              <a:rPr lang="en-GB" sz="2000" dirty="0">
                <a:solidFill>
                  <a:srgbClr val="FF0000"/>
                </a:solidFill>
              </a:rPr>
              <a:t>(January – April).</a:t>
            </a:r>
            <a:r>
              <a:rPr lang="en-US" sz="2000" dirty="0">
                <a:solidFill>
                  <a:srgbClr val="FF0000"/>
                </a:solidFill>
              </a:rPr>
              <a:t>​</a:t>
            </a:r>
            <a:endParaRPr lang="en-GB" sz="2000" dirty="0">
              <a:solidFill>
                <a:srgbClr val="FF0000"/>
              </a:solidFill>
            </a:endParaRPr>
          </a:p>
          <a:p>
            <a:r>
              <a:rPr lang="en-GB" sz="2000" dirty="0"/>
              <a:t>The Sikh paper from </a:t>
            </a:r>
            <a:r>
              <a:rPr lang="en-GB" sz="2000" dirty="0">
                <a:solidFill>
                  <a:srgbClr val="FF0000"/>
                </a:solidFill>
              </a:rPr>
              <a:t>(May – July).</a:t>
            </a:r>
          </a:p>
          <a:p>
            <a:r>
              <a:rPr lang="en-GB" sz="2000" dirty="0"/>
              <a:t>The remaining 50% of the content is then taught in the same order in year 13.</a:t>
            </a:r>
            <a:endParaRPr lang="en-US" sz="2000" dirty="0"/>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11175" y="163102"/>
            <a:ext cx="7934325" cy="504825"/>
          </a:xfrm>
        </p:spPr>
        <p:txBody>
          <a:bodyPr/>
          <a:lstStyle/>
          <a:p>
            <a:pPr algn="l"/>
            <a:r>
              <a:rPr lang="en-GB" altLang="en-US" sz="2800" b="1" u="sng" dirty="0">
                <a:solidFill>
                  <a:srgbClr val="CC9900"/>
                </a:solidFill>
                <a:latin typeface="Century Gothic"/>
                <a:ea typeface="ＭＳ Ｐゴシック"/>
              </a:rPr>
              <a:t>What you will study in Religious Studies?</a:t>
            </a:r>
            <a:endParaRPr lang="en-US" u="sng" dirty="0"/>
          </a:p>
        </p:txBody>
      </p:sp>
    </p:spTree>
    <p:extLst>
      <p:ext uri="{BB962C8B-B14F-4D97-AF65-F5344CB8AC3E}">
        <p14:creationId xmlns:p14="http://schemas.microsoft.com/office/powerpoint/2010/main" val="250896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576263" y="1427834"/>
            <a:ext cx="6011961" cy="4425950"/>
          </a:xfrm>
          <a:ln>
            <a:noFill/>
          </a:ln>
        </p:spPr>
        <p:txBody>
          <a:bodyPr/>
          <a:lstStyle/>
          <a:p>
            <a:pPr marL="0" indent="0" eaLnBrk="1" hangingPunct="1">
              <a:buFont typeface="Arial" panose="020B0604020202020204" pitchFamily="34" charset="0"/>
              <a:buNone/>
            </a:pPr>
            <a:r>
              <a:rPr lang="en-GB" altLang="en-US" sz="2400" u="sng" dirty="0">
                <a:solidFill>
                  <a:srgbClr val="FF0000"/>
                </a:solidFill>
                <a:ea typeface="ＭＳ Ｐゴシック" panose="020B0600070205080204" pitchFamily="34" charset="-128"/>
              </a:rPr>
              <a:t>Example Topic 3.1: ‘The Problem of Evil and Suffering:’</a:t>
            </a:r>
          </a:p>
          <a:p>
            <a:pPr marL="0" indent="0" eaLnBrk="1" hangingPunct="1">
              <a:buFont typeface="Arial" panose="020B0604020202020204" pitchFamily="34" charset="0"/>
              <a:buNone/>
            </a:pPr>
            <a:endParaRPr lang="en-GB" altLang="en-US" sz="2400" i="1" dirty="0"/>
          </a:p>
          <a:p>
            <a:pPr marL="0" indent="0" eaLnBrk="1" hangingPunct="1">
              <a:buFont typeface="Arial" panose="020B0604020202020204" pitchFamily="34" charset="0"/>
              <a:buNone/>
            </a:pPr>
            <a:r>
              <a:rPr lang="en-GB" altLang="en-US" sz="2400" i="1" dirty="0"/>
              <a:t>The nature of the problem across a range of religious traditions, types of evil and suffering, moral and non-moral. The challenge to religious belief posed by the inconsistency of the nature of God and the evident existence of evil and suffering challenging belief in the existence of God.</a:t>
            </a:r>
          </a:p>
          <a:p>
            <a:pPr marL="0" indent="0" eaLnBrk="1" hangingPunct="1">
              <a:buFont typeface="Arial" panose="020B0604020202020204" pitchFamily="34" charset="0"/>
              <a:buNone/>
            </a:pPr>
            <a:r>
              <a:rPr lang="en-GB" altLang="en-US" sz="2400" i="1" dirty="0"/>
              <a:t>With reference to the ideas of D Hume and J Mackie.</a:t>
            </a:r>
          </a:p>
          <a:p>
            <a:pPr marL="0" indent="0" eaLnBrk="1" hangingPunct="1">
              <a:buFont typeface="Arial" panose="020B0604020202020204" pitchFamily="34" charset="0"/>
              <a:buNone/>
            </a:pPr>
            <a:endParaRPr lang="en-GB" altLang="en-US" sz="2400" u="sng" dirty="0">
              <a:solidFill>
                <a:srgbClr val="FF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dirty="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576263" y="404665"/>
            <a:ext cx="7934325" cy="856482"/>
          </a:xfrm>
        </p:spPr>
        <p:txBody>
          <a:bodyPr/>
          <a:lstStyle/>
          <a:p>
            <a:pPr algn="l"/>
            <a:r>
              <a:rPr lang="en-GB" altLang="en-US" sz="2800" b="1" u="sng" dirty="0">
                <a:solidFill>
                  <a:srgbClr val="CC9900"/>
                </a:solidFill>
                <a:latin typeface="Century Gothic"/>
                <a:ea typeface="ＭＳ Ｐゴシック"/>
              </a:rPr>
              <a:t>Philosophy of Religion:</a:t>
            </a:r>
          </a:p>
        </p:txBody>
      </p:sp>
      <p:pic>
        <p:nvPicPr>
          <p:cNvPr id="5" name="Picture 4">
            <a:extLst>
              <a:ext uri="{FF2B5EF4-FFF2-40B4-BE49-F238E27FC236}">
                <a16:creationId xmlns:a16="http://schemas.microsoft.com/office/drawing/2014/main" id="{2038B0B0-F1C8-49C9-A094-EAAC5DF8CC09}"/>
              </a:ext>
            </a:extLst>
          </p:cNvPr>
          <p:cNvPicPr>
            <a:picLocks noChangeAspect="1"/>
          </p:cNvPicPr>
          <p:nvPr/>
        </p:nvPicPr>
        <p:blipFill>
          <a:blip r:embed="rId3"/>
          <a:stretch>
            <a:fillRect/>
          </a:stretch>
        </p:blipFill>
        <p:spPr>
          <a:xfrm>
            <a:off x="6444208" y="1304925"/>
            <a:ext cx="2481287" cy="1926503"/>
          </a:xfrm>
          <a:prstGeom prst="rect">
            <a:avLst/>
          </a:prstGeom>
        </p:spPr>
      </p:pic>
    </p:spTree>
    <p:extLst>
      <p:ext uri="{BB962C8B-B14F-4D97-AF65-F5344CB8AC3E}">
        <p14:creationId xmlns:p14="http://schemas.microsoft.com/office/powerpoint/2010/main" val="33432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357287" y="1293762"/>
            <a:ext cx="5992529" cy="4727526"/>
          </a:xfrm>
        </p:spPr>
        <p:txBody>
          <a:bodyPr/>
          <a:lstStyle/>
          <a:p>
            <a:pPr marL="0" indent="0" eaLnBrk="1" hangingPunct="1">
              <a:buFont typeface="Arial" panose="020B0604020202020204" pitchFamily="34" charset="0"/>
              <a:buNone/>
            </a:pPr>
            <a:r>
              <a:rPr lang="en-GB" altLang="en-US" sz="2200" u="sng" dirty="0">
                <a:solidFill>
                  <a:srgbClr val="FF0000"/>
                </a:solidFill>
                <a:ea typeface="ＭＳ Ｐゴシック" panose="020B0600070205080204" pitchFamily="34" charset="-128"/>
              </a:rPr>
              <a:t>Example Topic: 6.1: Medical Ethics </a:t>
            </a:r>
          </a:p>
          <a:p>
            <a:pPr marL="0" indent="0" eaLnBrk="1" hangingPunct="1">
              <a:buFont typeface="Arial" panose="020B0604020202020204" pitchFamily="34" charset="0"/>
              <a:buNone/>
            </a:pPr>
            <a:endParaRPr lang="en-GB" altLang="en-US" sz="22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2200" i="1" dirty="0">
                <a:solidFill>
                  <a:srgbClr val="000000"/>
                </a:solidFill>
                <a:ea typeface="ＭＳ Ｐゴシック" panose="020B0600070205080204" pitchFamily="34" charset="-128"/>
              </a:rPr>
              <a:t>Issues in medical ethics with a focus on beginning and end of life debates. </a:t>
            </a:r>
          </a:p>
          <a:p>
            <a:pPr marL="0" indent="0" eaLnBrk="1" hangingPunct="1">
              <a:buFont typeface="Arial" panose="020B0604020202020204" pitchFamily="34" charset="0"/>
              <a:buNone/>
            </a:pPr>
            <a:endParaRPr lang="en-GB" altLang="en-US" sz="2200" i="1"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2200" i="1" dirty="0">
                <a:solidFill>
                  <a:srgbClr val="000000"/>
                </a:solidFill>
                <a:ea typeface="ＭＳ Ｐゴシック" panose="020B0600070205080204" pitchFamily="34" charset="-128"/>
              </a:rPr>
              <a:t>a) The status of the embryo, concepts of sanctity and value of life from religious and secular perspectives, embryo research, pre-implantation genetic diagnosis (PGD), stem cells and cord blood, fertilisation in vitro and destruction of embryos, abortion.</a:t>
            </a:r>
          </a:p>
          <a:p>
            <a:pPr marL="0" indent="0" eaLnBrk="1" hangingPunct="1">
              <a:buFont typeface="Arial" panose="020B0604020202020204" pitchFamily="34" charset="0"/>
              <a:buNone/>
            </a:pPr>
            <a:r>
              <a:rPr lang="en-GB" altLang="en-US" sz="2200" i="1" dirty="0">
                <a:solidFill>
                  <a:srgbClr val="000000"/>
                </a:solidFill>
                <a:ea typeface="ＭＳ Ｐゴシック" panose="020B0600070205080204" pitchFamily="34" charset="-128"/>
              </a:rPr>
              <a:t>With reference to the ideas of P Singer and J Glover</a:t>
            </a: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323528" y="234515"/>
            <a:ext cx="7934325" cy="856482"/>
          </a:xfrm>
        </p:spPr>
        <p:txBody>
          <a:bodyPr/>
          <a:lstStyle/>
          <a:p>
            <a:pPr algn="l"/>
            <a:r>
              <a:rPr lang="en-GB" altLang="en-US" sz="2800" b="1" u="sng" dirty="0">
                <a:solidFill>
                  <a:srgbClr val="CC9900"/>
                </a:solidFill>
                <a:latin typeface="Century Gothic"/>
                <a:ea typeface="ＭＳ Ｐゴシック"/>
              </a:rPr>
              <a:t>Religion and Ethics:</a:t>
            </a:r>
          </a:p>
        </p:txBody>
      </p:sp>
      <p:pic>
        <p:nvPicPr>
          <p:cNvPr id="2" name="Picture 1">
            <a:extLst>
              <a:ext uri="{FF2B5EF4-FFF2-40B4-BE49-F238E27FC236}">
                <a16:creationId xmlns:a16="http://schemas.microsoft.com/office/drawing/2014/main" id="{EBAA433B-0BEE-4DAD-BC7E-FBB2BC78C1B9}"/>
              </a:ext>
            </a:extLst>
          </p:cNvPr>
          <p:cNvPicPr>
            <a:picLocks noChangeAspect="1"/>
          </p:cNvPicPr>
          <p:nvPr/>
        </p:nvPicPr>
        <p:blipFill rotWithShape="1">
          <a:blip r:embed="rId3"/>
          <a:srcRect l="15801" r="11300"/>
          <a:stretch/>
        </p:blipFill>
        <p:spPr>
          <a:xfrm rot="21302895">
            <a:off x="6300109" y="1512084"/>
            <a:ext cx="2592862" cy="2002810"/>
          </a:xfrm>
          <a:prstGeom prst="rect">
            <a:avLst/>
          </a:prstGeom>
        </p:spPr>
      </p:pic>
    </p:spTree>
    <p:extLst>
      <p:ext uri="{BB962C8B-B14F-4D97-AF65-F5344CB8AC3E}">
        <p14:creationId xmlns:p14="http://schemas.microsoft.com/office/powerpoint/2010/main" val="254951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BB2AC94D-B100-4E0B-A1DC-C7C7034715B2}"/>
              </a:ext>
            </a:extLst>
          </p:cNvPr>
          <p:cNvSpPr>
            <a:spLocks noGrp="1"/>
          </p:cNvSpPr>
          <p:nvPr>
            <p:ph idx="1"/>
          </p:nvPr>
        </p:nvSpPr>
        <p:spPr>
          <a:xfrm>
            <a:off x="408110" y="1256754"/>
            <a:ext cx="6167369" cy="4425950"/>
          </a:xfrm>
        </p:spPr>
        <p:txBody>
          <a:bodyPr/>
          <a:lstStyle/>
          <a:p>
            <a:pPr marL="0" indent="0" eaLnBrk="1" hangingPunct="1">
              <a:buFont typeface="Arial" panose="020B0604020202020204" pitchFamily="34" charset="0"/>
              <a:buNone/>
            </a:pPr>
            <a:r>
              <a:rPr lang="en-GB" altLang="en-US" sz="2200" u="sng" dirty="0">
                <a:solidFill>
                  <a:srgbClr val="FF0000"/>
                </a:solidFill>
                <a:ea typeface="ＭＳ Ｐゴシック" panose="020B0600070205080204" pitchFamily="34" charset="-128"/>
              </a:rPr>
              <a:t>Example Topic: 5.1: The Importance of the Feminine in Sikh Principles: </a:t>
            </a:r>
          </a:p>
          <a:p>
            <a:pPr marL="0" indent="0" eaLnBrk="1" hangingPunct="1">
              <a:buFont typeface="Arial" panose="020B0604020202020204" pitchFamily="34" charset="0"/>
              <a:buNone/>
            </a:pPr>
            <a:endParaRPr lang="en-GB" altLang="en-US" sz="2000" dirty="0">
              <a:solidFill>
                <a:srgbClr val="000000"/>
              </a:solidFill>
              <a:ea typeface="ＭＳ Ｐゴシック" panose="020B0600070205080204" pitchFamily="34" charset="-128"/>
            </a:endParaRPr>
          </a:p>
          <a:p>
            <a:pPr marL="0" indent="0" eaLnBrk="1" hangingPunct="1">
              <a:buFont typeface="Arial" panose="020B0604020202020204" pitchFamily="34" charset="0"/>
              <a:buNone/>
            </a:pPr>
            <a:r>
              <a:rPr lang="en-GB" altLang="en-US" sz="2000" i="1" dirty="0">
                <a:solidFill>
                  <a:srgbClr val="000000"/>
                </a:solidFill>
                <a:ea typeface="ＭＳ Ｐゴシック" panose="020B0600070205080204" pitchFamily="34" charset="-128"/>
              </a:rPr>
              <a:t> a) Comparison of the writings of N K Singh and D </a:t>
            </a:r>
            <a:r>
              <a:rPr lang="en-GB" altLang="en-US" sz="2000" i="1" dirty="0" err="1">
                <a:solidFill>
                  <a:srgbClr val="000000"/>
                </a:solidFill>
                <a:ea typeface="ＭＳ Ｐゴシック" panose="020B0600070205080204" pitchFamily="34" charset="-128"/>
              </a:rPr>
              <a:t>Jakobsh</a:t>
            </a:r>
            <a:r>
              <a:rPr lang="en-GB" altLang="en-US" sz="2000" i="1" dirty="0">
                <a:solidFill>
                  <a:srgbClr val="000000"/>
                </a:solidFill>
                <a:ea typeface="ＭＳ Ｐゴシック" panose="020B0600070205080204" pitchFamily="34" charset="-128"/>
              </a:rPr>
              <a:t> about the role of women within, and feminist approaches to Sikhism.</a:t>
            </a:r>
          </a:p>
          <a:p>
            <a:pPr marL="0" indent="0" eaLnBrk="1" hangingPunct="1">
              <a:buFont typeface="Arial" panose="020B0604020202020204" pitchFamily="34" charset="0"/>
              <a:buNone/>
            </a:pPr>
            <a:r>
              <a:rPr lang="en-GB" altLang="en-US" sz="2000" i="1" dirty="0">
                <a:solidFill>
                  <a:srgbClr val="000000"/>
                </a:solidFill>
                <a:ea typeface="ＭＳ Ｐゴシック" panose="020B0600070205080204" pitchFamily="34" charset="-128"/>
              </a:rPr>
              <a:t>b) A study of feminist themes in Sikh scripture and history, contrasted with an exploration of the under-reporting of these dimensions in mainstream accounts of Sikhism.</a:t>
            </a:r>
          </a:p>
          <a:p>
            <a:pPr marL="0" indent="0" eaLnBrk="1" hangingPunct="1">
              <a:buFont typeface="Arial" panose="020B0604020202020204" pitchFamily="34" charset="0"/>
              <a:buNone/>
            </a:pPr>
            <a:r>
              <a:rPr lang="en-GB" altLang="en-US" sz="2000" i="1" dirty="0">
                <a:solidFill>
                  <a:srgbClr val="000000"/>
                </a:solidFill>
                <a:ea typeface="ＭＳ Ｐゴシック" panose="020B0600070205080204" pitchFamily="34" charset="-128"/>
              </a:rPr>
              <a:t>c) Feminist perspectives and movements in the Sikh tradition over time, including the changing roles of men and women.</a:t>
            </a:r>
          </a:p>
          <a:p>
            <a:pPr marL="0" indent="0" eaLnBrk="1" hangingPunct="1">
              <a:buFont typeface="Arial" panose="020B0604020202020204" pitchFamily="34" charset="0"/>
              <a:buNone/>
            </a:pPr>
            <a:r>
              <a:rPr lang="en-GB" altLang="en-US" sz="2000" i="1" dirty="0">
                <a:solidFill>
                  <a:srgbClr val="000000"/>
                </a:solidFill>
                <a:ea typeface="ＭＳ Ｐゴシック" panose="020B0600070205080204" pitchFamily="34" charset="-128"/>
              </a:rPr>
              <a:t>With reference to the ideas of N K Singh and D </a:t>
            </a:r>
            <a:r>
              <a:rPr lang="en-GB" altLang="en-US" sz="2000" i="1" dirty="0" err="1">
                <a:solidFill>
                  <a:srgbClr val="000000"/>
                </a:solidFill>
                <a:ea typeface="ＭＳ Ｐゴシック" panose="020B0600070205080204" pitchFamily="34" charset="-128"/>
              </a:rPr>
              <a:t>Jakobsh</a:t>
            </a:r>
            <a:r>
              <a:rPr lang="en-GB" altLang="en-US" sz="2000" i="1" dirty="0">
                <a:solidFill>
                  <a:srgbClr val="000000"/>
                </a:solidFill>
                <a:ea typeface="ＭＳ Ｐゴシック" panose="020B0600070205080204" pitchFamily="34" charset="-128"/>
              </a:rPr>
              <a:t> (3) (4)</a:t>
            </a:r>
          </a:p>
          <a:p>
            <a:pPr marL="0" indent="0" eaLnBrk="1" hangingPunct="1">
              <a:buFont typeface="Arial" panose="020B0604020202020204" pitchFamily="34" charset="0"/>
              <a:buNone/>
            </a:pPr>
            <a:endParaRPr lang="en-GB" altLang="en-US" sz="1800" dirty="0">
              <a:solidFill>
                <a:srgbClr val="000000"/>
              </a:solidFill>
              <a:ea typeface="ＭＳ Ｐゴシック" panose="020B0600070205080204" pitchFamily="34" charset="-128"/>
            </a:endParaRPr>
          </a:p>
        </p:txBody>
      </p:sp>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323528" y="234515"/>
            <a:ext cx="7934325" cy="856482"/>
          </a:xfrm>
        </p:spPr>
        <p:txBody>
          <a:bodyPr/>
          <a:lstStyle/>
          <a:p>
            <a:pPr algn="l"/>
            <a:r>
              <a:rPr lang="en-GB" altLang="en-US" sz="3200" b="1" u="sng" dirty="0">
                <a:solidFill>
                  <a:srgbClr val="CC9900"/>
                </a:solidFill>
                <a:latin typeface="Century Gothic"/>
                <a:ea typeface="ＭＳ Ｐゴシック"/>
              </a:rPr>
              <a:t>Sikhism:</a:t>
            </a:r>
          </a:p>
        </p:txBody>
      </p:sp>
      <p:pic>
        <p:nvPicPr>
          <p:cNvPr id="2" name="Picture 1">
            <a:extLst>
              <a:ext uri="{FF2B5EF4-FFF2-40B4-BE49-F238E27FC236}">
                <a16:creationId xmlns:a16="http://schemas.microsoft.com/office/drawing/2014/main" id="{48291C6C-3673-4A71-8ECA-39FA0A6F5A70}"/>
              </a:ext>
            </a:extLst>
          </p:cNvPr>
          <p:cNvPicPr>
            <a:picLocks noChangeAspect="1"/>
          </p:cNvPicPr>
          <p:nvPr/>
        </p:nvPicPr>
        <p:blipFill>
          <a:blip r:embed="rId3"/>
          <a:stretch>
            <a:fillRect/>
          </a:stretch>
        </p:blipFill>
        <p:spPr>
          <a:xfrm>
            <a:off x="6804247" y="1341004"/>
            <a:ext cx="2088057" cy="2202248"/>
          </a:xfrm>
          <a:prstGeom prst="rect">
            <a:avLst/>
          </a:prstGeom>
        </p:spPr>
      </p:pic>
      <p:pic>
        <p:nvPicPr>
          <p:cNvPr id="3" name="Picture 2">
            <a:extLst>
              <a:ext uri="{FF2B5EF4-FFF2-40B4-BE49-F238E27FC236}">
                <a16:creationId xmlns:a16="http://schemas.microsoft.com/office/drawing/2014/main" id="{BB628D5C-9FB4-4C2A-A0B8-3F404D3BC910}"/>
              </a:ext>
            </a:extLst>
          </p:cNvPr>
          <p:cNvPicPr>
            <a:picLocks noChangeAspect="1"/>
          </p:cNvPicPr>
          <p:nvPr/>
        </p:nvPicPr>
        <p:blipFill>
          <a:blip r:embed="rId4"/>
          <a:stretch>
            <a:fillRect/>
          </a:stretch>
        </p:blipFill>
        <p:spPr>
          <a:xfrm>
            <a:off x="7109616" y="3746018"/>
            <a:ext cx="1782688" cy="2134083"/>
          </a:xfrm>
          <a:prstGeom prst="rect">
            <a:avLst/>
          </a:prstGeom>
        </p:spPr>
      </p:pic>
    </p:spTree>
    <p:extLst>
      <p:ext uri="{BB962C8B-B14F-4D97-AF65-F5344CB8AC3E}">
        <p14:creationId xmlns:p14="http://schemas.microsoft.com/office/powerpoint/2010/main" val="1053952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DFE138CD-9EE6-4B56-B6A3-03B2706CA759}"/>
              </a:ext>
            </a:extLst>
          </p:cNvPr>
          <p:cNvPicPr>
            <a:picLocks noGrp="1" noChangeAspect="1"/>
          </p:cNvPicPr>
          <p:nvPr>
            <p:ph idx="1"/>
          </p:nvPr>
        </p:nvPicPr>
        <p:blipFill rotWithShape="1">
          <a:blip r:embed="rId2"/>
          <a:srcRect l="15242" t="22025" r="39938" b="21032"/>
          <a:stretch/>
        </p:blipFill>
        <p:spPr>
          <a:xfrm>
            <a:off x="5624705" y="1524899"/>
            <a:ext cx="3169797" cy="2264141"/>
          </a:xfrm>
          <a:prstGeom prst="rect">
            <a:avLst/>
          </a:prstGeom>
        </p:spPr>
      </p:pic>
      <p:pic>
        <p:nvPicPr>
          <p:cNvPr id="4099" name="Picture 6">
            <a:extLst>
              <a:ext uri="{FF2B5EF4-FFF2-40B4-BE49-F238E27FC236}">
                <a16:creationId xmlns:a16="http://schemas.microsoft.com/office/drawing/2014/main" id="{22810A44-07AC-4FC1-A5B9-2C6C979D6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31750"/>
            <a:ext cx="126682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7">
            <a:extLst>
              <a:ext uri="{FF2B5EF4-FFF2-40B4-BE49-F238E27FC236}">
                <a16:creationId xmlns:a16="http://schemas.microsoft.com/office/drawing/2014/main" id="{F9777DC8-D3B1-499A-8D81-809B4FF8AB0E}"/>
              </a:ext>
            </a:extLst>
          </p:cNvPr>
          <p:cNvSpPr txBox="1">
            <a:spLocks noChangeArrowheads="1"/>
          </p:cNvSpPr>
          <p:nvPr/>
        </p:nvSpPr>
        <p:spPr bwMode="auto">
          <a:xfrm>
            <a:off x="0" y="63738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solidFill>
                  <a:srgbClr val="737373"/>
                </a:solidFill>
                <a:latin typeface="Century Gothic" panose="020B0502020202020204" pitchFamily="34" charset="0"/>
              </a:rPr>
              <a:t>More than Academic Excellence | More than a School | More than ‘Self’</a:t>
            </a:r>
          </a:p>
        </p:txBody>
      </p:sp>
      <p:sp>
        <p:nvSpPr>
          <p:cNvPr id="4101" name="Title 1">
            <a:extLst>
              <a:ext uri="{FF2B5EF4-FFF2-40B4-BE49-F238E27FC236}">
                <a16:creationId xmlns:a16="http://schemas.microsoft.com/office/drawing/2014/main" id="{CD1A8D65-B3D2-4379-AFCD-7453F21DB88F}"/>
              </a:ext>
            </a:extLst>
          </p:cNvPr>
          <p:cNvSpPr>
            <a:spLocks noGrp="1"/>
          </p:cNvSpPr>
          <p:nvPr>
            <p:ph type="title"/>
          </p:nvPr>
        </p:nvSpPr>
        <p:spPr>
          <a:xfrm>
            <a:off x="395536" y="204068"/>
            <a:ext cx="7934325" cy="934170"/>
          </a:xfrm>
        </p:spPr>
        <p:txBody>
          <a:bodyPr/>
          <a:lstStyle/>
          <a:p>
            <a:pPr algn="l"/>
            <a:r>
              <a:rPr lang="en-GB" altLang="en-US" sz="2800" b="1" u="sng" dirty="0">
                <a:solidFill>
                  <a:srgbClr val="CC9900"/>
                </a:solidFill>
                <a:latin typeface="Century Gothic"/>
                <a:ea typeface="ＭＳ Ｐゴシック"/>
              </a:rPr>
              <a:t>Extra-curricular opportunities in Religious Studies</a:t>
            </a:r>
            <a:endParaRPr lang="en-US" u="sng" dirty="0"/>
          </a:p>
        </p:txBody>
      </p:sp>
      <p:pic>
        <p:nvPicPr>
          <p:cNvPr id="3" name="Picture 2">
            <a:extLst>
              <a:ext uri="{FF2B5EF4-FFF2-40B4-BE49-F238E27FC236}">
                <a16:creationId xmlns:a16="http://schemas.microsoft.com/office/drawing/2014/main" id="{C5CDE5DD-03C3-4627-9211-4DF00E5AF735}"/>
              </a:ext>
            </a:extLst>
          </p:cNvPr>
          <p:cNvPicPr>
            <a:picLocks noChangeAspect="1"/>
          </p:cNvPicPr>
          <p:nvPr/>
        </p:nvPicPr>
        <p:blipFill rotWithShape="1">
          <a:blip r:embed="rId4"/>
          <a:srcRect l="13776" t="21987" r="17713" b="17785"/>
          <a:stretch/>
        </p:blipFill>
        <p:spPr>
          <a:xfrm>
            <a:off x="5580112" y="4284963"/>
            <a:ext cx="3252118" cy="1783457"/>
          </a:xfrm>
          <a:prstGeom prst="rect">
            <a:avLst/>
          </a:prstGeom>
        </p:spPr>
      </p:pic>
      <p:sp>
        <p:nvSpPr>
          <p:cNvPr id="4" name="TextBox 3">
            <a:extLst>
              <a:ext uri="{FF2B5EF4-FFF2-40B4-BE49-F238E27FC236}">
                <a16:creationId xmlns:a16="http://schemas.microsoft.com/office/drawing/2014/main" id="{505B520E-8077-47C1-BD34-DE3A098E059F}"/>
              </a:ext>
            </a:extLst>
          </p:cNvPr>
          <p:cNvSpPr txBox="1"/>
          <p:nvPr/>
        </p:nvSpPr>
        <p:spPr>
          <a:xfrm>
            <a:off x="395536" y="1247646"/>
            <a:ext cx="5112568" cy="5016758"/>
          </a:xfrm>
          <a:prstGeom prst="rect">
            <a:avLst/>
          </a:prstGeom>
          <a:noFill/>
        </p:spPr>
        <p:txBody>
          <a:bodyPr wrap="square" rtlCol="0">
            <a:spAutoFit/>
          </a:bodyPr>
          <a:lstStyle/>
          <a:p>
            <a:pPr marL="285750" indent="-285750">
              <a:buFont typeface="Arial" panose="020B0604020202020204" pitchFamily="34" charset="0"/>
              <a:buChar char="•"/>
            </a:pPr>
            <a:r>
              <a:rPr lang="en-GB" sz="2000" dirty="0"/>
              <a:t>We are always keen to involve students in extra-curricular activities and trips related to Religious Studies and Faith in the school. </a:t>
            </a:r>
          </a:p>
          <a:p>
            <a:pPr marL="285750" indent="-285750">
              <a:buFont typeface="Arial" panose="020B0604020202020204" pitchFamily="34" charset="0"/>
              <a:buChar char="•"/>
            </a:pPr>
            <a:r>
              <a:rPr lang="en-GB" sz="2000" dirty="0"/>
              <a:t>In 2019 a small group of sixth form students took part in a trip to Rome. </a:t>
            </a:r>
          </a:p>
          <a:p>
            <a:pPr marL="285750" indent="-285750">
              <a:buFont typeface="Arial" panose="020B0604020202020204" pitchFamily="34" charset="0"/>
              <a:buChar char="•"/>
            </a:pPr>
            <a:r>
              <a:rPr lang="en-GB" sz="2000" dirty="0"/>
              <a:t>The Department organises visits to lectures to watch key speakers such as Peter Singer (Philosopher).</a:t>
            </a:r>
          </a:p>
          <a:p>
            <a:pPr marL="285750" indent="-285750">
              <a:buFont typeface="Arial" panose="020B0604020202020204" pitchFamily="34" charset="0"/>
              <a:buChar char="•"/>
            </a:pPr>
            <a:r>
              <a:rPr lang="en-GB" sz="2000" dirty="0"/>
              <a:t>The Department is keen to start a ‘debate team’ this year to discuss current issues in religion, politics and society... Please speak with Ms. Jones to express an interest!</a:t>
            </a:r>
          </a:p>
          <a:p>
            <a:pPr marL="285750" indent="-285750">
              <a:buFont typeface="Arial" panose="020B0604020202020204" pitchFamily="34" charset="0"/>
              <a:buChar char="•"/>
            </a:pPr>
            <a:r>
              <a:rPr lang="en-GB" sz="2000" dirty="0"/>
              <a:t>If interested in becoming more involved with a ‘faith-mentoring’ role or faith assemblies in the school, please speak with Mrs. </a:t>
            </a:r>
            <a:r>
              <a:rPr lang="en-GB" sz="2000" dirty="0" err="1"/>
              <a:t>Laddher</a:t>
            </a:r>
            <a:r>
              <a:rPr lang="en-GB" sz="2000" dirty="0"/>
              <a:t>!</a:t>
            </a:r>
          </a:p>
        </p:txBody>
      </p:sp>
    </p:spTree>
    <p:extLst>
      <p:ext uri="{BB962C8B-B14F-4D97-AF65-F5344CB8AC3E}">
        <p14:creationId xmlns:p14="http://schemas.microsoft.com/office/powerpoint/2010/main" val="411740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5B95018EEC6A4E957E291E46DCCEC2" ma:contentTypeVersion="8" ma:contentTypeDescription="Create a new document." ma:contentTypeScope="" ma:versionID="118f3d4e211a8935a3536f247f515830">
  <xsd:schema xmlns:xsd="http://www.w3.org/2001/XMLSchema" xmlns:xs="http://www.w3.org/2001/XMLSchema" xmlns:p="http://schemas.microsoft.com/office/2006/metadata/properties" xmlns:ns2="98ad77b7-36cf-4fc5-a12d-9aab5d805e21" xmlns:ns3="22fdf05c-3d90-4b3b-b969-2cb9f703fbb9" targetNamespace="http://schemas.microsoft.com/office/2006/metadata/properties" ma:root="true" ma:fieldsID="8cbd0fcc49d177e5d00cb0798cd029d6" ns2:_="" ns3:_="">
    <xsd:import namespace="98ad77b7-36cf-4fc5-a12d-9aab5d805e21"/>
    <xsd:import namespace="22fdf05c-3d90-4b3b-b969-2cb9f703fbb9"/>
    <xsd:element name="properties">
      <xsd:complexType>
        <xsd:sequence>
          <xsd:element name="documentManagement">
            <xsd:complexType>
              <xsd:all>
                <xsd:element ref="ns2:ocd6018547d84eb2a74aa46bab3c27a8" minOccurs="0"/>
                <xsd:element ref="ns2:TaxCatchAll" minOccurs="0"/>
                <xsd:element ref="ns2:TaxCatchAllLabel"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element ref="ns3:MediaServiceAutoTags" minOccurs="0"/>
                <xsd:element ref="ns3: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d77b7-36cf-4fc5-a12d-9aab5d805e21" elementFormDefault="qualified">
    <xsd:import namespace="http://schemas.microsoft.com/office/2006/documentManagement/types"/>
    <xsd:import namespace="http://schemas.microsoft.com/office/infopath/2007/PartnerControls"/>
    <xsd:element name="ocd6018547d84eb2a74aa46bab3c27a8" ma:index="8" nillable="true" ma:taxonomy="true" ma:internalName="ocd6018547d84eb2a74aa46bab3c27a8" ma:taxonomyFieldName="Postcard" ma:displayName="Postcard" ma:default="" ma:fieldId="{8cd60185-47d8-4eb2-a74a-a46bab3c27a8}" ma:sspId="57ebdaee-1bf1-45d5-bffb-ea09575836d3" ma:termSetId="a11b10ce-8768-4fd2-9f97-ff5f6f061f40" ma:anchorId="64bdbb01-3650-4a35-8cdc-db8cd1f8be86" ma:open="false" ma:isKeyword="false">
      <xsd:complexType>
        <xsd:sequence>
          <xsd:element ref="pc:Terms" minOccurs="0" maxOccurs="1"/>
        </xsd:sequence>
      </xsd:complexType>
    </xsd:element>
    <xsd:element name="TaxCatchAll" ma:index="9" nillable="true" ma:displayName="Taxonomy Catch All Column" ma:description="" ma:hidden="true" ma:list="{98ab181d-b29a-4820-ac95-3d8495c19432}" ma:internalName="TaxCatchAll" ma:showField="CatchAllData" ma:web="98ad77b7-36cf-4fc5-a12d-9aab5d805e21">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98ab181d-b29a-4820-ac95-3d8495c19432}" ma:internalName="TaxCatchAllLabel" ma:readOnly="true" ma:showField="CatchAllDataLabel" ma:web="98ad77b7-36cf-4fc5-a12d-9aab5d805e21">
      <xsd:complexType>
        <xsd:complexContent>
          <xsd:extension base="dms:MultiChoiceLookup">
            <xsd:sequence>
              <xsd:element name="Value" type="dms:Lookup" maxOccurs="unbounded" minOccurs="0" nillable="true"/>
            </xsd:sequence>
          </xsd:extension>
        </xsd:complexContent>
      </xsd:complex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fdf05c-3d90-4b3b-b969-2cb9f703fbb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Activity" ma:index="19" nillable="true" ma:displayName="Activity" ma:format="Dropdown" ma:internalName="Activit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DBAB95-DE7E-4E23-B6E3-B4627169F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d77b7-36cf-4fc5-a12d-9aab5d805e21"/>
    <ds:schemaRef ds:uri="22fdf05c-3d90-4b3b-b969-2cb9f703f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25463D-3F8D-4E8B-87C8-84D70ECB82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3239</TotalTime>
  <Words>1859</Words>
  <Application>Microsoft Office PowerPoint</Application>
  <PresentationFormat>On-screen Show (4:3)</PresentationFormat>
  <Paragraphs>122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Symbol</vt:lpstr>
      <vt:lpstr>Office Theme</vt:lpstr>
      <vt:lpstr>Welcome to the Nishkam Religious Studies Department</vt:lpstr>
      <vt:lpstr>Head of Department welcome</vt:lpstr>
      <vt:lpstr>PowerPoint Presentation</vt:lpstr>
      <vt:lpstr>What you can expect in your Religious Studies lessons?</vt:lpstr>
      <vt:lpstr>What you will study in Religious Studies?</vt:lpstr>
      <vt:lpstr>Philosophy of Religion:</vt:lpstr>
      <vt:lpstr>Religion and Ethics:</vt:lpstr>
      <vt:lpstr>Sikhism:</vt:lpstr>
      <vt:lpstr>Extra-curricular opportunities in Religious Studies</vt:lpstr>
      <vt:lpstr>Where can Religious Studies take you?</vt:lpstr>
      <vt:lpstr>What we expect from you:</vt:lpstr>
      <vt:lpstr>Student perceptions of Religious Studies:</vt:lpstr>
      <vt:lpstr>Qualification details</vt:lpstr>
      <vt:lpstr>Preparing for Religious Studies:</vt:lpstr>
      <vt:lpstr>Preparing for Religious Studies:</vt:lpstr>
      <vt:lpstr>All of the Nishkam Sixth Form Open Evening resources can be found on the school's website within the Sixth Form section.    Applications are also now open and are available to complete electronically through the 'Apply' section of our Sixth Form page.</vt:lpstr>
      <vt:lpstr>We look forward to welcoming many of you to our classrooms in September 2021</vt:lpstr>
    </vt:vector>
  </TitlesOfParts>
  <Company>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Rajvir Gill</dc:creator>
  <cp:lastModifiedBy>Francesca Jones</cp:lastModifiedBy>
  <cp:revision>253</cp:revision>
  <cp:lastPrinted>2012-05-03T18:40:19Z</cp:lastPrinted>
  <dcterms:created xsi:type="dcterms:W3CDTF">2012-05-01T13:46:39Z</dcterms:created>
  <dcterms:modified xsi:type="dcterms:W3CDTF">2020-11-18T09:49:17Z</dcterms:modified>
</cp:coreProperties>
</file>