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15"/>
  </p:notesMasterIdLst>
  <p:handoutMasterIdLst>
    <p:handoutMasterId r:id="rId16"/>
  </p:handoutMasterIdLst>
  <p:sldIdLst>
    <p:sldId id="296" r:id="rId4"/>
    <p:sldId id="297" r:id="rId5"/>
    <p:sldId id="298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10" r:id="rId14"/>
  </p:sldIdLst>
  <p:sldSz cx="9144000" cy="6858000" type="screen4x3"/>
  <p:notesSz cx="6669088" cy="99282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FEBB00"/>
    <a:srgbClr val="757575"/>
    <a:srgbClr val="7373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9379F3-F5D2-15AF-768F-23BB64975284}" v="2" dt="2022-09-16T15:00:01.993"/>
    <p1510:client id="{70FEF4D7-9BA9-F741-9ADF-39D5129871B0}" v="1771" dt="2020-11-14T17:42:33.286"/>
    <p1510:client id="{C0FA3FD8-3373-74AE-D9F3-FF05F173611B}" v="12" dt="2022-09-14T06:19:58.306"/>
    <p1510:client id="{CB50F406-8DDF-6C65-5335-5744418AB0EB}" v="5" dt="2022-09-25T17:31:31.7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9" autoAdjust="0"/>
    <p:restoredTop sz="99829" autoAdjust="0"/>
  </p:normalViewPr>
  <p:slideViewPr>
    <p:cSldViewPr>
      <p:cViewPr varScale="1">
        <p:scale>
          <a:sx n="124" d="100"/>
          <a:sy n="124" d="100"/>
        </p:scale>
        <p:origin x="304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21" Type="http://schemas.microsoft.com/office/2016/11/relationships/changesInfo" Target="changesInfos/changesInfo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Wilks" userId="S::e.wilks@nishkamschools.org::e500afdf-3d1d-42fc-a1a7-ccebc6b5b1e9" providerId="AD" clId="Web-{CB50F406-8DDF-6C65-5335-5744418AB0EB}"/>
    <pc:docChg chg="modSld">
      <pc:chgData name="Emma Wilks" userId="S::e.wilks@nishkamschools.org::e500afdf-3d1d-42fc-a1a7-ccebc6b5b1e9" providerId="AD" clId="Web-{CB50F406-8DDF-6C65-5335-5744418AB0EB}" dt="2022-09-25T17:31:30.996" v="3" actId="20577"/>
      <pc:docMkLst>
        <pc:docMk/>
      </pc:docMkLst>
      <pc:sldChg chg="modSp">
        <pc:chgData name="Emma Wilks" userId="S::e.wilks@nishkamschools.org::e500afdf-3d1d-42fc-a1a7-ccebc6b5b1e9" providerId="AD" clId="Web-{CB50F406-8DDF-6C65-5335-5744418AB0EB}" dt="2022-09-25T17:31:30.996" v="3" actId="20577"/>
        <pc:sldMkLst>
          <pc:docMk/>
          <pc:sldMk cId="3727645336" sldId="300"/>
        </pc:sldMkLst>
        <pc:spChg chg="mod">
          <ac:chgData name="Emma Wilks" userId="S::e.wilks@nishkamschools.org::e500afdf-3d1d-42fc-a1a7-ccebc6b5b1e9" providerId="AD" clId="Web-{CB50F406-8DDF-6C65-5335-5744418AB0EB}" dt="2022-09-25T17:31:30.996" v="3" actId="20577"/>
          <ac:spMkLst>
            <pc:docMk/>
            <pc:sldMk cId="3727645336" sldId="300"/>
            <ac:spMk id="4098" creationId="{BB2AC94D-B100-4E0B-A1DC-C7C7034715B2}"/>
          </ac:spMkLst>
        </pc:spChg>
      </pc:sldChg>
    </pc:docChg>
  </pc:docChgLst>
  <pc:docChgLst>
    <pc:chgData name="Ellie Heard" userId="S::e.heard@nishkamschools.org::41e4ec3c-8049-46fb-8cba-7e08f092e4aa" providerId="AD" clId="Web-{C0FA3FD8-3373-74AE-D9F3-FF05F173611B}"/>
    <pc:docChg chg="modSld">
      <pc:chgData name="Ellie Heard" userId="S::e.heard@nishkamschools.org::41e4ec3c-8049-46fb-8cba-7e08f092e4aa" providerId="AD" clId="Web-{C0FA3FD8-3373-74AE-D9F3-FF05F173611B}" dt="2022-09-14T06:19:55.900" v="10" actId="20577"/>
      <pc:docMkLst>
        <pc:docMk/>
      </pc:docMkLst>
      <pc:sldChg chg="modSp">
        <pc:chgData name="Ellie Heard" userId="S::e.heard@nishkamschools.org::41e4ec3c-8049-46fb-8cba-7e08f092e4aa" providerId="AD" clId="Web-{C0FA3FD8-3373-74AE-D9F3-FF05F173611B}" dt="2022-09-14T06:19:55.900" v="10" actId="20577"/>
        <pc:sldMkLst>
          <pc:docMk/>
          <pc:sldMk cId="3234652443" sldId="298"/>
        </pc:sldMkLst>
        <pc:spChg chg="mod">
          <ac:chgData name="Ellie Heard" userId="S::e.heard@nishkamschools.org::41e4ec3c-8049-46fb-8cba-7e08f092e4aa" providerId="AD" clId="Web-{C0FA3FD8-3373-74AE-D9F3-FF05F173611B}" dt="2022-09-14T06:19:55.900" v="10" actId="20577"/>
          <ac:spMkLst>
            <pc:docMk/>
            <pc:sldMk cId="3234652443" sldId="298"/>
            <ac:spMk id="4098" creationId="{BB2AC94D-B100-4E0B-A1DC-C7C7034715B2}"/>
          </ac:spMkLst>
        </pc:spChg>
      </pc:sldChg>
    </pc:docChg>
  </pc:docChgLst>
  <pc:docChgLst>
    <pc:chgData name="Adam Ruhe" userId="S::a.ruhe@nishkamschools.org::1461294f-d672-4616-8876-4ea691fb4445" providerId="AD" clId="Web-{099379F3-F5D2-15AF-768F-23BB64975284}"/>
    <pc:docChg chg="delSld">
      <pc:chgData name="Adam Ruhe" userId="S::a.ruhe@nishkamschools.org::1461294f-d672-4616-8876-4ea691fb4445" providerId="AD" clId="Web-{099379F3-F5D2-15AF-768F-23BB64975284}" dt="2022-09-16T15:00:01.993" v="1"/>
      <pc:docMkLst>
        <pc:docMk/>
      </pc:docMkLst>
      <pc:sldChg chg="del">
        <pc:chgData name="Adam Ruhe" userId="S::a.ruhe@nishkamschools.org::1461294f-d672-4616-8876-4ea691fb4445" providerId="AD" clId="Web-{099379F3-F5D2-15AF-768F-23BB64975284}" dt="2022-09-16T15:00:00.899" v="0"/>
        <pc:sldMkLst>
          <pc:docMk/>
          <pc:sldMk cId="3463527952" sldId="308"/>
        </pc:sldMkLst>
      </pc:sldChg>
      <pc:sldChg chg="del">
        <pc:chgData name="Adam Ruhe" userId="S::a.ruhe@nishkamschools.org::1461294f-d672-4616-8876-4ea691fb4445" providerId="AD" clId="Web-{099379F3-F5D2-15AF-768F-23BB64975284}" dt="2022-09-16T15:00:01.993" v="1"/>
        <pc:sldMkLst>
          <pc:docMk/>
          <pc:sldMk cId="4069096411" sldId="309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184B157-364E-4A7E-9F90-90AF1262F15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838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7EE61B-6B0B-49B7-A221-3D67B6F0DF4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76663" y="0"/>
            <a:ext cx="2890837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72DA07B-9484-40D7-83AE-4255794786D7}" type="datetimeFigureOut">
              <a:rPr lang="en-GB" altLang="en-US"/>
              <a:pPr>
                <a:defRPr/>
              </a:pPr>
              <a:t>25/09/2022</a:t>
            </a:fld>
            <a:endParaRPr lang="en-GB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57DC6C-C019-45A4-B3A3-A28000C534F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90838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2E9BE6-DF8C-45B0-8E20-CA4DDA789C6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6663" y="9429750"/>
            <a:ext cx="2890837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4446956-50C8-4324-887B-416CA62811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144AEC5-D340-44C2-A83C-BECA496B9B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3F9F19-44A5-4384-BDB0-011719DE2F7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E2F8896-4836-447F-8BFE-A700284E1D2F}" type="datetimeFigureOut">
              <a:rPr lang="en-GB" altLang="en-US"/>
              <a:pPr>
                <a:defRPr/>
              </a:pPr>
              <a:t>25/09/2022</a:t>
            </a:fld>
            <a:endParaRPr lang="en-GB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BA54A74-1EEC-442D-BE79-38D726959F3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6125"/>
            <a:ext cx="4960938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0C4E5F7-94B3-4553-AB0C-4E1C1C8F77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750" y="4716463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102204-5932-4F83-AAE5-95D03A7609F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2C6572-2D39-4EB9-9073-FBA338C857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2129B24-E10A-44C6-8525-888E7B23CA7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1C879A-200A-467E-B996-D2FB5F2A3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01A2F-554C-4489-9960-1D840E25CEB9}" type="datetimeFigureOut">
              <a:rPr lang="en-GB" altLang="en-US"/>
              <a:pPr>
                <a:defRPr/>
              </a:pPr>
              <a:t>25/09/2022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51D9B9-6B31-43EF-9247-E252C48B8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226F8B-6834-4411-842B-20ABC9EC2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6830C-0FA9-4D50-8C2F-9AE2740257E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4279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0ACB3C-ED08-4104-91F8-549AED46F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7DC51-D3F3-48D8-8495-19E5806BFA0A}" type="datetimeFigureOut">
              <a:rPr lang="en-GB" altLang="en-US"/>
              <a:pPr>
                <a:defRPr/>
              </a:pPr>
              <a:t>25/09/2022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BECBEB-5023-43E1-B56D-511CDC489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F24789-D550-4DD7-8A4B-47AC55F6A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C45E8-A30F-4F3A-A2AA-FF641937C2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4182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F6698E-835D-4E81-B98B-4661E4BD8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CB999-E685-49BE-8A78-8A10A297E62A}" type="datetimeFigureOut">
              <a:rPr lang="en-GB" altLang="en-US"/>
              <a:pPr>
                <a:defRPr/>
              </a:pPr>
              <a:t>25/09/2022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4ACF0-2514-4CB0-8451-5BB4C569B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3A6ED-D6A9-4183-85BB-B7BE1A3F1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B0AAB-7D81-4222-9FC2-FAAB0A5871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08491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A1E6633-B40C-436F-AFE4-F97A05B31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9D151-FF92-415C-B921-EE6FF60ACD0D}" type="datetimeFigureOut">
              <a:rPr lang="en-GB" altLang="en-US"/>
              <a:pPr>
                <a:defRPr/>
              </a:pPr>
              <a:t>25/09/2022</a:t>
            </a:fld>
            <a:endParaRPr lang="en-GB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7B6664E-FBA3-463E-B05E-5AD7593B2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DA1AD27-1B14-47BE-9A04-488D5BB04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2F12E-8202-442B-875D-611F6E9D1D7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49527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9653501-D699-47EC-9307-AD5B00A3E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DA7A-6B83-4934-A1D0-97E34CA25B80}" type="datetimeFigureOut">
              <a:rPr lang="en-GB" altLang="en-US"/>
              <a:pPr>
                <a:defRPr/>
              </a:pPr>
              <a:t>25/09/2022</a:t>
            </a:fld>
            <a:endParaRPr lang="en-GB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DAFAC6C-3A54-4A6C-8775-8783A70F6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62A0232-D5C7-484B-AAED-24510D536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E3C22-2CF4-4933-80AA-F0F9DC62569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97350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2B853A4-A24E-4941-9845-E50B08410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A49B9-AA08-489A-AFE9-D028E2FC6149}" type="datetimeFigureOut">
              <a:rPr lang="en-GB" altLang="en-US"/>
              <a:pPr>
                <a:defRPr/>
              </a:pPr>
              <a:t>25/09/2022</a:t>
            </a:fld>
            <a:endParaRPr lang="en-GB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4CB63D7-25FF-467C-9C06-655A50BD9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F7ABFC4-DE4F-4839-B9A7-EADBDA7FB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2D444-2E0D-49DA-A778-D035469A22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9382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259D4F2-F874-4A44-BCE5-51B5634D9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E87B8-2BA9-4072-910A-AD079BAC9F5F}" type="datetimeFigureOut">
              <a:rPr lang="en-GB" altLang="en-US"/>
              <a:pPr>
                <a:defRPr/>
              </a:pPr>
              <a:t>25/09/2022</a:t>
            </a:fld>
            <a:endParaRPr lang="en-GB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E313D11-611F-40D0-BE57-6782F03E5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0ADD488-3647-4E5D-B36F-AA3DB47BD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7D5C7-0C4F-49AE-82C4-1A1F33A135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5791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A7AC235-8466-4C06-94BA-74CC39FBC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40222-56A6-4035-AA66-0FFB9FE132DB}" type="datetimeFigureOut">
              <a:rPr lang="en-GB" altLang="en-US"/>
              <a:pPr>
                <a:defRPr/>
              </a:pPr>
              <a:t>25/09/2022</a:t>
            </a:fld>
            <a:endParaRPr lang="en-GB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DC7C8C7-366C-497E-BCC7-21B915090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57E5DD-0F58-4F76-B5F6-978A3B4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65334-3E82-45AD-AB08-EF15150A994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436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6FCEF74-CDAF-4FC3-A790-E550AFCDD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8EC03-7712-4BC4-A7CA-5B554CE87917}" type="datetimeFigureOut">
              <a:rPr lang="en-GB" altLang="en-US"/>
              <a:pPr>
                <a:defRPr/>
              </a:pPr>
              <a:t>25/09/2022</a:t>
            </a:fld>
            <a:endParaRPr lang="en-GB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137633D-9117-471D-AF25-1B819F3C6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6690A08-4CDD-4849-B74C-C996C7983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AA2AB-42B2-447F-AE0F-12333B7AC1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41645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4D2640-D2DD-4760-A3F5-749F2E31F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7A9C6-D00D-46BB-B52E-1ED21E2FD3D5}" type="datetimeFigureOut">
              <a:rPr lang="en-GB" altLang="en-US"/>
              <a:pPr>
                <a:defRPr/>
              </a:pPr>
              <a:t>25/09/2022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A1D2A1-7ED8-42A7-A6B1-6B7E62238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C4015-7C85-484D-ACD0-11AB06411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181B3-BBB4-4C32-AF13-81D883D824D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99214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ABD9A5-B28B-4359-8D63-BB50BDA8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E741A-E575-4DAA-A0AE-73CBD149F0F9}" type="datetimeFigureOut">
              <a:rPr lang="en-GB" altLang="en-US"/>
              <a:pPr>
                <a:defRPr/>
              </a:pPr>
              <a:t>25/09/2022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F75D71-3972-4F66-A182-EE0FA6155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E1F28C-A07B-4123-98DA-E1F0F8A23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E8518-61C4-4A42-BCDD-7879BB7CF4B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3752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E466860-41A3-474F-8AA2-7761BEFFE45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5BEE338-8C01-4541-90A5-08B0A8BAEC0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B3C9C4-2780-47D9-A167-376438A877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D77B787-DD71-4C54-83DF-2487400F3757}" type="datetimeFigureOut">
              <a:rPr lang="en-GB" altLang="en-US"/>
              <a:pPr>
                <a:defRPr/>
              </a:pPr>
              <a:t>25/09/2022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B1267-1501-4DE1-8E91-482B2CEA7D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935F87-0FA9-4F7D-ACE8-88446342A9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9E356FA-E786-4C73-B836-C1D41A4E391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7458" y="2276872"/>
            <a:ext cx="6129083" cy="504825"/>
          </a:xfrm>
        </p:spPr>
        <p:txBody>
          <a:bodyPr/>
          <a:lstStyle/>
          <a:p>
            <a:r>
              <a:rPr lang="en-GB" altLang="en-US" sz="3200" b="1" dirty="0">
                <a:solidFill>
                  <a:srgbClr val="CC9900"/>
                </a:solidFill>
                <a:latin typeface="Century Gothic"/>
                <a:ea typeface="ＭＳ Ｐゴシック"/>
              </a:rPr>
              <a:t>Welcome to the Nishkam History department</a:t>
            </a:r>
            <a:endParaRPr lang="en-US" sz="3200" dirty="0"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3" y="2039937"/>
            <a:ext cx="7991475" cy="4048125"/>
          </a:xfrm>
        </p:spPr>
        <p:txBody>
          <a:bodyPr/>
          <a:lstStyle/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  <a:cs typeface="Calibri"/>
              </a:rPr>
              <a:t>Our principles: </a:t>
            </a:r>
          </a:p>
          <a:p>
            <a:pPr lvl="1" eaLnBrk="1" hangingPunct="1"/>
            <a:r>
              <a:rPr lang="en-GB" altLang="en-US" sz="1600" dirty="0">
                <a:solidFill>
                  <a:srgbClr val="000000"/>
                </a:solidFill>
                <a:ea typeface="ＭＳ Ｐゴシック" panose="020B0600070205080204" pitchFamily="34" charset="-128"/>
                <a:cs typeface="Calibri"/>
              </a:rPr>
              <a:t>Academic Rigour.</a:t>
            </a:r>
          </a:p>
          <a:p>
            <a:pPr lvl="1" eaLnBrk="1" hangingPunct="1"/>
            <a:r>
              <a:rPr lang="en-GB" altLang="en-US" sz="1600" dirty="0">
                <a:solidFill>
                  <a:srgbClr val="000000"/>
                </a:solidFill>
                <a:ea typeface="ＭＳ Ｐゴシック" panose="020B0600070205080204" pitchFamily="34" charset="-128"/>
                <a:cs typeface="Calibri"/>
              </a:rPr>
              <a:t>Reliability.</a:t>
            </a:r>
          </a:p>
          <a:p>
            <a:pPr lvl="1" eaLnBrk="1" hangingPunct="1"/>
            <a:r>
              <a:rPr lang="en-GB" altLang="en-US" sz="1600" dirty="0">
                <a:solidFill>
                  <a:srgbClr val="000000"/>
                </a:solidFill>
                <a:ea typeface="ＭＳ Ｐゴシック" panose="020B0600070205080204" pitchFamily="34" charset="-128"/>
                <a:cs typeface="Calibri"/>
              </a:rPr>
              <a:t>A ‘Growth Mindset’.</a:t>
            </a: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  <a:cs typeface="Calibri"/>
            </a:endParaRP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  <a:cs typeface="Calibri"/>
            </a:endParaRPr>
          </a:p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  <a:cs typeface="Calibri"/>
              </a:rPr>
              <a:t>What makes a good historian?</a:t>
            </a: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  <a:cs typeface="Calibri"/>
            </a:endParaRP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  <a:cs typeface="Calibri"/>
            </a:endParaRPr>
          </a:p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  <a:cs typeface="Calibri"/>
              </a:rPr>
              <a:t>Good and bad reasons for picking, or not picking, history.</a:t>
            </a: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Head of Department welcome</a:t>
            </a:r>
          </a:p>
        </p:txBody>
      </p:sp>
    </p:spTree>
    <p:extLst>
      <p:ext uri="{BB962C8B-B14F-4D97-AF65-F5344CB8AC3E}">
        <p14:creationId xmlns:p14="http://schemas.microsoft.com/office/powerpoint/2010/main" val="216863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3" y="1662112"/>
            <a:ext cx="8172201" cy="4503191"/>
          </a:xfrm>
        </p:spPr>
        <p:txBody>
          <a:bodyPr/>
          <a:lstStyle/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Mr. Popplewell</a:t>
            </a:r>
          </a:p>
          <a:p>
            <a:pPr lvl="1" eaLnBrk="1" hangingPunct="1"/>
            <a:r>
              <a:rPr lang="en-GB" altLang="en-US" sz="1400" dirty="0">
                <a:solidFill>
                  <a:srgbClr val="000000"/>
                </a:solidFill>
                <a:ea typeface="ＭＳ Ｐゴシック"/>
              </a:rPr>
              <a:t>Particular historical passions: the Renaissance, political history, and revolutions.</a:t>
            </a:r>
            <a:endParaRPr lang="en-GB" altLang="en-US" sz="1400" dirty="0">
              <a:solidFill>
                <a:srgbClr val="000000"/>
              </a:solidFill>
              <a:ea typeface="ＭＳ Ｐゴシック"/>
              <a:cs typeface="Calibri"/>
            </a:endParaRPr>
          </a:p>
          <a:p>
            <a:pPr lvl="1" eaLnBrk="1" hangingPunct="1"/>
            <a:r>
              <a:rPr lang="en-GB" altLang="en-US" sz="14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Currently teaching: Civil Rights in the USA: 1865-1992 (Year 12) and Coursework (Year 13).</a:t>
            </a:r>
          </a:p>
          <a:p>
            <a:pPr lvl="1" eaLnBrk="1" hangingPunct="1"/>
            <a:endParaRPr lang="en-GB" altLang="en-US" sz="14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Ms. Heard</a:t>
            </a:r>
          </a:p>
          <a:p>
            <a:pPr lvl="1" eaLnBrk="1" hangingPunct="1"/>
            <a:r>
              <a:rPr lang="en-GB" altLang="en-US" sz="1400" dirty="0">
                <a:solidFill>
                  <a:srgbClr val="000000"/>
                </a:solidFill>
                <a:ea typeface="ＭＳ Ｐゴシック"/>
              </a:rPr>
              <a:t>Particular historical passions: Russian history (especially the Tsars) and the First World War.</a:t>
            </a:r>
            <a:endParaRPr lang="en-GB" altLang="en-US" sz="1400" dirty="0">
              <a:solidFill>
                <a:srgbClr val="000000"/>
              </a:solidFill>
              <a:ea typeface="ＭＳ Ｐゴシック"/>
              <a:cs typeface="Calibri"/>
            </a:endParaRPr>
          </a:p>
          <a:p>
            <a:pPr lvl="1" eaLnBrk="1" hangingPunct="1"/>
            <a:r>
              <a:rPr lang="en-GB" altLang="en-US" sz="1400" dirty="0">
                <a:solidFill>
                  <a:srgbClr val="000000"/>
                </a:solidFill>
                <a:ea typeface="ＭＳ Ｐゴシック"/>
              </a:rPr>
              <a:t>Currently teaching: </a:t>
            </a:r>
            <a:r>
              <a:rPr lang="en-GB" sz="1400" dirty="0">
                <a:solidFill>
                  <a:srgbClr val="000000"/>
                </a:solidFill>
                <a:ea typeface="ＭＳ Ｐゴシック"/>
              </a:rPr>
              <a:t>The Early Stuarts: 1603-1660 (Year 13) and </a:t>
            </a:r>
            <a:r>
              <a:rPr lang="en-GB" altLang="en-US" sz="1400" dirty="0">
                <a:solidFill>
                  <a:srgbClr val="000000"/>
                </a:solidFill>
                <a:ea typeface="ＭＳ Ｐゴシック"/>
              </a:rPr>
              <a:t>Coursework (Year 13).</a:t>
            </a:r>
            <a:endParaRPr lang="en-GB" altLang="en-US" sz="1400" dirty="0">
              <a:solidFill>
                <a:srgbClr val="000000"/>
              </a:solidFill>
              <a:ea typeface="ＭＳ Ｐゴシック"/>
              <a:cs typeface="Calibri"/>
            </a:endParaRPr>
          </a:p>
          <a:p>
            <a:pPr lvl="1" eaLnBrk="1" hangingPunct="1"/>
            <a:endParaRPr lang="en-GB" altLang="en-US" sz="14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Ms. Butler</a:t>
            </a:r>
          </a:p>
          <a:p>
            <a:pPr lvl="1" eaLnBrk="1" hangingPunct="1"/>
            <a:r>
              <a:rPr lang="en-GB" altLang="en-US" sz="1400" dirty="0">
                <a:solidFill>
                  <a:srgbClr val="000000"/>
                </a:solidFill>
                <a:ea typeface="ＭＳ Ｐゴシック"/>
              </a:rPr>
              <a:t>Particular historical passions: modern German and American history, with a side love for Elizabeth I.</a:t>
            </a:r>
            <a:endParaRPr lang="en-GB" altLang="en-US" sz="1400" dirty="0">
              <a:solidFill>
                <a:srgbClr val="000000"/>
              </a:solidFill>
              <a:ea typeface="ＭＳ Ｐゴシック"/>
              <a:cs typeface="Calibri"/>
            </a:endParaRPr>
          </a:p>
          <a:p>
            <a:pPr lvl="1" eaLnBrk="1" hangingPunct="1"/>
            <a:r>
              <a:rPr lang="en-GB" altLang="en-US" sz="14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Currently teaching: Democracy and Dictatorship in Germany: 1919-1963 (Year 12).</a:t>
            </a:r>
          </a:p>
          <a:p>
            <a:pPr lvl="1" eaLnBrk="1" hangingPunct="1"/>
            <a:endParaRPr lang="en-GB" altLang="en-US" sz="14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Ms. Darby</a:t>
            </a:r>
          </a:p>
          <a:p>
            <a:pPr lvl="1" eaLnBrk="1" hangingPunct="1"/>
            <a:r>
              <a:rPr lang="en-GB" altLang="en-US" sz="1400" dirty="0">
                <a:solidFill>
                  <a:srgbClr val="000000"/>
                </a:solidFill>
                <a:ea typeface="ＭＳ Ｐゴシック"/>
              </a:rPr>
              <a:t>Particular historical passions: British Early Modern history, writing like a historian (Ms. Darby is also an English teacher, but we all know that history is the best).</a:t>
            </a:r>
            <a:endParaRPr lang="en-GB" altLang="en-US" sz="1400" dirty="0">
              <a:solidFill>
                <a:srgbClr val="000000"/>
              </a:solidFill>
              <a:ea typeface="ＭＳ Ｐゴシック"/>
              <a:cs typeface="Calibri"/>
            </a:endParaRPr>
          </a:p>
          <a:p>
            <a:pPr lvl="1" eaLnBrk="1" hangingPunct="1"/>
            <a:endParaRPr lang="en-GB" altLang="en-US" sz="14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Meet the history department</a:t>
            </a:r>
          </a:p>
        </p:txBody>
      </p:sp>
    </p:spTree>
    <p:extLst>
      <p:ext uri="{BB962C8B-B14F-4D97-AF65-F5344CB8AC3E}">
        <p14:creationId xmlns:p14="http://schemas.microsoft.com/office/powerpoint/2010/main" val="3234652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9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9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3" y="1662113"/>
            <a:ext cx="7991475" cy="4425950"/>
          </a:xfrm>
        </p:spPr>
        <p:txBody>
          <a:bodyPr/>
          <a:lstStyle/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A range of teaching activities. Some of the more common include:</a:t>
            </a:r>
          </a:p>
          <a:p>
            <a:pPr lvl="1" eaLnBrk="1" hangingPunct="1"/>
            <a:r>
              <a:rPr lang="en-GB" altLang="en-US" sz="16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Guided reading.</a:t>
            </a:r>
          </a:p>
          <a:p>
            <a:pPr lvl="1" eaLnBrk="1" hangingPunct="1"/>
            <a:r>
              <a:rPr lang="en-GB" altLang="en-US" sz="16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Essay planning.</a:t>
            </a:r>
          </a:p>
          <a:p>
            <a:pPr lvl="1" eaLnBrk="1" hangingPunct="1"/>
            <a:r>
              <a:rPr lang="en-GB" altLang="en-US" sz="16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Mini lectures.</a:t>
            </a:r>
          </a:p>
          <a:p>
            <a:pPr lvl="1" eaLnBrk="1" hangingPunct="1"/>
            <a:r>
              <a:rPr lang="en-GB" altLang="en-US" sz="1600" dirty="0">
                <a:solidFill>
                  <a:srgbClr val="000000"/>
                </a:solidFill>
                <a:ea typeface="ＭＳ Ｐゴシック"/>
              </a:rPr>
              <a:t>Timelining and ‘living graphs’.</a:t>
            </a:r>
            <a:endParaRPr lang="en-GB" altLang="en-US" sz="1600" dirty="0">
              <a:solidFill>
                <a:srgbClr val="000000"/>
              </a:solidFill>
              <a:ea typeface="ＭＳ Ｐゴシック"/>
              <a:cs typeface="Calibri"/>
            </a:endParaRPr>
          </a:p>
          <a:p>
            <a:pPr lvl="1" eaLnBrk="1" hangingPunct="1"/>
            <a:endParaRPr lang="en-GB" altLang="en-US" sz="16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ea typeface="ＭＳ Ｐゴシック"/>
              </a:rPr>
              <a:t>Challenge</a:t>
            </a:r>
            <a:endParaRPr lang="en-GB" altLang="en-US" sz="2000" dirty="0">
              <a:solidFill>
                <a:srgbClr val="000000"/>
              </a:solidFill>
              <a:ea typeface="ＭＳ Ｐゴシック"/>
              <a:cs typeface="Calibri"/>
            </a:endParaRPr>
          </a:p>
          <a:p>
            <a:pPr eaLnBrk="1" hangingPunct="1"/>
            <a:endParaRPr lang="en-GB" altLang="en-US" sz="20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ea typeface="ＭＳ Ｐゴシック"/>
              </a:rPr>
              <a:t>Independence</a:t>
            </a:r>
            <a:endParaRPr lang="en-GB" altLang="en-US" sz="2000" dirty="0">
              <a:solidFill>
                <a:srgbClr val="000000"/>
              </a:solidFill>
              <a:ea typeface="ＭＳ Ｐゴシック"/>
              <a:cs typeface="Calibri"/>
            </a:endParaRPr>
          </a:p>
          <a:p>
            <a:pPr eaLnBrk="1" hangingPunct="1"/>
            <a:endParaRPr lang="en-GB" altLang="en-US" sz="20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ea typeface="ＭＳ Ｐゴシック"/>
              </a:rPr>
              <a:t>Reading and writing</a:t>
            </a:r>
            <a:endParaRPr lang="en-GB" altLang="en-US" sz="2000" dirty="0">
              <a:solidFill>
                <a:srgbClr val="000000"/>
              </a:solidFill>
              <a:ea typeface="ＭＳ Ｐゴシック"/>
              <a:cs typeface="Calibri"/>
            </a:endParaRPr>
          </a:p>
          <a:p>
            <a:pPr eaLnBrk="1" hangingPunct="1"/>
            <a:endParaRPr lang="en-GB" altLang="en-US" sz="20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endParaRPr lang="en-GB" altLang="en-US" sz="20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What you can expect in your history lessons</a:t>
            </a:r>
          </a:p>
        </p:txBody>
      </p:sp>
    </p:spTree>
    <p:extLst>
      <p:ext uri="{BB962C8B-B14F-4D97-AF65-F5344CB8AC3E}">
        <p14:creationId xmlns:p14="http://schemas.microsoft.com/office/powerpoint/2010/main" val="3727645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3" y="1662112"/>
            <a:ext cx="7991475" cy="4575199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GB" altLang="en-US" sz="16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In 2020-2021 we are studying the following OCR papers:</a:t>
            </a:r>
          </a:p>
          <a:p>
            <a:pPr marL="0" indent="0" eaLnBrk="1" hangingPunct="1">
              <a:buNone/>
            </a:pPr>
            <a:endParaRPr lang="en-GB" altLang="en-US" sz="16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6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Paper 1</a:t>
            </a:r>
            <a:r>
              <a:rPr lang="en-GB" altLang="en-US" sz="16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: The Early Stuarts: 1603-1660 (Year 13).</a:t>
            </a:r>
          </a:p>
          <a:p>
            <a:pPr lvl="1" eaLnBrk="1" hangingPunct="1"/>
            <a:r>
              <a:rPr lang="en-GB" altLang="en-US" sz="13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James I and Charles I – their reigns, problems, and successes / failures.</a:t>
            </a:r>
          </a:p>
          <a:p>
            <a:pPr lvl="1" eaLnBrk="1" hangingPunct="1"/>
            <a:r>
              <a:rPr lang="en-GB" altLang="en-US" sz="13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The English Civil War(s), Oliver Cromwell, and the Protectorate.</a:t>
            </a:r>
          </a:p>
          <a:p>
            <a:pPr marL="457200" lvl="1" indent="0" eaLnBrk="1" hangingPunct="1">
              <a:buNone/>
            </a:pPr>
            <a:endParaRPr lang="en-GB" altLang="en-US" sz="12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6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Paper 2</a:t>
            </a:r>
            <a:r>
              <a:rPr lang="en-GB" altLang="en-US" sz="16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: Democracy and Dictatorship in Germany: 1919-1963 (Year 12).</a:t>
            </a:r>
          </a:p>
          <a:p>
            <a:pPr lvl="1" eaLnBrk="1" hangingPunct="1"/>
            <a:r>
              <a:rPr lang="en-GB" altLang="en-US" sz="13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Weimar Germany: its origins, turbulent origins, Golden Years, and (inevitable??) demise.</a:t>
            </a:r>
          </a:p>
          <a:p>
            <a:pPr lvl="1" eaLnBrk="1" hangingPunct="1"/>
            <a:r>
              <a:rPr lang="en-GB" altLang="en-US" sz="13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Nazi Germany and WW2: the establishment and maintenance of a Totalitarian state.</a:t>
            </a:r>
          </a:p>
          <a:p>
            <a:pPr lvl="1" eaLnBrk="1" hangingPunct="1"/>
            <a:r>
              <a:rPr lang="en-GB" altLang="en-US" sz="13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Cold War Germany: a divided country and the divergent paths of East and West.</a:t>
            </a:r>
          </a:p>
          <a:p>
            <a:pPr marL="457200" lvl="1" indent="0" eaLnBrk="1" hangingPunct="1">
              <a:buNone/>
            </a:pPr>
            <a:endParaRPr lang="en-GB" altLang="en-US" sz="12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6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Paper 3</a:t>
            </a:r>
            <a:r>
              <a:rPr lang="en-GB" altLang="en-US" sz="16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: Civil Rights in the USA: 1865-1992 (Year 12).</a:t>
            </a:r>
          </a:p>
          <a:p>
            <a:pPr lvl="1" eaLnBrk="1" hangingPunct="1"/>
            <a:r>
              <a:rPr lang="en-GB" altLang="en-US" sz="13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What most impacted the developments of rights for: African Americans, women, Native Americans, and workers? ‘Rights’ are generally broken down into political, economic, social, and sometimes cultural.</a:t>
            </a:r>
          </a:p>
          <a:p>
            <a:pPr marL="457200" lvl="1" indent="0" eaLnBrk="1" hangingPunct="1">
              <a:buNone/>
            </a:pPr>
            <a:endParaRPr lang="en-GB" altLang="en-US" sz="12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6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Coursework</a:t>
            </a:r>
            <a:r>
              <a:rPr lang="en-GB" altLang="en-US" sz="16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 (Year 13).</a:t>
            </a:r>
          </a:p>
          <a:p>
            <a:pPr lvl="1" eaLnBrk="1" hangingPunct="1"/>
            <a:r>
              <a:rPr lang="en-GB" altLang="en-US" sz="13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There is a degree of choice in picking your coursework title, but most students chose to write on Germany.</a:t>
            </a: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What you will study in history: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968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400" b="1" dirty="0">
                <a:solidFill>
                  <a:srgbClr val="CC9900"/>
                </a:solidFill>
                <a:latin typeface="Century Gothic"/>
                <a:ea typeface="ＭＳ Ｐゴシック"/>
              </a:rPr>
              <a:t>An example topic from history: The Black Panthers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247B491-C314-0C45-84CA-2EF61A1343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804" y="1627808"/>
            <a:ext cx="8100392" cy="4556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21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3" y="1916831"/>
            <a:ext cx="7991475" cy="4171231"/>
          </a:xfrm>
        </p:spPr>
        <p:txBody>
          <a:bodyPr/>
          <a:lstStyle/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Trips – Holocaust education and ambassadorship.</a:t>
            </a: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Essay competitions (great for university applications).</a:t>
            </a: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University masterclasses and seminars.</a:t>
            </a: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Coursework research – libraries, archival access, and museums.</a:t>
            </a: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Extra-curricular opportunities in history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400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3" y="1662113"/>
            <a:ext cx="7991475" cy="4425950"/>
          </a:xfrm>
        </p:spPr>
        <p:txBody>
          <a:bodyPr/>
          <a:lstStyle/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A ‘facilitating subject’ for universities.</a:t>
            </a: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Careers:</a:t>
            </a:r>
          </a:p>
          <a:p>
            <a:pPr lvl="1" eaLnBrk="1" hangingPunct="1"/>
            <a:r>
              <a:rPr lang="en-GB" altLang="en-US" sz="14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Anything to do with writing – journalism, TV and movie industry, author.</a:t>
            </a:r>
          </a:p>
          <a:p>
            <a:pPr lvl="1" eaLnBrk="1" hangingPunct="1"/>
            <a:r>
              <a:rPr lang="en-GB" altLang="en-US" sz="14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Law and related fields.</a:t>
            </a:r>
          </a:p>
          <a:p>
            <a:pPr lvl="1" eaLnBrk="1" hangingPunct="1"/>
            <a:r>
              <a:rPr lang="en-GB" altLang="en-US" sz="14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Management, recruitment, and consulting.</a:t>
            </a:r>
          </a:p>
          <a:p>
            <a:pPr lvl="1" eaLnBrk="1" hangingPunct="1"/>
            <a:r>
              <a:rPr lang="en-GB" altLang="en-US" sz="14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Historical consultants.</a:t>
            </a:r>
          </a:p>
          <a:p>
            <a:pPr lvl="1" eaLnBrk="1" hangingPunct="1"/>
            <a:r>
              <a:rPr lang="en-GB" altLang="en-US" sz="14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Teaching!</a:t>
            </a:r>
          </a:p>
          <a:p>
            <a:pPr lvl="1" eaLnBrk="1" hangingPunct="1"/>
            <a:endParaRPr lang="en-GB" altLang="en-US" sz="14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lvl="1" eaLnBrk="1" hangingPunct="1"/>
            <a:endParaRPr lang="en-GB" altLang="en-US" sz="14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Skills – research, writing, and forming an argument.</a:t>
            </a: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Where can history take you?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7496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3" y="1662113"/>
            <a:ext cx="7991475" cy="47117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History is a </a:t>
            </a:r>
            <a:r>
              <a:rPr lang="en-GB" altLang="en-US" sz="18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challenging and rigorous </a:t>
            </a:r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A Level. We expect you to rise to this challenge, not avoid it. If you do so, you will do well - at Nishkam, history has a track record of excellence.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This involves:</a:t>
            </a: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Excellent attendance and punctuality.</a:t>
            </a: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A preparedness to struggle at times, and then put in the effort to improve.</a:t>
            </a: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The accountability to seek out out your own opportunities to improve.</a:t>
            </a: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Reading around the subject (yes, everyone says this – no, you cannot get the highest grades without it).</a:t>
            </a: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marL="0" indent="0" eaLnBrk="1" hangingPunct="1">
              <a:buNone/>
            </a:pPr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History at Nishkam involves the study of a range of times and types of history. Not all of it will be your favourite, but we expect you to put in the </a:t>
            </a:r>
            <a:r>
              <a:rPr lang="en-GB" altLang="en-US" sz="18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diligence</a:t>
            </a:r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 to master that which you are unsure of, and the </a:t>
            </a:r>
            <a:r>
              <a:rPr lang="en-GB" altLang="en-US" sz="18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passion</a:t>
            </a:r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 to excel in your favourite areas. </a:t>
            </a: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What we expect from you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954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3" y="1662113"/>
            <a:ext cx="7991475" cy="4425950"/>
          </a:xfrm>
        </p:spPr>
        <p:txBody>
          <a:bodyPr/>
          <a:lstStyle/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“In history A Level the teachers treat you like adults. This is great, but it does mean you have to take responsibility”.</a:t>
            </a: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“The history teachers want us to do well, and believe in us. They won’t do anything ‘for’ you, but they make sure you can do it really well yourself”.</a:t>
            </a: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“You have to work hard, but it’s worth it”.</a:t>
            </a: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“</a:t>
            </a:r>
            <a:r>
              <a:rPr lang="en-GB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History at Nishkam is both vigorous and challenging, but the teachers’ support makes it both interesting and rewarding”.</a:t>
            </a: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“Every lesson </a:t>
            </a:r>
            <a:r>
              <a:rPr lang="en-GB" altLang="en-US" sz="1800">
                <a:solidFill>
                  <a:srgbClr val="000000"/>
                </a:solidFill>
                <a:ea typeface="ＭＳ Ｐゴシック" panose="020B0600070205080204" pitchFamily="34" charset="-128"/>
              </a:rPr>
              <a:t>is really </a:t>
            </a:r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a chance to learn more </a:t>
            </a:r>
            <a:r>
              <a:rPr lang="en-GB" altLang="en-US" sz="1800">
                <a:solidFill>
                  <a:srgbClr val="000000"/>
                </a:solidFill>
                <a:ea typeface="ＭＳ Ｐゴシック" panose="020B0600070205080204" pitchFamily="34" charset="-128"/>
              </a:rPr>
              <a:t>and improve your skills”.</a:t>
            </a:r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eaLnBrk="1" hangingPunct="1"/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Student perceptions </a:t>
            </a:r>
            <a:r>
              <a:rPr lang="en-GB" altLang="en-US" sz="1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(from real Y13 students, I promise)</a:t>
            </a:r>
            <a:endParaRPr lang="en-GB" altLang="en-US" sz="2800" b="1" dirty="0">
              <a:latin typeface="Century Gothic"/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30272578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3" y="2132855"/>
            <a:ext cx="7991475" cy="3955207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One A Level in History, from the exam board OCR.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We do not take the AS exam.</a:t>
            </a: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Qualification details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372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5B95018EEC6A4E957E291E46DCCEC2" ma:contentTypeVersion="8" ma:contentTypeDescription="Create a new document." ma:contentTypeScope="" ma:versionID="118f3d4e211a8935a3536f247f515830">
  <xsd:schema xmlns:xsd="http://www.w3.org/2001/XMLSchema" xmlns:xs="http://www.w3.org/2001/XMLSchema" xmlns:p="http://schemas.microsoft.com/office/2006/metadata/properties" xmlns:ns2="98ad77b7-36cf-4fc5-a12d-9aab5d805e21" xmlns:ns3="22fdf05c-3d90-4b3b-b969-2cb9f703fbb9" targetNamespace="http://schemas.microsoft.com/office/2006/metadata/properties" ma:root="true" ma:fieldsID="8cbd0fcc49d177e5d00cb0798cd029d6" ns2:_="" ns3:_="">
    <xsd:import namespace="98ad77b7-36cf-4fc5-a12d-9aab5d805e21"/>
    <xsd:import namespace="22fdf05c-3d90-4b3b-b969-2cb9f703fbb9"/>
    <xsd:element name="properties">
      <xsd:complexType>
        <xsd:sequence>
          <xsd:element name="documentManagement">
            <xsd:complexType>
              <xsd:all>
                <xsd:element ref="ns2:ocd6018547d84eb2a74aa46bab3c27a8" minOccurs="0"/>
                <xsd:element ref="ns2:TaxCatchAll" minOccurs="0"/>
                <xsd:element ref="ns2:TaxCatchAllLabel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ad77b7-36cf-4fc5-a12d-9aab5d805e21" elementFormDefault="qualified">
    <xsd:import namespace="http://schemas.microsoft.com/office/2006/documentManagement/types"/>
    <xsd:import namespace="http://schemas.microsoft.com/office/infopath/2007/PartnerControls"/>
    <xsd:element name="ocd6018547d84eb2a74aa46bab3c27a8" ma:index="8" nillable="true" ma:taxonomy="true" ma:internalName="ocd6018547d84eb2a74aa46bab3c27a8" ma:taxonomyFieldName="Postcard" ma:displayName="Postcard" ma:default="" ma:fieldId="{8cd60185-47d8-4eb2-a74a-a46bab3c27a8}" ma:sspId="57ebdaee-1bf1-45d5-bffb-ea09575836d3" ma:termSetId="a11b10ce-8768-4fd2-9f97-ff5f6f061f40" ma:anchorId="64bdbb01-3650-4a35-8cdc-db8cd1f8be86" ma:open="false" ma:isKeyword="false">
      <xsd:complexType>
        <xsd:sequence>
          <xsd:element ref="pc:Terms" minOccurs="0" maxOccurs="1"/>
        </xsd:sequence>
      </xsd:complexType>
    </xsd:element>
    <xsd:element name="TaxCatchAll" ma:index="9" nillable="true" ma:displayName="Taxonomy Catch All Column" ma:description="" ma:hidden="true" ma:list="{98ab181d-b29a-4820-ac95-3d8495c19432}" ma:internalName="TaxCatchAll" ma:showField="CatchAllData" ma:web="98ad77b7-36cf-4fc5-a12d-9aab5d805e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0" nillable="true" ma:displayName="Taxonomy Catch All Column1" ma:description="" ma:hidden="true" ma:list="{98ab181d-b29a-4820-ac95-3d8495c19432}" ma:internalName="TaxCatchAllLabel" ma:readOnly="true" ma:showField="CatchAllDataLabel" ma:web="98ad77b7-36cf-4fc5-a12d-9aab5d805e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4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f05c-3d90-4b3b-b969-2cb9f703fb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Activity" ma:index="19" nillable="true" ma:displayName="Activity" ma:format="Dropdown" ma:internalName="Activity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EDBAB95-DE7E-4E23-B6E3-B4627169F3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8ad77b7-36cf-4fc5-a12d-9aab5d805e21"/>
    <ds:schemaRef ds:uri="22fdf05c-3d90-4b3b-b969-2cb9f703fb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825463D-3F8D-4E8B-87C8-84D70ECB820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4563</TotalTime>
  <Words>1099</Words>
  <Application>Microsoft Office PowerPoint</Application>
  <PresentationFormat>On-screen Show (4:3)</PresentationFormat>
  <Paragraphs>122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Welcome to the Nishkam History department</vt:lpstr>
      <vt:lpstr>Head of Department welcome</vt:lpstr>
      <vt:lpstr>Meet the history department</vt:lpstr>
      <vt:lpstr>What you can expect in your history lessons</vt:lpstr>
      <vt:lpstr>What you will study in history:</vt:lpstr>
      <vt:lpstr>An example topic from history: The Black Panthers</vt:lpstr>
      <vt:lpstr>Extra-curricular opportunities in history</vt:lpstr>
      <vt:lpstr>Where can history take you?</vt:lpstr>
      <vt:lpstr>What we expect from you </vt:lpstr>
      <vt:lpstr>Student perceptions (from real Y13 students, I promise)</vt:lpstr>
      <vt:lpstr>Qualification details</vt:lpstr>
    </vt:vector>
  </TitlesOfParts>
  <Company>HP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Rajvir Gill</dc:creator>
  <cp:lastModifiedBy>William Popplewell</cp:lastModifiedBy>
  <cp:revision>186</cp:revision>
  <cp:lastPrinted>2012-05-03T18:40:19Z</cp:lastPrinted>
  <dcterms:created xsi:type="dcterms:W3CDTF">2012-05-01T13:46:39Z</dcterms:created>
  <dcterms:modified xsi:type="dcterms:W3CDTF">2022-09-25T17:31:35Z</dcterms:modified>
</cp:coreProperties>
</file>