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4" r:id="rId1"/>
  </p:sldMasterIdLst>
  <p:sldIdLst>
    <p:sldId id="257" r:id="rId2"/>
    <p:sldId id="258" r:id="rId3"/>
    <p:sldId id="268" r:id="rId4"/>
    <p:sldId id="267" r:id="rId5"/>
    <p:sldId id="259" r:id="rId6"/>
    <p:sldId id="260" r:id="rId7"/>
    <p:sldId id="261" r:id="rId8"/>
    <p:sldId id="262" r:id="rId9"/>
    <p:sldId id="263" r:id="rId10"/>
    <p:sldId id="264" r:id="rId11"/>
    <p:sldId id="265" r:id="rId12"/>
    <p:sldId id="266" r:id="rId13"/>
    <p:sldId id="269" r:id="rId14"/>
    <p:sldId id="271"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ily Lloyd" initials="EL" lastIdx="1" clrIdx="0">
    <p:extLst>
      <p:ext uri="{19B8F6BF-5375-455C-9EA6-DF929625EA0E}">
        <p15:presenceInfo xmlns:p15="http://schemas.microsoft.com/office/powerpoint/2012/main" userId="Emily Lloy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C2E74C-3143-D36B-B2A8-48AF78C5CCE1}" v="14" dt="2022-09-25T17:29:06.812"/>
    <p1510:client id="{5AB84758-A479-4F84-B78F-EE3856597F1F}" v="3101" dt="2020-11-22T14:03:05.988"/>
    <p1510:client id="{EB2CE5F2-3B46-A458-BBE5-09EE0E56EA6F}" v="199" dt="2022-09-13T13:17:21.8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Wilks" userId="S::e.wilks@nishkamschools.org::e500afdf-3d1d-42fc-a1a7-ccebc6b5b1e9" providerId="AD" clId="Web-{41C2E74C-3143-D36B-B2A8-48AF78C5CCE1}"/>
    <pc:docChg chg="modSld">
      <pc:chgData name="Emma Wilks" userId="S::e.wilks@nishkamschools.org::e500afdf-3d1d-42fc-a1a7-ccebc6b5b1e9" providerId="AD" clId="Web-{41C2E74C-3143-D36B-B2A8-48AF78C5CCE1}" dt="2022-09-25T17:29:05.015" v="11" actId="20577"/>
      <pc:docMkLst>
        <pc:docMk/>
      </pc:docMkLst>
      <pc:sldChg chg="modSp">
        <pc:chgData name="Emma Wilks" userId="S::e.wilks@nishkamschools.org::e500afdf-3d1d-42fc-a1a7-ccebc6b5b1e9" providerId="AD" clId="Web-{41C2E74C-3143-D36B-B2A8-48AF78C5CCE1}" dt="2022-09-25T17:28:49.312" v="9" actId="20577"/>
        <pc:sldMkLst>
          <pc:docMk/>
          <pc:sldMk cId="2236418058" sldId="258"/>
        </pc:sldMkLst>
        <pc:spChg chg="mod">
          <ac:chgData name="Emma Wilks" userId="S::e.wilks@nishkamschools.org::e500afdf-3d1d-42fc-a1a7-ccebc6b5b1e9" providerId="AD" clId="Web-{41C2E74C-3143-D36B-B2A8-48AF78C5CCE1}" dt="2022-09-25T17:28:49.312" v="9" actId="20577"/>
          <ac:spMkLst>
            <pc:docMk/>
            <pc:sldMk cId="2236418058" sldId="258"/>
            <ac:spMk id="3" creationId="{5FD7AF91-6E1B-4E9A-AA52-C7A0D0C4641F}"/>
          </ac:spMkLst>
        </pc:spChg>
      </pc:sldChg>
      <pc:sldChg chg="modSp">
        <pc:chgData name="Emma Wilks" userId="S::e.wilks@nishkamschools.org::e500afdf-3d1d-42fc-a1a7-ccebc6b5b1e9" providerId="AD" clId="Web-{41C2E74C-3143-D36B-B2A8-48AF78C5CCE1}" dt="2022-09-25T17:29:05.015" v="11" actId="20577"/>
        <pc:sldMkLst>
          <pc:docMk/>
          <pc:sldMk cId="247381399" sldId="268"/>
        </pc:sldMkLst>
        <pc:spChg chg="mod">
          <ac:chgData name="Emma Wilks" userId="S::e.wilks@nishkamschools.org::e500afdf-3d1d-42fc-a1a7-ccebc6b5b1e9" providerId="AD" clId="Web-{41C2E74C-3143-D36B-B2A8-48AF78C5CCE1}" dt="2022-09-25T17:29:05.015" v="11" actId="20577"/>
          <ac:spMkLst>
            <pc:docMk/>
            <pc:sldMk cId="247381399" sldId="268"/>
            <ac:spMk id="3" creationId="{5FD7AF91-6E1B-4E9A-AA52-C7A0D0C4641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D1FB4-C2FB-4135-9520-6BDAFB6720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65A5731-471C-4023-B123-531803DFD5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F642C9-23C0-4DD7-8C30-BE59F98E0460}"/>
              </a:ext>
            </a:extLst>
          </p:cNvPr>
          <p:cNvSpPr>
            <a:spLocks noGrp="1"/>
          </p:cNvSpPr>
          <p:nvPr>
            <p:ph type="dt" sz="half" idx="10"/>
          </p:nvPr>
        </p:nvSpPr>
        <p:spPr/>
        <p:txBody>
          <a:bodyPr/>
          <a:lstStyle/>
          <a:p>
            <a:fld id="{0EB285B7-C6F3-4232-8CD4-F86743479D9B}" type="datetimeFigureOut">
              <a:rPr lang="en-GB" smtClean="0"/>
              <a:t>25/09/2022</a:t>
            </a:fld>
            <a:endParaRPr lang="en-GB"/>
          </a:p>
        </p:txBody>
      </p:sp>
      <p:sp>
        <p:nvSpPr>
          <p:cNvPr id="5" name="Footer Placeholder 4">
            <a:extLst>
              <a:ext uri="{FF2B5EF4-FFF2-40B4-BE49-F238E27FC236}">
                <a16:creationId xmlns:a16="http://schemas.microsoft.com/office/drawing/2014/main" id="{5E701E42-4DF5-4A33-8E4F-8BA12F2294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9311B5-7119-461C-9F58-99B403206056}"/>
              </a:ext>
            </a:extLst>
          </p:cNvPr>
          <p:cNvSpPr>
            <a:spLocks noGrp="1"/>
          </p:cNvSpPr>
          <p:nvPr>
            <p:ph type="sldNum" sz="quarter" idx="12"/>
          </p:nvPr>
        </p:nvSpPr>
        <p:spPr/>
        <p:txBody>
          <a:bodyPr/>
          <a:lstStyle/>
          <a:p>
            <a:fld id="{1491BC9A-10FE-438C-B4B9-04F40F23103B}" type="slidenum">
              <a:rPr lang="en-GB" smtClean="0"/>
              <a:t>‹#›</a:t>
            </a:fld>
            <a:endParaRPr lang="en-GB"/>
          </a:p>
        </p:txBody>
      </p:sp>
    </p:spTree>
    <p:extLst>
      <p:ext uri="{BB962C8B-B14F-4D97-AF65-F5344CB8AC3E}">
        <p14:creationId xmlns:p14="http://schemas.microsoft.com/office/powerpoint/2010/main" val="2668538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B5FF2-7798-48F0-8BC8-6F5A706F95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184CE1-33C5-4343-AFD0-16F5B7E6770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0410FF-D0E7-45E5-9560-E21576F6AB73}"/>
              </a:ext>
            </a:extLst>
          </p:cNvPr>
          <p:cNvSpPr>
            <a:spLocks noGrp="1"/>
          </p:cNvSpPr>
          <p:nvPr>
            <p:ph type="dt" sz="half" idx="10"/>
          </p:nvPr>
        </p:nvSpPr>
        <p:spPr/>
        <p:txBody>
          <a:bodyPr/>
          <a:lstStyle/>
          <a:p>
            <a:fld id="{0EB285B7-C6F3-4232-8CD4-F86743479D9B}" type="datetimeFigureOut">
              <a:rPr lang="en-GB" smtClean="0"/>
              <a:t>25/09/2022</a:t>
            </a:fld>
            <a:endParaRPr lang="en-GB"/>
          </a:p>
        </p:txBody>
      </p:sp>
      <p:sp>
        <p:nvSpPr>
          <p:cNvPr id="5" name="Footer Placeholder 4">
            <a:extLst>
              <a:ext uri="{FF2B5EF4-FFF2-40B4-BE49-F238E27FC236}">
                <a16:creationId xmlns:a16="http://schemas.microsoft.com/office/drawing/2014/main" id="{ED2ABC63-649F-4045-B768-6DC3F3435A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F45F04-606A-48A3-A0DA-72151DDF6FDC}"/>
              </a:ext>
            </a:extLst>
          </p:cNvPr>
          <p:cNvSpPr>
            <a:spLocks noGrp="1"/>
          </p:cNvSpPr>
          <p:nvPr>
            <p:ph type="sldNum" sz="quarter" idx="12"/>
          </p:nvPr>
        </p:nvSpPr>
        <p:spPr/>
        <p:txBody>
          <a:bodyPr/>
          <a:lstStyle/>
          <a:p>
            <a:fld id="{1491BC9A-10FE-438C-B4B9-04F40F23103B}" type="slidenum">
              <a:rPr lang="en-GB" smtClean="0"/>
              <a:t>‹#›</a:t>
            </a:fld>
            <a:endParaRPr lang="en-GB"/>
          </a:p>
        </p:txBody>
      </p:sp>
    </p:spTree>
    <p:extLst>
      <p:ext uri="{BB962C8B-B14F-4D97-AF65-F5344CB8AC3E}">
        <p14:creationId xmlns:p14="http://schemas.microsoft.com/office/powerpoint/2010/main" val="2603544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147F7-6B48-41DA-AD20-31CE5358921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1F78B69-7884-400F-B79B-78509890CF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9F0FD5-7948-4159-BF31-E2086834F41F}"/>
              </a:ext>
            </a:extLst>
          </p:cNvPr>
          <p:cNvSpPr>
            <a:spLocks noGrp="1"/>
          </p:cNvSpPr>
          <p:nvPr>
            <p:ph type="dt" sz="half" idx="10"/>
          </p:nvPr>
        </p:nvSpPr>
        <p:spPr/>
        <p:txBody>
          <a:bodyPr/>
          <a:lstStyle/>
          <a:p>
            <a:fld id="{0EB285B7-C6F3-4232-8CD4-F86743479D9B}" type="datetimeFigureOut">
              <a:rPr lang="en-GB" smtClean="0"/>
              <a:t>25/09/2022</a:t>
            </a:fld>
            <a:endParaRPr lang="en-GB"/>
          </a:p>
        </p:txBody>
      </p:sp>
      <p:sp>
        <p:nvSpPr>
          <p:cNvPr id="5" name="Footer Placeholder 4">
            <a:extLst>
              <a:ext uri="{FF2B5EF4-FFF2-40B4-BE49-F238E27FC236}">
                <a16:creationId xmlns:a16="http://schemas.microsoft.com/office/drawing/2014/main" id="{C1374DF4-0D1D-4794-8D7D-46E054E15C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06839C-94C1-4D8F-93A1-222A659071B5}"/>
              </a:ext>
            </a:extLst>
          </p:cNvPr>
          <p:cNvSpPr>
            <a:spLocks noGrp="1"/>
          </p:cNvSpPr>
          <p:nvPr>
            <p:ph type="sldNum" sz="quarter" idx="12"/>
          </p:nvPr>
        </p:nvSpPr>
        <p:spPr/>
        <p:txBody>
          <a:bodyPr/>
          <a:lstStyle/>
          <a:p>
            <a:fld id="{1491BC9A-10FE-438C-B4B9-04F40F23103B}" type="slidenum">
              <a:rPr lang="en-GB" smtClean="0"/>
              <a:t>‹#›</a:t>
            </a:fld>
            <a:endParaRPr lang="en-GB"/>
          </a:p>
        </p:txBody>
      </p:sp>
    </p:spTree>
    <p:extLst>
      <p:ext uri="{BB962C8B-B14F-4D97-AF65-F5344CB8AC3E}">
        <p14:creationId xmlns:p14="http://schemas.microsoft.com/office/powerpoint/2010/main" val="1539037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8A2F7-1182-42C7-AE52-793E8B8642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068255B-67F5-4617-9872-EE6A28AC902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F9FD626-BE6B-4BD9-9981-755C60BA9DB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18B16C5-ABE3-47AB-B133-65DBECDA2F9A}"/>
              </a:ext>
            </a:extLst>
          </p:cNvPr>
          <p:cNvSpPr>
            <a:spLocks noGrp="1"/>
          </p:cNvSpPr>
          <p:nvPr>
            <p:ph type="dt" sz="half" idx="10"/>
          </p:nvPr>
        </p:nvSpPr>
        <p:spPr/>
        <p:txBody>
          <a:bodyPr/>
          <a:lstStyle/>
          <a:p>
            <a:fld id="{0EB285B7-C6F3-4232-8CD4-F86743479D9B}" type="datetimeFigureOut">
              <a:rPr lang="en-GB" smtClean="0"/>
              <a:t>25/09/2022</a:t>
            </a:fld>
            <a:endParaRPr lang="en-GB"/>
          </a:p>
        </p:txBody>
      </p:sp>
      <p:sp>
        <p:nvSpPr>
          <p:cNvPr id="6" name="Footer Placeholder 5">
            <a:extLst>
              <a:ext uri="{FF2B5EF4-FFF2-40B4-BE49-F238E27FC236}">
                <a16:creationId xmlns:a16="http://schemas.microsoft.com/office/drawing/2014/main" id="{49110B46-226C-4EF7-A160-D19313AD4C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77E10C-98B1-4C85-AC5E-79EB70BA2C6D}"/>
              </a:ext>
            </a:extLst>
          </p:cNvPr>
          <p:cNvSpPr>
            <a:spLocks noGrp="1"/>
          </p:cNvSpPr>
          <p:nvPr>
            <p:ph type="sldNum" sz="quarter" idx="12"/>
          </p:nvPr>
        </p:nvSpPr>
        <p:spPr/>
        <p:txBody>
          <a:bodyPr/>
          <a:lstStyle/>
          <a:p>
            <a:fld id="{1491BC9A-10FE-438C-B4B9-04F40F23103B}" type="slidenum">
              <a:rPr lang="en-GB" smtClean="0"/>
              <a:t>‹#›</a:t>
            </a:fld>
            <a:endParaRPr lang="en-GB"/>
          </a:p>
        </p:txBody>
      </p:sp>
    </p:spTree>
    <p:extLst>
      <p:ext uri="{BB962C8B-B14F-4D97-AF65-F5344CB8AC3E}">
        <p14:creationId xmlns:p14="http://schemas.microsoft.com/office/powerpoint/2010/main" val="4058310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0B3C4-A835-46C8-87C7-D4E836D72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9710D-9F88-4D3C-9F38-5C564F62F3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C2DD7D3-6A46-461F-8C79-FF0DB69402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2B9C285-982C-41FF-A196-55A04635B2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197B25-D72A-4642-861F-F319462E897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C7151E-D676-414D-BF75-55A7FF1000C6}"/>
              </a:ext>
            </a:extLst>
          </p:cNvPr>
          <p:cNvSpPr>
            <a:spLocks noGrp="1"/>
          </p:cNvSpPr>
          <p:nvPr>
            <p:ph type="dt" sz="half" idx="10"/>
          </p:nvPr>
        </p:nvSpPr>
        <p:spPr/>
        <p:txBody>
          <a:bodyPr/>
          <a:lstStyle/>
          <a:p>
            <a:fld id="{0EB285B7-C6F3-4232-8CD4-F86743479D9B}" type="datetimeFigureOut">
              <a:rPr lang="en-GB" smtClean="0"/>
              <a:t>25/09/2022</a:t>
            </a:fld>
            <a:endParaRPr lang="en-GB"/>
          </a:p>
        </p:txBody>
      </p:sp>
      <p:sp>
        <p:nvSpPr>
          <p:cNvPr id="8" name="Footer Placeholder 7">
            <a:extLst>
              <a:ext uri="{FF2B5EF4-FFF2-40B4-BE49-F238E27FC236}">
                <a16:creationId xmlns:a16="http://schemas.microsoft.com/office/drawing/2014/main" id="{2FFA23D7-CC72-44DA-B8BA-3E8CF34459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DC0622B-8718-4CF5-BCFF-7C324905F477}"/>
              </a:ext>
            </a:extLst>
          </p:cNvPr>
          <p:cNvSpPr>
            <a:spLocks noGrp="1"/>
          </p:cNvSpPr>
          <p:nvPr>
            <p:ph type="sldNum" sz="quarter" idx="12"/>
          </p:nvPr>
        </p:nvSpPr>
        <p:spPr/>
        <p:txBody>
          <a:bodyPr/>
          <a:lstStyle/>
          <a:p>
            <a:fld id="{1491BC9A-10FE-438C-B4B9-04F40F23103B}" type="slidenum">
              <a:rPr lang="en-GB" smtClean="0"/>
              <a:t>‹#›</a:t>
            </a:fld>
            <a:endParaRPr lang="en-GB"/>
          </a:p>
        </p:txBody>
      </p:sp>
    </p:spTree>
    <p:extLst>
      <p:ext uri="{BB962C8B-B14F-4D97-AF65-F5344CB8AC3E}">
        <p14:creationId xmlns:p14="http://schemas.microsoft.com/office/powerpoint/2010/main" val="4226050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25D1A-C3F1-4299-AAED-338B65DFBD5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1CDD424-4C2B-423C-947F-C844B64F0B49}"/>
              </a:ext>
            </a:extLst>
          </p:cNvPr>
          <p:cNvSpPr>
            <a:spLocks noGrp="1"/>
          </p:cNvSpPr>
          <p:nvPr>
            <p:ph type="dt" sz="half" idx="10"/>
          </p:nvPr>
        </p:nvSpPr>
        <p:spPr/>
        <p:txBody>
          <a:bodyPr/>
          <a:lstStyle/>
          <a:p>
            <a:fld id="{0EB285B7-C6F3-4232-8CD4-F86743479D9B}" type="datetimeFigureOut">
              <a:rPr lang="en-GB" smtClean="0"/>
              <a:t>25/09/2022</a:t>
            </a:fld>
            <a:endParaRPr lang="en-GB"/>
          </a:p>
        </p:txBody>
      </p:sp>
      <p:sp>
        <p:nvSpPr>
          <p:cNvPr id="4" name="Footer Placeholder 3">
            <a:extLst>
              <a:ext uri="{FF2B5EF4-FFF2-40B4-BE49-F238E27FC236}">
                <a16:creationId xmlns:a16="http://schemas.microsoft.com/office/drawing/2014/main" id="{939F3C21-2C30-4446-A4A2-8EA0B3F034B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AC88468-1AC5-429C-BECD-B3A82BC79F61}"/>
              </a:ext>
            </a:extLst>
          </p:cNvPr>
          <p:cNvSpPr>
            <a:spLocks noGrp="1"/>
          </p:cNvSpPr>
          <p:nvPr>
            <p:ph type="sldNum" sz="quarter" idx="12"/>
          </p:nvPr>
        </p:nvSpPr>
        <p:spPr/>
        <p:txBody>
          <a:bodyPr/>
          <a:lstStyle/>
          <a:p>
            <a:fld id="{1491BC9A-10FE-438C-B4B9-04F40F23103B}" type="slidenum">
              <a:rPr lang="en-GB" smtClean="0"/>
              <a:t>‹#›</a:t>
            </a:fld>
            <a:endParaRPr lang="en-GB"/>
          </a:p>
        </p:txBody>
      </p:sp>
    </p:spTree>
    <p:extLst>
      <p:ext uri="{BB962C8B-B14F-4D97-AF65-F5344CB8AC3E}">
        <p14:creationId xmlns:p14="http://schemas.microsoft.com/office/powerpoint/2010/main" val="370541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41090F-5DA1-45CA-9A77-ECD73841F8C5}"/>
              </a:ext>
            </a:extLst>
          </p:cNvPr>
          <p:cNvSpPr>
            <a:spLocks noGrp="1"/>
          </p:cNvSpPr>
          <p:nvPr>
            <p:ph type="dt" sz="half" idx="10"/>
          </p:nvPr>
        </p:nvSpPr>
        <p:spPr/>
        <p:txBody>
          <a:bodyPr/>
          <a:lstStyle/>
          <a:p>
            <a:fld id="{0EB285B7-C6F3-4232-8CD4-F86743479D9B}" type="datetimeFigureOut">
              <a:rPr lang="en-GB" smtClean="0"/>
              <a:t>25/09/2022</a:t>
            </a:fld>
            <a:endParaRPr lang="en-GB"/>
          </a:p>
        </p:txBody>
      </p:sp>
      <p:sp>
        <p:nvSpPr>
          <p:cNvPr id="3" name="Footer Placeholder 2">
            <a:extLst>
              <a:ext uri="{FF2B5EF4-FFF2-40B4-BE49-F238E27FC236}">
                <a16:creationId xmlns:a16="http://schemas.microsoft.com/office/drawing/2014/main" id="{DA4C9625-6251-4AEE-8DAA-827B60CE7AE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38B6883-CB0E-4B7D-8500-36CF014324A6}"/>
              </a:ext>
            </a:extLst>
          </p:cNvPr>
          <p:cNvSpPr>
            <a:spLocks noGrp="1"/>
          </p:cNvSpPr>
          <p:nvPr>
            <p:ph type="sldNum" sz="quarter" idx="12"/>
          </p:nvPr>
        </p:nvSpPr>
        <p:spPr/>
        <p:txBody>
          <a:bodyPr/>
          <a:lstStyle/>
          <a:p>
            <a:fld id="{1491BC9A-10FE-438C-B4B9-04F40F23103B}" type="slidenum">
              <a:rPr lang="en-GB" smtClean="0"/>
              <a:t>‹#›</a:t>
            </a:fld>
            <a:endParaRPr lang="en-GB"/>
          </a:p>
        </p:txBody>
      </p:sp>
    </p:spTree>
    <p:extLst>
      <p:ext uri="{BB962C8B-B14F-4D97-AF65-F5344CB8AC3E}">
        <p14:creationId xmlns:p14="http://schemas.microsoft.com/office/powerpoint/2010/main" val="323955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8D7DB-74F8-4E67-8B89-5DA5F233E36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5BBD5CA-0BCE-4623-9D64-FFFA7792FC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9CD9BD4-D27E-4DBC-B5FE-C58478BBE4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1B6952-EA10-4AD6-8F76-78F9C5ED87E9}"/>
              </a:ext>
            </a:extLst>
          </p:cNvPr>
          <p:cNvSpPr>
            <a:spLocks noGrp="1"/>
          </p:cNvSpPr>
          <p:nvPr>
            <p:ph type="dt" sz="half" idx="10"/>
          </p:nvPr>
        </p:nvSpPr>
        <p:spPr/>
        <p:txBody>
          <a:bodyPr/>
          <a:lstStyle/>
          <a:p>
            <a:fld id="{0EB285B7-C6F3-4232-8CD4-F86743479D9B}" type="datetimeFigureOut">
              <a:rPr lang="en-GB" smtClean="0"/>
              <a:t>25/09/2022</a:t>
            </a:fld>
            <a:endParaRPr lang="en-GB"/>
          </a:p>
        </p:txBody>
      </p:sp>
      <p:sp>
        <p:nvSpPr>
          <p:cNvPr id="6" name="Footer Placeholder 5">
            <a:extLst>
              <a:ext uri="{FF2B5EF4-FFF2-40B4-BE49-F238E27FC236}">
                <a16:creationId xmlns:a16="http://schemas.microsoft.com/office/drawing/2014/main" id="{79B2ED3C-571C-4CF9-A80F-81B39FF011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7318B5-3543-4818-B117-833D4124C592}"/>
              </a:ext>
            </a:extLst>
          </p:cNvPr>
          <p:cNvSpPr>
            <a:spLocks noGrp="1"/>
          </p:cNvSpPr>
          <p:nvPr>
            <p:ph type="sldNum" sz="quarter" idx="12"/>
          </p:nvPr>
        </p:nvSpPr>
        <p:spPr/>
        <p:txBody>
          <a:bodyPr/>
          <a:lstStyle/>
          <a:p>
            <a:fld id="{1491BC9A-10FE-438C-B4B9-04F40F23103B}" type="slidenum">
              <a:rPr lang="en-GB" smtClean="0"/>
              <a:t>‹#›</a:t>
            </a:fld>
            <a:endParaRPr lang="en-GB"/>
          </a:p>
        </p:txBody>
      </p:sp>
    </p:spTree>
    <p:extLst>
      <p:ext uri="{BB962C8B-B14F-4D97-AF65-F5344CB8AC3E}">
        <p14:creationId xmlns:p14="http://schemas.microsoft.com/office/powerpoint/2010/main" val="1721960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0613D-972D-43B8-B41C-4D2D10F09F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1AA5C9F-D9ED-4E3F-A2C7-C3B9777370F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EDFDD5-0CA5-4B77-9B79-06B00C01A2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F67182-8CAB-4A34-BD84-2BC80BC1F32B}"/>
              </a:ext>
            </a:extLst>
          </p:cNvPr>
          <p:cNvSpPr>
            <a:spLocks noGrp="1"/>
          </p:cNvSpPr>
          <p:nvPr>
            <p:ph type="dt" sz="half" idx="10"/>
          </p:nvPr>
        </p:nvSpPr>
        <p:spPr/>
        <p:txBody>
          <a:bodyPr/>
          <a:lstStyle/>
          <a:p>
            <a:fld id="{0EB285B7-C6F3-4232-8CD4-F86743479D9B}" type="datetimeFigureOut">
              <a:rPr lang="en-GB" smtClean="0"/>
              <a:t>25/09/2022</a:t>
            </a:fld>
            <a:endParaRPr lang="en-GB"/>
          </a:p>
        </p:txBody>
      </p:sp>
      <p:sp>
        <p:nvSpPr>
          <p:cNvPr id="6" name="Footer Placeholder 5">
            <a:extLst>
              <a:ext uri="{FF2B5EF4-FFF2-40B4-BE49-F238E27FC236}">
                <a16:creationId xmlns:a16="http://schemas.microsoft.com/office/drawing/2014/main" id="{6376886F-C238-4B30-9497-6D759A27D0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E7F214-5533-45E7-A997-BE74C1550BC8}"/>
              </a:ext>
            </a:extLst>
          </p:cNvPr>
          <p:cNvSpPr>
            <a:spLocks noGrp="1"/>
          </p:cNvSpPr>
          <p:nvPr>
            <p:ph type="sldNum" sz="quarter" idx="12"/>
          </p:nvPr>
        </p:nvSpPr>
        <p:spPr/>
        <p:txBody>
          <a:bodyPr/>
          <a:lstStyle/>
          <a:p>
            <a:fld id="{1491BC9A-10FE-438C-B4B9-04F40F23103B}" type="slidenum">
              <a:rPr lang="en-GB" smtClean="0"/>
              <a:t>‹#›</a:t>
            </a:fld>
            <a:endParaRPr lang="en-GB"/>
          </a:p>
        </p:txBody>
      </p:sp>
    </p:spTree>
    <p:extLst>
      <p:ext uri="{BB962C8B-B14F-4D97-AF65-F5344CB8AC3E}">
        <p14:creationId xmlns:p14="http://schemas.microsoft.com/office/powerpoint/2010/main" val="4244380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33FAC-96ED-48A9-B558-7478616E654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9B7C84-6975-4F41-B300-7AAE0AFFDB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DD3BD2-8253-4407-80ED-B8A85B18AE05}"/>
              </a:ext>
            </a:extLst>
          </p:cNvPr>
          <p:cNvSpPr>
            <a:spLocks noGrp="1"/>
          </p:cNvSpPr>
          <p:nvPr>
            <p:ph type="dt" sz="half" idx="10"/>
          </p:nvPr>
        </p:nvSpPr>
        <p:spPr/>
        <p:txBody>
          <a:bodyPr/>
          <a:lstStyle/>
          <a:p>
            <a:fld id="{0EB285B7-C6F3-4232-8CD4-F86743479D9B}" type="datetimeFigureOut">
              <a:rPr lang="en-GB" smtClean="0"/>
              <a:t>25/09/2022</a:t>
            </a:fld>
            <a:endParaRPr lang="en-GB"/>
          </a:p>
        </p:txBody>
      </p:sp>
      <p:sp>
        <p:nvSpPr>
          <p:cNvPr id="5" name="Footer Placeholder 4">
            <a:extLst>
              <a:ext uri="{FF2B5EF4-FFF2-40B4-BE49-F238E27FC236}">
                <a16:creationId xmlns:a16="http://schemas.microsoft.com/office/drawing/2014/main" id="{9A99D765-78D9-436D-AD78-52D76EC1FD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701B7F-B8DE-4CF6-8685-0A55F20F8A07}"/>
              </a:ext>
            </a:extLst>
          </p:cNvPr>
          <p:cNvSpPr>
            <a:spLocks noGrp="1"/>
          </p:cNvSpPr>
          <p:nvPr>
            <p:ph type="sldNum" sz="quarter" idx="12"/>
          </p:nvPr>
        </p:nvSpPr>
        <p:spPr/>
        <p:txBody>
          <a:bodyPr/>
          <a:lstStyle/>
          <a:p>
            <a:fld id="{1491BC9A-10FE-438C-B4B9-04F40F23103B}" type="slidenum">
              <a:rPr lang="en-GB" smtClean="0"/>
              <a:t>‹#›</a:t>
            </a:fld>
            <a:endParaRPr lang="en-GB"/>
          </a:p>
        </p:txBody>
      </p:sp>
    </p:spTree>
    <p:extLst>
      <p:ext uri="{BB962C8B-B14F-4D97-AF65-F5344CB8AC3E}">
        <p14:creationId xmlns:p14="http://schemas.microsoft.com/office/powerpoint/2010/main" val="347445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0BBF75-A1C3-4AC9-978F-8D21C7D4E9B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D9AE3D-54D7-4D9B-B7E6-E1F7FE206A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E43824-C9FD-49B4-BBF8-C413FC059D7A}"/>
              </a:ext>
            </a:extLst>
          </p:cNvPr>
          <p:cNvSpPr>
            <a:spLocks noGrp="1"/>
          </p:cNvSpPr>
          <p:nvPr>
            <p:ph type="dt" sz="half" idx="10"/>
          </p:nvPr>
        </p:nvSpPr>
        <p:spPr/>
        <p:txBody>
          <a:bodyPr/>
          <a:lstStyle/>
          <a:p>
            <a:fld id="{0EB285B7-C6F3-4232-8CD4-F86743479D9B}" type="datetimeFigureOut">
              <a:rPr lang="en-GB" smtClean="0"/>
              <a:t>25/09/2022</a:t>
            </a:fld>
            <a:endParaRPr lang="en-GB"/>
          </a:p>
        </p:txBody>
      </p:sp>
      <p:sp>
        <p:nvSpPr>
          <p:cNvPr id="5" name="Footer Placeholder 4">
            <a:extLst>
              <a:ext uri="{FF2B5EF4-FFF2-40B4-BE49-F238E27FC236}">
                <a16:creationId xmlns:a16="http://schemas.microsoft.com/office/drawing/2014/main" id="{32CC081B-5D95-42D6-A97B-E094B94F8D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1E4DC7-52CE-4425-A753-14E3689FB328}"/>
              </a:ext>
            </a:extLst>
          </p:cNvPr>
          <p:cNvSpPr>
            <a:spLocks noGrp="1"/>
          </p:cNvSpPr>
          <p:nvPr>
            <p:ph type="sldNum" sz="quarter" idx="12"/>
          </p:nvPr>
        </p:nvSpPr>
        <p:spPr/>
        <p:txBody>
          <a:bodyPr/>
          <a:lstStyle/>
          <a:p>
            <a:fld id="{1491BC9A-10FE-438C-B4B9-04F40F23103B}" type="slidenum">
              <a:rPr lang="en-GB" smtClean="0"/>
              <a:t>‹#›</a:t>
            </a:fld>
            <a:endParaRPr lang="en-GB"/>
          </a:p>
        </p:txBody>
      </p:sp>
    </p:spTree>
    <p:extLst>
      <p:ext uri="{BB962C8B-B14F-4D97-AF65-F5344CB8AC3E}">
        <p14:creationId xmlns:p14="http://schemas.microsoft.com/office/powerpoint/2010/main" val="1971378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FAEF01-A904-4C46-AAFA-1C160B2735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3A6F264-9F8B-42CF-A213-583521338B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06FA8A-AAAB-4BC5-838D-3D3C3DDB2A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B285B7-C6F3-4232-8CD4-F86743479D9B}" type="datetimeFigureOut">
              <a:rPr lang="en-GB" smtClean="0"/>
              <a:t>25/09/2022</a:t>
            </a:fld>
            <a:endParaRPr lang="en-GB"/>
          </a:p>
        </p:txBody>
      </p:sp>
      <p:sp>
        <p:nvSpPr>
          <p:cNvPr id="5" name="Footer Placeholder 4">
            <a:extLst>
              <a:ext uri="{FF2B5EF4-FFF2-40B4-BE49-F238E27FC236}">
                <a16:creationId xmlns:a16="http://schemas.microsoft.com/office/drawing/2014/main" id="{18D6FAAA-F685-4736-A9F8-F0928078BE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35C1416-C97F-4387-8EF0-AEC83CFAC9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91BC9A-10FE-438C-B4B9-04F40F23103B}" type="slidenum">
              <a:rPr lang="en-GB" smtClean="0"/>
              <a:t>‹#›</a:t>
            </a:fld>
            <a:endParaRPr lang="en-GB"/>
          </a:p>
        </p:txBody>
      </p:sp>
    </p:spTree>
    <p:extLst>
      <p:ext uri="{BB962C8B-B14F-4D97-AF65-F5344CB8AC3E}">
        <p14:creationId xmlns:p14="http://schemas.microsoft.com/office/powerpoint/2010/main" val="129556632"/>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ocr.org.uk/Images/478030-question-paper-health-safety-and-security-in-health-and-social-care.pdf" TargetMode="External"/><Relationship Id="rId2" Type="http://schemas.openxmlformats.org/officeDocument/2006/relationships/hyperlink" Target="https://ocr.org.uk/Images/478029-question-paper-equality-diversity-and-rights-in-health-and-social-care.pdf" TargetMode="Externa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hyperlink" Target="https://ocr.org.uk/Images/478031-question-paper-anatomy-and-physiology-for-health-and-social-care.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F655A720-8721-41EC-9561-4EE240B89ED9}"/>
              </a:ext>
            </a:extLst>
          </p:cNvPr>
          <p:cNvSpPr>
            <a:spLocks noGrp="1"/>
          </p:cNvSpPr>
          <p:nvPr>
            <p:ph type="title"/>
          </p:nvPr>
        </p:nvSpPr>
        <p:spPr>
          <a:xfrm>
            <a:off x="2692400" y="2353641"/>
            <a:ext cx="6827156" cy="2150719"/>
          </a:xfrm>
          <a:noFill/>
        </p:spPr>
        <p:txBody>
          <a:bodyPr vert="horz" lIns="91440" tIns="45720" rIns="91440" bIns="45720" rtlCol="0" anchor="ctr">
            <a:normAutofit/>
          </a:bodyPr>
          <a:lstStyle/>
          <a:p>
            <a:pPr algn="ctr"/>
            <a:r>
              <a:rPr lang="en-US" sz="4000" u="sng" kern="1200" dirty="0">
                <a:solidFill>
                  <a:srgbClr val="080808"/>
                </a:solidFill>
                <a:latin typeface="+mj-lt"/>
                <a:ea typeface="+mj-ea"/>
                <a:cs typeface="+mj-cs"/>
              </a:rPr>
              <a:t>OCR CAMBRIDGE TECHNICALS</a:t>
            </a:r>
            <a:br>
              <a:rPr lang="en-US" sz="4000" u="sng" kern="1200" dirty="0">
                <a:solidFill>
                  <a:srgbClr val="080808"/>
                </a:solidFill>
                <a:latin typeface="+mj-lt"/>
                <a:ea typeface="+mj-ea"/>
                <a:cs typeface="+mj-cs"/>
              </a:rPr>
            </a:br>
            <a:r>
              <a:rPr lang="en-US" sz="4000" u="sng" kern="1200" dirty="0">
                <a:solidFill>
                  <a:srgbClr val="080808"/>
                </a:solidFill>
                <a:latin typeface="+mj-lt"/>
                <a:ea typeface="+mj-ea"/>
                <a:cs typeface="+mj-cs"/>
              </a:rPr>
              <a:t>HEALTH AND SOCIAL CARE</a:t>
            </a: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a:extLst>
              <a:ext uri="{FF2B5EF4-FFF2-40B4-BE49-F238E27FC236}">
                <a16:creationId xmlns:a16="http://schemas.microsoft.com/office/drawing/2014/main" id="{407EF4BC-58F9-4653-8A54-176DC02A8A30}"/>
              </a:ext>
            </a:extLst>
          </p:cNvPr>
          <p:cNvPicPr>
            <a:picLocks noChangeAspect="1"/>
          </p:cNvPicPr>
          <p:nvPr/>
        </p:nvPicPr>
        <p:blipFill rotWithShape="1">
          <a:blip r:embed="rId2"/>
          <a:srcRect r="18687"/>
          <a:stretch/>
        </p:blipFill>
        <p:spPr>
          <a:xfrm>
            <a:off x="5870" y="5500803"/>
            <a:ext cx="2121049" cy="1313050"/>
          </a:xfrm>
          <a:prstGeom prst="ellipse">
            <a:avLst/>
          </a:prstGeom>
          <a:ln>
            <a:noFill/>
          </a:ln>
          <a:effectLst>
            <a:softEdge rad="112500"/>
          </a:effectLst>
        </p:spPr>
      </p:pic>
      <p:pic>
        <p:nvPicPr>
          <p:cNvPr id="9" name="Picture 8">
            <a:extLst>
              <a:ext uri="{FF2B5EF4-FFF2-40B4-BE49-F238E27FC236}">
                <a16:creationId xmlns:a16="http://schemas.microsoft.com/office/drawing/2014/main" id="{3FCE2F20-80CE-488C-95E4-E24DCA64DCCA}"/>
              </a:ext>
            </a:extLst>
          </p:cNvPr>
          <p:cNvPicPr>
            <a:picLocks noChangeAspect="1"/>
          </p:cNvPicPr>
          <p:nvPr/>
        </p:nvPicPr>
        <p:blipFill>
          <a:blip r:embed="rId3"/>
          <a:stretch>
            <a:fillRect/>
          </a:stretch>
        </p:blipFill>
        <p:spPr>
          <a:xfrm>
            <a:off x="10414924" y="17882"/>
            <a:ext cx="1664055" cy="1864293"/>
          </a:xfrm>
          <a:prstGeom prst="ellipse">
            <a:avLst/>
          </a:prstGeom>
          <a:ln>
            <a:noFill/>
          </a:ln>
          <a:effectLst>
            <a:softEdge rad="112500"/>
          </a:effectLst>
        </p:spPr>
      </p:pic>
      <p:pic>
        <p:nvPicPr>
          <p:cNvPr id="11" name="Picture 10">
            <a:extLst>
              <a:ext uri="{FF2B5EF4-FFF2-40B4-BE49-F238E27FC236}">
                <a16:creationId xmlns:a16="http://schemas.microsoft.com/office/drawing/2014/main" id="{E846DED4-B73A-41DD-881A-06B365B2434E}"/>
              </a:ext>
            </a:extLst>
          </p:cNvPr>
          <p:cNvPicPr>
            <a:picLocks noChangeAspect="1"/>
          </p:cNvPicPr>
          <p:nvPr/>
        </p:nvPicPr>
        <p:blipFill>
          <a:blip r:embed="rId4"/>
          <a:stretch>
            <a:fillRect/>
          </a:stretch>
        </p:blipFill>
        <p:spPr>
          <a:xfrm>
            <a:off x="55081" y="17882"/>
            <a:ext cx="2150946" cy="1565520"/>
          </a:xfrm>
          <a:prstGeom prst="ellipse">
            <a:avLst/>
          </a:prstGeom>
          <a:ln>
            <a:noFill/>
          </a:ln>
          <a:effectLst>
            <a:softEdge rad="112500"/>
          </a:effectLst>
        </p:spPr>
      </p:pic>
      <p:pic>
        <p:nvPicPr>
          <p:cNvPr id="13" name="Picture 12">
            <a:extLst>
              <a:ext uri="{FF2B5EF4-FFF2-40B4-BE49-F238E27FC236}">
                <a16:creationId xmlns:a16="http://schemas.microsoft.com/office/drawing/2014/main" id="{12517727-6DC9-43D4-AEE4-5914B892833A}"/>
              </a:ext>
            </a:extLst>
          </p:cNvPr>
          <p:cNvPicPr>
            <a:picLocks noChangeAspect="1"/>
          </p:cNvPicPr>
          <p:nvPr/>
        </p:nvPicPr>
        <p:blipFill>
          <a:blip r:embed="rId5"/>
          <a:stretch>
            <a:fillRect/>
          </a:stretch>
        </p:blipFill>
        <p:spPr>
          <a:xfrm>
            <a:off x="10073967" y="5515337"/>
            <a:ext cx="1677332" cy="1324209"/>
          </a:xfrm>
          <a:prstGeom prst="ellipse">
            <a:avLst/>
          </a:prstGeom>
          <a:ln>
            <a:noFill/>
          </a:ln>
          <a:effectLst>
            <a:softEdge rad="112500"/>
          </a:effectLst>
        </p:spPr>
      </p:pic>
      <p:pic>
        <p:nvPicPr>
          <p:cNvPr id="3" name="Picture 2">
            <a:extLst>
              <a:ext uri="{FF2B5EF4-FFF2-40B4-BE49-F238E27FC236}">
                <a16:creationId xmlns:a16="http://schemas.microsoft.com/office/drawing/2014/main" id="{62B6B0C3-AAB1-4FB7-B8C1-538E8EB935E8}"/>
              </a:ext>
            </a:extLst>
          </p:cNvPr>
          <p:cNvPicPr>
            <a:picLocks noChangeAspect="1"/>
          </p:cNvPicPr>
          <p:nvPr/>
        </p:nvPicPr>
        <p:blipFill rotWithShape="1">
          <a:blip r:embed="rId6"/>
          <a:srcRect l="14107" r="10029"/>
          <a:stretch/>
        </p:blipFill>
        <p:spPr>
          <a:xfrm>
            <a:off x="4997382" y="772374"/>
            <a:ext cx="2313591" cy="2005843"/>
          </a:xfrm>
          <a:prstGeom prst="rect">
            <a:avLst/>
          </a:prstGeom>
          <a:ln>
            <a:noFill/>
          </a:ln>
          <a:effectLst>
            <a:softEdge rad="112500"/>
          </a:effectLst>
        </p:spPr>
      </p:pic>
    </p:spTree>
    <p:extLst>
      <p:ext uri="{BB962C8B-B14F-4D97-AF65-F5344CB8AC3E}">
        <p14:creationId xmlns:p14="http://schemas.microsoft.com/office/powerpoint/2010/main" val="19445209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234389" y="408903"/>
            <a:ext cx="10905066" cy="1135737"/>
          </a:xfrm>
        </p:spPr>
        <p:txBody>
          <a:bodyPr>
            <a:normAutofit/>
          </a:bodyPr>
          <a:lstStyle/>
          <a:p>
            <a:pPr algn="ctr"/>
            <a:r>
              <a:rPr lang="en-GB" sz="3600" u="sng" dirty="0"/>
              <a:t>Welcome</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748739" y="1646083"/>
            <a:ext cx="10170229" cy="4719492"/>
          </a:xfrm>
        </p:spPr>
        <p:txBody>
          <a:bodyPr vert="horz" lIns="91440" tIns="45720" rIns="91440" bIns="45720" rtlCol="0" anchor="t">
            <a:normAutofit/>
          </a:bodyPr>
          <a:lstStyle/>
          <a:p>
            <a:r>
              <a:rPr lang="en-GB" sz="2600" dirty="0">
                <a:effectLst/>
                <a:ea typeface="Times New Roman" panose="02020603050405020304" pitchFamily="18" charset="0"/>
              </a:rPr>
              <a:t>There are many roles available in the </a:t>
            </a:r>
            <a:r>
              <a:rPr lang="en-GB" sz="2600" dirty="0">
                <a:ea typeface="Times New Roman" panose="02020603050405020304" pitchFamily="18" charset="0"/>
              </a:rPr>
              <a:t>Health </a:t>
            </a:r>
            <a:r>
              <a:rPr lang="en-GB" sz="2600" dirty="0">
                <a:effectLst/>
                <a:ea typeface="Times New Roman" panose="02020603050405020304" pitchFamily="18" charset="0"/>
              </a:rPr>
              <a:t>&amp;</a:t>
            </a:r>
            <a:r>
              <a:rPr lang="en-GB" sz="2600" dirty="0">
                <a:ea typeface="Times New Roman" panose="02020603050405020304" pitchFamily="18" charset="0"/>
              </a:rPr>
              <a:t> Social Care</a:t>
            </a:r>
            <a:r>
              <a:rPr lang="en-GB" sz="2600" dirty="0">
                <a:effectLst/>
                <a:ea typeface="Times New Roman" panose="02020603050405020304" pitchFamily="18" charset="0"/>
              </a:rPr>
              <a:t> sector, and demand is increasingly rapidly.</a:t>
            </a:r>
          </a:p>
          <a:p>
            <a:r>
              <a:rPr lang="en-GB" sz="2600" dirty="0">
                <a:ea typeface="Times New Roman" panose="02020603050405020304" pitchFamily="18" charset="0"/>
              </a:rPr>
              <a:t>You will work alongside a small team of dedicated and supportive staff to assist you in achieving your very best, and we look forward to meeting you.</a:t>
            </a:r>
            <a:r>
              <a:rPr lang="en-GB" sz="2600" dirty="0">
                <a:effectLst/>
                <a:ea typeface="Times New Roman" panose="02020603050405020304" pitchFamily="18" charset="0"/>
              </a:rPr>
              <a:t> </a:t>
            </a: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364180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292700" y="422769"/>
            <a:ext cx="11270650" cy="1135737"/>
          </a:xfrm>
        </p:spPr>
        <p:txBody>
          <a:bodyPr>
            <a:normAutofit/>
          </a:bodyPr>
          <a:lstStyle/>
          <a:p>
            <a:pPr algn="ctr"/>
            <a:r>
              <a:rPr lang="en-GB" sz="3600" u="sng" dirty="0"/>
              <a:t>What can you expect in your Health and Social Care lessons?</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533401" y="1558506"/>
            <a:ext cx="10601324" cy="4807069"/>
          </a:xfrm>
        </p:spPr>
        <p:txBody>
          <a:bodyPr vert="horz" lIns="91440" tIns="45720" rIns="91440" bIns="45720" rtlCol="0" anchor="t">
            <a:normAutofit/>
          </a:bodyPr>
          <a:lstStyle/>
          <a:p>
            <a:r>
              <a:rPr lang="en-GB" sz="2600" dirty="0">
                <a:ea typeface="Times New Roman" panose="02020603050405020304" pitchFamily="18" charset="0"/>
              </a:rPr>
              <a:t>A unit-based structure with some examination assessment and some assignment work. </a:t>
            </a:r>
            <a:endParaRPr lang="en-GB" sz="2600" dirty="0">
              <a:effectLst/>
              <a:ea typeface="Times New Roman" panose="02020603050405020304" pitchFamily="18" charset="0"/>
            </a:endParaRPr>
          </a:p>
          <a:p>
            <a:r>
              <a:rPr lang="en-GB" sz="2600" dirty="0">
                <a:ea typeface="Times New Roman" panose="02020603050405020304" pitchFamily="18" charset="0"/>
              </a:rPr>
              <a:t>A chance to look at and practice a broad range of skills that will be applicable to any workplace and extremely valuable to your progression through into higher education and employment – regardless of the final career route that you take. </a:t>
            </a:r>
            <a:endParaRPr lang="en-GB" sz="2600" dirty="0">
              <a:effectLst/>
              <a:ea typeface="Times New Roman" panose="02020603050405020304" pitchFamily="18" charset="0"/>
            </a:endParaRPr>
          </a:p>
          <a:p>
            <a:r>
              <a:rPr lang="en-GB" sz="2600" dirty="0">
                <a:ea typeface="Times New Roman" panose="02020603050405020304" pitchFamily="18" charset="0"/>
              </a:rPr>
              <a:t>The opportunity to practice extended pieces of writing in your assignments and learn about referencing and organisation skills (such as meeting deadlines), all of which will be key to your work in further education and ultimately your future employment. </a:t>
            </a:r>
            <a:endParaRPr lang="en-GB" sz="2600" dirty="0">
              <a:effectLst/>
              <a:ea typeface="Times New Roman" panose="02020603050405020304" pitchFamily="18" charset="0"/>
            </a:endParaRP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381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748739" y="628341"/>
            <a:ext cx="10905066" cy="1135737"/>
          </a:xfrm>
        </p:spPr>
        <p:txBody>
          <a:bodyPr>
            <a:normAutofit/>
          </a:bodyPr>
          <a:lstStyle/>
          <a:p>
            <a:r>
              <a:rPr lang="en-GB" sz="3600" u="sng" dirty="0"/>
              <a:t>What attributes do I need for this course?</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748739" y="1646083"/>
            <a:ext cx="8652435" cy="4719492"/>
          </a:xfrm>
        </p:spPr>
        <p:txBody>
          <a:bodyPr>
            <a:normAutofit/>
          </a:bodyPr>
          <a:lstStyle/>
          <a:p>
            <a:r>
              <a:rPr lang="en-GB" sz="2600" dirty="0">
                <a:effectLst/>
                <a:latin typeface="Calibri" panose="020F0502020204030204" pitchFamily="34" charset="0"/>
                <a:ea typeface="Times New Roman" panose="02020603050405020304" pitchFamily="18" charset="0"/>
              </a:rPr>
              <a:t>It is very important that you are as </a:t>
            </a:r>
            <a:r>
              <a:rPr lang="en-GB" sz="2600" dirty="0">
                <a:solidFill>
                  <a:srgbClr val="00B0F0"/>
                </a:solidFill>
                <a:effectLst/>
                <a:latin typeface="Calibri" panose="020F0502020204030204" pitchFamily="34" charset="0"/>
                <a:ea typeface="Times New Roman" panose="02020603050405020304" pitchFamily="18" charset="0"/>
              </a:rPr>
              <a:t>organised</a:t>
            </a:r>
            <a:r>
              <a:rPr lang="en-GB" sz="2600" dirty="0">
                <a:effectLst/>
                <a:latin typeface="Calibri" panose="020F0502020204030204" pitchFamily="34" charset="0"/>
                <a:ea typeface="Times New Roman" panose="02020603050405020304" pitchFamily="18" charset="0"/>
              </a:rPr>
              <a:t> as you can be from the first day on the course</a:t>
            </a:r>
            <a:r>
              <a:rPr lang="en-GB" sz="2600" dirty="0">
                <a:latin typeface="Calibri" panose="020F0502020204030204" pitchFamily="34" charset="0"/>
                <a:ea typeface="Times New Roman" panose="02020603050405020304" pitchFamily="18" charset="0"/>
              </a:rPr>
              <a:t>.</a:t>
            </a:r>
            <a:endParaRPr lang="en-GB" sz="26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tabLst>
                <a:tab pos="457200" algn="l"/>
              </a:tabLst>
            </a:pPr>
            <a:r>
              <a:rPr lang="en-GB" sz="2600" dirty="0">
                <a:effectLst/>
                <a:latin typeface="Calibri" panose="020F0502020204030204" pitchFamily="34" charset="0"/>
                <a:ea typeface="Times New Roman" panose="02020603050405020304" pitchFamily="18" charset="0"/>
              </a:rPr>
              <a:t>Demonstrate </a:t>
            </a:r>
            <a:r>
              <a:rPr lang="en-GB" sz="2600" dirty="0">
                <a:solidFill>
                  <a:srgbClr val="00B0F0"/>
                </a:solidFill>
                <a:latin typeface="Calibri" panose="020F0502020204030204" pitchFamily="34" charset="0"/>
                <a:ea typeface="Times New Roman" panose="02020603050405020304" pitchFamily="18" charset="0"/>
              </a:rPr>
              <a:t>confidence</a:t>
            </a:r>
            <a:r>
              <a:rPr lang="en-GB" sz="2600" dirty="0">
                <a:latin typeface="Calibri" panose="020F0502020204030204" pitchFamily="34" charset="0"/>
                <a:ea typeface="Times New Roman" panose="02020603050405020304" pitchFamily="18" charset="0"/>
              </a:rPr>
              <a:t> to practice until you master something.</a:t>
            </a:r>
            <a:endParaRPr lang="en-GB" sz="26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tabLst>
                <a:tab pos="457200" algn="l"/>
              </a:tabLst>
            </a:pPr>
            <a:r>
              <a:rPr lang="en-GB" sz="2600" dirty="0">
                <a:latin typeface="Calibri" panose="020F0502020204030204" pitchFamily="34" charset="0"/>
                <a:ea typeface="Times New Roman" panose="02020603050405020304" pitchFamily="18" charset="0"/>
              </a:rPr>
              <a:t>Have a </a:t>
            </a:r>
            <a:r>
              <a:rPr lang="en-GB" sz="2600" dirty="0">
                <a:solidFill>
                  <a:srgbClr val="00B0F0"/>
                </a:solidFill>
                <a:latin typeface="Calibri" panose="020F0502020204030204" pitchFamily="34" charset="0"/>
                <a:ea typeface="Times New Roman" panose="02020603050405020304" pitchFamily="18" charset="0"/>
              </a:rPr>
              <a:t>diligent</a:t>
            </a:r>
            <a:r>
              <a:rPr lang="en-GB" sz="2600" dirty="0">
                <a:latin typeface="Calibri" panose="020F0502020204030204" pitchFamily="34" charset="0"/>
                <a:ea typeface="Times New Roman" panose="02020603050405020304" pitchFamily="18" charset="0"/>
              </a:rPr>
              <a:t> approach that strives for excellence</a:t>
            </a:r>
            <a:endParaRPr lang="en-GB" sz="26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tabLst>
                <a:tab pos="457200" algn="l"/>
              </a:tabLst>
            </a:pPr>
            <a:r>
              <a:rPr lang="en-GB" sz="2600" dirty="0">
                <a:latin typeface="Calibri" panose="020F0502020204030204" pitchFamily="34" charset="0"/>
                <a:ea typeface="Times New Roman" panose="02020603050405020304" pitchFamily="18" charset="0"/>
              </a:rPr>
              <a:t>Be fully </a:t>
            </a:r>
            <a:r>
              <a:rPr lang="en-GB" sz="2600" dirty="0">
                <a:solidFill>
                  <a:srgbClr val="00B0F0"/>
                </a:solidFill>
                <a:latin typeface="Calibri" panose="020F0502020204030204" pitchFamily="34" charset="0"/>
                <a:ea typeface="Times New Roman" panose="02020603050405020304" pitchFamily="18" charset="0"/>
              </a:rPr>
              <a:t>committed</a:t>
            </a:r>
            <a:r>
              <a:rPr lang="en-GB" sz="2600" dirty="0">
                <a:effectLst/>
                <a:latin typeface="Calibri" panose="020F0502020204030204" pitchFamily="34" charset="0"/>
                <a:ea typeface="Times New Roman" panose="02020603050405020304" pitchFamily="18" charset="0"/>
              </a:rPr>
              <a:t> – give 100% </a:t>
            </a:r>
            <a:r>
              <a:rPr lang="en-GB" sz="2600" dirty="0">
                <a:latin typeface="Calibri" panose="020F0502020204030204" pitchFamily="34" charset="0"/>
                <a:ea typeface="Times New Roman" panose="02020603050405020304" pitchFamily="18" charset="0"/>
              </a:rPr>
              <a:t>in all that you do. </a:t>
            </a:r>
            <a:endParaRPr lang="en-GB" sz="2600" dirty="0">
              <a:effectLst/>
              <a:latin typeface="Times New Roman" panose="02020603050405020304" pitchFamily="18" charset="0"/>
              <a:ea typeface="Times New Roman" panose="02020603050405020304" pitchFamily="18" charset="0"/>
            </a:endParaRP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F4DB07C-82E7-48B1-8AEA-04750174C704}"/>
              </a:ext>
            </a:extLst>
          </p:cNvPr>
          <p:cNvPicPr>
            <a:picLocks noChangeAspect="1"/>
          </p:cNvPicPr>
          <p:nvPr/>
        </p:nvPicPr>
        <p:blipFill>
          <a:blip r:embed="rId2"/>
          <a:stretch>
            <a:fillRect/>
          </a:stretch>
        </p:blipFill>
        <p:spPr>
          <a:xfrm>
            <a:off x="8509143" y="2182369"/>
            <a:ext cx="2787507" cy="2974810"/>
          </a:xfrm>
          <a:prstGeom prst="rect">
            <a:avLst/>
          </a:prstGeom>
        </p:spPr>
      </p:pic>
    </p:spTree>
    <p:extLst>
      <p:ext uri="{BB962C8B-B14F-4D97-AF65-F5344CB8AC3E}">
        <p14:creationId xmlns:p14="http://schemas.microsoft.com/office/powerpoint/2010/main" val="3455781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926592" y="685743"/>
            <a:ext cx="10905066" cy="1135737"/>
          </a:xfrm>
        </p:spPr>
        <p:txBody>
          <a:bodyPr>
            <a:normAutofit/>
          </a:bodyPr>
          <a:lstStyle/>
          <a:p>
            <a:r>
              <a:rPr lang="en-GB" sz="3600" u="sng" dirty="0"/>
              <a:t>How will I be assessed?</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926592" y="1811366"/>
            <a:ext cx="8583168" cy="4843693"/>
          </a:xfrm>
        </p:spPr>
        <p:txBody>
          <a:bodyPr vert="horz" lIns="91440" tIns="45720" rIns="91440" bIns="45720" rtlCol="0" anchor="t">
            <a:normAutofit/>
          </a:bodyPr>
          <a:lstStyle/>
          <a:p>
            <a:pPr marL="0" indent="0">
              <a:buNone/>
            </a:pPr>
            <a:r>
              <a:rPr lang="en-GB" sz="2600" dirty="0">
                <a:effectLst/>
                <a:ea typeface="Times New Roman" panose="02020603050405020304" pitchFamily="18" charset="0"/>
              </a:rPr>
              <a:t>In total, there are </a:t>
            </a:r>
            <a:r>
              <a:rPr lang="en-GB" sz="2600" dirty="0">
                <a:solidFill>
                  <a:srgbClr val="00B0F0"/>
                </a:solidFill>
                <a:effectLst/>
                <a:ea typeface="Times New Roman" panose="02020603050405020304" pitchFamily="18" charset="0"/>
              </a:rPr>
              <a:t>6 units </a:t>
            </a:r>
            <a:r>
              <a:rPr lang="en-GB" sz="2600" dirty="0">
                <a:effectLst/>
                <a:ea typeface="Times New Roman" panose="02020603050405020304" pitchFamily="18" charset="0"/>
              </a:rPr>
              <a:t>covering the following topic areas.</a:t>
            </a:r>
          </a:p>
          <a:p>
            <a:pPr marL="514350" indent="-514350">
              <a:buAutoNum type="arabicPeriod"/>
            </a:pPr>
            <a:r>
              <a:rPr lang="en-GB" sz="2600" dirty="0"/>
              <a:t>Building positive relationships in health and social care (</a:t>
            </a:r>
            <a:r>
              <a:rPr lang="en-GB" sz="2600" dirty="0">
                <a:solidFill>
                  <a:srgbClr val="FF0000"/>
                </a:solidFill>
              </a:rPr>
              <a:t>M</a:t>
            </a:r>
            <a:r>
              <a:rPr lang="en-GB" sz="2600" dirty="0"/>
              <a:t>)</a:t>
            </a:r>
          </a:p>
          <a:p>
            <a:pPr marL="514350" indent="-514350">
              <a:buAutoNum type="arabicPeriod"/>
            </a:pPr>
            <a:r>
              <a:rPr lang="en-GB" sz="2600" dirty="0"/>
              <a:t>Equality, diversity and rights in health and social care (</a:t>
            </a:r>
            <a:r>
              <a:rPr lang="en-GB" sz="2600" dirty="0">
                <a:solidFill>
                  <a:srgbClr val="FF0000"/>
                </a:solidFill>
              </a:rPr>
              <a:t>M</a:t>
            </a:r>
            <a:r>
              <a:rPr lang="en-GB" sz="2600" dirty="0"/>
              <a:t>)</a:t>
            </a:r>
          </a:p>
          <a:p>
            <a:pPr marL="514350" indent="-514350">
              <a:buAutoNum type="arabicPeriod"/>
            </a:pPr>
            <a:r>
              <a:rPr lang="en-GB" sz="2600" dirty="0"/>
              <a:t>Health, safety and security in health and social care (</a:t>
            </a:r>
            <a:r>
              <a:rPr lang="en-GB" sz="2600" dirty="0">
                <a:solidFill>
                  <a:srgbClr val="FF0000"/>
                </a:solidFill>
              </a:rPr>
              <a:t>M</a:t>
            </a:r>
            <a:r>
              <a:rPr lang="en-GB" sz="2600" dirty="0"/>
              <a:t>)</a:t>
            </a:r>
          </a:p>
          <a:p>
            <a:pPr marL="514350" indent="-514350">
              <a:buAutoNum type="arabicPeriod"/>
            </a:pPr>
            <a:r>
              <a:rPr lang="en-GB" sz="2600" dirty="0"/>
              <a:t>Anatomy and physiology for health and social care (</a:t>
            </a:r>
            <a:r>
              <a:rPr lang="en-GB" sz="2600" dirty="0">
                <a:solidFill>
                  <a:srgbClr val="FF0000"/>
                </a:solidFill>
              </a:rPr>
              <a:t>M</a:t>
            </a:r>
            <a:r>
              <a:rPr lang="en-GB" sz="2600" dirty="0"/>
              <a:t>)</a:t>
            </a:r>
          </a:p>
          <a:p>
            <a:pPr marL="514350" indent="-514350">
              <a:buAutoNum type="arabicPeriod"/>
            </a:pPr>
            <a:r>
              <a:rPr lang="en-GB" sz="2600" dirty="0">
                <a:cs typeface="Calibri"/>
              </a:rPr>
              <a:t>Supporting people with learning disabilities (</a:t>
            </a:r>
            <a:r>
              <a:rPr lang="en-GB" sz="2600" dirty="0">
                <a:solidFill>
                  <a:srgbClr val="FF0000"/>
                </a:solidFill>
                <a:cs typeface="Calibri"/>
              </a:rPr>
              <a:t>O</a:t>
            </a:r>
            <a:r>
              <a:rPr lang="en-GB" sz="2600" dirty="0">
                <a:cs typeface="Calibri"/>
              </a:rPr>
              <a:t>)</a:t>
            </a:r>
            <a:endParaRPr lang="en-GB" sz="2600" dirty="0"/>
          </a:p>
          <a:p>
            <a:pPr marL="514350" indent="-514350">
              <a:buAutoNum type="arabicPeriod"/>
            </a:pPr>
            <a:r>
              <a:rPr lang="en-GB" sz="2600" dirty="0">
                <a:effectLst/>
                <a:ea typeface="Times New Roman" panose="02020603050405020304" pitchFamily="18" charset="0"/>
              </a:rPr>
              <a:t>Nutrition for health (</a:t>
            </a:r>
            <a:r>
              <a:rPr lang="en-GB" sz="2600" dirty="0">
                <a:solidFill>
                  <a:srgbClr val="FF0000"/>
                </a:solidFill>
                <a:effectLst/>
                <a:ea typeface="Times New Roman" panose="02020603050405020304" pitchFamily="18" charset="0"/>
              </a:rPr>
              <a:t>O</a:t>
            </a:r>
            <a:r>
              <a:rPr lang="en-GB" sz="2600" dirty="0">
                <a:effectLst/>
                <a:ea typeface="Times New Roman" panose="02020603050405020304" pitchFamily="18" charset="0"/>
              </a:rPr>
              <a:t>)</a:t>
            </a: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E0D7A0E-1957-48EC-BF83-996AAF7120E7}"/>
              </a:ext>
            </a:extLst>
          </p:cNvPr>
          <p:cNvPicPr>
            <a:picLocks noChangeAspect="1"/>
          </p:cNvPicPr>
          <p:nvPr/>
        </p:nvPicPr>
        <p:blipFill rotWithShape="1">
          <a:blip r:embed="rId2"/>
          <a:srcRect l="14888" r="14001" b="3304"/>
          <a:stretch/>
        </p:blipFill>
        <p:spPr>
          <a:xfrm>
            <a:off x="9397124" y="3095392"/>
            <a:ext cx="2332987" cy="2974104"/>
          </a:xfrm>
          <a:prstGeom prst="rect">
            <a:avLst/>
          </a:prstGeom>
          <a:ln>
            <a:noFill/>
          </a:ln>
          <a:effectLst>
            <a:softEdge rad="112500"/>
          </a:effectLst>
        </p:spPr>
      </p:pic>
      <p:pic>
        <p:nvPicPr>
          <p:cNvPr id="6" name="Picture 5">
            <a:extLst>
              <a:ext uri="{FF2B5EF4-FFF2-40B4-BE49-F238E27FC236}">
                <a16:creationId xmlns:a16="http://schemas.microsoft.com/office/drawing/2014/main" id="{7B1A6A3F-4B99-4D96-9B0C-179330C08EA0}"/>
              </a:ext>
            </a:extLst>
          </p:cNvPr>
          <p:cNvPicPr>
            <a:picLocks noChangeAspect="1"/>
          </p:cNvPicPr>
          <p:nvPr/>
        </p:nvPicPr>
        <p:blipFill rotWithShape="1">
          <a:blip r:embed="rId3"/>
          <a:srcRect b="15398"/>
          <a:stretch/>
        </p:blipFill>
        <p:spPr>
          <a:xfrm>
            <a:off x="7856339" y="257731"/>
            <a:ext cx="2144077" cy="1372157"/>
          </a:xfrm>
          <a:prstGeom prst="rect">
            <a:avLst/>
          </a:prstGeom>
          <a:ln>
            <a:noFill/>
          </a:ln>
          <a:effectLst>
            <a:softEdge rad="112500"/>
          </a:effectLst>
        </p:spPr>
      </p:pic>
    </p:spTree>
    <p:extLst>
      <p:ext uri="{BB962C8B-B14F-4D97-AF65-F5344CB8AC3E}">
        <p14:creationId xmlns:p14="http://schemas.microsoft.com/office/powerpoint/2010/main" val="27789907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1014060" y="1775384"/>
            <a:ext cx="7793482" cy="4843693"/>
          </a:xfrm>
        </p:spPr>
        <p:txBody>
          <a:bodyPr>
            <a:normAutofit/>
          </a:bodyPr>
          <a:lstStyle/>
          <a:p>
            <a:r>
              <a:rPr lang="en-GB" sz="2600" dirty="0"/>
              <a:t>Different relationships that you will encounter within the health and social care sector. </a:t>
            </a:r>
          </a:p>
          <a:p>
            <a:r>
              <a:rPr lang="en-GB" sz="2600" dirty="0"/>
              <a:t>By doing this unit you will apply communication and relationship building skills in a practical way, considering how different factors, including context, can impact on the building of positive relationships. </a:t>
            </a:r>
          </a:p>
          <a:p>
            <a:r>
              <a:rPr lang="en-GB" sz="2600" dirty="0"/>
              <a:t>You will also be introduced to the concept of the person-centred approach which will help with your relationship building skills.</a:t>
            </a:r>
            <a:endParaRPr lang="en-GB" sz="2600" dirty="0">
              <a:effectLst/>
              <a:ea typeface="Times New Roman" panose="02020603050405020304" pitchFamily="18" charset="0"/>
            </a:endParaRP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75BFC9A-DCD2-4AD3-A146-267BA4942FFF}"/>
              </a:ext>
            </a:extLst>
          </p:cNvPr>
          <p:cNvPicPr>
            <a:picLocks noChangeAspect="1"/>
          </p:cNvPicPr>
          <p:nvPr/>
        </p:nvPicPr>
        <p:blipFill>
          <a:blip r:embed="rId2"/>
          <a:stretch>
            <a:fillRect/>
          </a:stretch>
        </p:blipFill>
        <p:spPr>
          <a:xfrm>
            <a:off x="8674121" y="2911121"/>
            <a:ext cx="3262312" cy="1996448"/>
          </a:xfrm>
          <a:prstGeom prst="rect">
            <a:avLst/>
          </a:prstGeom>
        </p:spPr>
      </p:pic>
      <p:pic>
        <p:nvPicPr>
          <p:cNvPr id="7" name="Picture 6">
            <a:extLst>
              <a:ext uri="{FF2B5EF4-FFF2-40B4-BE49-F238E27FC236}">
                <a16:creationId xmlns:a16="http://schemas.microsoft.com/office/drawing/2014/main" id="{44478DE3-BD8F-40B5-8B3A-04CB00250FC2}"/>
              </a:ext>
            </a:extLst>
          </p:cNvPr>
          <p:cNvPicPr>
            <a:picLocks noChangeAspect="1"/>
          </p:cNvPicPr>
          <p:nvPr/>
        </p:nvPicPr>
        <p:blipFill>
          <a:blip r:embed="rId3"/>
          <a:stretch>
            <a:fillRect/>
          </a:stretch>
        </p:blipFill>
        <p:spPr>
          <a:xfrm>
            <a:off x="5646462" y="5197801"/>
            <a:ext cx="2157687" cy="1513523"/>
          </a:xfrm>
          <a:prstGeom prst="rect">
            <a:avLst/>
          </a:prstGeom>
          <a:ln>
            <a:noFill/>
          </a:ln>
          <a:effectLst>
            <a:softEdge rad="112500"/>
          </a:effectLst>
        </p:spPr>
      </p:pic>
      <p:pic>
        <p:nvPicPr>
          <p:cNvPr id="8" name="Picture 7">
            <a:extLst>
              <a:ext uri="{FF2B5EF4-FFF2-40B4-BE49-F238E27FC236}">
                <a16:creationId xmlns:a16="http://schemas.microsoft.com/office/drawing/2014/main" id="{5DCEE4C0-5FC1-4802-BDB3-49D295835DD8}"/>
              </a:ext>
            </a:extLst>
          </p:cNvPr>
          <p:cNvPicPr>
            <a:picLocks noChangeAspect="1"/>
          </p:cNvPicPr>
          <p:nvPr/>
        </p:nvPicPr>
        <p:blipFill>
          <a:blip r:embed="rId4"/>
          <a:stretch>
            <a:fillRect/>
          </a:stretch>
        </p:blipFill>
        <p:spPr>
          <a:xfrm>
            <a:off x="8040425" y="5199768"/>
            <a:ext cx="1706930" cy="1451188"/>
          </a:xfrm>
          <a:prstGeom prst="rect">
            <a:avLst/>
          </a:prstGeom>
          <a:ln>
            <a:noFill/>
          </a:ln>
          <a:effectLst>
            <a:softEdge rad="112500"/>
          </a:effectLst>
        </p:spPr>
      </p:pic>
      <p:pic>
        <p:nvPicPr>
          <p:cNvPr id="9" name="Picture 8">
            <a:extLst>
              <a:ext uri="{FF2B5EF4-FFF2-40B4-BE49-F238E27FC236}">
                <a16:creationId xmlns:a16="http://schemas.microsoft.com/office/drawing/2014/main" id="{2A79291D-2066-481E-8925-947AA532C5A8}"/>
              </a:ext>
            </a:extLst>
          </p:cNvPr>
          <p:cNvPicPr>
            <a:picLocks noChangeAspect="1"/>
          </p:cNvPicPr>
          <p:nvPr/>
        </p:nvPicPr>
        <p:blipFill rotWithShape="1">
          <a:blip r:embed="rId5"/>
          <a:srcRect r="15284"/>
          <a:stretch/>
        </p:blipFill>
        <p:spPr>
          <a:xfrm>
            <a:off x="9974905" y="5197801"/>
            <a:ext cx="2044400" cy="1421276"/>
          </a:xfrm>
          <a:prstGeom prst="rect">
            <a:avLst/>
          </a:prstGeom>
          <a:ln>
            <a:noFill/>
          </a:ln>
          <a:effectLst>
            <a:softEdge rad="112500"/>
          </a:effectLst>
        </p:spPr>
      </p:pic>
      <p:pic>
        <p:nvPicPr>
          <p:cNvPr id="12" name="Picture 11">
            <a:extLst>
              <a:ext uri="{FF2B5EF4-FFF2-40B4-BE49-F238E27FC236}">
                <a16:creationId xmlns:a16="http://schemas.microsoft.com/office/drawing/2014/main" id="{FF834071-9967-4565-8356-A680F96F9B8D}"/>
              </a:ext>
            </a:extLst>
          </p:cNvPr>
          <p:cNvPicPr>
            <a:picLocks noChangeAspect="1"/>
          </p:cNvPicPr>
          <p:nvPr/>
        </p:nvPicPr>
        <p:blipFill>
          <a:blip r:embed="rId6"/>
          <a:stretch>
            <a:fillRect/>
          </a:stretch>
        </p:blipFill>
        <p:spPr>
          <a:xfrm>
            <a:off x="228600" y="689028"/>
            <a:ext cx="12192000" cy="1076275"/>
          </a:xfrm>
          <a:prstGeom prst="rect">
            <a:avLst/>
          </a:prstGeom>
        </p:spPr>
      </p:pic>
      <p:sp>
        <p:nvSpPr>
          <p:cNvPr id="13" name="TextBox 12">
            <a:extLst>
              <a:ext uri="{FF2B5EF4-FFF2-40B4-BE49-F238E27FC236}">
                <a16:creationId xmlns:a16="http://schemas.microsoft.com/office/drawing/2014/main" id="{240FCCA9-80E0-4575-BCAC-A60EBD9E76AA}"/>
              </a:ext>
            </a:extLst>
          </p:cNvPr>
          <p:cNvSpPr txBox="1"/>
          <p:nvPr/>
        </p:nvSpPr>
        <p:spPr>
          <a:xfrm>
            <a:off x="9747355" y="173597"/>
            <a:ext cx="2773383" cy="400110"/>
          </a:xfrm>
          <a:prstGeom prst="rect">
            <a:avLst/>
          </a:prstGeom>
          <a:noFill/>
        </p:spPr>
        <p:txBody>
          <a:bodyPr wrap="square" rtlCol="0">
            <a:spAutoFit/>
          </a:bodyPr>
          <a:lstStyle/>
          <a:p>
            <a:r>
              <a:rPr lang="en-GB" sz="2000" dirty="0">
                <a:solidFill>
                  <a:srgbClr val="FF0000"/>
                </a:solidFill>
              </a:rPr>
              <a:t>Internally assessed</a:t>
            </a:r>
          </a:p>
        </p:txBody>
      </p:sp>
    </p:spTree>
    <p:extLst>
      <p:ext uri="{BB962C8B-B14F-4D97-AF65-F5344CB8AC3E}">
        <p14:creationId xmlns:p14="http://schemas.microsoft.com/office/powerpoint/2010/main" val="4176701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381655" y="547623"/>
            <a:ext cx="12687300" cy="1135737"/>
          </a:xfrm>
        </p:spPr>
        <p:txBody>
          <a:bodyPr>
            <a:noAutofit/>
          </a:bodyPr>
          <a:lstStyle/>
          <a:p>
            <a:r>
              <a:rPr lang="en-GB" sz="3200" u="sng" dirty="0"/>
              <a:t>Equality, diversity and rights in health and social care – 60 credits</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1014060" y="1775384"/>
            <a:ext cx="7793482" cy="4843693"/>
          </a:xfrm>
        </p:spPr>
        <p:txBody>
          <a:bodyPr>
            <a:normAutofit/>
          </a:bodyPr>
          <a:lstStyle/>
          <a:p>
            <a:r>
              <a:rPr lang="en-GB" sz="2600" dirty="0">
                <a:ea typeface="Times New Roman" panose="02020603050405020304" pitchFamily="18" charset="0"/>
              </a:rPr>
              <a:t>This unit will help you to understand the implications of diversity on practice and also the effects of discriminatory practice on individuals who require care or support. </a:t>
            </a:r>
          </a:p>
          <a:p>
            <a:r>
              <a:rPr lang="en-GB" sz="2600" dirty="0">
                <a:ea typeface="Times New Roman" panose="02020603050405020304" pitchFamily="18" charset="0"/>
              </a:rPr>
              <a:t>You will also gain an appreciation of how legislation and national initiatives can support and promote anti-discriminatory practice.</a:t>
            </a:r>
            <a:endParaRPr lang="en-GB" sz="2600" dirty="0">
              <a:effectLst/>
              <a:ea typeface="Times New Roman" panose="02020603050405020304" pitchFamily="18" charset="0"/>
            </a:endParaRP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94F55B7B-2DF0-45DF-BEC7-99B4041D573E}"/>
              </a:ext>
            </a:extLst>
          </p:cNvPr>
          <p:cNvPicPr>
            <a:picLocks noChangeAspect="1"/>
          </p:cNvPicPr>
          <p:nvPr/>
        </p:nvPicPr>
        <p:blipFill>
          <a:blip r:embed="rId2"/>
          <a:stretch>
            <a:fillRect/>
          </a:stretch>
        </p:blipFill>
        <p:spPr>
          <a:xfrm>
            <a:off x="8897614" y="4305300"/>
            <a:ext cx="2967037" cy="2147721"/>
          </a:xfrm>
          <a:prstGeom prst="rect">
            <a:avLst/>
          </a:prstGeom>
        </p:spPr>
      </p:pic>
      <p:pic>
        <p:nvPicPr>
          <p:cNvPr id="10" name="Picture 9">
            <a:extLst>
              <a:ext uri="{FF2B5EF4-FFF2-40B4-BE49-F238E27FC236}">
                <a16:creationId xmlns:a16="http://schemas.microsoft.com/office/drawing/2014/main" id="{88F87DE4-4BA4-4DA8-A252-084C2D05660E}"/>
              </a:ext>
            </a:extLst>
          </p:cNvPr>
          <p:cNvPicPr>
            <a:picLocks noChangeAspect="1"/>
          </p:cNvPicPr>
          <p:nvPr/>
        </p:nvPicPr>
        <p:blipFill>
          <a:blip r:embed="rId3"/>
          <a:stretch>
            <a:fillRect/>
          </a:stretch>
        </p:blipFill>
        <p:spPr>
          <a:xfrm>
            <a:off x="5048656" y="4503262"/>
            <a:ext cx="2821087" cy="2115815"/>
          </a:xfrm>
          <a:prstGeom prst="rect">
            <a:avLst/>
          </a:prstGeom>
        </p:spPr>
      </p:pic>
      <p:pic>
        <p:nvPicPr>
          <p:cNvPr id="11" name="Picture 10">
            <a:extLst>
              <a:ext uri="{FF2B5EF4-FFF2-40B4-BE49-F238E27FC236}">
                <a16:creationId xmlns:a16="http://schemas.microsoft.com/office/drawing/2014/main" id="{24AB1199-2DC0-4D58-A314-00E7F2E68626}"/>
              </a:ext>
            </a:extLst>
          </p:cNvPr>
          <p:cNvPicPr>
            <a:picLocks noChangeAspect="1"/>
          </p:cNvPicPr>
          <p:nvPr/>
        </p:nvPicPr>
        <p:blipFill>
          <a:blip r:embed="rId4"/>
          <a:stretch>
            <a:fillRect/>
          </a:stretch>
        </p:blipFill>
        <p:spPr>
          <a:xfrm>
            <a:off x="2249565" y="4770891"/>
            <a:ext cx="1714500" cy="1714500"/>
          </a:xfrm>
          <a:prstGeom prst="rect">
            <a:avLst/>
          </a:prstGeom>
        </p:spPr>
      </p:pic>
      <p:sp>
        <p:nvSpPr>
          <p:cNvPr id="18" name="TextBox 17">
            <a:extLst>
              <a:ext uri="{FF2B5EF4-FFF2-40B4-BE49-F238E27FC236}">
                <a16:creationId xmlns:a16="http://schemas.microsoft.com/office/drawing/2014/main" id="{3C1E5D2A-A530-40D7-BC67-BFB6A152E573}"/>
              </a:ext>
            </a:extLst>
          </p:cNvPr>
          <p:cNvSpPr txBox="1"/>
          <p:nvPr/>
        </p:nvSpPr>
        <p:spPr>
          <a:xfrm>
            <a:off x="9800272" y="161516"/>
            <a:ext cx="2773383" cy="400110"/>
          </a:xfrm>
          <a:prstGeom prst="rect">
            <a:avLst/>
          </a:prstGeom>
          <a:noFill/>
        </p:spPr>
        <p:txBody>
          <a:bodyPr wrap="square" rtlCol="0">
            <a:spAutoFit/>
          </a:bodyPr>
          <a:lstStyle/>
          <a:p>
            <a:r>
              <a:rPr lang="en-GB" sz="2000" dirty="0">
                <a:solidFill>
                  <a:srgbClr val="FF0000"/>
                </a:solidFill>
              </a:rPr>
              <a:t>Externally assessed</a:t>
            </a:r>
          </a:p>
        </p:txBody>
      </p:sp>
    </p:spTree>
    <p:extLst>
      <p:ext uri="{BB962C8B-B14F-4D97-AF65-F5344CB8AC3E}">
        <p14:creationId xmlns:p14="http://schemas.microsoft.com/office/powerpoint/2010/main" val="4093074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327349" y="621450"/>
            <a:ext cx="12687300" cy="1135737"/>
          </a:xfrm>
        </p:spPr>
        <p:txBody>
          <a:bodyPr>
            <a:noAutofit/>
          </a:bodyPr>
          <a:lstStyle/>
          <a:p>
            <a:r>
              <a:rPr lang="en-GB" sz="3200" u="sng" dirty="0"/>
              <a:t>Health, safety and security in health and social care – 60 credits</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1014060" y="1775384"/>
            <a:ext cx="7793482" cy="4843693"/>
          </a:xfrm>
        </p:spPr>
        <p:txBody>
          <a:bodyPr>
            <a:normAutofit/>
          </a:bodyPr>
          <a:lstStyle/>
          <a:p>
            <a:r>
              <a:rPr lang="en-GB" sz="2600" dirty="0">
                <a:ea typeface="Times New Roman" panose="02020603050405020304" pitchFamily="18" charset="0"/>
              </a:rPr>
              <a:t>This unit introduces you to the necessary knowledge and skills to equip you in maintaining a safe working environment for yourself, your colleagues and individuals who require care and support. </a:t>
            </a:r>
          </a:p>
          <a:p>
            <a:r>
              <a:rPr lang="en-GB" sz="2600" dirty="0">
                <a:ea typeface="Times New Roman" panose="02020603050405020304" pitchFamily="18" charset="0"/>
              </a:rPr>
              <a:t>You will learn how legislation, policies and procedures work to reduce risks in health and social care and the consequences of not following them. </a:t>
            </a:r>
          </a:p>
          <a:p>
            <a:r>
              <a:rPr lang="en-GB" sz="2600" dirty="0">
                <a:ea typeface="Times New Roman" panose="02020603050405020304" pitchFamily="18" charset="0"/>
              </a:rPr>
              <a:t>You will also learn how to respond to different incidents and emergencies with health and social care settings.</a:t>
            </a:r>
            <a:endParaRPr lang="en-GB" sz="2600" dirty="0">
              <a:effectLst/>
              <a:ea typeface="Times New Roman" panose="02020603050405020304" pitchFamily="18" charset="0"/>
            </a:endParaRP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1046354-8AD2-4FD7-9903-523AA099C996}"/>
              </a:ext>
            </a:extLst>
          </p:cNvPr>
          <p:cNvPicPr>
            <a:picLocks noChangeAspect="1"/>
          </p:cNvPicPr>
          <p:nvPr/>
        </p:nvPicPr>
        <p:blipFill>
          <a:blip r:embed="rId2"/>
          <a:stretch>
            <a:fillRect/>
          </a:stretch>
        </p:blipFill>
        <p:spPr>
          <a:xfrm>
            <a:off x="4114800" y="5440941"/>
            <a:ext cx="2718124" cy="1297597"/>
          </a:xfrm>
          <a:prstGeom prst="rect">
            <a:avLst/>
          </a:prstGeom>
          <a:ln>
            <a:noFill/>
          </a:ln>
          <a:effectLst>
            <a:softEdge rad="112500"/>
          </a:effectLst>
        </p:spPr>
      </p:pic>
      <p:pic>
        <p:nvPicPr>
          <p:cNvPr id="5" name="Picture 4">
            <a:extLst>
              <a:ext uri="{FF2B5EF4-FFF2-40B4-BE49-F238E27FC236}">
                <a16:creationId xmlns:a16="http://schemas.microsoft.com/office/drawing/2014/main" id="{CD6AC8B1-CA7F-44E2-A869-4EF3E8D8D3C8}"/>
              </a:ext>
            </a:extLst>
          </p:cNvPr>
          <p:cNvPicPr>
            <a:picLocks noChangeAspect="1"/>
          </p:cNvPicPr>
          <p:nvPr/>
        </p:nvPicPr>
        <p:blipFill>
          <a:blip r:embed="rId3"/>
          <a:stretch>
            <a:fillRect/>
          </a:stretch>
        </p:blipFill>
        <p:spPr>
          <a:xfrm>
            <a:off x="9256758" y="3612042"/>
            <a:ext cx="2674338" cy="2950994"/>
          </a:xfrm>
          <a:prstGeom prst="rect">
            <a:avLst/>
          </a:prstGeom>
          <a:ln>
            <a:noFill/>
          </a:ln>
          <a:effectLst>
            <a:softEdge rad="112500"/>
          </a:effectLst>
        </p:spPr>
      </p:pic>
      <p:sp>
        <p:nvSpPr>
          <p:cNvPr id="14" name="TextBox 13">
            <a:extLst>
              <a:ext uri="{FF2B5EF4-FFF2-40B4-BE49-F238E27FC236}">
                <a16:creationId xmlns:a16="http://schemas.microsoft.com/office/drawing/2014/main" id="{AF119A8E-CAA6-4E9D-964C-E5552D3903D9}"/>
              </a:ext>
            </a:extLst>
          </p:cNvPr>
          <p:cNvSpPr txBox="1"/>
          <p:nvPr/>
        </p:nvSpPr>
        <p:spPr>
          <a:xfrm>
            <a:off x="9747355" y="173597"/>
            <a:ext cx="2773383" cy="400110"/>
          </a:xfrm>
          <a:prstGeom prst="rect">
            <a:avLst/>
          </a:prstGeom>
          <a:noFill/>
        </p:spPr>
        <p:txBody>
          <a:bodyPr wrap="square" rtlCol="0">
            <a:spAutoFit/>
          </a:bodyPr>
          <a:lstStyle/>
          <a:p>
            <a:r>
              <a:rPr lang="en-GB" sz="2000" dirty="0">
                <a:solidFill>
                  <a:srgbClr val="FF0000"/>
                </a:solidFill>
              </a:rPr>
              <a:t>Externally assessed</a:t>
            </a:r>
          </a:p>
        </p:txBody>
      </p:sp>
    </p:spTree>
    <p:extLst>
      <p:ext uri="{BB962C8B-B14F-4D97-AF65-F5344CB8AC3E}">
        <p14:creationId xmlns:p14="http://schemas.microsoft.com/office/powerpoint/2010/main" val="1230943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507030" y="229386"/>
            <a:ext cx="12687300" cy="1135737"/>
          </a:xfrm>
        </p:spPr>
        <p:txBody>
          <a:bodyPr>
            <a:noAutofit/>
          </a:bodyPr>
          <a:lstStyle/>
          <a:p>
            <a:r>
              <a:rPr lang="en-GB" sz="3200" u="sng" dirty="0"/>
              <a:t>Anatomy and physiology in health and social care – 90 credits</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1014059" y="1122927"/>
            <a:ext cx="8139465" cy="4843693"/>
          </a:xfrm>
        </p:spPr>
        <p:txBody>
          <a:bodyPr>
            <a:noAutofit/>
          </a:bodyPr>
          <a:lstStyle/>
          <a:p>
            <a:pPr>
              <a:lnSpc>
                <a:spcPct val="110000"/>
              </a:lnSpc>
            </a:pPr>
            <a:r>
              <a:rPr lang="en-GB" sz="2200" dirty="0">
                <a:ea typeface="Times New Roman" panose="02020603050405020304" pitchFamily="18" charset="0"/>
              </a:rPr>
              <a:t>Introduces you to the basic structure and functions of the body systems involved in everyday activities and maintenance of health, including cardiovascular, respiratory and digestive systems. </a:t>
            </a:r>
          </a:p>
          <a:p>
            <a:pPr>
              <a:lnSpc>
                <a:spcPct val="110000"/>
              </a:lnSpc>
            </a:pPr>
            <a:r>
              <a:rPr lang="en-GB" sz="2200" dirty="0">
                <a:ea typeface="Times New Roman" panose="02020603050405020304" pitchFamily="18" charset="0"/>
              </a:rPr>
              <a:t>You will also understand the part played by organs such as the pancreas, liver and kidney. </a:t>
            </a:r>
          </a:p>
          <a:p>
            <a:pPr>
              <a:lnSpc>
                <a:spcPct val="110000"/>
              </a:lnSpc>
            </a:pPr>
            <a:r>
              <a:rPr lang="en-GB" sz="2200" dirty="0">
                <a:ea typeface="Times New Roman" panose="02020603050405020304" pitchFamily="18" charset="0"/>
              </a:rPr>
              <a:t>You will investigate the systems and organs involved in detecting and responding to change such as the nervous system as well as the eyes and ears.</a:t>
            </a:r>
          </a:p>
          <a:p>
            <a:pPr>
              <a:lnSpc>
                <a:spcPct val="110000"/>
              </a:lnSpc>
            </a:pPr>
            <a:r>
              <a:rPr lang="en-GB" sz="2200" dirty="0">
                <a:ea typeface="Times New Roman" panose="02020603050405020304" pitchFamily="18" charset="0"/>
              </a:rPr>
              <a:t>As individuals age, they are likely to be affected by malfunctions as a result of degeneration. Some of these will simply be inconvenient; others will be life-changers. You will understand the effects on individuals and what has to be done on a daily basis to enable them to lead as full and independent a life as possible.</a:t>
            </a:r>
            <a:endParaRPr lang="en-GB" sz="2200" dirty="0">
              <a:effectLst/>
              <a:ea typeface="Times New Roman" panose="02020603050405020304" pitchFamily="18" charset="0"/>
            </a:endParaRP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5498AFA-A911-48E9-A86A-3BFF8C6F46C4}"/>
              </a:ext>
            </a:extLst>
          </p:cNvPr>
          <p:cNvPicPr>
            <a:picLocks noChangeAspect="1"/>
          </p:cNvPicPr>
          <p:nvPr/>
        </p:nvPicPr>
        <p:blipFill rotWithShape="1">
          <a:blip r:embed="rId2"/>
          <a:srcRect l="14755" r="10811"/>
          <a:stretch/>
        </p:blipFill>
        <p:spPr>
          <a:xfrm>
            <a:off x="9311755" y="3196448"/>
            <a:ext cx="2592357" cy="2013923"/>
          </a:xfrm>
          <a:prstGeom prst="rect">
            <a:avLst/>
          </a:prstGeom>
          <a:ln>
            <a:noFill/>
          </a:ln>
          <a:effectLst>
            <a:softEdge rad="112500"/>
          </a:effectLst>
        </p:spPr>
      </p:pic>
      <p:sp>
        <p:nvSpPr>
          <p:cNvPr id="12" name="TextBox 11">
            <a:extLst>
              <a:ext uri="{FF2B5EF4-FFF2-40B4-BE49-F238E27FC236}">
                <a16:creationId xmlns:a16="http://schemas.microsoft.com/office/drawing/2014/main" id="{C0768788-31FD-4ED7-B566-9FA40EAADB8E}"/>
              </a:ext>
            </a:extLst>
          </p:cNvPr>
          <p:cNvSpPr txBox="1"/>
          <p:nvPr/>
        </p:nvSpPr>
        <p:spPr>
          <a:xfrm>
            <a:off x="9794980" y="29331"/>
            <a:ext cx="2773383" cy="400110"/>
          </a:xfrm>
          <a:prstGeom prst="rect">
            <a:avLst/>
          </a:prstGeom>
          <a:noFill/>
        </p:spPr>
        <p:txBody>
          <a:bodyPr wrap="square" rtlCol="0">
            <a:spAutoFit/>
          </a:bodyPr>
          <a:lstStyle/>
          <a:p>
            <a:r>
              <a:rPr lang="en-GB" sz="2000" dirty="0">
                <a:solidFill>
                  <a:srgbClr val="FF0000"/>
                </a:solidFill>
              </a:rPr>
              <a:t>Externally assessed</a:t>
            </a:r>
          </a:p>
        </p:txBody>
      </p:sp>
    </p:spTree>
    <p:extLst>
      <p:ext uri="{BB962C8B-B14F-4D97-AF65-F5344CB8AC3E}">
        <p14:creationId xmlns:p14="http://schemas.microsoft.com/office/powerpoint/2010/main" val="3083322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1190625" y="723785"/>
            <a:ext cx="6571498" cy="1135737"/>
          </a:xfrm>
        </p:spPr>
        <p:txBody>
          <a:bodyPr>
            <a:noAutofit/>
          </a:bodyPr>
          <a:lstStyle/>
          <a:p>
            <a:r>
              <a:rPr lang="en-GB" sz="3200" u="sng" dirty="0"/>
              <a:t>Supporting people with learning disabilities - 60 credits</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1014060" y="1859522"/>
            <a:ext cx="7793482" cy="4843693"/>
          </a:xfrm>
        </p:spPr>
        <p:txBody>
          <a:bodyPr vert="horz" lIns="91440" tIns="45720" rIns="91440" bIns="45720" rtlCol="0" anchor="t">
            <a:normAutofit/>
          </a:bodyPr>
          <a:lstStyle/>
          <a:p>
            <a:r>
              <a:rPr lang="en-GB" sz="2400" dirty="0"/>
              <a:t>In this unit you will learn about the importance of how to support people with learning disabilities and consider issues involved in providing support for people with learning disabilities and their families.</a:t>
            </a:r>
            <a:endParaRPr lang="en-GB" sz="2400" dirty="0">
              <a:cs typeface="Calibri"/>
            </a:endParaRPr>
          </a:p>
          <a:p>
            <a:r>
              <a:rPr lang="en-GB" sz="2400" dirty="0">
                <a:ea typeface="Times New Roman" panose="02020603050405020304" pitchFamily="18" charset="0"/>
                <a:cs typeface="Calibri"/>
              </a:rPr>
              <a:t>This unit explores the areas of inclusion, human rights, advocacy, empowerment and active participation.</a:t>
            </a:r>
            <a:endParaRPr lang="en-GB" sz="2400" dirty="0">
              <a:effectLst/>
              <a:ea typeface="Times New Roman" panose="02020603050405020304" pitchFamily="18" charset="0"/>
              <a:cs typeface="Calibri"/>
            </a:endParaRP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CEE404F-FEE9-4F7A-8A15-7ADF4CD0131B}"/>
              </a:ext>
            </a:extLst>
          </p:cNvPr>
          <p:cNvPicPr>
            <a:picLocks noChangeAspect="1"/>
          </p:cNvPicPr>
          <p:nvPr/>
        </p:nvPicPr>
        <p:blipFill>
          <a:blip r:embed="rId2"/>
          <a:stretch>
            <a:fillRect/>
          </a:stretch>
        </p:blipFill>
        <p:spPr>
          <a:xfrm>
            <a:off x="7915274" y="3092716"/>
            <a:ext cx="3640210" cy="3331718"/>
          </a:xfrm>
          <a:prstGeom prst="rect">
            <a:avLst/>
          </a:prstGeom>
        </p:spPr>
      </p:pic>
      <p:sp>
        <p:nvSpPr>
          <p:cNvPr id="11" name="TextBox 10">
            <a:extLst>
              <a:ext uri="{FF2B5EF4-FFF2-40B4-BE49-F238E27FC236}">
                <a16:creationId xmlns:a16="http://schemas.microsoft.com/office/drawing/2014/main" id="{40E671DD-4E5C-4DE8-BA29-6375E730FDCD}"/>
              </a:ext>
            </a:extLst>
          </p:cNvPr>
          <p:cNvSpPr txBox="1"/>
          <p:nvPr/>
        </p:nvSpPr>
        <p:spPr>
          <a:xfrm>
            <a:off x="9747355" y="173597"/>
            <a:ext cx="2773383" cy="400110"/>
          </a:xfrm>
          <a:prstGeom prst="rect">
            <a:avLst/>
          </a:prstGeom>
          <a:noFill/>
        </p:spPr>
        <p:txBody>
          <a:bodyPr wrap="square" rtlCol="0">
            <a:spAutoFit/>
          </a:bodyPr>
          <a:lstStyle/>
          <a:p>
            <a:r>
              <a:rPr lang="en-GB" sz="2000">
                <a:solidFill>
                  <a:srgbClr val="FF0000"/>
                </a:solidFill>
              </a:rPr>
              <a:t>Internally assessed</a:t>
            </a:r>
            <a:endParaRPr lang="en-GB" sz="2000" dirty="0">
              <a:solidFill>
                <a:srgbClr val="FF0000"/>
              </a:solidFill>
            </a:endParaRPr>
          </a:p>
        </p:txBody>
      </p:sp>
      <p:pic>
        <p:nvPicPr>
          <p:cNvPr id="5" name="Picture 4">
            <a:extLst>
              <a:ext uri="{FF2B5EF4-FFF2-40B4-BE49-F238E27FC236}">
                <a16:creationId xmlns:a16="http://schemas.microsoft.com/office/drawing/2014/main" id="{A14B3076-EC9A-4432-92D7-92ACDCB0C48B}"/>
              </a:ext>
            </a:extLst>
          </p:cNvPr>
          <p:cNvPicPr>
            <a:picLocks noChangeAspect="1"/>
          </p:cNvPicPr>
          <p:nvPr/>
        </p:nvPicPr>
        <p:blipFill>
          <a:blip r:embed="rId3"/>
          <a:stretch>
            <a:fillRect/>
          </a:stretch>
        </p:blipFill>
        <p:spPr>
          <a:xfrm>
            <a:off x="3820188" y="4047327"/>
            <a:ext cx="2181225" cy="2571750"/>
          </a:xfrm>
          <a:prstGeom prst="rect">
            <a:avLst/>
          </a:prstGeom>
        </p:spPr>
      </p:pic>
    </p:spTree>
    <p:extLst>
      <p:ext uri="{BB962C8B-B14F-4D97-AF65-F5344CB8AC3E}">
        <p14:creationId xmlns:p14="http://schemas.microsoft.com/office/powerpoint/2010/main" val="1899677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1190625" y="476135"/>
            <a:ext cx="5993430" cy="1135737"/>
          </a:xfrm>
        </p:spPr>
        <p:txBody>
          <a:bodyPr>
            <a:noAutofit/>
          </a:bodyPr>
          <a:lstStyle/>
          <a:p>
            <a:r>
              <a:rPr lang="en-GB" sz="3200" u="sng" dirty="0"/>
              <a:t>Nutrition for health – 30 credits</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1014060" y="1489077"/>
            <a:ext cx="7793482" cy="4843693"/>
          </a:xfrm>
        </p:spPr>
        <p:txBody>
          <a:bodyPr>
            <a:normAutofit/>
          </a:bodyPr>
          <a:lstStyle/>
          <a:p>
            <a:r>
              <a:rPr lang="en-GB" sz="2600" dirty="0"/>
              <a:t>This unit introduces nutritional health and the components of good nutrition. </a:t>
            </a:r>
          </a:p>
          <a:p>
            <a:r>
              <a:rPr lang="en-GB" sz="2600" dirty="0"/>
              <a:t>You will have the opportunity to scrutinise different foods, consider their health benefits and investigate how to support other people to impact their health and well-being.</a:t>
            </a:r>
            <a:endParaRPr lang="en-GB" sz="2600" dirty="0">
              <a:effectLst/>
              <a:ea typeface="Times New Roman" panose="02020603050405020304" pitchFamily="18" charset="0"/>
            </a:endParaRP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DEFD53B-47CD-4140-ADBD-FEA2B5FEF49B}"/>
              </a:ext>
            </a:extLst>
          </p:cNvPr>
          <p:cNvPicPr>
            <a:picLocks noChangeAspect="1"/>
          </p:cNvPicPr>
          <p:nvPr/>
        </p:nvPicPr>
        <p:blipFill>
          <a:blip r:embed="rId2"/>
          <a:stretch>
            <a:fillRect/>
          </a:stretch>
        </p:blipFill>
        <p:spPr>
          <a:xfrm>
            <a:off x="7989903" y="3682991"/>
            <a:ext cx="3711478" cy="2737976"/>
          </a:xfrm>
          <a:prstGeom prst="rect">
            <a:avLst/>
          </a:prstGeom>
        </p:spPr>
      </p:pic>
      <p:pic>
        <p:nvPicPr>
          <p:cNvPr id="6" name="Picture 5">
            <a:extLst>
              <a:ext uri="{FF2B5EF4-FFF2-40B4-BE49-F238E27FC236}">
                <a16:creationId xmlns:a16="http://schemas.microsoft.com/office/drawing/2014/main" id="{F49D463B-98B4-41BC-9747-AD65ACFF49D4}"/>
              </a:ext>
            </a:extLst>
          </p:cNvPr>
          <p:cNvPicPr>
            <a:picLocks noChangeAspect="1"/>
          </p:cNvPicPr>
          <p:nvPr/>
        </p:nvPicPr>
        <p:blipFill>
          <a:blip r:embed="rId3"/>
          <a:stretch>
            <a:fillRect/>
          </a:stretch>
        </p:blipFill>
        <p:spPr>
          <a:xfrm>
            <a:off x="2348739" y="4192835"/>
            <a:ext cx="3706717" cy="2017580"/>
          </a:xfrm>
          <a:prstGeom prst="rect">
            <a:avLst/>
          </a:prstGeom>
        </p:spPr>
      </p:pic>
      <p:sp>
        <p:nvSpPr>
          <p:cNvPr id="12" name="TextBox 11">
            <a:extLst>
              <a:ext uri="{FF2B5EF4-FFF2-40B4-BE49-F238E27FC236}">
                <a16:creationId xmlns:a16="http://schemas.microsoft.com/office/drawing/2014/main" id="{A1BEBB49-AA8F-4C99-A74F-DA9644877AAF}"/>
              </a:ext>
            </a:extLst>
          </p:cNvPr>
          <p:cNvSpPr txBox="1"/>
          <p:nvPr/>
        </p:nvSpPr>
        <p:spPr>
          <a:xfrm>
            <a:off x="9747355" y="173597"/>
            <a:ext cx="2773383" cy="400110"/>
          </a:xfrm>
          <a:prstGeom prst="rect">
            <a:avLst/>
          </a:prstGeom>
          <a:noFill/>
        </p:spPr>
        <p:txBody>
          <a:bodyPr wrap="square" rtlCol="0">
            <a:spAutoFit/>
          </a:bodyPr>
          <a:lstStyle/>
          <a:p>
            <a:r>
              <a:rPr lang="en-GB" sz="2000" dirty="0">
                <a:solidFill>
                  <a:srgbClr val="FF0000"/>
                </a:solidFill>
              </a:rPr>
              <a:t>Internally assessed</a:t>
            </a:r>
          </a:p>
        </p:txBody>
      </p:sp>
    </p:spTree>
    <p:extLst>
      <p:ext uri="{BB962C8B-B14F-4D97-AF65-F5344CB8AC3E}">
        <p14:creationId xmlns:p14="http://schemas.microsoft.com/office/powerpoint/2010/main" val="6636509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1014060" y="488999"/>
            <a:ext cx="5993430" cy="1135737"/>
          </a:xfrm>
        </p:spPr>
        <p:txBody>
          <a:bodyPr>
            <a:noAutofit/>
          </a:bodyPr>
          <a:lstStyle/>
          <a:p>
            <a:r>
              <a:rPr lang="en-GB" sz="3200" u="sng" dirty="0"/>
              <a:t>Links to assessment materials</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1014060" y="1624736"/>
            <a:ext cx="9615840" cy="4843693"/>
          </a:xfrm>
        </p:spPr>
        <p:txBody>
          <a:bodyPr>
            <a:normAutofit/>
          </a:bodyPr>
          <a:lstStyle/>
          <a:p>
            <a:pPr marL="0" indent="0">
              <a:buNone/>
            </a:pPr>
            <a:r>
              <a:rPr lang="en-GB" sz="2600" u="sng" dirty="0">
                <a:effectLst/>
                <a:ea typeface="Times New Roman" panose="02020603050405020304" pitchFamily="18" charset="0"/>
              </a:rPr>
              <a:t>Unit 2</a:t>
            </a:r>
          </a:p>
          <a:p>
            <a:pPr marL="0" indent="0">
              <a:buNone/>
            </a:pPr>
            <a:r>
              <a:rPr lang="en-GB" sz="2400" dirty="0">
                <a:hlinkClick r:id="rId2"/>
              </a:rPr>
              <a:t>Microsoft Word - </a:t>
            </a:r>
            <a:r>
              <a:rPr lang="en-GB" sz="2400" dirty="0" err="1">
                <a:hlinkClick r:id="rId2"/>
              </a:rPr>
              <a:t>CTech_HSC_QP_Unit</a:t>
            </a:r>
            <a:r>
              <a:rPr lang="en-GB" sz="2400" dirty="0">
                <a:hlinkClick r:id="rId2"/>
              </a:rPr>
              <a:t> 2_June17_V6 (ocr.org.uk)</a:t>
            </a:r>
            <a:endParaRPr lang="en-GB" sz="2400" dirty="0"/>
          </a:p>
          <a:p>
            <a:pPr marL="0" indent="0">
              <a:buNone/>
            </a:pPr>
            <a:endParaRPr lang="en-GB" sz="2400" dirty="0"/>
          </a:p>
          <a:p>
            <a:pPr marL="0" indent="0">
              <a:buNone/>
            </a:pPr>
            <a:r>
              <a:rPr lang="en-GB" sz="2600" u="sng" dirty="0"/>
              <a:t>Unit 3</a:t>
            </a:r>
          </a:p>
          <a:p>
            <a:pPr marL="0" indent="0">
              <a:buNone/>
            </a:pPr>
            <a:r>
              <a:rPr lang="en-GB" sz="2400" dirty="0">
                <a:hlinkClick r:id="rId3"/>
              </a:rPr>
              <a:t>OCR Level 3 Cambridge Technical in Health and Social Care Unit 3</a:t>
            </a:r>
            <a:endParaRPr lang="en-GB" sz="2400" dirty="0"/>
          </a:p>
          <a:p>
            <a:pPr marL="0" indent="0">
              <a:buNone/>
            </a:pPr>
            <a:endParaRPr lang="en-GB" sz="2400" u="sng" dirty="0">
              <a:effectLst/>
              <a:ea typeface="Times New Roman" panose="02020603050405020304" pitchFamily="18" charset="0"/>
            </a:endParaRPr>
          </a:p>
          <a:p>
            <a:pPr marL="0" indent="0">
              <a:buNone/>
            </a:pPr>
            <a:r>
              <a:rPr lang="en-GB" sz="2400" u="sng" dirty="0">
                <a:ea typeface="Times New Roman" panose="02020603050405020304" pitchFamily="18" charset="0"/>
              </a:rPr>
              <a:t>Unit 4</a:t>
            </a:r>
          </a:p>
          <a:p>
            <a:pPr marL="0" indent="0">
              <a:buNone/>
            </a:pPr>
            <a:r>
              <a:rPr lang="en-GB" sz="2400" dirty="0">
                <a:hlinkClick r:id="rId4"/>
              </a:rPr>
              <a:t>Microsoft Word - </a:t>
            </a:r>
            <a:r>
              <a:rPr lang="en-GB" sz="2400" dirty="0" err="1">
                <a:hlinkClick r:id="rId4"/>
              </a:rPr>
              <a:t>CTech_HSC_QP_Unit</a:t>
            </a:r>
            <a:r>
              <a:rPr lang="en-GB" sz="2400" dirty="0">
                <a:hlinkClick r:id="rId4"/>
              </a:rPr>
              <a:t> 4_June17_V8.docx (ocr.org.uk)</a:t>
            </a:r>
            <a:endParaRPr lang="en-GB" sz="2600" u="sng" dirty="0">
              <a:effectLst/>
              <a:ea typeface="Times New Roman" panose="02020603050405020304" pitchFamily="18" charset="0"/>
            </a:endParaRP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CD6809C-2D87-4B96-A68F-EF3CCA315248}"/>
              </a:ext>
            </a:extLst>
          </p:cNvPr>
          <p:cNvPicPr>
            <a:picLocks noChangeAspect="1"/>
          </p:cNvPicPr>
          <p:nvPr/>
        </p:nvPicPr>
        <p:blipFill>
          <a:blip r:embed="rId5"/>
          <a:stretch>
            <a:fillRect/>
          </a:stretch>
        </p:blipFill>
        <p:spPr>
          <a:xfrm>
            <a:off x="6821268" y="150648"/>
            <a:ext cx="1523224" cy="1474088"/>
          </a:xfrm>
          <a:prstGeom prst="rect">
            <a:avLst/>
          </a:prstGeom>
        </p:spPr>
      </p:pic>
    </p:spTree>
    <p:extLst>
      <p:ext uri="{BB962C8B-B14F-4D97-AF65-F5344CB8AC3E}">
        <p14:creationId xmlns:p14="http://schemas.microsoft.com/office/powerpoint/2010/main" val="344468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1014059" y="488999"/>
            <a:ext cx="8120415" cy="1135737"/>
          </a:xfrm>
        </p:spPr>
        <p:txBody>
          <a:bodyPr>
            <a:noAutofit/>
          </a:bodyPr>
          <a:lstStyle/>
          <a:p>
            <a:r>
              <a:rPr lang="en-GB" sz="3200" u="sng" dirty="0"/>
              <a:t>Where can Health and Social Care take you?</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1341409" y="1643785"/>
            <a:ext cx="3110265" cy="4843693"/>
          </a:xfrm>
        </p:spPr>
        <p:txBody>
          <a:bodyPr>
            <a:noAutofit/>
          </a:bodyPr>
          <a:lstStyle/>
          <a:p>
            <a:r>
              <a:rPr lang="en-GB" sz="2400" dirty="0"/>
              <a:t>Nursing				</a:t>
            </a:r>
          </a:p>
          <a:p>
            <a:r>
              <a:rPr lang="en-GB" sz="2400" dirty="0"/>
              <a:t>Midwifery</a:t>
            </a:r>
          </a:p>
          <a:p>
            <a:endParaRPr lang="en-GB" sz="2400" dirty="0"/>
          </a:p>
          <a:p>
            <a:r>
              <a:rPr lang="en-GB" sz="2400" dirty="0"/>
              <a:t>Teaching</a:t>
            </a:r>
          </a:p>
          <a:p>
            <a:endParaRPr lang="en-GB" sz="2400" dirty="0"/>
          </a:p>
          <a:p>
            <a:r>
              <a:rPr lang="en-GB" sz="2400" dirty="0"/>
              <a:t>Childcare</a:t>
            </a:r>
          </a:p>
          <a:p>
            <a:endParaRPr lang="en-GB" sz="2400" dirty="0"/>
          </a:p>
          <a:p>
            <a:r>
              <a:rPr lang="en-GB" sz="2400" dirty="0"/>
              <a:t>Police Officer</a:t>
            </a:r>
          </a:p>
          <a:p>
            <a:endParaRPr lang="en-GB" sz="2400" dirty="0"/>
          </a:p>
          <a:p>
            <a:r>
              <a:rPr lang="en-GB" sz="2400" dirty="0"/>
              <a:t>Care Worker</a:t>
            </a: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2">
            <a:extLst>
              <a:ext uri="{FF2B5EF4-FFF2-40B4-BE49-F238E27FC236}">
                <a16:creationId xmlns:a16="http://schemas.microsoft.com/office/drawing/2014/main" id="{B02AEF6A-EBD6-4C3E-ABFA-38F79FB50803}"/>
              </a:ext>
            </a:extLst>
          </p:cNvPr>
          <p:cNvSpPr txBox="1">
            <a:spLocks/>
          </p:cNvSpPr>
          <p:nvPr/>
        </p:nvSpPr>
        <p:spPr>
          <a:xfrm>
            <a:off x="4957412" y="1570481"/>
            <a:ext cx="3110265" cy="49903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Counselling				</a:t>
            </a:r>
          </a:p>
          <a:p>
            <a:r>
              <a:rPr lang="en-GB" sz="2400" dirty="0"/>
              <a:t>Social Work</a:t>
            </a:r>
          </a:p>
          <a:p>
            <a:endParaRPr lang="en-GB" sz="2400" dirty="0"/>
          </a:p>
          <a:p>
            <a:r>
              <a:rPr lang="en-GB" sz="2400" dirty="0"/>
              <a:t>Mental Health</a:t>
            </a:r>
          </a:p>
          <a:p>
            <a:endParaRPr lang="en-GB" sz="2400" dirty="0"/>
          </a:p>
          <a:p>
            <a:r>
              <a:rPr lang="en-GB" sz="2400" dirty="0"/>
              <a:t>Occupational therapy</a:t>
            </a:r>
          </a:p>
          <a:p>
            <a:endParaRPr lang="en-GB" sz="2400" dirty="0"/>
          </a:p>
          <a:p>
            <a:r>
              <a:rPr lang="en-GB" sz="2400" dirty="0"/>
              <a:t>Health Visitor</a:t>
            </a:r>
          </a:p>
          <a:p>
            <a:endParaRPr lang="en-GB" sz="2400" dirty="0"/>
          </a:p>
          <a:p>
            <a:r>
              <a:rPr lang="en-GB" sz="2400" dirty="0"/>
              <a:t>Paediatrics</a:t>
            </a:r>
          </a:p>
        </p:txBody>
      </p:sp>
      <p:pic>
        <p:nvPicPr>
          <p:cNvPr id="5" name="Picture 4">
            <a:extLst>
              <a:ext uri="{FF2B5EF4-FFF2-40B4-BE49-F238E27FC236}">
                <a16:creationId xmlns:a16="http://schemas.microsoft.com/office/drawing/2014/main" id="{7BB4C50C-2B20-46E1-A155-7E965A7E4AC1}"/>
              </a:ext>
            </a:extLst>
          </p:cNvPr>
          <p:cNvPicPr>
            <a:picLocks noChangeAspect="1"/>
          </p:cNvPicPr>
          <p:nvPr/>
        </p:nvPicPr>
        <p:blipFill>
          <a:blip r:embed="rId2"/>
          <a:stretch>
            <a:fillRect/>
          </a:stretch>
        </p:blipFill>
        <p:spPr>
          <a:xfrm>
            <a:off x="9058276" y="3532957"/>
            <a:ext cx="2143125" cy="2571750"/>
          </a:xfrm>
          <a:prstGeom prst="rect">
            <a:avLst/>
          </a:prstGeom>
        </p:spPr>
      </p:pic>
    </p:spTree>
    <p:extLst>
      <p:ext uri="{BB962C8B-B14F-4D97-AF65-F5344CB8AC3E}">
        <p14:creationId xmlns:p14="http://schemas.microsoft.com/office/powerpoint/2010/main" val="1025211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1187264" y="850626"/>
            <a:ext cx="8728262" cy="1135737"/>
          </a:xfrm>
        </p:spPr>
        <p:txBody>
          <a:bodyPr>
            <a:noAutofit/>
          </a:bodyPr>
          <a:lstStyle/>
          <a:p>
            <a:pPr algn="ctr"/>
            <a:r>
              <a:rPr lang="en-GB" sz="3200" u="sng" dirty="0"/>
              <a:t>How will Health and Social Care complement my other subject choices?</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1014060" y="2256503"/>
            <a:ext cx="9615840" cy="4211926"/>
          </a:xfrm>
        </p:spPr>
        <p:txBody>
          <a:bodyPr>
            <a:normAutofit/>
          </a:bodyPr>
          <a:lstStyle/>
          <a:p>
            <a:r>
              <a:rPr lang="en-GB" sz="2600" dirty="0">
                <a:ea typeface="Times New Roman" panose="02020603050405020304" pitchFamily="18" charset="0"/>
              </a:rPr>
              <a:t>An A-level in Biology, which could lead to a BSc (Hons) in Nursing or Midwifery</a:t>
            </a:r>
          </a:p>
          <a:p>
            <a:endParaRPr lang="en-GB" sz="2600" dirty="0">
              <a:effectLst/>
              <a:ea typeface="Times New Roman" panose="02020603050405020304" pitchFamily="18" charset="0"/>
            </a:endParaRPr>
          </a:p>
          <a:p>
            <a:r>
              <a:rPr lang="en-GB" sz="2600" dirty="0">
                <a:ea typeface="Times New Roman" panose="02020603050405020304" pitchFamily="18" charset="0"/>
              </a:rPr>
              <a:t>An A-level in Sociology, which could lead to BA (Hons) in Social Work</a:t>
            </a:r>
          </a:p>
          <a:p>
            <a:endParaRPr lang="en-GB" sz="2600" dirty="0">
              <a:effectLst/>
              <a:ea typeface="Times New Roman" panose="02020603050405020304" pitchFamily="18" charset="0"/>
            </a:endParaRPr>
          </a:p>
          <a:p>
            <a:r>
              <a:rPr lang="en-GB" sz="2600" dirty="0">
                <a:ea typeface="Times New Roman" panose="02020603050405020304" pitchFamily="18" charset="0"/>
              </a:rPr>
              <a:t>An A-level in Psychology, which could lead to a BSc (Hons) in Psychology.</a:t>
            </a:r>
            <a:endParaRPr lang="en-GB" sz="2600" dirty="0">
              <a:effectLst/>
              <a:ea typeface="Times New Roman" panose="02020603050405020304" pitchFamily="18" charset="0"/>
            </a:endParaRP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6627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AD236B-5107-4E79-A987-231473C6BBF7}"/>
              </a:ext>
            </a:extLst>
          </p:cNvPr>
          <p:cNvSpPr>
            <a:spLocks noGrp="1"/>
          </p:cNvSpPr>
          <p:nvPr>
            <p:ph type="title"/>
          </p:nvPr>
        </p:nvSpPr>
        <p:spPr>
          <a:xfrm>
            <a:off x="1185509" y="427894"/>
            <a:ext cx="8120415" cy="1135737"/>
          </a:xfrm>
        </p:spPr>
        <p:txBody>
          <a:bodyPr>
            <a:noAutofit/>
          </a:bodyPr>
          <a:lstStyle/>
          <a:p>
            <a:pPr algn="ctr"/>
            <a:r>
              <a:rPr lang="en-GB" sz="3200" u="sng" dirty="0"/>
              <a:t>Closing Message</a:t>
            </a:r>
          </a:p>
        </p:txBody>
      </p:sp>
      <p:sp>
        <p:nvSpPr>
          <p:cNvPr id="3" name="Content Placeholder 2">
            <a:extLst>
              <a:ext uri="{FF2B5EF4-FFF2-40B4-BE49-F238E27FC236}">
                <a16:creationId xmlns:a16="http://schemas.microsoft.com/office/drawing/2014/main" id="{5FD7AF91-6E1B-4E9A-AA52-C7A0D0C4641F}"/>
              </a:ext>
            </a:extLst>
          </p:cNvPr>
          <p:cNvSpPr>
            <a:spLocks noGrp="1"/>
          </p:cNvSpPr>
          <p:nvPr>
            <p:ph idx="1"/>
          </p:nvPr>
        </p:nvSpPr>
        <p:spPr>
          <a:xfrm>
            <a:off x="552451" y="1643785"/>
            <a:ext cx="10153650" cy="4843693"/>
          </a:xfrm>
        </p:spPr>
        <p:txBody>
          <a:bodyPr>
            <a:noAutofit/>
          </a:bodyPr>
          <a:lstStyle/>
          <a:p>
            <a:r>
              <a:rPr lang="en-GB" sz="2400" dirty="0"/>
              <a:t>Approximately 3 million people work in Health and Social Care and Childcare related roles, and the demand is increasing!</a:t>
            </a:r>
          </a:p>
          <a:p>
            <a:endParaRPr lang="en-GB" sz="2400" dirty="0"/>
          </a:p>
          <a:p>
            <a:r>
              <a:rPr lang="en-GB" sz="2400" dirty="0"/>
              <a:t>The skills developed on this course are invaluable across all other subjects and career roles, such as, effective communication and valuing people.</a:t>
            </a:r>
          </a:p>
          <a:p>
            <a:pPr marL="0" indent="0">
              <a:buNone/>
            </a:pPr>
            <a:endParaRPr lang="en-GB" sz="2400" dirty="0"/>
          </a:p>
          <a:p>
            <a:pPr marL="0" indent="0">
              <a:buNone/>
            </a:pPr>
            <a:r>
              <a:rPr lang="en-GB" sz="2400" dirty="0"/>
              <a:t>We look forward to welcoming you to our classrooms in September 2021</a:t>
            </a: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95E2988-3B64-4F25-B2E1-4516D106CF23}"/>
              </a:ext>
            </a:extLst>
          </p:cNvPr>
          <p:cNvPicPr>
            <a:picLocks noChangeAspect="1"/>
          </p:cNvPicPr>
          <p:nvPr/>
        </p:nvPicPr>
        <p:blipFill>
          <a:blip r:embed="rId2"/>
          <a:stretch>
            <a:fillRect/>
          </a:stretch>
        </p:blipFill>
        <p:spPr>
          <a:xfrm>
            <a:off x="3635990" y="4953046"/>
            <a:ext cx="3619501" cy="1809751"/>
          </a:xfrm>
          <a:prstGeom prst="rect">
            <a:avLst/>
          </a:prstGeom>
          <a:ln>
            <a:noFill/>
          </a:ln>
          <a:effectLst>
            <a:softEdge rad="112500"/>
          </a:effectLst>
        </p:spPr>
      </p:pic>
    </p:spTree>
    <p:extLst>
      <p:ext uri="{BB962C8B-B14F-4D97-AF65-F5344CB8AC3E}">
        <p14:creationId xmlns:p14="http://schemas.microsoft.com/office/powerpoint/2010/main" val="28184957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1001</Words>
  <Application>Microsoft Office PowerPoint</Application>
  <PresentationFormat>Widescreen</PresentationFormat>
  <Paragraphs>90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OCR CAMBRIDGE TECHNICALS HEALTH AND SOCIAL CARE</vt:lpstr>
      <vt:lpstr>Welcome</vt:lpstr>
      <vt:lpstr>What can you expect in your Health and Social Care lessons?</vt:lpstr>
      <vt:lpstr>What attributes do I need for this course?</vt:lpstr>
      <vt:lpstr>How will I be assessed?</vt:lpstr>
      <vt:lpstr>PowerPoint Presentation</vt:lpstr>
      <vt:lpstr>Equality, diversity and rights in health and social care – 60 credits</vt:lpstr>
      <vt:lpstr>Health, safety and security in health and social care – 60 credits</vt:lpstr>
      <vt:lpstr>Anatomy and physiology in health and social care – 90 credits</vt:lpstr>
      <vt:lpstr>Supporting people with learning disabilities - 60 credits</vt:lpstr>
      <vt:lpstr>Nutrition for health – 30 credits</vt:lpstr>
      <vt:lpstr>Links to assessment materials</vt:lpstr>
      <vt:lpstr>Where can Health and Social Care take you?</vt:lpstr>
      <vt:lpstr>How will Health and Social Care complement my other subject choices?</vt:lpstr>
      <vt:lpstr>Closing Message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OCR CAMBRIDGE TECHNICALS HEALTH AND SOCIAL CARE</dc:title>
  <dc:creator>emily lloyd</dc:creator>
  <cp:lastModifiedBy>Thomas Brush</cp:lastModifiedBy>
  <cp:revision>43</cp:revision>
  <dcterms:created xsi:type="dcterms:W3CDTF">2020-11-21T21:17:59Z</dcterms:created>
  <dcterms:modified xsi:type="dcterms:W3CDTF">2022-09-25T17:29:15Z</dcterms:modified>
</cp:coreProperties>
</file>