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8"/>
  </p:notesMasterIdLst>
  <p:handoutMasterIdLst>
    <p:handoutMasterId r:id="rId19"/>
  </p:handoutMasterIdLst>
  <p:sldIdLst>
    <p:sldId id="296" r:id="rId4"/>
    <p:sldId id="297" r:id="rId5"/>
    <p:sldId id="313" r:id="rId6"/>
    <p:sldId id="312" r:id="rId7"/>
    <p:sldId id="311" r:id="rId8"/>
    <p:sldId id="301" r:id="rId9"/>
    <p:sldId id="300" r:id="rId10"/>
    <p:sldId id="314" r:id="rId11"/>
    <p:sldId id="302" r:id="rId12"/>
    <p:sldId id="303" r:id="rId13"/>
    <p:sldId id="304" r:id="rId14"/>
    <p:sldId id="305" r:id="rId15"/>
    <p:sldId id="306" r:id="rId16"/>
    <p:sldId id="310" r:id="rId17"/>
  </p:sldIdLst>
  <p:sldSz cx="9144000" cy="6858000" type="screen4x3"/>
  <p:notesSz cx="6669088" cy="99282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FEBB00"/>
    <a:srgbClr val="757575"/>
    <a:srgbClr val="7373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901530-BB50-CE73-CCE2-0DCAC18B86D1}" v="1" dt="2022-09-27T15:17:25.850"/>
    <p1510:client id="{5AEDEE37-8CE8-F11B-A676-48C5A01EA1D0}" v="15" dt="2020-11-25T16:22:18.886"/>
    <p1510:client id="{7563D6A7-5F90-8215-E3D0-619D7F503759}" v="1" dt="2022-09-16T14:57:21.409"/>
    <p1510:client id="{AE5A3FC6-F13D-7102-D424-1CE239889957}" v="81" dt="2022-09-14T08:30:27.310"/>
    <p1510:client id="{D509E43F-2066-E55C-A8B9-0FF7780CBE50}" v="1" dt="2022-09-16T14:57:57.397"/>
    <p1510:client id="{EC479AB2-1932-EB3E-7BF2-83E6A55E6AF4}" v="2" dt="2022-09-14T08:28:02.5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88" autoAdjust="0"/>
    <p:restoredTop sz="99829" autoAdjust="0"/>
  </p:normalViewPr>
  <p:slideViewPr>
    <p:cSldViewPr>
      <p:cViewPr varScale="1">
        <p:scale>
          <a:sx n="114" d="100"/>
          <a:sy n="114" d="100"/>
        </p:scale>
        <p:origin x="148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am Ruhe" userId="S::a.ruhe@nishkamschools.org::1461294f-d672-4616-8876-4ea691fb4445" providerId="AD" clId="Web-{5AEDEE37-8CE8-F11B-A676-48C5A01EA1D0}"/>
    <pc:docChg chg="addSld modSld sldOrd">
      <pc:chgData name="Adam Ruhe" userId="S::a.ruhe@nishkamschools.org::1461294f-d672-4616-8876-4ea691fb4445" providerId="AD" clId="Web-{5AEDEE37-8CE8-F11B-A676-48C5A01EA1D0}" dt="2020-11-25T16:22:18.027" v="12" actId="20577"/>
      <pc:docMkLst>
        <pc:docMk/>
      </pc:docMkLst>
      <pc:sldChg chg="addSp delSp modSp add ord replId">
        <pc:chgData name="Adam Ruhe" userId="S::a.ruhe@nishkamschools.org::1461294f-d672-4616-8876-4ea691fb4445" providerId="AD" clId="Web-{5AEDEE37-8CE8-F11B-A676-48C5A01EA1D0}" dt="2020-11-25T16:22:18.027" v="12" actId="20577"/>
        <pc:sldMkLst>
          <pc:docMk/>
          <pc:sldMk cId="2656543452" sldId="314"/>
        </pc:sldMkLst>
        <pc:spChg chg="mod">
          <ac:chgData name="Adam Ruhe" userId="S::a.ruhe@nishkamschools.org::1461294f-d672-4616-8876-4ea691fb4445" providerId="AD" clId="Web-{5AEDEE37-8CE8-F11B-A676-48C5A01EA1D0}" dt="2020-11-25T16:22:18.027" v="12" actId="20577"/>
          <ac:spMkLst>
            <pc:docMk/>
            <pc:sldMk cId="2656543452" sldId="314"/>
            <ac:spMk id="4101" creationId="{CD1A8D65-B3D2-4379-AFCD-7453F21DB88F}"/>
          </ac:spMkLst>
        </pc:spChg>
        <pc:picChg chg="del">
          <ac:chgData name="Adam Ruhe" userId="S::a.ruhe@nishkamschools.org::1461294f-d672-4616-8876-4ea691fb4445" providerId="AD" clId="Web-{5AEDEE37-8CE8-F11B-A676-48C5A01EA1D0}" dt="2020-11-25T16:21:31.183" v="2"/>
          <ac:picMkLst>
            <pc:docMk/>
            <pc:sldMk cId="2656543452" sldId="314"/>
            <ac:picMk id="2" creationId="{971F4FA9-EF7B-4011-B25A-CAB7594CCA5C}"/>
          </ac:picMkLst>
        </pc:picChg>
        <pc:picChg chg="add mod">
          <ac:chgData name="Adam Ruhe" userId="S::a.ruhe@nishkamschools.org::1461294f-d672-4616-8876-4ea691fb4445" providerId="AD" clId="Web-{5AEDEE37-8CE8-F11B-A676-48C5A01EA1D0}" dt="2020-11-25T16:22:11.496" v="8" actId="1076"/>
          <ac:picMkLst>
            <pc:docMk/>
            <pc:sldMk cId="2656543452" sldId="314"/>
            <ac:picMk id="3" creationId="{6B440E93-40CD-4D39-AC34-4344C0CBE4FF}"/>
          </ac:picMkLst>
        </pc:picChg>
      </pc:sldChg>
    </pc:docChg>
  </pc:docChgLst>
  <pc:docChgLst>
    <pc:chgData name="Adam Ruhe" userId="S::a.ruhe@nishkamschools.org::1461294f-d672-4616-8876-4ea691fb4445" providerId="AD" clId="Web-{7563D6A7-5F90-8215-E3D0-619D7F503759}"/>
    <pc:docChg chg="delSld">
      <pc:chgData name="Adam Ruhe" userId="S::a.ruhe@nishkamschools.org::1461294f-d672-4616-8876-4ea691fb4445" providerId="AD" clId="Web-{7563D6A7-5F90-8215-E3D0-619D7F503759}" dt="2022-09-16T14:57:21.409" v="0"/>
      <pc:docMkLst>
        <pc:docMk/>
      </pc:docMkLst>
      <pc:sldChg chg="del">
        <pc:chgData name="Adam Ruhe" userId="S::a.ruhe@nishkamschools.org::1461294f-d672-4616-8876-4ea691fb4445" providerId="AD" clId="Web-{7563D6A7-5F90-8215-E3D0-619D7F503759}" dt="2022-09-16T14:57:21.409" v="0"/>
        <pc:sldMkLst>
          <pc:docMk/>
          <pc:sldMk cId="4069096411" sldId="309"/>
        </pc:sldMkLst>
      </pc:sldChg>
    </pc:docChg>
  </pc:docChgLst>
  <pc:docChgLst>
    <pc:chgData name="Kulwinder Mann" userId="S::k.mann@nishkamschools.org::2d34e087-2890-45b3-a677-e272cf1f770b" providerId="AD" clId="Web-{EC479AB2-1932-EB3E-7BF2-83E6A55E6AF4}"/>
    <pc:docChg chg="modSld">
      <pc:chgData name="Kulwinder Mann" userId="S::k.mann@nishkamschools.org::2d34e087-2890-45b3-a677-e272cf1f770b" providerId="AD" clId="Web-{EC479AB2-1932-EB3E-7BF2-83E6A55E6AF4}" dt="2022-09-14T08:28:02.534" v="1" actId="20577"/>
      <pc:docMkLst>
        <pc:docMk/>
      </pc:docMkLst>
      <pc:sldChg chg="modSp">
        <pc:chgData name="Kulwinder Mann" userId="S::k.mann@nishkamschools.org::2d34e087-2890-45b3-a677-e272cf1f770b" providerId="AD" clId="Web-{EC479AB2-1932-EB3E-7BF2-83E6A55E6AF4}" dt="2022-09-14T08:28:02.534" v="1" actId="20577"/>
        <pc:sldMkLst>
          <pc:docMk/>
          <pc:sldMk cId="4069096411" sldId="309"/>
        </pc:sldMkLst>
        <pc:spChg chg="mod">
          <ac:chgData name="Kulwinder Mann" userId="S::k.mann@nishkamschools.org::2d34e087-2890-45b3-a677-e272cf1f770b" providerId="AD" clId="Web-{EC479AB2-1932-EB3E-7BF2-83E6A55E6AF4}" dt="2022-09-14T08:28:02.534" v="1" actId="20577"/>
          <ac:spMkLst>
            <pc:docMk/>
            <pc:sldMk cId="4069096411" sldId="309"/>
            <ac:spMk id="4101" creationId="{CD1A8D65-B3D2-4379-AFCD-7453F21DB88F}"/>
          </ac:spMkLst>
        </pc:spChg>
      </pc:sldChg>
    </pc:docChg>
  </pc:docChgLst>
  <pc:docChgLst>
    <pc:chgData name="Kulwinder Mann" userId="S::k.mann@nishkamschools.org::2d34e087-2890-45b3-a677-e272cf1f770b" providerId="AD" clId="Web-{AE5A3FC6-F13D-7102-D424-1CE239889957}"/>
    <pc:docChg chg="modSld">
      <pc:chgData name="Kulwinder Mann" userId="S::k.mann@nishkamschools.org::2d34e087-2890-45b3-a677-e272cf1f770b" providerId="AD" clId="Web-{AE5A3FC6-F13D-7102-D424-1CE239889957}" dt="2022-09-14T08:30:25.638" v="44" actId="20577"/>
      <pc:docMkLst>
        <pc:docMk/>
      </pc:docMkLst>
      <pc:sldChg chg="delSp modSp">
        <pc:chgData name="Kulwinder Mann" userId="S::k.mann@nishkamschools.org::2d34e087-2890-45b3-a677-e272cf1f770b" providerId="AD" clId="Web-{AE5A3FC6-F13D-7102-D424-1CE239889957}" dt="2022-09-14T08:30:25.638" v="44" actId="20577"/>
        <pc:sldMkLst>
          <pc:docMk/>
          <pc:sldMk cId="296434102" sldId="312"/>
        </pc:sldMkLst>
        <pc:spChg chg="mod">
          <ac:chgData name="Kulwinder Mann" userId="S::k.mann@nishkamschools.org::2d34e087-2890-45b3-a677-e272cf1f770b" providerId="AD" clId="Web-{AE5A3FC6-F13D-7102-D424-1CE239889957}" dt="2022-09-14T08:30:25.638" v="44" actId="20577"/>
          <ac:spMkLst>
            <pc:docMk/>
            <pc:sldMk cId="296434102" sldId="312"/>
            <ac:spMk id="6" creationId="{8198C66E-E09D-4B03-AFBF-08839B102977}"/>
          </ac:spMkLst>
        </pc:spChg>
        <pc:spChg chg="del mod">
          <ac:chgData name="Kulwinder Mann" userId="S::k.mann@nishkamschools.org::2d34e087-2890-45b3-a677-e272cf1f770b" providerId="AD" clId="Web-{AE5A3FC6-F13D-7102-D424-1CE239889957}" dt="2022-09-14T08:28:47.605" v="2"/>
          <ac:spMkLst>
            <pc:docMk/>
            <pc:sldMk cId="296434102" sldId="312"/>
            <ac:spMk id="7" creationId="{EC2E0AC9-BFAB-4636-B2E8-14971F20D128}"/>
          </ac:spMkLst>
        </pc:spChg>
      </pc:sldChg>
    </pc:docChg>
  </pc:docChgLst>
  <pc:docChgLst>
    <pc:chgData name="Adam Ruhe" userId="S::a.ruhe@nishkamschools.org::1461294f-d672-4616-8876-4ea691fb4445" providerId="AD" clId="Web-{D509E43F-2066-E55C-A8B9-0FF7780CBE50}"/>
    <pc:docChg chg="delSld">
      <pc:chgData name="Adam Ruhe" userId="S::a.ruhe@nishkamschools.org::1461294f-d672-4616-8876-4ea691fb4445" providerId="AD" clId="Web-{D509E43F-2066-E55C-A8B9-0FF7780CBE50}" dt="2022-09-16T14:57:57.397" v="0"/>
      <pc:docMkLst>
        <pc:docMk/>
      </pc:docMkLst>
      <pc:sldChg chg="del">
        <pc:chgData name="Adam Ruhe" userId="S::a.ruhe@nishkamschools.org::1461294f-d672-4616-8876-4ea691fb4445" providerId="AD" clId="Web-{D509E43F-2066-E55C-A8B9-0FF7780CBE50}" dt="2022-09-16T14:57:57.397" v="0"/>
        <pc:sldMkLst>
          <pc:docMk/>
          <pc:sldMk cId="3463527952" sldId="308"/>
        </pc:sldMkLst>
      </pc:sldChg>
    </pc:docChg>
  </pc:docChgLst>
  <pc:docChgLst>
    <pc:chgData name="Adam Ruhe" userId="S::a.ruhe@nishkamschools.org::1461294f-d672-4616-8876-4ea691fb4445" providerId="AD" clId="Web-{0F901530-BB50-CE73-CCE2-0DCAC18B86D1}"/>
    <pc:docChg chg="delSld">
      <pc:chgData name="Adam Ruhe" userId="S::a.ruhe@nishkamschools.org::1461294f-d672-4616-8876-4ea691fb4445" providerId="AD" clId="Web-{0F901530-BB50-CE73-CCE2-0DCAC18B86D1}" dt="2022-09-27T15:17:25.850" v="0"/>
      <pc:docMkLst>
        <pc:docMk/>
      </pc:docMkLst>
      <pc:sldChg chg="del">
        <pc:chgData name="Adam Ruhe" userId="S::a.ruhe@nishkamschools.org::1461294f-d672-4616-8876-4ea691fb4445" providerId="AD" clId="Web-{0F901530-BB50-CE73-CCE2-0DCAC18B86D1}" dt="2022-09-27T15:17:25.850" v="0"/>
        <pc:sldMkLst>
          <pc:docMk/>
          <pc:sldMk cId="3234652443" sldId="298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184B157-364E-4A7E-9F90-90AF1262F15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838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7EE61B-6B0B-49B7-A221-3D67B6F0DF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76663" y="0"/>
            <a:ext cx="2890837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72DA07B-9484-40D7-83AE-4255794786D7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57DC6C-C019-45A4-B3A3-A28000C534F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90838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2E9BE6-DF8C-45B0-8E20-CA4DDA789C6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6663" y="9429750"/>
            <a:ext cx="2890837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4446956-50C8-4324-887B-416CA62811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144AEC5-D340-44C2-A83C-BECA496B9B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3F9F19-44A5-4384-BDB0-011719DE2F7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E2F8896-4836-447F-8BFE-A700284E1D2F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BA54A74-1EEC-442D-BE79-38D726959F3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6125"/>
            <a:ext cx="49609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0C4E5F7-94B3-4553-AB0C-4E1C1C8F77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102204-5932-4F83-AAE5-95D03A7609F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2C6572-2D39-4EB9-9073-FBA338C857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2129B24-E10A-44C6-8525-888E7B23CA7B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C879A-200A-467E-B996-D2FB5F2A35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01A2F-554C-4489-9960-1D840E25CEB9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51D9B9-6B31-43EF-9247-E252C48B8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226F8B-6834-4411-842B-20ABC9EC2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6830C-0FA9-4D50-8C2F-9AE2740257E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94279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0ACB3C-ED08-4104-91F8-549AED46F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7DC51-D3F3-48D8-8495-19E5806BFA0A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ECBEB-5023-43E1-B56D-511CDC489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24789-D550-4DD7-8A4B-47AC55F6A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C45E8-A30F-4F3A-A2AA-FF641937C23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34182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6698E-835D-4E81-B98B-4661E4BD8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CB999-E685-49BE-8A78-8A10A297E62A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84ACF0-2514-4CB0-8451-5BB4C569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3A6ED-D6A9-4183-85BB-B7BE1A3F1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B0AAB-7D81-4222-9FC2-FAAB0A5871F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008491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A1E6633-B40C-436F-AFE4-F97A05B31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9D151-FF92-415C-B921-EE6FF60ACD0D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7B6664E-FBA3-463E-B05E-5AD7593B2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DA1AD27-1B14-47BE-9A04-488D5BB04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62F12E-8202-442B-875D-611F6E9D1D7A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49527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9653501-D699-47EC-9307-AD5B00A3E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3DA7A-6B83-4934-A1D0-97E34CA25B80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DAFAC6C-3A54-4A6C-8775-8783A70F6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62A0232-D5C7-484B-AAED-24510D536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E3C22-2CF4-4933-80AA-F0F9DC62569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97350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2B853A4-A24E-4941-9845-E50B08410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A49B9-AA08-489A-AFE9-D028E2FC6149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4CB63D7-25FF-467C-9C06-655A50BD9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F7ABFC4-DE4F-4839-B9A7-EADBDA7FB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2D444-2E0D-49DA-A778-D035469A225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9382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259D4F2-F874-4A44-BCE5-51B5634D9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E87B8-2BA9-4072-910A-AD079BAC9F5F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E313D11-611F-40D0-BE57-6782F03E5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0ADD488-3647-4E5D-B36F-AA3DB47BD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7D5C7-0C4F-49AE-82C4-1A1F33A135C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05791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A7AC235-8466-4C06-94BA-74CC39FBC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840222-56A6-4035-AA66-0FFB9FE132DB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DC7C8C7-366C-497E-BCC7-21B915090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57E5DD-0F58-4F76-B5F6-978A3B4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65334-3E82-45AD-AB08-EF15150A9940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436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6FCEF74-CDAF-4FC3-A790-E550AFCDDF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8EC03-7712-4BC4-A7CA-5B554CE87917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137633D-9117-471D-AF25-1B819F3C6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6690A08-4CDD-4849-B74C-C996C7983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AA2AB-42B2-447F-AE0F-12333B7AC1D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41645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D2640-D2DD-4760-A3F5-749F2E31F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7A9C6-D00D-46BB-B52E-1ED21E2FD3D5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A1D2A1-7ED8-42A7-A6B1-6B7E62238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1C4015-7C85-484D-ACD0-11AB06411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181B3-BBB4-4C32-AF13-81D883D824D0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499214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ABD9A5-B28B-4359-8D63-BB50BDA8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E741A-E575-4DAA-A0AE-73CBD149F0F9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75D71-3972-4F66-A182-EE0FA6155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E1F28C-A07B-4123-98DA-E1F0F8A23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E8518-61C4-4A42-BCDD-7879BB7CF4B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9375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E466860-41A3-474F-8AA2-7761BEFFE45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5BEE338-8C01-4541-90A5-08B0A8BAEC0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B3C9C4-2780-47D9-A167-376438A877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D77B787-DD71-4C54-83DF-2487400F3757}" type="datetimeFigureOut">
              <a:rPr lang="en-GB" altLang="en-US"/>
              <a:pPr>
                <a:defRPr/>
              </a:pPr>
              <a:t>27/09/2022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B1267-1501-4DE1-8E91-482B2CEA7D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35F87-0FA9-4F7D-ACE8-88446342A9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B9E356FA-E786-4C73-B836-C1D41A4E391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157" y="2287121"/>
            <a:ext cx="7934325" cy="504825"/>
          </a:xfrm>
        </p:spPr>
        <p:txBody>
          <a:bodyPr/>
          <a:lstStyle/>
          <a:p>
            <a:r>
              <a:rPr lang="en-GB" altLang="en-US" sz="32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Welcome to the Nishkam Business &amp; Economics department</a:t>
            </a:r>
            <a:endParaRPr lang="en-US" sz="3200" dirty="0">
              <a:cs typeface="Calibri"/>
            </a:endParaRPr>
          </a:p>
        </p:txBody>
      </p:sp>
      <p:pic>
        <p:nvPicPr>
          <p:cNvPr id="6" name="Google Shape;234;p1">
            <a:extLst>
              <a:ext uri="{FF2B5EF4-FFF2-40B4-BE49-F238E27FC236}">
                <a16:creationId xmlns:a16="http://schemas.microsoft.com/office/drawing/2014/main" id="{EB7605DD-1BBC-4487-8AA1-4AA3DE2059FE}"/>
              </a:ext>
            </a:extLst>
          </p:cNvPr>
          <p:cNvPicPr preferRelativeResize="0">
            <a:picLocks noGrp="1"/>
          </p:cNvPicPr>
          <p:nvPr>
            <p:ph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259632" y="3711342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235;p1">
            <a:extLst>
              <a:ext uri="{FF2B5EF4-FFF2-40B4-BE49-F238E27FC236}">
                <a16:creationId xmlns:a16="http://schemas.microsoft.com/office/drawing/2014/main" id="{8D65E6AB-01FC-4D9B-B9A7-E4D0A4F3238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65838" y="3605696"/>
            <a:ext cx="3651236" cy="171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eaLnBrk="1" hangingPunct="1"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  <a:cs typeface="Calibri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Head of Department welcome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98C66E-E09D-4B03-AFBF-08839B102977}"/>
              </a:ext>
            </a:extLst>
          </p:cNvPr>
          <p:cNvSpPr txBox="1"/>
          <p:nvPr/>
        </p:nvSpPr>
        <p:spPr>
          <a:xfrm>
            <a:off x="611560" y="1694228"/>
            <a:ext cx="7236097" cy="3532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80"/>
              </a:spcBef>
              <a:spcAft>
                <a:spcPts val="0"/>
              </a:spcAft>
              <a:buSzPts val="2400"/>
            </a:pPr>
            <a:r>
              <a:rPr lang="en-GB" sz="2000" b="1" dirty="0">
                <a:solidFill>
                  <a:srgbClr val="CC99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Business</a:t>
            </a:r>
          </a:p>
          <a:p>
            <a:pPr>
              <a:spcBef>
                <a:spcPts val="480"/>
              </a:spcBef>
              <a:spcAft>
                <a:spcPts val="0"/>
              </a:spcAft>
              <a:buSzPts val="2400"/>
            </a:pPr>
            <a:endParaRPr lang="en-GB" sz="2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>
              <a:spcBef>
                <a:spcPts val="480"/>
              </a:spcBef>
              <a:spcAft>
                <a:spcPts val="0"/>
              </a:spcAft>
              <a:buSzPts val="2400"/>
            </a:pPr>
            <a:r>
              <a:rPr lang="en-GB" sz="2000" b="0" i="0" dirty="0">
                <a:solidFill>
                  <a:srgbClr val="202124"/>
                </a:solidFill>
                <a:effectLst/>
                <a:latin typeface="Century Gothic" panose="020B0502020202020204" pitchFamily="34" charset="0"/>
              </a:rPr>
              <a:t>A </a:t>
            </a:r>
            <a:r>
              <a:rPr lang="en-GB" sz="2000" b="1" i="0" dirty="0">
                <a:solidFill>
                  <a:srgbClr val="202124"/>
                </a:solidFill>
                <a:effectLst/>
                <a:latin typeface="Century Gothic" panose="020B0502020202020204" pitchFamily="34" charset="0"/>
              </a:rPr>
              <a:t>Level Business</a:t>
            </a:r>
            <a:r>
              <a:rPr lang="en-GB" sz="2000" b="0" i="0" dirty="0">
                <a:solidFill>
                  <a:srgbClr val="202124"/>
                </a:solidFill>
                <a:effectLst/>
                <a:latin typeface="Century Gothic" panose="020B0502020202020204" pitchFamily="34" charset="0"/>
              </a:rPr>
              <a:t> is a dynamic and engaging subject with a holistic approach to </a:t>
            </a:r>
            <a:r>
              <a:rPr lang="en-GB" sz="2000" b="1" i="0" dirty="0">
                <a:solidFill>
                  <a:srgbClr val="202124"/>
                </a:solidFill>
                <a:effectLst/>
                <a:latin typeface="Century Gothic" panose="020B0502020202020204" pitchFamily="34" charset="0"/>
              </a:rPr>
              <a:t>business</a:t>
            </a:r>
            <a:r>
              <a:rPr lang="en-GB" sz="2000" b="0" i="0" dirty="0">
                <a:solidFill>
                  <a:srgbClr val="202124"/>
                </a:solidFill>
                <a:effectLst/>
                <a:latin typeface="Century Gothic" panose="020B0502020202020204" pitchFamily="34" charset="0"/>
              </a:rPr>
              <a:t>. You will study models, theories and techniques to help you develop a deeper understanding of </a:t>
            </a:r>
            <a:r>
              <a:rPr lang="en-GB" sz="2000" b="1" i="0" dirty="0">
                <a:solidFill>
                  <a:srgbClr val="202124"/>
                </a:solidFill>
                <a:effectLst/>
                <a:latin typeface="Century Gothic" panose="020B0502020202020204" pitchFamily="34" charset="0"/>
              </a:rPr>
              <a:t>business</a:t>
            </a:r>
            <a:r>
              <a:rPr lang="en-GB" sz="2000" b="0" i="0" dirty="0">
                <a:solidFill>
                  <a:srgbClr val="202124"/>
                </a:solidFill>
                <a:effectLst/>
                <a:latin typeface="Century Gothic" panose="020B0502020202020204" pitchFamily="34" charset="0"/>
              </a:rPr>
              <a:t> issues relevant in the modern world.</a:t>
            </a:r>
            <a:endParaRPr lang="en-GB" sz="2000" dirty="0">
              <a:latin typeface="Century Gothic" panose="020B0502020202020204" pitchFamily="34" charset="0"/>
              <a:ea typeface="Century Gothic"/>
              <a:cs typeface="Century Gothic"/>
              <a:sym typeface="Century Gothic"/>
            </a:endParaRPr>
          </a:p>
          <a:p>
            <a:pPr>
              <a:spcBef>
                <a:spcPts val="480"/>
              </a:spcBef>
              <a:spcAft>
                <a:spcPts val="0"/>
              </a:spcAft>
              <a:buSzPts val="2400"/>
            </a:pPr>
            <a:endParaRPr lang="en-GB" sz="2000" dirty="0"/>
          </a:p>
          <a:p>
            <a:pPr marL="0" indent="0">
              <a:spcBef>
                <a:spcPts val="480"/>
              </a:spcBef>
              <a:spcAft>
                <a:spcPts val="0"/>
              </a:spcAft>
              <a:buSzPts val="2400"/>
              <a:buFont typeface="Arial" panose="020B0604020202020204" pitchFamily="34" charset="0"/>
              <a:buNone/>
            </a:pPr>
            <a:endParaRPr lang="en-GB" sz="2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 panose="020B0604020202020204" pitchFamily="34" charset="0"/>
              <a:buChar char="•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68633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0C4C4-81B4-4412-B07C-8E117141E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>
                <a:solidFill>
                  <a:srgbClr val="CC99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Economics</a:t>
            </a:r>
            <a:endParaRPr lang="en-GB" sz="2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7572D9-FF20-4F5A-B341-94E2C22F0F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GB" sz="2000" dirty="0">
                <a:solidFill>
                  <a:srgbClr val="CC99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Economics focuses </a:t>
            </a: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more on aspects such as demand, supply, foreign exchange rate, inflation, central bank policies, foreign trade national budget, etc.</a:t>
            </a:r>
          </a:p>
          <a:p>
            <a:pPr marL="25400" lv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</a:pPr>
            <a:endParaRPr lang="en-GB" sz="2000" dirty="0"/>
          </a:p>
          <a:p>
            <a:pPr marL="25400" lv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Economics can be broadly classified into two:</a:t>
            </a:r>
            <a:endParaRPr lang="en-GB" sz="2000" dirty="0"/>
          </a:p>
          <a:p>
            <a:pPr marL="25400" lv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</a:pPr>
            <a:r>
              <a:rPr lang="en-GB" sz="2000" b="1" dirty="0">
                <a:latin typeface="Century Gothic"/>
                <a:ea typeface="Century Gothic"/>
                <a:cs typeface="Century Gothic"/>
                <a:sym typeface="Century Gothic"/>
              </a:rPr>
              <a:t>Micro</a:t>
            </a: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 Economics – individual units of the economy</a:t>
            </a:r>
            <a:endParaRPr lang="en-GB" sz="2000" dirty="0"/>
          </a:p>
          <a:p>
            <a:pPr marL="25400" lv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</a:pPr>
            <a:r>
              <a:rPr lang="en-GB" sz="2000" b="1" dirty="0">
                <a:latin typeface="Century Gothic"/>
                <a:ea typeface="Century Gothic"/>
                <a:cs typeface="Century Gothic"/>
                <a:sym typeface="Century Gothic"/>
              </a:rPr>
              <a:t>Macro</a:t>
            </a: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 Economics - activities carried out in an economy as a whole</a:t>
            </a:r>
            <a:endParaRPr lang="en-GB" sz="2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6409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endParaRPr lang="en-GB" sz="1800" dirty="0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eaLnBrk="1" hangingPunct="1"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  <a:cs typeface="Calibri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Head of Department welcome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98C66E-E09D-4B03-AFBF-08839B102977}"/>
              </a:ext>
            </a:extLst>
          </p:cNvPr>
          <p:cNvSpPr txBox="1"/>
          <p:nvPr/>
        </p:nvSpPr>
        <p:spPr>
          <a:xfrm>
            <a:off x="544067" y="1645762"/>
            <a:ext cx="7236097" cy="51229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746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Subject specialists with experience</a:t>
            </a:r>
            <a:endParaRPr lang="en-GB" sz="2000" dirty="0">
              <a:solidFill>
                <a:schemeClr val="dk1"/>
              </a:solidFill>
            </a:endParaRPr>
          </a:p>
          <a:p>
            <a:pPr marL="374650" lvl="0" indent="-2857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Popular subject at sixth form.</a:t>
            </a:r>
            <a:endParaRPr lang="en-GB" sz="2000" dirty="0">
              <a:solidFill>
                <a:schemeClr val="dk1"/>
              </a:solidFill>
              <a:latin typeface="Century Gothic"/>
              <a:ea typeface="Century Gothic"/>
              <a:cs typeface="Century Gothic"/>
            </a:endParaRPr>
          </a:p>
          <a:p>
            <a:pPr marL="374650" lvl="0" indent="-28575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Progression to Higher education / apprenticeships and the world of work</a:t>
            </a:r>
            <a:endParaRPr lang="en-GB" sz="2000" dirty="0">
              <a:solidFill>
                <a:schemeClr val="dk1"/>
              </a:solidFill>
              <a:latin typeface="Century Gothic"/>
              <a:ea typeface="Century Gothic"/>
              <a:cs typeface="Century Gothic"/>
            </a:endParaRPr>
          </a:p>
          <a:p>
            <a:pPr marL="285750" lvl="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All employees need sound business skills behind them.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Excellent results</a:t>
            </a:r>
            <a:endParaRPr lang="en-GB" sz="2000" dirty="0">
              <a:solidFill>
                <a:schemeClr val="dk1"/>
              </a:solidFill>
              <a:latin typeface="Century Gothic"/>
              <a:ea typeface="Century Gothic"/>
              <a:cs typeface="Century Gothic"/>
            </a:endParaRPr>
          </a:p>
          <a:p>
            <a:pPr marL="342900" indent="-342900">
              <a:spcBef>
                <a:spcPts val="480"/>
              </a:spcBef>
              <a:spcAft>
                <a:spcPts val="0"/>
              </a:spcAft>
              <a:buSzPts val="2400"/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Pass rates in </a:t>
            </a:r>
            <a:r>
              <a:rPr lang="en-GB" sz="2000" b="1" dirty="0">
                <a:latin typeface="Century Gothic"/>
                <a:ea typeface="Century Gothic"/>
                <a:cs typeface="Century Gothic"/>
                <a:sym typeface="Century Gothic"/>
              </a:rPr>
              <a:t>Business</a:t>
            </a:r>
          </a:p>
          <a:p>
            <a:pPr>
              <a:spcBef>
                <a:spcPts val="480"/>
              </a:spcBef>
              <a:spcAft>
                <a:spcPts val="0"/>
              </a:spcAft>
              <a:buSzPts val="2400"/>
            </a:pPr>
            <a:r>
              <a:rPr lang="en-GB" sz="2000" b="1" dirty="0">
                <a:latin typeface="Century Gothic"/>
                <a:ea typeface="Century Gothic"/>
                <a:cs typeface="Century Gothic"/>
                <a:sym typeface="Century Gothic"/>
              </a:rPr>
              <a:t>     2022</a:t>
            </a: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:	</a:t>
            </a:r>
            <a:endParaRPr lang="en-GB" sz="2000" dirty="0">
              <a:latin typeface="Century Gothic"/>
              <a:ea typeface="Century Gothic"/>
              <a:cs typeface="Century Gothic"/>
            </a:endParaRPr>
          </a:p>
          <a:p>
            <a:pPr>
              <a:spcBef>
                <a:spcPts val="480"/>
              </a:spcBef>
              <a:spcAft>
                <a:spcPts val="0"/>
              </a:spcAft>
              <a:buSzPts val="2400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     94% A - C</a:t>
            </a:r>
            <a:endParaRPr lang="en-GB" sz="2000" dirty="0">
              <a:latin typeface="Century Gothic"/>
              <a:ea typeface="Century Gothic"/>
              <a:cs typeface="Century Gothic"/>
            </a:endParaRPr>
          </a:p>
          <a:p>
            <a:pPr marL="342900" lvl="0" indent="-3429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Pass rates in </a:t>
            </a:r>
            <a:r>
              <a:rPr lang="en-GB" sz="2000" b="1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Economics</a:t>
            </a:r>
            <a:endParaRPr lang="en-GB" sz="1600" b="1" dirty="0"/>
          </a:p>
          <a:p>
            <a:pPr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r>
              <a:rPr lang="en-GB" sz="2000" b="1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     2022:</a:t>
            </a: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	</a:t>
            </a:r>
            <a:endParaRPr lang="en-GB" sz="2000" dirty="0">
              <a:latin typeface="Century Gothic"/>
              <a:ea typeface="Century Gothic"/>
              <a:cs typeface="Century Gothic"/>
            </a:endParaRPr>
          </a:p>
          <a:p>
            <a:pPr>
              <a:spcBef>
                <a:spcPts val="0"/>
              </a:spcBef>
              <a:spcAft>
                <a:spcPts val="0"/>
              </a:spcAft>
              <a:buSzPts val="2400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     95% - A - C</a:t>
            </a:r>
            <a:endParaRPr lang="en-GB" sz="2000" dirty="0">
              <a:solidFill>
                <a:srgbClr val="000000"/>
              </a:solidFill>
              <a:latin typeface="Century Gothic"/>
              <a:ea typeface="Century Gothic"/>
              <a:cs typeface="Century Gothic"/>
            </a:endParaRPr>
          </a:p>
          <a:p>
            <a:pPr marL="0" indent="0">
              <a:spcBef>
                <a:spcPts val="480"/>
              </a:spcBef>
              <a:spcAft>
                <a:spcPts val="0"/>
              </a:spcAft>
              <a:buSzPts val="2400"/>
              <a:buFont typeface="Arial" panose="020B0604020202020204" pitchFamily="34" charset="0"/>
              <a:buNone/>
            </a:pPr>
            <a:endParaRPr lang="en-GB" sz="2000" dirty="0"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 panose="020B0604020202020204" pitchFamily="34" charset="0"/>
              <a:buChar char="•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96434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you can expect in your Business lessons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9B93EF-274F-418E-8C39-6F00104CFF09}"/>
              </a:ext>
            </a:extLst>
          </p:cNvPr>
          <p:cNvSpPr txBox="1"/>
          <p:nvPr/>
        </p:nvSpPr>
        <p:spPr>
          <a:xfrm>
            <a:off x="673348" y="2057283"/>
            <a:ext cx="7740153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Marketing &amp;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Market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Marketing Mix and strategy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Managing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Entrepreneurs and leaders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Raising finance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Financial liability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Managing Finance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Resource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External influences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6" name="Google Shape;318;p9">
            <a:extLst>
              <a:ext uri="{FF2B5EF4-FFF2-40B4-BE49-F238E27FC236}">
                <a16:creationId xmlns:a16="http://schemas.microsoft.com/office/drawing/2014/main" id="{06015490-491D-4420-A9C4-A64AE53DCCF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9998" t="37868" r="47634" b="18432"/>
          <a:stretch/>
        </p:blipFill>
        <p:spPr>
          <a:xfrm>
            <a:off x="5902647" y="2039938"/>
            <a:ext cx="1909441" cy="13636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FAA98E9-150C-4135-8C39-2B29EA586D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072" y="4022554"/>
            <a:ext cx="2859272" cy="159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2570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you will study in Business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1F4FA9-EF7B-4011-B25A-CAB7594CCA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2923" y="1491819"/>
            <a:ext cx="6578154" cy="482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968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687" y="1806823"/>
            <a:ext cx="7991475" cy="4425950"/>
          </a:xfrm>
        </p:spPr>
        <p:txBody>
          <a:bodyPr/>
          <a:lstStyle/>
          <a:p>
            <a:pPr eaLnBrk="1" hangingPunct="1"/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Scarcity, choice and potential conflict</a:t>
            </a:r>
          </a:p>
          <a:p>
            <a:pPr eaLnBrk="1" hangingPunct="1"/>
            <a:r>
              <a:rPr lang="en-GB" sz="2000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Markets, Consumers and Firms </a:t>
            </a:r>
          </a:p>
          <a:p>
            <a:pPr eaLnBrk="1" hangingPunct="1"/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Enterprise</a:t>
            </a:r>
          </a:p>
          <a:p>
            <a:pPr eaLnBrk="1" hangingPunct="1"/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Global economy</a:t>
            </a:r>
          </a:p>
          <a:p>
            <a:pPr eaLnBrk="1" hangingPunct="1"/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wider economic environment</a:t>
            </a:r>
          </a:p>
          <a:p>
            <a:pPr eaLnBrk="1" hangingPunct="1"/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role of credit in the economy</a:t>
            </a:r>
          </a:p>
          <a:p>
            <a:pPr eaLnBrk="1" hangingPunct="1"/>
            <a:r>
              <a:rPr lang="en-GB" sz="20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economic cycle</a:t>
            </a:r>
            <a:endParaRPr lang="en-GB" sz="2000" dirty="0"/>
          </a:p>
          <a:p>
            <a:pPr marL="0" indent="0" eaLnBrk="1" hangingPunct="1">
              <a:buNone/>
            </a:pPr>
            <a:endParaRPr lang="en-GB" sz="2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eaLnBrk="1" hangingPunct="1">
              <a:buNone/>
            </a:pPr>
            <a:endParaRPr lang="en-GB" sz="2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indent="0" eaLnBrk="1" hangingPunct="1">
              <a:buNone/>
            </a:pPr>
            <a:endParaRPr lang="en-GB" sz="1800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you can expect in your Economics  lessons</a:t>
            </a:r>
          </a:p>
        </p:txBody>
      </p:sp>
      <p:sp>
        <p:nvSpPr>
          <p:cNvPr id="6" name="Google Shape;384;p15">
            <a:extLst>
              <a:ext uri="{FF2B5EF4-FFF2-40B4-BE49-F238E27FC236}">
                <a16:creationId xmlns:a16="http://schemas.microsoft.com/office/drawing/2014/main" id="{ABDC6D18-069B-4B43-AAAA-402104BAEA86}"/>
              </a:ext>
            </a:extLst>
          </p:cNvPr>
          <p:cNvSpPr/>
          <p:nvPr/>
        </p:nvSpPr>
        <p:spPr>
          <a:xfrm>
            <a:off x="371505" y="1911594"/>
            <a:ext cx="2258407" cy="626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" name="Google Shape;385;p15">
            <a:extLst>
              <a:ext uri="{FF2B5EF4-FFF2-40B4-BE49-F238E27FC236}">
                <a16:creationId xmlns:a16="http://schemas.microsoft.com/office/drawing/2014/main" id="{30FEBF82-6B80-4F27-82A1-4B94F477F5B4}"/>
              </a:ext>
            </a:extLst>
          </p:cNvPr>
          <p:cNvSpPr/>
          <p:nvPr/>
        </p:nvSpPr>
        <p:spPr>
          <a:xfrm>
            <a:off x="6063927" y="2555396"/>
            <a:ext cx="2258407" cy="544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3200" b="0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EBFCFCA-BE61-495F-BB9D-91BDD2011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9346" y="4324350"/>
            <a:ext cx="2857500" cy="1600200"/>
          </a:xfrm>
          <a:prstGeom prst="rect">
            <a:avLst/>
          </a:prstGeom>
        </p:spPr>
      </p:pic>
      <p:pic>
        <p:nvPicPr>
          <p:cNvPr id="10" name="Google Shape;317;p9">
            <a:extLst>
              <a:ext uri="{FF2B5EF4-FFF2-40B4-BE49-F238E27FC236}">
                <a16:creationId xmlns:a16="http://schemas.microsoft.com/office/drawing/2014/main" id="{02F0F03B-0CF9-4B7F-A405-8E9AB6F73897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8493" t="32367" r="46987" b="12235"/>
          <a:stretch/>
        </p:blipFill>
        <p:spPr>
          <a:xfrm>
            <a:off x="5879230" y="1783163"/>
            <a:ext cx="2157732" cy="19288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764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you will study in Economics</a:t>
            </a:r>
            <a:endParaRPr lang="en-US" dirty="0"/>
          </a:p>
        </p:txBody>
      </p:sp>
      <p:pic>
        <p:nvPicPr>
          <p:cNvPr id="3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6B440E93-40CD-4D39-AC34-4344C0CBE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4613" y="1482999"/>
            <a:ext cx="5193869" cy="465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54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*</a:t>
            </a: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An example topic from Economics </a:t>
            </a:r>
          </a:p>
        </p:txBody>
      </p:sp>
      <p:pic>
        <p:nvPicPr>
          <p:cNvPr id="6" name="Google Shape;400;p16">
            <a:extLst>
              <a:ext uri="{FF2B5EF4-FFF2-40B4-BE49-F238E27FC236}">
                <a16:creationId xmlns:a16="http://schemas.microsoft.com/office/drawing/2014/main" id="{35EE5B7F-4F08-44CF-89C6-2785F05575D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8843" y="1788633"/>
            <a:ext cx="1454074" cy="74598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399;p16">
            <a:extLst>
              <a:ext uri="{FF2B5EF4-FFF2-40B4-BE49-F238E27FC236}">
                <a16:creationId xmlns:a16="http://schemas.microsoft.com/office/drawing/2014/main" id="{BDF2F413-47C4-4CF4-8B79-E3D66FDF073F}"/>
              </a:ext>
            </a:extLst>
          </p:cNvPr>
          <p:cNvSpPr/>
          <p:nvPr/>
        </p:nvSpPr>
        <p:spPr>
          <a:xfrm>
            <a:off x="2407948" y="1870254"/>
            <a:ext cx="6343166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Has the impact of </a:t>
            </a:r>
            <a:r>
              <a:rPr lang="en-GB" sz="20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improved standards of living being </a:t>
            </a:r>
            <a:r>
              <a:rPr lang="en-GB" sz="2000" b="1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positive?</a:t>
            </a:r>
            <a:endParaRPr sz="2000" dirty="0"/>
          </a:p>
        </p:txBody>
      </p:sp>
      <p:pic>
        <p:nvPicPr>
          <p:cNvPr id="8" name="Google Shape;406;p16">
            <a:extLst>
              <a:ext uri="{FF2B5EF4-FFF2-40B4-BE49-F238E27FC236}">
                <a16:creationId xmlns:a16="http://schemas.microsoft.com/office/drawing/2014/main" id="{A47109E8-E00E-42CA-949B-4057C23660D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7679" y="2677006"/>
            <a:ext cx="1454074" cy="878203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401;p16">
            <a:extLst>
              <a:ext uri="{FF2B5EF4-FFF2-40B4-BE49-F238E27FC236}">
                <a16:creationId xmlns:a16="http://schemas.microsoft.com/office/drawing/2014/main" id="{9D6FD811-4ABD-4A9F-AA6F-56C0E10D3E91}"/>
              </a:ext>
            </a:extLst>
          </p:cNvPr>
          <p:cNvSpPr/>
          <p:nvPr/>
        </p:nvSpPr>
        <p:spPr>
          <a:xfrm>
            <a:off x="2411760" y="2952444"/>
            <a:ext cx="5688632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Should we offer subsidies for all of this?</a:t>
            </a:r>
            <a:endParaRPr sz="2400" dirty="0"/>
          </a:p>
        </p:txBody>
      </p:sp>
      <p:pic>
        <p:nvPicPr>
          <p:cNvPr id="10" name="Google Shape;403;p16">
            <a:extLst>
              <a:ext uri="{FF2B5EF4-FFF2-40B4-BE49-F238E27FC236}">
                <a16:creationId xmlns:a16="http://schemas.microsoft.com/office/drawing/2014/main" id="{17812883-C88A-4354-9019-BDE4BE4522E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7679" y="3743728"/>
            <a:ext cx="1514312" cy="105862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402;p16">
            <a:extLst>
              <a:ext uri="{FF2B5EF4-FFF2-40B4-BE49-F238E27FC236}">
                <a16:creationId xmlns:a16="http://schemas.microsoft.com/office/drawing/2014/main" id="{1DDC4843-2572-4ECE-BE04-5396FA79A947}"/>
              </a:ext>
            </a:extLst>
          </p:cNvPr>
          <p:cNvSpPr/>
          <p:nvPr/>
        </p:nvSpPr>
        <p:spPr>
          <a:xfrm>
            <a:off x="2415580" y="3875088"/>
            <a:ext cx="597284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Productivity – what is it? Why is it so important?</a:t>
            </a:r>
            <a:endParaRPr sz="2400" dirty="0"/>
          </a:p>
        </p:txBody>
      </p:sp>
      <p:pic>
        <p:nvPicPr>
          <p:cNvPr id="12" name="Google Shape;405;p16">
            <a:extLst>
              <a:ext uri="{FF2B5EF4-FFF2-40B4-BE49-F238E27FC236}">
                <a16:creationId xmlns:a16="http://schemas.microsoft.com/office/drawing/2014/main" id="{30180200-7960-4D73-ABF0-01E74FE9657D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57680" y="4990163"/>
            <a:ext cx="1549822" cy="972653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404;p16">
            <a:extLst>
              <a:ext uri="{FF2B5EF4-FFF2-40B4-BE49-F238E27FC236}">
                <a16:creationId xmlns:a16="http://schemas.microsoft.com/office/drawing/2014/main" id="{67DD0579-E010-45CF-9D9C-B7E008E05673}"/>
              </a:ext>
            </a:extLst>
          </p:cNvPr>
          <p:cNvSpPr/>
          <p:nvPr/>
        </p:nvSpPr>
        <p:spPr>
          <a:xfrm>
            <a:off x="2411760" y="5195887"/>
            <a:ext cx="504056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i="0" u="none" strike="noStrike" cap="none" dirty="0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Global business &amp; ethical products</a:t>
            </a:r>
            <a:endParaRPr sz="2400" dirty="0"/>
          </a:p>
        </p:txBody>
      </p:sp>
    </p:spTree>
    <p:extLst>
      <p:ext uri="{BB962C8B-B14F-4D97-AF65-F5344CB8AC3E}">
        <p14:creationId xmlns:p14="http://schemas.microsoft.com/office/powerpoint/2010/main" val="334321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7687" y="1804988"/>
            <a:ext cx="7991475" cy="4425950"/>
          </a:xfrm>
        </p:spPr>
        <p:txBody>
          <a:bodyPr/>
          <a:lstStyle/>
          <a:p>
            <a:pPr marL="457200" lvl="0" indent="-43180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Young Enterprise</a:t>
            </a:r>
            <a:endParaRPr lang="en-GB" sz="2000" dirty="0"/>
          </a:p>
          <a:p>
            <a:pPr marL="457200" lvl="0" indent="-43180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Jaguar Land Rover</a:t>
            </a:r>
            <a:endParaRPr lang="en-GB" sz="2000" dirty="0"/>
          </a:p>
          <a:p>
            <a:pPr marL="457200" lvl="0" indent="-43180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Cadbury World </a:t>
            </a:r>
            <a:endParaRPr lang="en-GB" sz="2000" dirty="0"/>
          </a:p>
          <a:p>
            <a:pPr marL="457200" lvl="0" indent="-43180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</a:pPr>
            <a:r>
              <a:rPr lang="en-GB" sz="2000" dirty="0">
                <a:latin typeface="Century Gothic"/>
                <a:ea typeface="Century Gothic"/>
                <a:cs typeface="Century Gothic"/>
                <a:sym typeface="Century Gothic"/>
              </a:rPr>
              <a:t>Star City Grade Booster workshops </a:t>
            </a:r>
            <a:endParaRPr lang="en-GB" sz="2000" dirty="0"/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Extra-curricular opportunities in Business/Economics</a:t>
            </a:r>
            <a:endParaRPr lang="en-US" dirty="0"/>
          </a:p>
        </p:txBody>
      </p:sp>
      <p:pic>
        <p:nvPicPr>
          <p:cNvPr id="6" name="Google Shape;302;p8">
            <a:extLst>
              <a:ext uri="{FF2B5EF4-FFF2-40B4-BE49-F238E27FC236}">
                <a16:creationId xmlns:a16="http://schemas.microsoft.com/office/drawing/2014/main" id="{5C5C7CD8-677F-46D5-A9F1-CF413AB32EFE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192" y="1963406"/>
            <a:ext cx="1964531" cy="13073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304;p8">
            <a:extLst>
              <a:ext uri="{FF2B5EF4-FFF2-40B4-BE49-F238E27FC236}">
                <a16:creationId xmlns:a16="http://schemas.microsoft.com/office/drawing/2014/main" id="{E1DCBB09-57B4-4B9E-8D6B-4F6C03BC0D00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3568" y="4219050"/>
            <a:ext cx="1607344" cy="1607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03;p8">
            <a:extLst>
              <a:ext uri="{FF2B5EF4-FFF2-40B4-BE49-F238E27FC236}">
                <a16:creationId xmlns:a16="http://schemas.microsoft.com/office/drawing/2014/main" id="{30C4ED8F-71B7-4206-89EC-695268362D2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607470" y="4138655"/>
            <a:ext cx="3247603" cy="19494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305;p8">
            <a:extLst>
              <a:ext uri="{FF2B5EF4-FFF2-40B4-BE49-F238E27FC236}">
                <a16:creationId xmlns:a16="http://schemas.microsoft.com/office/drawing/2014/main" id="{25B22664-7F05-4575-9A6B-A813D944FAFE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95231" y="4441429"/>
            <a:ext cx="2150269" cy="11930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7400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113" y="1693069"/>
            <a:ext cx="7991475" cy="4425950"/>
          </a:xfrm>
        </p:spPr>
        <p:txBody>
          <a:bodyPr/>
          <a:lstStyle/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Level 3 apprenticeship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World of work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University </a:t>
            </a:r>
            <a:endParaRPr lang="en-GB" altLang="en-US" sz="1600" dirty="0">
              <a:solidFill>
                <a:srgbClr val="000000"/>
              </a:solidFill>
              <a:latin typeface="Century Gothic" panose="020B0502020202020204" pitchFamily="34" charset="0"/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Where can Business/Economics take you?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CD7457-859F-4D41-91A9-34A06440C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872" y="2542316"/>
            <a:ext cx="5448845" cy="36291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97AFBA5-FB41-4E7E-B80E-CEBCE07F4A30}"/>
              </a:ext>
            </a:extLst>
          </p:cNvPr>
          <p:cNvSpPr/>
          <p:nvPr/>
        </p:nvSpPr>
        <p:spPr>
          <a:xfrm>
            <a:off x="4011637" y="16936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</a:pPr>
            <a:r>
              <a:rPr lang="en-GB" b="1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University of Birmingham has sixty business related courses</a:t>
            </a:r>
            <a:endParaRPr lang="en-GB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3587496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Conscientious 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Commitment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Hard work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Dedication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Passionate 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Extra reading</a:t>
            </a:r>
          </a:p>
          <a:p>
            <a:pPr eaLnBrk="1" hangingPunct="1"/>
            <a:r>
              <a:rPr lang="en-GB" altLang="en-US" sz="2000" dirty="0">
                <a:solidFill>
                  <a:srgbClr val="000000"/>
                </a:solidFill>
                <a:latin typeface="Century Gothic" panose="020B0502020202020204" pitchFamily="34" charset="0"/>
                <a:ea typeface="ＭＳ Ｐゴシック" panose="020B0600070205080204" pitchFamily="34" charset="-128"/>
              </a:rPr>
              <a:t>Meeting deadlines</a:t>
            </a:r>
          </a:p>
          <a:p>
            <a:pPr marL="0" indent="0" eaLnBrk="1" hangingPunct="1"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What we expect from you 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F86274-8B08-4373-B640-A02490BE2D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3754360"/>
            <a:ext cx="2808312" cy="231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954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BB2AC94D-B100-4E0B-A1DC-C7C7034715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263" y="1662113"/>
            <a:ext cx="7991475" cy="442595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000" i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“I studied GCSE Business at Nishkam and now A level.  This is the subject I want to study at University and teachers have given me sound advice and knowledge to be able to do so.”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2000" i="1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000" i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“The teaching staff were key to helping me deicide on a course at University.”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2000" i="1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000" i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“Its an interesting subject and the teachers bring the subject to life with real life examples.”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000" i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 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000" i="1" dirty="0">
                <a:solidFill>
                  <a:srgbClr val="000000"/>
                </a:solidFill>
                <a:ea typeface="ＭＳ Ｐゴシック" panose="020B0600070205080204" pitchFamily="34" charset="-128"/>
              </a:rPr>
              <a:t>“The subject complements my other A levels.”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1800" dirty="0">
              <a:solidFill>
                <a:srgbClr val="000000"/>
              </a:solidFill>
              <a:ea typeface="ＭＳ Ｐゴシック" panose="020B0600070205080204" pitchFamily="34" charset="-128"/>
            </a:endParaRPr>
          </a:p>
        </p:txBody>
      </p:sp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Student perceptions</a:t>
            </a:r>
            <a:endParaRPr lang="en-GB" altLang="en-US" sz="2800" b="1" dirty="0">
              <a:latin typeface="Century Gothic"/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3027257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6">
            <a:extLst>
              <a:ext uri="{FF2B5EF4-FFF2-40B4-BE49-F238E27FC236}">
                <a16:creationId xmlns:a16="http://schemas.microsoft.com/office/drawing/2014/main" id="{22810A44-07AC-4FC1-A5B9-2C6C979D6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750"/>
            <a:ext cx="1266825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Box 7">
            <a:extLst>
              <a:ext uri="{FF2B5EF4-FFF2-40B4-BE49-F238E27FC236}">
                <a16:creationId xmlns:a16="http://schemas.microsoft.com/office/drawing/2014/main" id="{F9777DC8-D3B1-499A-8D81-809B4FF8AB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3813"/>
            <a:ext cx="91440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737373"/>
                </a:solidFill>
                <a:latin typeface="Century Gothic" panose="020B0502020202020204" pitchFamily="34" charset="0"/>
              </a:rPr>
              <a:t>More than Academic Excellence | More than a School | More than ‘Self’</a:t>
            </a:r>
          </a:p>
        </p:txBody>
      </p:sp>
      <p:sp>
        <p:nvSpPr>
          <p:cNvPr id="4101" name="Title 1">
            <a:extLst>
              <a:ext uri="{FF2B5EF4-FFF2-40B4-BE49-F238E27FC236}">
                <a16:creationId xmlns:a16="http://schemas.microsoft.com/office/drawing/2014/main" id="{CD1A8D65-B3D2-4379-AFCD-7453F21DB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263" y="933450"/>
            <a:ext cx="7934325" cy="504825"/>
          </a:xfrm>
        </p:spPr>
        <p:txBody>
          <a:bodyPr/>
          <a:lstStyle/>
          <a:p>
            <a:pPr algn="l"/>
            <a:r>
              <a:rPr lang="en-GB" altLang="en-US" sz="2800" b="1" dirty="0">
                <a:solidFill>
                  <a:srgbClr val="CC9900"/>
                </a:solidFill>
                <a:latin typeface="Century Gothic"/>
                <a:ea typeface="ＭＳ Ｐゴシック"/>
              </a:rPr>
              <a:t>Qualification details</a:t>
            </a:r>
            <a:endParaRPr lang="en-US" dirty="0"/>
          </a:p>
        </p:txBody>
      </p:sp>
      <p:sp>
        <p:nvSpPr>
          <p:cNvPr id="6" name="Google Shape;476;p23">
            <a:extLst>
              <a:ext uri="{FF2B5EF4-FFF2-40B4-BE49-F238E27FC236}">
                <a16:creationId xmlns:a16="http://schemas.microsoft.com/office/drawing/2014/main" id="{FA6D0A0C-6C75-402E-B3AC-04341F8F3B0D}"/>
              </a:ext>
            </a:extLst>
          </p:cNvPr>
          <p:cNvSpPr txBox="1"/>
          <p:nvPr/>
        </p:nvSpPr>
        <p:spPr>
          <a:xfrm>
            <a:off x="766040" y="1580650"/>
            <a:ext cx="6775200" cy="17938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 sz="2000" u="sng" dirty="0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3"/>
              </a:rPr>
              <a:t>Edexcel AS and A level Business 2015</a:t>
            </a:r>
            <a:endParaRPr sz="2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 sz="2000" u="sng" dirty="0">
                <a:solidFill>
                  <a:schemeClr val="hlink"/>
                </a:solidFill>
                <a:latin typeface="Century Gothic"/>
                <a:ea typeface="Century Gothic"/>
                <a:cs typeface="Century Gothic"/>
                <a:sym typeface="Century Gothic"/>
                <a:hlinkClick r:id="rId3"/>
              </a:rPr>
              <a:t>Edexcel AS and A level Economics B 2015</a:t>
            </a:r>
            <a:endParaRPr sz="20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ndara"/>
              <a:buNone/>
            </a:pPr>
            <a:endParaRPr b="1" i="0" u="none" strike="noStrike" cap="none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7" name="Google Shape;243;p2">
            <a:extLst>
              <a:ext uri="{FF2B5EF4-FFF2-40B4-BE49-F238E27FC236}">
                <a16:creationId xmlns:a16="http://schemas.microsoft.com/office/drawing/2014/main" id="{5325BC9B-221D-4A42-9A18-D0F4305D0E2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50276" y="3215508"/>
            <a:ext cx="1907491" cy="270904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44;p2">
            <a:extLst>
              <a:ext uri="{FF2B5EF4-FFF2-40B4-BE49-F238E27FC236}">
                <a16:creationId xmlns:a16="http://schemas.microsoft.com/office/drawing/2014/main" id="{6403DCF8-C918-4724-84D9-072DA0134BB2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86234" y="3264021"/>
            <a:ext cx="1988464" cy="282404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5372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5B95018EEC6A4E957E291E46DCCEC2" ma:contentTypeVersion="8" ma:contentTypeDescription="Create a new document." ma:contentTypeScope="" ma:versionID="118f3d4e211a8935a3536f247f515830">
  <xsd:schema xmlns:xsd="http://www.w3.org/2001/XMLSchema" xmlns:xs="http://www.w3.org/2001/XMLSchema" xmlns:p="http://schemas.microsoft.com/office/2006/metadata/properties" xmlns:ns2="98ad77b7-36cf-4fc5-a12d-9aab5d805e21" xmlns:ns3="22fdf05c-3d90-4b3b-b969-2cb9f703fbb9" targetNamespace="http://schemas.microsoft.com/office/2006/metadata/properties" ma:root="true" ma:fieldsID="8cbd0fcc49d177e5d00cb0798cd029d6" ns2:_="" ns3:_="">
    <xsd:import namespace="98ad77b7-36cf-4fc5-a12d-9aab5d805e21"/>
    <xsd:import namespace="22fdf05c-3d90-4b3b-b969-2cb9f703fbb9"/>
    <xsd:element name="properties">
      <xsd:complexType>
        <xsd:sequence>
          <xsd:element name="documentManagement">
            <xsd:complexType>
              <xsd:all>
                <xsd:element ref="ns2:ocd6018547d84eb2a74aa46bab3c27a8" minOccurs="0"/>
                <xsd:element ref="ns2:TaxCatchAll" minOccurs="0"/>
                <xsd:element ref="ns2:TaxCatchAllLabe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ad77b7-36cf-4fc5-a12d-9aab5d805e21" elementFormDefault="qualified">
    <xsd:import namespace="http://schemas.microsoft.com/office/2006/documentManagement/types"/>
    <xsd:import namespace="http://schemas.microsoft.com/office/infopath/2007/PartnerControls"/>
    <xsd:element name="ocd6018547d84eb2a74aa46bab3c27a8" ma:index="8" nillable="true" ma:taxonomy="true" ma:internalName="ocd6018547d84eb2a74aa46bab3c27a8" ma:taxonomyFieldName="Postcard" ma:displayName="Postcard" ma:default="" ma:fieldId="{8cd60185-47d8-4eb2-a74a-a46bab3c27a8}" ma:sspId="57ebdaee-1bf1-45d5-bffb-ea09575836d3" ma:termSetId="a11b10ce-8768-4fd2-9f97-ff5f6f061f40" ma:anchorId="64bdbb01-3650-4a35-8cdc-db8cd1f8be86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98ab181d-b29a-4820-ac95-3d8495c19432}" ma:internalName="TaxCatchAll" ma:showField="CatchAllData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98ab181d-b29a-4820-ac95-3d8495c19432}" ma:internalName="TaxCatchAllLabel" ma:readOnly="true" ma:showField="CatchAllDataLabel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f05c-3d90-4b3b-b969-2cb9f703fb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Activity" ma:index="19" nillable="true" ma:displayName="Activity" ma:format="Dropdown" ma:internalName="Activity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25463D-3F8D-4E8B-87C8-84D70ECB820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DBAB95-DE7E-4E23-B6E3-B4627169F3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8ad77b7-36cf-4fc5-a12d-9aab5d805e21"/>
    <ds:schemaRef ds:uri="22fdf05c-3d90-4b3b-b969-2cb9f703fb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3159</TotalTime>
  <Words>775</Words>
  <Application>Microsoft Office PowerPoint</Application>
  <PresentationFormat>On-screen Show (4:3)</PresentationFormat>
  <Paragraphs>113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Welcome to the Nishkam Business &amp; Economics department</vt:lpstr>
      <vt:lpstr>Head of Department welcome</vt:lpstr>
      <vt:lpstr>Economics</vt:lpstr>
      <vt:lpstr>Head of Department welcome</vt:lpstr>
      <vt:lpstr>What you can expect in your Business lessons</vt:lpstr>
      <vt:lpstr>What you will study in Business</vt:lpstr>
      <vt:lpstr>What you can expect in your Economics  lessons</vt:lpstr>
      <vt:lpstr>What you will study in Economics</vt:lpstr>
      <vt:lpstr>An example topic from Economics </vt:lpstr>
      <vt:lpstr>Extra-curricular opportunities in Business/Economics</vt:lpstr>
      <vt:lpstr>Where can Business/Economics take you?</vt:lpstr>
      <vt:lpstr>What we expect from you </vt:lpstr>
      <vt:lpstr>Student perceptions</vt:lpstr>
      <vt:lpstr>Qualification details</vt:lpstr>
    </vt:vector>
  </TitlesOfParts>
  <Company>HP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Rajvir Gill</dc:creator>
  <cp:lastModifiedBy>Kulwinder Mann</cp:lastModifiedBy>
  <cp:revision>221</cp:revision>
  <cp:lastPrinted>2012-05-03T18:40:19Z</cp:lastPrinted>
  <dcterms:created xsi:type="dcterms:W3CDTF">2012-05-01T13:46:39Z</dcterms:created>
  <dcterms:modified xsi:type="dcterms:W3CDTF">2022-09-27T15:17:26Z</dcterms:modified>
</cp:coreProperties>
</file>