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CA312B-A948-49C2-89BD-200D92B5DB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93D5859-A6FD-4C19-8457-E22CA988B1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FD0A43-FA73-4FEF-9832-FCC6DD5E3A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66111-5744-45FA-90E2-AC07AC0FC75C}" type="datetimeFigureOut">
              <a:rPr lang="en-GB" smtClean="0"/>
              <a:t>19/07/2019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569C93-4B1A-47ED-A542-621B73084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A27044-75A7-44A4-9F99-8202B7300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7CD3C-F428-4901-AF0C-DC2C154425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9629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2EA970-B189-4795-931A-E735180E0D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494656-6862-432B-8065-5E3AF6E285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D17289-6F8A-4736-B850-F8B361553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66111-5744-45FA-90E2-AC07AC0FC75C}" type="datetimeFigureOut">
              <a:rPr lang="en-GB" smtClean="0"/>
              <a:t>19/07/2019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1B3EA2-F912-4F94-875D-E18AE024BF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2E1DDE-9BC1-493E-8C42-C6AAADA88A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7CD3C-F428-4901-AF0C-DC2C154425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711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D1A666-40E3-4C13-BFD4-77C76F8834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E03485-F3A4-4B50-A762-2AB7766536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83B418-01E5-42C5-9F81-23AC355A0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66111-5744-45FA-90E2-AC07AC0FC75C}" type="datetimeFigureOut">
              <a:rPr lang="en-GB" smtClean="0"/>
              <a:t>19/07/2019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067AD5-C215-492F-939F-5BEE147674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1A52A6-0DF5-4455-8AEA-CAEAC06C6F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7CD3C-F428-4901-AF0C-DC2C154425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7966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9295A8-ACFB-4263-A02C-19F722E4A3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CA1C8C-38B9-4C3F-AC32-8FE04282DF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346077-EDDE-4892-978A-7FFB3D890B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A1C61E-CBAF-43FB-AFC1-8A9562F900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66111-5744-45FA-90E2-AC07AC0FC75C}" type="datetimeFigureOut">
              <a:rPr lang="en-GB" smtClean="0"/>
              <a:t>19/07/2019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A2BE48-0B21-4E36-AB55-A25CC8C576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F18B90-57B3-4B5C-8B3F-CA1B8A966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7CD3C-F428-4901-AF0C-DC2C154425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789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5A346E-A8F9-40CD-A0DB-9F18C1505B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82A5A5-7B1C-4055-AB1B-59999BE00C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71E92B-3515-4C71-A103-7A764D14F2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F804D21-F858-438A-AC03-1296A49657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0A815E2-9FB7-4F2A-B59B-2CAD490908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9873D1-6F88-41E1-B42E-6432AA86C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66111-5744-45FA-90E2-AC07AC0FC75C}" type="datetimeFigureOut">
              <a:rPr lang="en-GB" smtClean="0"/>
              <a:t>19/07/2019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CFCC71-F4A2-4EC6-82AF-5B03915E8A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29B0F59-FB73-43F0-931E-8D3CF730F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7CD3C-F428-4901-AF0C-DC2C154425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1311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312FD2-6D84-4380-84CA-23BDC39D5E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900BDB-35A3-4F22-8809-FABD3F8867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66111-5744-45FA-90E2-AC07AC0FC75C}" type="datetimeFigureOut">
              <a:rPr lang="en-GB" smtClean="0"/>
              <a:t>19/07/2019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2200050-82B9-467A-AEEE-8704663C09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D167FE5-BFB3-4F44-90E3-D28854D97A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7CD3C-F428-4901-AF0C-DC2C154425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65145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1473041-CCAC-4144-A15A-1548774ED6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66111-5744-45FA-90E2-AC07AC0FC75C}" type="datetimeFigureOut">
              <a:rPr lang="en-GB" smtClean="0"/>
              <a:t>19/07/2019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EB0D70D-5598-4723-9D4D-F6B110A1AD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3EF251-7738-4927-B3B7-96E839D37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7CD3C-F428-4901-AF0C-DC2C154425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6169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0C303-2DBF-4403-92A0-9E714E8671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3EE89F-AAA9-4D50-B0A2-19F62183AB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C731C2-E23B-4F8A-B321-BC8D377743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E3E65A-CABD-4784-BD6B-714F86DD1D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66111-5744-45FA-90E2-AC07AC0FC75C}" type="datetimeFigureOut">
              <a:rPr lang="en-GB" smtClean="0"/>
              <a:t>19/07/2019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996E11-3663-4309-94FE-C8D91566F5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888E8D-58A7-4A5B-AFCD-A0A901191F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7CD3C-F428-4901-AF0C-DC2C154425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41175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FB4FB8-0102-4B9B-8993-BF4B223B1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834D549-CEB9-4C18-A9F2-84ADA24C62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0D2930-6C34-46AF-8283-D5B68B19C4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D78E1B-6212-467C-8568-A8A811ABD6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66111-5744-45FA-90E2-AC07AC0FC75C}" type="datetimeFigureOut">
              <a:rPr lang="en-GB" smtClean="0"/>
              <a:t>19/07/2019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F485D1-F29A-4006-851E-D13B286899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51E3CA-22D9-4008-85A1-DFA2E323AB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7CD3C-F428-4901-AF0C-DC2C154425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131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82EB9C-CA00-4619-8C90-4954E240B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2B6021-CA71-4037-BDD6-ECB91EDBC2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B034CF-D38A-4FF8-A345-C6785DB3C9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66111-5744-45FA-90E2-AC07AC0FC75C}" type="datetimeFigureOut">
              <a:rPr lang="en-GB" smtClean="0"/>
              <a:t>19/07/2019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249A48-888E-4CA0-9540-8979582D1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EC07BF-5E66-44A0-867C-E5E61D94BC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7CD3C-F428-4901-AF0C-DC2C154425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67952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E97872-27D7-4775-88D6-6BB4DFCF5FF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05CC00-5DA0-4D14-A5A8-F35C23679C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4A67FE-C130-4BE2-B484-1069BEDADE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66111-5744-45FA-90E2-AC07AC0FC75C}" type="datetimeFigureOut">
              <a:rPr lang="en-GB" smtClean="0"/>
              <a:t>19/07/2019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D07B46-997B-4F44-B1C0-C6E419A37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B750F6-4915-45D9-B483-2285851D6F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C7CD3C-F428-4901-AF0C-DC2C154425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36093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E42FCC6-134D-420E-9FB5-D3C315069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865E38-3FB9-448B-A7A2-4537E25A41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D3BB6F-EC21-48E1-9B3D-07DDB5AD17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E66111-5744-45FA-90E2-AC07AC0FC75C}" type="datetimeFigureOut">
              <a:rPr lang="en-GB" smtClean="0"/>
              <a:t>19/07/2019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A82DDC-0D03-414B-A333-E43F48AB07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377726-0B49-4226-9CC7-4219CFA443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C7CD3C-F428-4901-AF0C-DC2C154425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586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1DCD9FA-DEEC-4566-8334-D13C539B85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4300110"/>
              </p:ext>
            </p:extLst>
          </p:nvPr>
        </p:nvGraphicFramePr>
        <p:xfrm>
          <a:off x="45226" y="387246"/>
          <a:ext cx="3287605" cy="36742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751665">
                  <a:extLst>
                    <a:ext uri="{9D8B030D-6E8A-4147-A177-3AD203B41FA5}">
                      <a16:colId xmlns:a16="http://schemas.microsoft.com/office/drawing/2014/main" val="15901598"/>
                    </a:ext>
                  </a:extLst>
                </a:gridCol>
                <a:gridCol w="2535940">
                  <a:extLst>
                    <a:ext uri="{9D8B030D-6E8A-4147-A177-3AD203B41FA5}">
                      <a16:colId xmlns:a16="http://schemas.microsoft.com/office/drawing/2014/main" val="2999621450"/>
                    </a:ext>
                  </a:extLst>
                </a:gridCol>
              </a:tblGrid>
              <a:tr h="336640">
                <a:tc gridSpan="2">
                  <a:txBody>
                    <a:bodyPr/>
                    <a:lstStyle/>
                    <a:p>
                      <a:r>
                        <a:rPr lang="en-GB" sz="1400" dirty="0"/>
                        <a:t>Characters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9985042"/>
                  </a:ext>
                </a:extLst>
              </a:tr>
              <a:tr h="849707">
                <a:tc>
                  <a:txBody>
                    <a:bodyPr/>
                    <a:lstStyle/>
                    <a:p>
                      <a:r>
                        <a:rPr lang="en-GB" sz="900" b="1" dirty="0"/>
                        <a:t>Ebenezer Scrooge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The protagonist of the novella who is initially presented as a miserable and heartless man. He is visited by a series of ghosts who change they way Scrooge thinks and behaves. By the end of the novella, Scrooge has changed his ways for the better.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775473"/>
                  </a:ext>
                </a:extLst>
              </a:tr>
              <a:tr h="467339">
                <a:tc>
                  <a:txBody>
                    <a:bodyPr/>
                    <a:lstStyle/>
                    <a:p>
                      <a:r>
                        <a:rPr lang="en-GB" sz="900" b="1" dirty="0"/>
                        <a:t>Tiny Tim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He is the son on Bob Cratchit and has physical difficulties. Scrooge becomes attached to Tiny Tim and shows love and care towards him.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5405983"/>
                  </a:ext>
                </a:extLst>
              </a:tr>
              <a:tr h="527955">
                <a:tc>
                  <a:txBody>
                    <a:bodyPr/>
                    <a:lstStyle/>
                    <a:p>
                      <a:r>
                        <a:rPr lang="en-GB" sz="900" b="1" dirty="0"/>
                        <a:t>Bob Cratchit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He is Scrooge's clerk and works in unpleasant conditions without complaining. He obeys Scrooge's rules and works hard for his family. He is grateful for the little amount that he has.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6010141"/>
                  </a:ext>
                </a:extLst>
              </a:tr>
              <a:tr h="722251">
                <a:tc>
                  <a:txBody>
                    <a:bodyPr/>
                    <a:lstStyle/>
                    <a:p>
                      <a:r>
                        <a:rPr lang="en-GB" sz="900" b="1" dirty="0"/>
                        <a:t>The Ghosts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0" dirty="0"/>
                        <a:t>The Ghosts of Christmas Past, Present and Future . Used by Dickens as away of teaching Scrooge different lessons. They provide a logical structure to the novella as we progress through the story. Each of the ghosts has symbolic meaning.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9780414"/>
                  </a:ext>
                </a:extLst>
              </a:tr>
              <a:tr h="495314">
                <a:tc>
                  <a:txBody>
                    <a:bodyPr/>
                    <a:lstStyle/>
                    <a:p>
                      <a:r>
                        <a:rPr lang="en-GB" sz="900" b="1" dirty="0"/>
                        <a:t>Fred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0" dirty="0"/>
                        <a:t>He is the nephew of Scrooge and provides a contrast to Scrooges’ misery. Scrooge reconciles with him at the end of the novella.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2321399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3B76A2A6-DE8E-40F7-955A-22AC6FDB65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245188"/>
              </p:ext>
            </p:extLst>
          </p:nvPr>
        </p:nvGraphicFramePr>
        <p:xfrm>
          <a:off x="6780233" y="340333"/>
          <a:ext cx="3778204" cy="362806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872369">
                  <a:extLst>
                    <a:ext uri="{9D8B030D-6E8A-4147-A177-3AD203B41FA5}">
                      <a16:colId xmlns:a16="http://schemas.microsoft.com/office/drawing/2014/main" val="15901598"/>
                    </a:ext>
                  </a:extLst>
                </a:gridCol>
                <a:gridCol w="2905835">
                  <a:extLst>
                    <a:ext uri="{9D8B030D-6E8A-4147-A177-3AD203B41FA5}">
                      <a16:colId xmlns:a16="http://schemas.microsoft.com/office/drawing/2014/main" val="2999621450"/>
                    </a:ext>
                  </a:extLst>
                </a:gridCol>
              </a:tblGrid>
              <a:tr h="222846">
                <a:tc gridSpan="2">
                  <a:txBody>
                    <a:bodyPr/>
                    <a:lstStyle/>
                    <a:p>
                      <a:r>
                        <a:rPr lang="en-GB" sz="1400" dirty="0"/>
                        <a:t>Context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9985042"/>
                  </a:ext>
                </a:extLst>
              </a:tr>
              <a:tr h="47140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1" dirty="0"/>
                        <a:t>Charles Dickens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dirty="0"/>
                        <a:t>Dickens was originally born into a middle class family but his father was later imprisoned for debts meaning the family lived in poverty. He was a popular and successful author.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775473"/>
                  </a:ext>
                </a:extLst>
              </a:tr>
              <a:tr h="549823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1" dirty="0"/>
                        <a:t>Christianity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dirty="0"/>
                        <a:t>Christianity held a strong influence in Victorian Britain. Good Christians believed in a strict moral code. Dickens believed that to be a good Christian people should seek out opportunities to do good deeds for other people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5405983"/>
                  </a:ext>
                </a:extLst>
              </a:tr>
              <a:tr h="596226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1" dirty="0"/>
                        <a:t>Charity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dirty="0"/>
                        <a:t>The Industrial Revolution led to a gap between the rich and poor with many struggling to survive and relying on the generosity of those better off than themselves.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6010141"/>
                  </a:ext>
                </a:extLst>
              </a:tr>
              <a:tr h="567745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1" dirty="0"/>
                        <a:t>Industrial Revolution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dirty="0"/>
                        <a:t>Factories grew in cities which meant the population increased. This meant that there was overcrowding which led to disease and crime. Children were used as a labour force.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9780414"/>
                  </a:ext>
                </a:extLst>
              </a:tr>
              <a:tr h="806797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000" b="1" dirty="0"/>
                        <a:t>Christmas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0" dirty="0"/>
                        <a:t>At the start of the 19th century Christmas was hardly celebrated.  By the end of the century it was the most important celebration of the year. It is a time when families and friends come together to share food and exchange gifts.</a:t>
                      </a:r>
                      <a:endParaRPr lang="en-GB" sz="10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7972972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CB4A945E-5BAD-4F30-8112-DD11C4F8449B}"/>
              </a:ext>
            </a:extLst>
          </p:cNvPr>
          <p:cNvSpPr/>
          <p:nvPr/>
        </p:nvSpPr>
        <p:spPr>
          <a:xfrm>
            <a:off x="66261" y="30553"/>
            <a:ext cx="12059478" cy="32133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Year 8 Autumn Term: ‘A Christmas Carol’ by Charles Dickens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0442A29-1598-47DC-B7C8-9261B66631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6839374"/>
              </p:ext>
            </p:extLst>
          </p:nvPr>
        </p:nvGraphicFramePr>
        <p:xfrm>
          <a:off x="3353357" y="380399"/>
          <a:ext cx="3406350" cy="35479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72434">
                  <a:extLst>
                    <a:ext uri="{9D8B030D-6E8A-4147-A177-3AD203B41FA5}">
                      <a16:colId xmlns:a16="http://schemas.microsoft.com/office/drawing/2014/main" val="15901598"/>
                    </a:ext>
                  </a:extLst>
                </a:gridCol>
                <a:gridCol w="2333916">
                  <a:extLst>
                    <a:ext uri="{9D8B030D-6E8A-4147-A177-3AD203B41FA5}">
                      <a16:colId xmlns:a16="http://schemas.microsoft.com/office/drawing/2014/main" val="2999621450"/>
                    </a:ext>
                  </a:extLst>
                </a:gridCol>
              </a:tblGrid>
              <a:tr h="362262">
                <a:tc gridSpan="2">
                  <a:txBody>
                    <a:bodyPr/>
                    <a:lstStyle/>
                    <a:p>
                      <a:r>
                        <a:rPr lang="en-GB" sz="1400" dirty="0"/>
                        <a:t>Meaning, themes and ideas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9985042"/>
                  </a:ext>
                </a:extLst>
              </a:tr>
              <a:tr h="777718">
                <a:tc>
                  <a:txBody>
                    <a:bodyPr/>
                    <a:lstStyle/>
                    <a:p>
                      <a:r>
                        <a:rPr lang="en-GB" sz="1100" b="1" dirty="0"/>
                        <a:t>Responsibility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Dickens uses the novella and Scrooge as a character to get across his message that the wealthier, higher class people in society must help the poor.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775473"/>
                  </a:ext>
                </a:extLst>
              </a:tr>
              <a:tr h="836950">
                <a:tc>
                  <a:txBody>
                    <a:bodyPr/>
                    <a:lstStyle/>
                    <a:p>
                      <a:r>
                        <a:rPr lang="en-GB" sz="1100" b="1" dirty="0"/>
                        <a:t>Poverty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/>
                        <a:t>Poverty is shown in A Christmas Carol through the Cratchit family, who often struggle to meet ends meet . Dickens did this to show the disparity in social class during Victorian London.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5405983"/>
                  </a:ext>
                </a:extLst>
              </a:tr>
              <a:tr h="774340">
                <a:tc>
                  <a:txBody>
                    <a:bodyPr/>
                    <a:lstStyle/>
                    <a:p>
                      <a:r>
                        <a:rPr lang="en-GB" sz="1100" b="1" dirty="0"/>
                        <a:t>Redemption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/>
                        <a:t>Scrooge's redemption is a key aspect of the novella. Here, Dickens attempts to educate his readers by showing that the valuing empathy, family and showing kindness will result in a content future.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6010141"/>
                  </a:ext>
                </a:extLst>
              </a:tr>
              <a:tr h="662500">
                <a:tc>
                  <a:txBody>
                    <a:bodyPr/>
                    <a:lstStyle/>
                    <a:p>
                      <a:r>
                        <a:rPr lang="en-GB" sz="1100" b="1" dirty="0"/>
                        <a:t>Supernatural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b="0" dirty="0"/>
                        <a:t>Dickens uses the three 'ghosts' and Marley's ghost to deliver messages of morality to Scrooge throughout the novella.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9780414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0E537E1D-E1AC-4567-97CB-53617EB040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4198291"/>
              </p:ext>
            </p:extLst>
          </p:nvPr>
        </p:nvGraphicFramePr>
        <p:xfrm>
          <a:off x="45226" y="4096806"/>
          <a:ext cx="3308132" cy="27611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0450">
                  <a:extLst>
                    <a:ext uri="{9D8B030D-6E8A-4147-A177-3AD203B41FA5}">
                      <a16:colId xmlns:a16="http://schemas.microsoft.com/office/drawing/2014/main" val="15901598"/>
                    </a:ext>
                  </a:extLst>
                </a:gridCol>
                <a:gridCol w="1298841">
                  <a:extLst>
                    <a:ext uri="{9D8B030D-6E8A-4147-A177-3AD203B41FA5}">
                      <a16:colId xmlns:a16="http://schemas.microsoft.com/office/drawing/2014/main" val="2999621450"/>
                    </a:ext>
                  </a:extLst>
                </a:gridCol>
                <a:gridCol w="1298841">
                  <a:extLst>
                    <a:ext uri="{9D8B030D-6E8A-4147-A177-3AD203B41FA5}">
                      <a16:colId xmlns:a16="http://schemas.microsoft.com/office/drawing/2014/main" val="2432048605"/>
                    </a:ext>
                  </a:extLst>
                </a:gridCol>
              </a:tblGrid>
              <a:tr h="315369">
                <a:tc gridSpan="3">
                  <a:txBody>
                    <a:bodyPr/>
                    <a:lstStyle/>
                    <a:p>
                      <a:r>
                        <a:rPr lang="en-GB" sz="1400" dirty="0"/>
                        <a:t>Language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9985042"/>
                  </a:ext>
                </a:extLst>
              </a:tr>
              <a:tr h="378443">
                <a:tc>
                  <a:txBody>
                    <a:bodyPr/>
                    <a:lstStyle/>
                    <a:p>
                      <a:r>
                        <a:rPr lang="en-GB" sz="900" b="1" dirty="0"/>
                        <a:t>Technique</a:t>
                      </a:r>
                      <a:endParaRPr lang="en-GB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1" dirty="0"/>
                        <a:t>Definition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b="1" dirty="0"/>
                        <a:t>Example and effect in ‘A Christmas Carol’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775473"/>
                  </a:ext>
                </a:extLst>
              </a:tr>
              <a:tr h="764771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800" b="1" i="0" u="none" strike="noStrike" noProof="0" dirty="0">
                          <a:latin typeface="Calibri"/>
                        </a:rPr>
                        <a:t>Allegory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850" b="0" i="0" u="none" strike="noStrike" noProof="0" dirty="0">
                          <a:latin typeface="Calibri"/>
                        </a:rPr>
                        <a:t>Characters or events are used to represent ideas about religion, morals or politics.</a:t>
                      </a:r>
                      <a:endParaRPr lang="en-US" sz="8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850" b="0" dirty="0"/>
                        <a:t>Scrooge represents all the values that oppose Dicken’s ideas of Christmas as he is selfish and greedy. </a:t>
                      </a:r>
                      <a:endParaRPr lang="en-US" sz="85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6010141"/>
                  </a:ext>
                </a:extLst>
              </a:tr>
              <a:tr h="651305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800" b="1" dirty="0"/>
                        <a:t>Foil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800" dirty="0"/>
                        <a:t>Something or someone with opposite characteristics to the subject.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800" dirty="0"/>
                        <a:t>Fred is a foil to Scrooge in the novella as he highlights his negative characteristics.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7972972"/>
                  </a:ext>
                </a:extLst>
              </a:tr>
              <a:tr h="651305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800" b="1" dirty="0"/>
                        <a:t>Symbolism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800" dirty="0"/>
                        <a:t>The use of symbols to represent ideas or qualities.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800" dirty="0"/>
                        <a:t>Marley’s chains are symbolic of all of the bad things he has done in life.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8068696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80C59BD0-BBFD-4947-ABFF-59DA0B5E89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4105196"/>
              </p:ext>
            </p:extLst>
          </p:nvPr>
        </p:nvGraphicFramePr>
        <p:xfrm>
          <a:off x="3368579" y="3920695"/>
          <a:ext cx="7068260" cy="2937307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38230">
                  <a:extLst>
                    <a:ext uri="{9D8B030D-6E8A-4147-A177-3AD203B41FA5}">
                      <a16:colId xmlns:a16="http://schemas.microsoft.com/office/drawing/2014/main" val="15901598"/>
                    </a:ext>
                  </a:extLst>
                </a:gridCol>
                <a:gridCol w="2764859">
                  <a:extLst>
                    <a:ext uri="{9D8B030D-6E8A-4147-A177-3AD203B41FA5}">
                      <a16:colId xmlns:a16="http://schemas.microsoft.com/office/drawing/2014/main" val="2999621450"/>
                    </a:ext>
                  </a:extLst>
                </a:gridCol>
                <a:gridCol w="3265171">
                  <a:extLst>
                    <a:ext uri="{9D8B030D-6E8A-4147-A177-3AD203B41FA5}">
                      <a16:colId xmlns:a16="http://schemas.microsoft.com/office/drawing/2014/main" val="2432048605"/>
                    </a:ext>
                  </a:extLst>
                </a:gridCol>
              </a:tblGrid>
              <a:tr h="316901">
                <a:tc gridSpan="3">
                  <a:txBody>
                    <a:bodyPr/>
                    <a:lstStyle/>
                    <a:p>
                      <a:r>
                        <a:rPr lang="en-GB" sz="1400" b="1" dirty="0"/>
                        <a:t>Structure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9985042"/>
                  </a:ext>
                </a:extLst>
              </a:tr>
              <a:tr h="229753">
                <a:tc>
                  <a:txBody>
                    <a:bodyPr/>
                    <a:lstStyle/>
                    <a:p>
                      <a:r>
                        <a:rPr lang="en-GB" sz="800" b="1" dirty="0"/>
                        <a:t>Technique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 dirty="0"/>
                        <a:t>Definition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b="1" dirty="0"/>
                        <a:t>Example and effect in ‘A Christmas Carol’</a:t>
                      </a:r>
                      <a:endParaRPr lang="en-US" sz="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775473"/>
                  </a:ext>
                </a:extLst>
              </a:tr>
              <a:tr h="364436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800" b="1" i="0" u="none" strike="noStrike" noProof="0" dirty="0">
                          <a:latin typeface="Calibri"/>
                        </a:rPr>
                        <a:t>Novella</a:t>
                      </a:r>
                      <a:endParaRPr lang="en-US" sz="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A short novel.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A Christmas Carol is a novella. It was first published in 1843 and made of five Staves which resemble stages of the novella.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9780414"/>
                  </a:ext>
                </a:extLst>
              </a:tr>
              <a:tr h="499118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800" b="1" i="0" u="none" strike="noStrike" noProof="0" dirty="0">
                          <a:latin typeface="Calibri"/>
                        </a:rPr>
                        <a:t>Antithesis</a:t>
                      </a:r>
                      <a:endParaRPr lang="en-US" sz="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800" b="0" i="0" u="none" strike="noStrike" noProof="0" dirty="0">
                          <a:latin typeface="Calibri"/>
                        </a:rPr>
                        <a:t>A person or thing that is the direct opposite of </a:t>
                      </a:r>
                      <a:r>
                        <a:rPr lang="en-US" sz="900" b="0" i="0" u="none" strike="noStrike" noProof="0" dirty="0">
                          <a:latin typeface="Calibri"/>
                        </a:rPr>
                        <a:t>something</a:t>
                      </a:r>
                      <a:r>
                        <a:rPr lang="en-US" sz="800" b="0" i="0" u="none" strike="noStrike" noProof="0" dirty="0">
                          <a:latin typeface="Calibri"/>
                        </a:rPr>
                        <a:t> else.</a:t>
                      </a:r>
                      <a:endParaRPr 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Scrooge is the opposite to what he would consider a 'good' employer. Mr Fezziwig employed Scrooge as a young apprentice and he was kind-natured to his workers, unlike Scrooge.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3404103"/>
                  </a:ext>
                </a:extLst>
              </a:tr>
              <a:tr h="433791">
                <a:tc>
                  <a:txBody>
                    <a:bodyPr/>
                    <a:lstStyle/>
                    <a:p>
                      <a:r>
                        <a:rPr lang="en-GB" sz="800" b="1" dirty="0"/>
                        <a:t>Flashback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800" b="0" i="0" u="none" strike="noStrike" noProof="0" dirty="0">
                          <a:latin typeface="Calibri"/>
                        </a:rPr>
                        <a:t>The story's sequence of narrative is re-ordered and the reader is taken back to an earlier point in the story.</a:t>
                      </a:r>
                      <a:endParaRPr lang="en-US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800" b="0" i="0" u="none" strike="noStrike" noProof="0" dirty="0">
                          <a:latin typeface="Calibri"/>
                        </a:rPr>
                        <a:t>An example of this is in Stave 2, when Scrooge is visited by the Ghost of Christmas Past, who shows Scrooge his memories as a child.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9760468"/>
                  </a:ext>
                </a:extLst>
              </a:tr>
              <a:tr h="364436">
                <a:tc>
                  <a:txBody>
                    <a:bodyPr/>
                    <a:lstStyle/>
                    <a:p>
                      <a:r>
                        <a:rPr lang="en-GB" sz="800" b="1" dirty="0"/>
                        <a:t>Motif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800" b="0" i="0" u="none" strike="noStrike" noProof="0" dirty="0">
                          <a:latin typeface="Calibri"/>
                        </a:rPr>
                        <a:t>A repeated image or symbolism.</a:t>
                      </a:r>
                      <a:endParaRPr lang="en-US" sz="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Light is one of the motifs in A Christmas Carol. This is often used to symbolise hope for Scrooge to change his  ways.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9062857"/>
                  </a:ext>
                </a:extLst>
              </a:tr>
              <a:tr h="364436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800" b="1" i="0" u="none" strike="noStrike" noProof="0" dirty="0">
                          <a:latin typeface="Calibri"/>
                        </a:rPr>
                        <a:t>Foreshadowing</a:t>
                      </a:r>
                      <a:endParaRPr lang="en-US" sz="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800" b="0" i="0" u="none" strike="noStrike" noProof="0" dirty="0">
                          <a:latin typeface="Calibri"/>
                        </a:rPr>
                        <a:t>A clue is given about something that will happen later.</a:t>
                      </a:r>
                      <a:endParaRPr lang="en-US" sz="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In Stave 4, the Ghost of Christmas Yet to Come shows Scrooge what his life may end up like if he continues his ill-natured ways.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0804999"/>
                  </a:ext>
                </a:extLst>
              </a:tr>
              <a:tr h="364436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800" b="1" dirty="0"/>
                        <a:t>Cyclical Structure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800" dirty="0"/>
                        <a:t>The beginning of the text mirrors elements of the end of the text.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800" dirty="0"/>
                        <a:t>Scrooge meets the same people at the end of the text as he did at the start.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5630755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7B55E4AA-777D-41DD-933F-8CA2F8BB64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1417134"/>
              </p:ext>
            </p:extLst>
          </p:nvPr>
        </p:nvGraphicFramePr>
        <p:xfrm>
          <a:off x="10493115" y="387246"/>
          <a:ext cx="1638055" cy="6442362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638055">
                  <a:extLst>
                    <a:ext uri="{9D8B030D-6E8A-4147-A177-3AD203B41FA5}">
                      <a16:colId xmlns:a16="http://schemas.microsoft.com/office/drawing/2014/main" val="2999621450"/>
                    </a:ext>
                  </a:extLst>
                </a:gridCol>
              </a:tblGrid>
              <a:tr h="348336">
                <a:tc>
                  <a:txBody>
                    <a:bodyPr/>
                    <a:lstStyle/>
                    <a:p>
                      <a:r>
                        <a:rPr lang="en-GB" sz="1600" dirty="0"/>
                        <a:t>Vocabulary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9985042"/>
                  </a:ext>
                </a:extLst>
              </a:tr>
              <a:tr h="57957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900" b="1" i="0" u="none" strike="noStrike" noProof="0" dirty="0"/>
                        <a:t>Miser (n)</a:t>
                      </a:r>
                      <a:endParaRPr lang="en-US" sz="900" b="1" dirty="0"/>
                    </a:p>
                    <a:p>
                      <a:pPr lvl="0">
                        <a:buNone/>
                      </a:pPr>
                      <a:r>
                        <a:rPr lang="en-US" sz="900" b="0" i="1" u="none" strike="noStrike" noProof="0" dirty="0"/>
                        <a:t>A person who does not like to spend their money</a:t>
                      </a:r>
                      <a:endParaRPr lang="en-US" sz="900" i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4250892"/>
                  </a:ext>
                </a:extLst>
              </a:tr>
              <a:tr h="516581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900" b="1" i="0" u="none" strike="noStrike" noProof="0" dirty="0">
                          <a:latin typeface="Calibri"/>
                        </a:rPr>
                        <a:t>Misanthropic (adj)</a:t>
                      </a:r>
                      <a:endParaRPr lang="en-US" sz="900" b="1" dirty="0"/>
                    </a:p>
                    <a:p>
                      <a:pPr lvl="0">
                        <a:buNone/>
                      </a:pPr>
                      <a:r>
                        <a:rPr lang="en-US" sz="900" b="0" i="1" u="none" strike="noStrike" noProof="0" dirty="0">
                          <a:latin typeface="Calibri"/>
                        </a:rPr>
                        <a:t>Disliking others/being unsociable</a:t>
                      </a:r>
                      <a:endParaRPr lang="en-US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5091213"/>
                  </a:ext>
                </a:extLst>
              </a:tr>
              <a:tr h="774081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900" b="1" i="0" u="none" strike="noStrike" noProof="0" dirty="0">
                          <a:latin typeface="Calibri"/>
                        </a:rPr>
                        <a:t>Political Diatribe (n)</a:t>
                      </a:r>
                      <a:endParaRPr lang="en-US" sz="900" b="1" dirty="0"/>
                    </a:p>
                    <a:p>
                      <a:pPr lvl="0">
                        <a:buNone/>
                      </a:pPr>
                      <a:r>
                        <a:rPr lang="en-US" sz="900" b="0" i="1" u="none" strike="noStrike" noProof="0" dirty="0">
                          <a:latin typeface="Calibri"/>
                        </a:rPr>
                        <a:t>to strongly attack and oppose political beliefs  </a:t>
                      </a:r>
                      <a:endParaRPr lang="en-US" sz="900" dirty="0"/>
                    </a:p>
                    <a:p>
                      <a:pPr lvl="0">
                        <a:buNone/>
                      </a:pPr>
                      <a:endParaRPr lang="en-GB" sz="900" b="0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7215792"/>
                  </a:ext>
                </a:extLst>
              </a:tr>
              <a:tr h="64506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900" b="1" i="0" dirty="0"/>
                        <a:t>Trifle  (</a:t>
                      </a:r>
                      <a:r>
                        <a:rPr lang="en-GB" sz="900" b="1" i="0" dirty="0" err="1"/>
                        <a:t>adj</a:t>
                      </a:r>
                      <a:r>
                        <a:rPr lang="en-GB" sz="900" b="1" i="0" dirty="0"/>
                        <a:t>)</a:t>
                      </a:r>
                    </a:p>
                    <a:p>
                      <a:pPr lvl="0">
                        <a:buNone/>
                      </a:pPr>
                      <a:r>
                        <a:rPr lang="en-GB" sz="900" i="1" dirty="0"/>
                        <a:t>something of little value</a:t>
                      </a:r>
                      <a:endParaRPr lang="en-US" sz="900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3479550"/>
                  </a:ext>
                </a:extLst>
              </a:tr>
              <a:tr h="516581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900" b="1" i="0" u="none" strike="noStrike" noProof="0" dirty="0">
                          <a:latin typeface="Calibri"/>
                        </a:rPr>
                        <a:t>Epiphany (n)</a:t>
                      </a:r>
                      <a:endParaRPr lang="en-US" sz="900" b="1" dirty="0" err="1"/>
                    </a:p>
                    <a:p>
                      <a:pPr lvl="0">
                        <a:buNone/>
                      </a:pPr>
                      <a:r>
                        <a:rPr lang="en-US" sz="900" b="0" i="1" u="none" strike="noStrike" noProof="0" dirty="0">
                          <a:latin typeface="Calibri"/>
                        </a:rPr>
                        <a:t>A moment of sudden realisation</a:t>
                      </a:r>
                      <a:endParaRPr lang="en-US" sz="900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3489524"/>
                  </a:ext>
                </a:extLst>
              </a:tr>
              <a:tr h="64506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900" b="1" i="0" u="none" strike="noStrike" noProof="0" dirty="0">
                          <a:latin typeface="Calibri"/>
                        </a:rPr>
                        <a:t>Avaricious (adj)</a:t>
                      </a:r>
                      <a:endParaRPr lang="en-US" sz="900" b="1" dirty="0"/>
                    </a:p>
                    <a:p>
                      <a:pPr lvl="0">
                        <a:buNone/>
                      </a:pPr>
                      <a:r>
                        <a:rPr lang="en-US" sz="900" b="0" i="1" u="none" strike="noStrike" noProof="0" dirty="0">
                          <a:latin typeface="Calibri"/>
                        </a:rPr>
                        <a:t>Being extremely greedy (for wealth)</a:t>
                      </a:r>
                      <a:endParaRPr lang="en-US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6692272"/>
                  </a:ext>
                </a:extLst>
              </a:tr>
              <a:tr h="58056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900" b="1" i="0" u="none" strike="noStrike" noProof="0" dirty="0">
                          <a:latin typeface="Calibri"/>
                        </a:rPr>
                        <a:t>Penitent (adj)</a:t>
                      </a:r>
                      <a:endParaRPr lang="en-US" sz="900" b="1" dirty="0"/>
                    </a:p>
                    <a:p>
                      <a:pPr lvl="0">
                        <a:buNone/>
                      </a:pPr>
                      <a:r>
                        <a:rPr lang="en-US" sz="900" b="0" i="1" u="none" strike="noStrike" noProof="0" dirty="0">
                          <a:latin typeface="Calibri"/>
                        </a:rPr>
                        <a:t>Showing sorrow for wrongdoings</a:t>
                      </a:r>
                      <a:endParaRPr lang="en-US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0708076"/>
                  </a:ext>
                </a:extLst>
              </a:tr>
              <a:tr h="51605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900" b="1" i="0" u="none" strike="noStrike" noProof="0" dirty="0">
                          <a:latin typeface="Calibri"/>
                        </a:rPr>
                        <a:t>Caitiff (n)</a:t>
                      </a:r>
                      <a:endParaRPr lang="en-US" sz="900" b="1" dirty="0"/>
                    </a:p>
                    <a:p>
                      <a:pPr lvl="0">
                        <a:buNone/>
                      </a:pPr>
                      <a:r>
                        <a:rPr lang="en-US" sz="900" b="0" i="1" u="none" strike="noStrike" noProof="0" dirty="0">
                          <a:latin typeface="Calibri"/>
                        </a:rPr>
                        <a:t>A cowardly person</a:t>
                      </a:r>
                      <a:endParaRPr lang="en-US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5405983"/>
                  </a:ext>
                </a:extLst>
              </a:tr>
              <a:tr h="680376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900" b="1" i="0" u="none" strike="noStrike" noProof="0" dirty="0"/>
                        <a:t>Malevolence (n)</a:t>
                      </a:r>
                      <a:endParaRPr lang="en-US" sz="900" b="1" dirty="0"/>
                    </a:p>
                    <a:p>
                      <a:pPr lvl="0">
                        <a:buNone/>
                      </a:pPr>
                      <a:r>
                        <a:rPr lang="en-US" sz="900" b="0" i="1" u="none" strike="noStrike" noProof="0" dirty="0"/>
                        <a:t>Being ill-natured and wanting to do harm to others.</a:t>
                      </a:r>
                      <a:endParaRPr lang="en-US" sz="9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0508280"/>
                  </a:ext>
                </a:extLst>
              </a:tr>
              <a:tr h="637916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900" b="1" i="0" u="none" strike="noStrike" noProof="0" dirty="0"/>
                        <a:t>Zeitgeist</a:t>
                      </a:r>
                      <a:r>
                        <a:rPr lang="en-US" sz="900" b="0" i="0" u="none" strike="noStrike" noProof="0" dirty="0"/>
                        <a:t>-</a:t>
                      </a:r>
                      <a:r>
                        <a:rPr lang="en-US" sz="900" b="1" i="0" u="none" strike="noStrike" noProof="0" dirty="0"/>
                        <a:t>(n)</a:t>
                      </a:r>
                      <a:endParaRPr lang="en-US" sz="900" b="1" dirty="0"/>
                    </a:p>
                    <a:p>
                      <a:pPr lvl="0">
                        <a:buNone/>
                      </a:pPr>
                      <a:r>
                        <a:rPr lang="en-US" sz="900" b="0" i="1" u="none" strike="noStrike" noProof="0" dirty="0"/>
                        <a:t>Ideas shown to depict the beliefs upheld within a particular time period </a:t>
                      </a:r>
                      <a:endParaRPr lang="en-US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11938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09459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1773</TotalTime>
  <Words>932</Words>
  <Application>Microsoft Office PowerPoint</Application>
  <PresentationFormat>Widescreen</PresentationFormat>
  <Paragraphs>88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Mosley</dc:creator>
  <cp:lastModifiedBy>Laura Mosley</cp:lastModifiedBy>
  <cp:revision>203</cp:revision>
  <dcterms:created xsi:type="dcterms:W3CDTF">2019-07-16T19:36:00Z</dcterms:created>
  <dcterms:modified xsi:type="dcterms:W3CDTF">2019-07-19T08:11:49Z</dcterms:modified>
</cp:coreProperties>
</file>