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5"/>
  </p:notesMasterIdLst>
  <p:handoutMasterIdLst>
    <p:handoutMasterId r:id="rId16"/>
  </p:handoutMasterIdLst>
  <p:sldIdLst>
    <p:sldId id="296" r:id="rId4"/>
    <p:sldId id="297" r:id="rId5"/>
    <p:sldId id="299" r:id="rId6"/>
    <p:sldId id="300" r:id="rId7"/>
    <p:sldId id="301" r:id="rId8"/>
    <p:sldId id="302" r:id="rId9"/>
    <p:sldId id="303" r:id="rId10"/>
    <p:sldId id="304" r:id="rId11"/>
    <p:sldId id="305" r:id="rId12"/>
    <p:sldId id="306" r:id="rId13"/>
    <p:sldId id="310" r:id="rId14"/>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3A0E76-FF75-6A73-2117-7D6FFF3962EA}" v="1" dt="2022-09-27T06:34:29.666"/>
    <p1510:client id="{47177D14-F223-409E-AC4E-425BA27C332F}" v="31" dt="2022-09-27T06:38:22.3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9829" autoAdjust="0"/>
  </p:normalViewPr>
  <p:slideViewPr>
    <p:cSldViewPr>
      <p:cViewPr varScale="1">
        <p:scale>
          <a:sx n="90" d="100"/>
          <a:sy n="90" d="100"/>
        </p:scale>
        <p:origin x="1434" y="90"/>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1.xml"/><Relationship Id="rId21" Type="http://schemas.microsoft.com/office/2016/11/relationships/changesInfo" Target="changesInfos/changesInfo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Wilks" userId="S::e.wilks@nishkamschools.org::e500afdf-3d1d-42fc-a1a7-ccebc6b5b1e9" providerId="AD" clId="Web-{E53A0E76-FF75-6A73-2117-7D6FFF3962EA}"/>
    <pc:docChg chg="delSld">
      <pc:chgData name="Emma Wilks" userId="S::e.wilks@nishkamschools.org::e500afdf-3d1d-42fc-a1a7-ccebc6b5b1e9" providerId="AD" clId="Web-{E53A0E76-FF75-6A73-2117-7D6FFF3962EA}" dt="2022-09-27T06:34:29.666" v="0"/>
      <pc:docMkLst>
        <pc:docMk/>
      </pc:docMkLst>
      <pc:sldChg chg="del">
        <pc:chgData name="Emma Wilks" userId="S::e.wilks@nishkamschools.org::e500afdf-3d1d-42fc-a1a7-ccebc6b5b1e9" providerId="AD" clId="Web-{E53A0E76-FF75-6A73-2117-7D6FFF3962EA}" dt="2022-09-27T06:34:29.666" v="0"/>
        <pc:sldMkLst>
          <pc:docMk/>
          <pc:sldMk cId="0" sldId="296"/>
        </pc:sldMkLst>
      </pc:sldChg>
    </pc:docChg>
  </pc:docChgLst>
  <pc:docChgLst>
    <pc:chgData name="Adam Ruhe" userId="S::a.ruhe@nishkamschools.org::1461294f-d672-4616-8876-4ea691fb4445" providerId="AD" clId="Web-{A0D4DA79-3550-5B72-1CFF-255A06F5A799}"/>
    <pc:docChg chg="delSld modSld">
      <pc:chgData name="Adam Ruhe" userId="S::a.ruhe@nishkamschools.org::1461294f-d672-4616-8876-4ea691fb4445" providerId="AD" clId="Web-{A0D4DA79-3550-5B72-1CFF-255A06F5A799}" dt="2022-09-16T14:55:42.657" v="3"/>
      <pc:docMkLst>
        <pc:docMk/>
      </pc:docMkLst>
      <pc:sldChg chg="delSp">
        <pc:chgData name="Adam Ruhe" userId="S::a.ruhe@nishkamschools.org::1461294f-d672-4616-8876-4ea691fb4445" providerId="AD" clId="Web-{A0D4DA79-3550-5B72-1CFF-255A06F5A799}" dt="2022-09-16T14:55:26.281" v="1"/>
        <pc:sldMkLst>
          <pc:docMk/>
          <pc:sldMk cId="2168633688" sldId="297"/>
        </pc:sldMkLst>
        <pc:spChg chg="del">
          <ac:chgData name="Adam Ruhe" userId="S::a.ruhe@nishkamschools.org::1461294f-d672-4616-8876-4ea691fb4445" providerId="AD" clId="Web-{A0D4DA79-3550-5B72-1CFF-255A06F5A799}" dt="2022-09-16T14:55:26.281" v="1"/>
          <ac:spMkLst>
            <pc:docMk/>
            <pc:sldMk cId="2168633688" sldId="297"/>
            <ac:spMk id="3" creationId="{1BACEA83-327F-4447-BC77-DFD6DC2FAC54}"/>
          </ac:spMkLst>
        </pc:spChg>
        <pc:picChg chg="del">
          <ac:chgData name="Adam Ruhe" userId="S::a.ruhe@nishkamschools.org::1461294f-d672-4616-8876-4ea691fb4445" providerId="AD" clId="Web-{A0D4DA79-3550-5B72-1CFF-255A06F5A799}" dt="2022-09-16T14:55:25.281" v="0"/>
          <ac:picMkLst>
            <pc:docMk/>
            <pc:sldMk cId="2168633688" sldId="297"/>
            <ac:picMk id="7" creationId="{0E746062-9949-42E0-A38B-8893CDDA766A}"/>
          </ac:picMkLst>
        </pc:picChg>
      </pc:sldChg>
    </pc:docChg>
  </pc:docChgLst>
  <pc:docChgLst>
    <pc:chgData name="Adam Ruhe" userId="S::a.ruhe@nishkamschools.org::1461294f-d672-4616-8876-4ea691fb4445" providerId="AD" clId="Web-{A81F6338-05BA-5707-1E99-37D4A4211EAB}"/>
    <pc:docChg chg="delSld">
      <pc:chgData name="Adam Ruhe" userId="S::a.ruhe@nishkamschools.org::1461294f-d672-4616-8876-4ea691fb4445" providerId="AD" clId="Web-{A81F6338-05BA-5707-1E99-37D4A4211EAB}" dt="2022-09-16T14:57:43.712" v="0"/>
      <pc:docMkLst>
        <pc:docMk/>
      </pc:docMkLst>
    </pc:docChg>
  </pc:docChgLst>
  <pc:docChgLst>
    <pc:chgData name="Emma Wilks" userId="e500afdf-3d1d-42fc-a1a7-ccebc6b5b1e9" providerId="ADAL" clId="{47177D14-F223-409E-AC4E-425BA27C332F}"/>
    <pc:docChg chg="custSel modSld">
      <pc:chgData name="Emma Wilks" userId="e500afdf-3d1d-42fc-a1a7-ccebc6b5b1e9" providerId="ADAL" clId="{47177D14-F223-409E-AC4E-425BA27C332F}" dt="2022-09-27T06:38:22.354" v="28" actId="20577"/>
      <pc:docMkLst>
        <pc:docMk/>
      </pc:docMkLst>
      <pc:sldChg chg="modSp">
        <pc:chgData name="Emma Wilks" userId="e500afdf-3d1d-42fc-a1a7-ccebc6b5b1e9" providerId="ADAL" clId="{47177D14-F223-409E-AC4E-425BA27C332F}" dt="2022-09-27T06:38:22.354" v="28" actId="20577"/>
        <pc:sldMkLst>
          <pc:docMk/>
          <pc:sldMk cId="0" sldId="296"/>
        </pc:sldMkLst>
        <pc:spChg chg="mod">
          <ac:chgData name="Emma Wilks" userId="e500afdf-3d1d-42fc-a1a7-ccebc6b5b1e9" providerId="ADAL" clId="{47177D14-F223-409E-AC4E-425BA27C332F}" dt="2022-09-27T06:38:22.354" v="28" actId="20577"/>
          <ac:spMkLst>
            <pc:docMk/>
            <pc:sldMk cId="0" sldId="296"/>
            <ac:spMk id="4101" creationId="{CD1A8D65-B3D2-4379-AFCD-7453F21DB88F}"/>
          </ac:spMkLst>
        </pc:spChg>
      </pc:sldChg>
      <pc:sldChg chg="delSp delAnim">
        <pc:chgData name="Emma Wilks" userId="e500afdf-3d1d-42fc-a1a7-ccebc6b5b1e9" providerId="ADAL" clId="{47177D14-F223-409E-AC4E-425BA27C332F}" dt="2022-09-27T06:35:38.612" v="0" actId="478"/>
        <pc:sldMkLst>
          <pc:docMk/>
          <pc:sldMk cId="2168633688" sldId="297"/>
        </pc:sldMkLst>
        <pc:picChg chg="del">
          <ac:chgData name="Emma Wilks" userId="e500afdf-3d1d-42fc-a1a7-ccebc6b5b1e9" providerId="ADAL" clId="{47177D14-F223-409E-AC4E-425BA27C332F}" dt="2022-09-27T06:35:38.612" v="0" actId="478"/>
          <ac:picMkLst>
            <pc:docMk/>
            <pc:sldMk cId="2168633688" sldId="297"/>
            <ac:picMk id="6" creationId="{00000000-0000-0000-0000-000000000000}"/>
          </ac:picMkLst>
        </pc:picChg>
      </pc:sldChg>
      <pc:sldChg chg="delSp delAnim">
        <pc:chgData name="Emma Wilks" userId="e500afdf-3d1d-42fc-a1a7-ccebc6b5b1e9" providerId="ADAL" clId="{47177D14-F223-409E-AC4E-425BA27C332F}" dt="2022-09-27T06:35:45.648" v="1" actId="478"/>
        <pc:sldMkLst>
          <pc:docMk/>
          <pc:sldMk cId="3868402417" sldId="299"/>
        </pc:sldMkLst>
        <pc:picChg chg="del">
          <ac:chgData name="Emma Wilks" userId="e500afdf-3d1d-42fc-a1a7-ccebc6b5b1e9" providerId="ADAL" clId="{47177D14-F223-409E-AC4E-425BA27C332F}" dt="2022-09-27T06:35:45.648" v="1" actId="478"/>
          <ac:picMkLst>
            <pc:docMk/>
            <pc:sldMk cId="3868402417" sldId="299"/>
            <ac:picMk id="4" creationId="{00000000-0000-0000-0000-000000000000}"/>
          </ac:picMkLst>
        </pc:picChg>
      </pc:sldChg>
      <pc:sldChg chg="delSp delAnim">
        <pc:chgData name="Emma Wilks" userId="e500afdf-3d1d-42fc-a1a7-ccebc6b5b1e9" providerId="ADAL" clId="{47177D14-F223-409E-AC4E-425BA27C332F}" dt="2022-09-27T06:35:48.958" v="2" actId="478"/>
        <pc:sldMkLst>
          <pc:docMk/>
          <pc:sldMk cId="3727645336" sldId="300"/>
        </pc:sldMkLst>
        <pc:picChg chg="del">
          <ac:chgData name="Emma Wilks" userId="e500afdf-3d1d-42fc-a1a7-ccebc6b5b1e9" providerId="ADAL" clId="{47177D14-F223-409E-AC4E-425BA27C332F}" dt="2022-09-27T06:35:48.958" v="2" actId="478"/>
          <ac:picMkLst>
            <pc:docMk/>
            <pc:sldMk cId="3727645336" sldId="300"/>
            <ac:picMk id="6" creationId="{00000000-0000-0000-0000-000000000000}"/>
          </ac:picMkLst>
        </pc:picChg>
      </pc:sldChg>
      <pc:sldChg chg="delSp delAnim">
        <pc:chgData name="Emma Wilks" userId="e500afdf-3d1d-42fc-a1a7-ccebc6b5b1e9" providerId="ADAL" clId="{47177D14-F223-409E-AC4E-425BA27C332F}" dt="2022-09-27T06:35:58.461" v="4" actId="478"/>
        <pc:sldMkLst>
          <pc:docMk/>
          <pc:sldMk cId="2508968139" sldId="301"/>
        </pc:sldMkLst>
        <pc:picChg chg="del">
          <ac:chgData name="Emma Wilks" userId="e500afdf-3d1d-42fc-a1a7-ccebc6b5b1e9" providerId="ADAL" clId="{47177D14-F223-409E-AC4E-425BA27C332F}" dt="2022-09-27T06:35:58.461" v="4" actId="478"/>
          <ac:picMkLst>
            <pc:docMk/>
            <pc:sldMk cId="2508968139" sldId="301"/>
            <ac:picMk id="6" creationId="{00000000-0000-0000-0000-000000000000}"/>
          </ac:picMkLst>
        </pc:picChg>
      </pc:sldChg>
      <pc:sldChg chg="delSp delAnim">
        <pc:chgData name="Emma Wilks" userId="e500afdf-3d1d-42fc-a1a7-ccebc6b5b1e9" providerId="ADAL" clId="{47177D14-F223-409E-AC4E-425BA27C332F}" dt="2022-09-27T06:35:53.153" v="3" actId="478"/>
        <pc:sldMkLst>
          <pc:docMk/>
          <pc:sldMk cId="334321361" sldId="302"/>
        </pc:sldMkLst>
        <pc:picChg chg="del">
          <ac:chgData name="Emma Wilks" userId="e500afdf-3d1d-42fc-a1a7-ccebc6b5b1e9" providerId="ADAL" clId="{47177D14-F223-409E-AC4E-425BA27C332F}" dt="2022-09-27T06:35:53.153" v="3" actId="478"/>
          <ac:picMkLst>
            <pc:docMk/>
            <pc:sldMk cId="334321361" sldId="302"/>
            <ac:picMk id="5" creationId="{00000000-0000-0000-0000-000000000000}"/>
          </ac:picMkLst>
        </pc:picChg>
      </pc:sldChg>
      <pc:sldChg chg="delSp delAnim">
        <pc:chgData name="Emma Wilks" userId="e500afdf-3d1d-42fc-a1a7-ccebc6b5b1e9" providerId="ADAL" clId="{47177D14-F223-409E-AC4E-425BA27C332F}" dt="2022-09-27T06:36:03.308" v="5" actId="478"/>
        <pc:sldMkLst>
          <pc:docMk/>
          <pc:sldMk cId="4117400515" sldId="303"/>
        </pc:sldMkLst>
        <pc:picChg chg="del">
          <ac:chgData name="Emma Wilks" userId="e500afdf-3d1d-42fc-a1a7-ccebc6b5b1e9" providerId="ADAL" clId="{47177D14-F223-409E-AC4E-425BA27C332F}" dt="2022-09-27T06:36:03.308" v="5" actId="478"/>
          <ac:picMkLst>
            <pc:docMk/>
            <pc:sldMk cId="4117400515" sldId="303"/>
            <ac:picMk id="6" creationId="{00000000-0000-0000-0000-000000000000}"/>
          </ac:picMkLst>
        </pc:picChg>
      </pc:sldChg>
      <pc:sldChg chg="delSp delAnim">
        <pc:chgData name="Emma Wilks" userId="e500afdf-3d1d-42fc-a1a7-ccebc6b5b1e9" providerId="ADAL" clId="{47177D14-F223-409E-AC4E-425BA27C332F}" dt="2022-09-27T06:36:06.781" v="6" actId="478"/>
        <pc:sldMkLst>
          <pc:docMk/>
          <pc:sldMk cId="1358749684" sldId="304"/>
        </pc:sldMkLst>
        <pc:picChg chg="del">
          <ac:chgData name="Emma Wilks" userId="e500afdf-3d1d-42fc-a1a7-ccebc6b5b1e9" providerId="ADAL" clId="{47177D14-F223-409E-AC4E-425BA27C332F}" dt="2022-09-27T06:36:06.781" v="6" actId="478"/>
          <ac:picMkLst>
            <pc:docMk/>
            <pc:sldMk cId="1358749684" sldId="304"/>
            <ac:picMk id="16" creationId="{00000000-0000-0000-0000-000000000000}"/>
          </ac:picMkLst>
        </pc:picChg>
      </pc:sldChg>
      <pc:sldChg chg="delSp delAnim">
        <pc:chgData name="Emma Wilks" userId="e500afdf-3d1d-42fc-a1a7-ccebc6b5b1e9" providerId="ADAL" clId="{47177D14-F223-409E-AC4E-425BA27C332F}" dt="2022-09-27T06:36:10.988" v="7" actId="478"/>
        <pc:sldMkLst>
          <pc:docMk/>
          <pc:sldMk cId="3505954628" sldId="305"/>
        </pc:sldMkLst>
        <pc:picChg chg="del">
          <ac:chgData name="Emma Wilks" userId="e500afdf-3d1d-42fc-a1a7-ccebc6b5b1e9" providerId="ADAL" clId="{47177D14-F223-409E-AC4E-425BA27C332F}" dt="2022-09-27T06:36:10.988" v="7" actId="478"/>
          <ac:picMkLst>
            <pc:docMk/>
            <pc:sldMk cId="3505954628" sldId="305"/>
            <ac:picMk id="6" creationId="{00000000-0000-0000-0000-000000000000}"/>
          </ac:picMkLst>
        </pc:picChg>
      </pc:sldChg>
      <pc:sldChg chg="delSp delAnim">
        <pc:chgData name="Emma Wilks" userId="e500afdf-3d1d-42fc-a1a7-ccebc6b5b1e9" providerId="ADAL" clId="{47177D14-F223-409E-AC4E-425BA27C332F}" dt="2022-09-27T06:36:14.841" v="8" actId="478"/>
        <pc:sldMkLst>
          <pc:docMk/>
          <pc:sldMk cId="865372661" sldId="310"/>
        </pc:sldMkLst>
        <pc:picChg chg="del">
          <ac:chgData name="Emma Wilks" userId="e500afdf-3d1d-42fc-a1a7-ccebc6b5b1e9" providerId="ADAL" clId="{47177D14-F223-409E-AC4E-425BA27C332F}" dt="2022-09-27T06:36:14.841" v="8" actId="478"/>
          <ac:picMkLst>
            <pc:docMk/>
            <pc:sldMk cId="865372661" sldId="310"/>
            <ac:picMk id="7" creationId="{00000000-0000-0000-0000-00000000000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27/09/2022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27/09/2022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27/09/2022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27/09/2022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27/09/2022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27/09/2022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27/09/2022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27/09/2022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27/09/2022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27/09/2022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27/09/2022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27/09/2022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27/09/2022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27/09/2022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dirty="0">
                <a:solidFill>
                  <a:srgbClr val="CC9900"/>
                </a:solidFill>
                <a:latin typeface="Century Gothic"/>
                <a:ea typeface="ＭＳ Ｐゴシック"/>
              </a:rPr>
              <a:t>Welcome to </a:t>
            </a:r>
            <a:r>
              <a:rPr lang="en-GB" altLang="en-US" sz="3200" b="1" dirty="0" err="1">
                <a:solidFill>
                  <a:srgbClr val="CC9900"/>
                </a:solidFill>
                <a:latin typeface="Century Gothic"/>
                <a:ea typeface="ＭＳ Ｐゴシック"/>
              </a:rPr>
              <a:t>Nishkam</a:t>
            </a:r>
            <a:r>
              <a:rPr lang="en-GB" altLang="en-US" sz="3200" b="1" dirty="0">
                <a:solidFill>
                  <a:srgbClr val="CC9900"/>
                </a:solidFill>
                <a:latin typeface="Century Gothic"/>
                <a:ea typeface="ＭＳ Ｐゴシック"/>
              </a:rPr>
              <a:t>:</a:t>
            </a:r>
            <a:br>
              <a:rPr lang="en-GB" altLang="en-US" sz="3200" b="1" dirty="0">
                <a:solidFill>
                  <a:srgbClr val="CC9900"/>
                </a:solidFill>
                <a:latin typeface="Century Gothic"/>
                <a:ea typeface="ＭＳ Ｐゴシック"/>
              </a:rPr>
            </a:br>
            <a:r>
              <a:rPr lang="en-GB" altLang="en-US" sz="3200" b="1" dirty="0">
                <a:solidFill>
                  <a:srgbClr val="CC9900"/>
                </a:solidFill>
                <a:latin typeface="Century Gothic"/>
                <a:ea typeface="ＭＳ Ｐゴシック"/>
              </a:rPr>
              <a:t>Applied Science</a:t>
            </a:r>
            <a:endParaRPr lang="en-US" sz="3200" dirty="0">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63286" y="697314"/>
            <a:ext cx="7934325" cy="504825"/>
          </a:xfrm>
        </p:spPr>
        <p:txBody>
          <a:bodyPr/>
          <a:lstStyle/>
          <a:p>
            <a:pPr algn="l"/>
            <a:r>
              <a:rPr lang="en-GB" altLang="en-US" sz="2800" b="1" dirty="0">
                <a:solidFill>
                  <a:srgbClr val="CC9900"/>
                </a:solidFill>
                <a:latin typeface="Century Gothic"/>
                <a:ea typeface="ＭＳ Ｐゴシック"/>
              </a:rPr>
              <a:t>Head of Department welcome</a:t>
            </a:r>
          </a:p>
        </p:txBody>
      </p:sp>
      <p:sp>
        <p:nvSpPr>
          <p:cNvPr id="2" name="TextBox 1">
            <a:extLst>
              <a:ext uri="{FF2B5EF4-FFF2-40B4-BE49-F238E27FC236}">
                <a16:creationId xmlns:a16="http://schemas.microsoft.com/office/drawing/2014/main" id="{30157E86-6379-40C0-A4E5-0A605514DB5F}"/>
              </a:ext>
            </a:extLst>
          </p:cNvPr>
          <p:cNvSpPr txBox="1"/>
          <p:nvPr/>
        </p:nvSpPr>
        <p:spPr>
          <a:xfrm>
            <a:off x="179512" y="1485603"/>
            <a:ext cx="7827020" cy="4524315"/>
          </a:xfrm>
          <a:prstGeom prst="rect">
            <a:avLst/>
          </a:prstGeom>
          <a:noFill/>
        </p:spPr>
        <p:txBody>
          <a:bodyPr wrap="square" rtlCol="0">
            <a:spAutoFit/>
          </a:bodyPr>
          <a:lstStyle/>
          <a:p>
            <a:r>
              <a:rPr lang="en-GB" dirty="0">
                <a:latin typeface="Century Gothic" panose="020B0502020202020204" pitchFamily="34" charset="0"/>
              </a:rPr>
              <a:t>Welcome to Applied Science ! </a:t>
            </a:r>
          </a:p>
          <a:p>
            <a:endParaRPr lang="en-GB" dirty="0">
              <a:latin typeface="Century Gothic" panose="020B0502020202020204" pitchFamily="34" charset="0"/>
            </a:endParaRPr>
          </a:p>
          <a:p>
            <a:r>
              <a:rPr lang="en-GB" dirty="0">
                <a:latin typeface="Century Gothic" panose="020B0502020202020204" pitchFamily="34" charset="0"/>
              </a:rPr>
              <a:t>Applied Science covers a wide range of topics across Biology, Chemistry and Physics. It allows you to acquire a high level of practical laboratory skills from which the theory is then drawn</a:t>
            </a:r>
            <a:r>
              <a:rPr lang="en-GB" b="1" dirty="0">
                <a:latin typeface="Century Gothic" panose="020B0502020202020204" pitchFamily="34" charset="0"/>
              </a:rPr>
              <a:t>. </a:t>
            </a:r>
          </a:p>
          <a:p>
            <a:endParaRPr lang="en-GB" dirty="0">
              <a:latin typeface="Century Gothic" panose="020B0502020202020204" pitchFamily="34" charset="0"/>
            </a:endParaRPr>
          </a:p>
          <a:p>
            <a:r>
              <a:rPr lang="en-GB" dirty="0">
                <a:latin typeface="Century Gothic" panose="020B0502020202020204" pitchFamily="34" charset="0"/>
              </a:rPr>
              <a:t>An Applied Science Diploma will provide you with a broad range of skills to prepare you for employment or higher education. You will build on your previous studies of science by widening your knowledge of scientific investigation and practical techniques.</a:t>
            </a:r>
          </a:p>
          <a:p>
            <a:r>
              <a:rPr lang="en-GB" dirty="0">
                <a:latin typeface="Century Gothic" panose="020B0502020202020204" pitchFamily="34" charset="0"/>
              </a:rPr>
              <a:t> </a:t>
            </a:r>
          </a:p>
          <a:p>
            <a:r>
              <a:rPr lang="en-GB" dirty="0">
                <a:latin typeface="Century Gothic" panose="020B0502020202020204" pitchFamily="34" charset="0"/>
              </a:rPr>
              <a:t>You will develop the following :</a:t>
            </a:r>
          </a:p>
          <a:p>
            <a:pPr marL="285750" indent="-285750">
              <a:buFont typeface="Arial" panose="020B0604020202020204" pitchFamily="34" charset="0"/>
              <a:buChar char="•"/>
            </a:pPr>
            <a:r>
              <a:rPr lang="en-GB" dirty="0">
                <a:latin typeface="Century Gothic" panose="020B0502020202020204" pitchFamily="34" charset="0"/>
              </a:rPr>
              <a:t>Numeracy skills required in a scientific setting.</a:t>
            </a:r>
          </a:p>
          <a:p>
            <a:pPr marL="285750" indent="-285750">
              <a:buFont typeface="Arial" panose="020B0604020202020204" pitchFamily="34" charset="0"/>
              <a:buChar char="•"/>
            </a:pPr>
            <a:r>
              <a:rPr lang="en-GB" dirty="0">
                <a:latin typeface="Century Gothic" panose="020B0502020202020204" pitchFamily="34" charset="0"/>
              </a:rPr>
              <a:t>Gain knowledge about working in the science industry. </a:t>
            </a:r>
          </a:p>
          <a:p>
            <a:pPr marL="285750" indent="-285750">
              <a:buFont typeface="Arial" panose="020B0604020202020204" pitchFamily="34" charset="0"/>
              <a:buChar char="•"/>
            </a:pPr>
            <a:r>
              <a:rPr lang="en-GB" dirty="0">
                <a:latin typeface="Century Gothic" panose="020B0502020202020204" pitchFamily="34" charset="0"/>
              </a:rPr>
              <a:t>Examine perceptions of science in the wider community. </a:t>
            </a:r>
          </a:p>
          <a:p>
            <a:pPr marL="285750" indent="-285750">
              <a:buFont typeface="Arial" panose="020B0604020202020204" pitchFamily="34" charset="0"/>
              <a:buChar char="•"/>
            </a:pPr>
            <a:r>
              <a:rPr lang="en-GB" dirty="0">
                <a:latin typeface="Century Gothic" panose="020B0502020202020204" pitchFamily="34" charset="0"/>
              </a:rPr>
              <a:t>Gain skills needed for completing research projects.</a:t>
            </a:r>
          </a:p>
        </p:txBody>
      </p:sp>
    </p:spTree>
    <p:extLst>
      <p:ext uri="{BB962C8B-B14F-4D97-AF65-F5344CB8AC3E}">
        <p14:creationId xmlns:p14="http://schemas.microsoft.com/office/powerpoint/2010/main" val="2168633688"/>
      </p:ext>
    </p:extLst>
  </p:cSld>
  <p:clrMapOvr>
    <a:masterClrMapping/>
  </p:clrMapOvr>
  <mc:AlternateContent xmlns:mc="http://schemas.openxmlformats.org/markup-compatibility/2006" xmlns:p14="http://schemas.microsoft.com/office/powerpoint/2010/main">
    <mc:Choice Requires="p14">
      <p:transition spd="slow" p14:dur="2000" advTm="125106"/>
    </mc:Choice>
    <mc:Fallback xmlns="">
      <p:transition spd="slow" advTm="1251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07438" y="332581"/>
            <a:ext cx="7934325" cy="504825"/>
          </a:xfrm>
        </p:spPr>
        <p:txBody>
          <a:bodyPr/>
          <a:lstStyle/>
          <a:p>
            <a:pPr algn="l"/>
            <a:r>
              <a:rPr lang="en-GB" altLang="en-US" sz="2800" b="1" dirty="0">
                <a:solidFill>
                  <a:srgbClr val="CC9900"/>
                </a:solidFill>
                <a:latin typeface="Century Gothic"/>
                <a:ea typeface="ＭＳ Ｐゴシック"/>
              </a:rPr>
              <a:t>Photo tour of the department</a:t>
            </a:r>
          </a:p>
        </p:txBody>
      </p:sp>
      <p:pic>
        <p:nvPicPr>
          <p:cNvPr id="2" name="Picture 2" descr="Image preview">
            <a:extLst>
              <a:ext uri="{FF2B5EF4-FFF2-40B4-BE49-F238E27FC236}">
                <a16:creationId xmlns:a16="http://schemas.microsoft.com/office/drawing/2014/main" id="{8C038061-DF43-4021-894D-35F602AC92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1" y="994686"/>
            <a:ext cx="3625792" cy="24165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EFD9A8C2-FD5D-45A5-98A0-5C4DC2BA56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4601" y="994686"/>
            <a:ext cx="3625792" cy="241656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ole-Parmer Economical Compound Microscope, 115 VAC from Cole-Parmer United  Kingdom">
            <a:extLst>
              <a:ext uri="{FF2B5EF4-FFF2-40B4-BE49-F238E27FC236}">
                <a16:creationId xmlns:a16="http://schemas.microsoft.com/office/drawing/2014/main" id="{6B3FF00A-4BEB-4BF7-95DB-8DDF423AAB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044" y="4021967"/>
            <a:ext cx="1724447" cy="172444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noculating Loop, Platinum">
            <a:extLst>
              <a:ext uri="{FF2B5EF4-FFF2-40B4-BE49-F238E27FC236}">
                <a16:creationId xmlns:a16="http://schemas.microsoft.com/office/drawing/2014/main" id="{DA135D22-7547-474A-B836-32F1748226F4}"/>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2889141" y="4939143"/>
            <a:ext cx="1647925" cy="129802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Microbiology: a review of changing practices and the future">
            <a:extLst>
              <a:ext uri="{FF2B5EF4-FFF2-40B4-BE49-F238E27FC236}">
                <a16:creationId xmlns:a16="http://schemas.microsoft.com/office/drawing/2014/main" id="{CF7DA94B-6F1A-4E42-B01B-8D0ADFBA2D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12672" y="3894804"/>
            <a:ext cx="1922335" cy="143989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Titration Chemistry: Definition, Explanation, Formula and Calculation">
            <a:extLst>
              <a:ext uri="{FF2B5EF4-FFF2-40B4-BE49-F238E27FC236}">
                <a16:creationId xmlns:a16="http://schemas.microsoft.com/office/drawing/2014/main" id="{CD196123-4DC5-4AD6-AF11-A2612E57A431}"/>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831417" y="3932805"/>
            <a:ext cx="1828415" cy="121957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ttps://encrypted-tbn0.gstatic.com/images?q=tbn:ANd9GcRmo853VEwPTWaPUUZK1LyPCCGCpqgXTFhjUAFKOuS61BT9yjIYA-68MLYpqVXMAqtyhL0VkWMl&amp;usqp=CAc">
            <a:extLst>
              <a:ext uri="{FF2B5EF4-FFF2-40B4-BE49-F238E27FC236}">
                <a16:creationId xmlns:a16="http://schemas.microsoft.com/office/drawing/2014/main" id="{BD3D89ED-4B7C-45D7-9421-3F64123F524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19647" y="3913101"/>
            <a:ext cx="1384881" cy="138488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uman Body Model, Small | Study Anatomy | HST">
            <a:extLst>
              <a:ext uri="{FF2B5EF4-FFF2-40B4-BE49-F238E27FC236}">
                <a16:creationId xmlns:a16="http://schemas.microsoft.com/office/drawing/2014/main" id="{F6AF7C33-2E35-4AA7-AB16-BA35D3AB2D14}"/>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7713153" y="4570001"/>
            <a:ext cx="1266825" cy="1606334"/>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Prepared Whole Insects Microscope Slides Set, 10pcs Specimens for Kids  Students Biology Class, Educational Gift by DIY-SCIENCE: Amazon.co.uk:  Office Products">
            <a:extLst>
              <a:ext uri="{FF2B5EF4-FFF2-40B4-BE49-F238E27FC236}">
                <a16:creationId xmlns:a16="http://schemas.microsoft.com/office/drawing/2014/main" id="{EA8325C7-86C8-466B-974C-4C57A126B259}"/>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1174835" y="5281675"/>
            <a:ext cx="771831" cy="771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402417"/>
      </p:ext>
    </p:extLst>
  </p:cSld>
  <p:clrMapOvr>
    <a:masterClrMapping/>
  </p:clrMapOvr>
  <mc:AlternateContent xmlns:mc="http://schemas.openxmlformats.org/markup-compatibility/2006" xmlns:p14="http://schemas.microsoft.com/office/powerpoint/2010/main">
    <mc:Choice Requires="p14">
      <p:transition spd="slow" p14:dur="2000" advTm="63851"/>
    </mc:Choice>
    <mc:Fallback xmlns="">
      <p:transition spd="slow" advTm="6385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432685" y="1479748"/>
            <a:ext cx="7991475" cy="4425950"/>
          </a:xfrm>
        </p:spPr>
        <p:txBody>
          <a:bodyPr/>
          <a:lstStyle/>
          <a:p>
            <a:pPr marL="0" indent="0" eaLnBrk="1" hangingPunct="1">
              <a:buNone/>
            </a:pPr>
            <a:r>
              <a:rPr lang="en-GB" sz="1800" dirty="0">
                <a:latin typeface="Century Gothic" panose="020B0502020202020204" pitchFamily="34" charset="0"/>
              </a:rPr>
              <a:t>Taught by subject specialists, with laboratory experience, you will learn by completing laboratory-based practical assignments, supported self-study assignments, presentations and discussions that are based on real workplace situations, activities and demands. Staff</a:t>
            </a:r>
            <a:r>
              <a:rPr lang="en-GB" altLang="en-US" sz="1800" dirty="0">
                <a:solidFill>
                  <a:srgbClr val="000000"/>
                </a:solidFill>
                <a:latin typeface="Century Gothic" panose="020B0502020202020204" pitchFamily="34" charset="0"/>
                <a:ea typeface="ＭＳ Ｐゴシック" panose="020B0600070205080204" pitchFamily="34" charset="-128"/>
              </a:rPr>
              <a:t> will implement a range of teaching and learning styles to help you succeed within your lessons.</a:t>
            </a:r>
          </a:p>
          <a:p>
            <a:pPr marL="0" indent="0" eaLnBrk="1" hangingPunct="1">
              <a:buNone/>
            </a:pPr>
            <a:r>
              <a:rPr lang="en-GB" altLang="en-US" sz="1800" dirty="0">
                <a:solidFill>
                  <a:srgbClr val="000000"/>
                </a:solidFill>
                <a:latin typeface="Century Gothic" panose="020B0502020202020204" pitchFamily="34" charset="0"/>
                <a:ea typeface="ＭＳ Ｐゴシック" panose="020B0600070205080204" pitchFamily="34" charset="-128"/>
              </a:rPr>
              <a:t>This will be done through :</a:t>
            </a:r>
          </a:p>
          <a:p>
            <a:pPr marL="0" indent="0" eaLnBrk="1" hangingPunct="1">
              <a:buNone/>
            </a:pPr>
            <a:endParaRPr lang="en-GB" altLang="en-US" sz="1800" dirty="0">
              <a:solidFill>
                <a:srgbClr val="000000"/>
              </a:solidFill>
              <a:latin typeface="Century Gothic" panose="020B0502020202020204" pitchFamily="34" charset="0"/>
              <a:ea typeface="ＭＳ Ｐゴシック" panose="020B0600070205080204" pitchFamily="34" charset="-128"/>
            </a:endParaRPr>
          </a:p>
          <a:p>
            <a:pPr eaLnBrk="1" hangingPunct="1">
              <a:buFontTx/>
              <a:buChar char="-"/>
            </a:pPr>
            <a:r>
              <a:rPr lang="en-GB" altLang="en-US" sz="1800" dirty="0">
                <a:solidFill>
                  <a:srgbClr val="000000"/>
                </a:solidFill>
                <a:latin typeface="Century Gothic" panose="020B0502020202020204" pitchFamily="34" charset="0"/>
                <a:ea typeface="ＭＳ Ｐゴシック" panose="020B0600070205080204" pitchFamily="34" charset="-128"/>
              </a:rPr>
              <a:t>Modelling </a:t>
            </a:r>
          </a:p>
          <a:p>
            <a:pPr eaLnBrk="1" hangingPunct="1">
              <a:buFontTx/>
              <a:buChar char="-"/>
            </a:pPr>
            <a:r>
              <a:rPr lang="en-GB" altLang="en-US" sz="1800" dirty="0">
                <a:solidFill>
                  <a:srgbClr val="000000"/>
                </a:solidFill>
                <a:latin typeface="Century Gothic" panose="020B0502020202020204" pitchFamily="34" charset="0"/>
                <a:ea typeface="ＭＳ Ｐゴシック" panose="020B0600070205080204" pitchFamily="34" charset="-128"/>
              </a:rPr>
              <a:t>Exam questions / paper ( individual feedback)</a:t>
            </a:r>
          </a:p>
          <a:p>
            <a:pPr eaLnBrk="1" hangingPunct="1">
              <a:buFontTx/>
              <a:buChar char="-"/>
            </a:pPr>
            <a:r>
              <a:rPr lang="en-GB" altLang="en-US" sz="1800" dirty="0">
                <a:solidFill>
                  <a:srgbClr val="000000"/>
                </a:solidFill>
                <a:latin typeface="Century Gothic" panose="020B0502020202020204" pitchFamily="34" charset="0"/>
                <a:ea typeface="ＭＳ Ｐゴシック" panose="020B0600070205080204" pitchFamily="34" charset="-128"/>
              </a:rPr>
              <a:t>Range of practical's</a:t>
            </a:r>
          </a:p>
          <a:p>
            <a:pPr eaLnBrk="1" hangingPunct="1">
              <a:buFontTx/>
              <a:buChar char="-"/>
            </a:pPr>
            <a:r>
              <a:rPr lang="en-GB" altLang="en-US" sz="1800" dirty="0">
                <a:solidFill>
                  <a:srgbClr val="000000"/>
                </a:solidFill>
                <a:latin typeface="Century Gothic" panose="020B0502020202020204" pitchFamily="34" charset="0"/>
                <a:ea typeface="ＭＳ Ｐゴシック" panose="020B0600070205080204" pitchFamily="34" charset="-128"/>
              </a:rPr>
              <a:t>Online platform</a:t>
            </a:r>
          </a:p>
          <a:p>
            <a:pPr eaLnBrk="1" hangingPunct="1">
              <a:buFontTx/>
              <a:buChar char="-"/>
            </a:pPr>
            <a:r>
              <a:rPr lang="en-GB" altLang="en-US" sz="1800" dirty="0">
                <a:solidFill>
                  <a:srgbClr val="000000"/>
                </a:solidFill>
                <a:latin typeface="Century Gothic" panose="020B0502020202020204" pitchFamily="34" charset="0"/>
                <a:ea typeface="ＭＳ Ｐゴシック" panose="020B0600070205080204" pitchFamily="34" charset="-128"/>
              </a:rPr>
              <a:t>Pre-reading / Homework</a:t>
            </a:r>
          </a:p>
          <a:p>
            <a:pPr eaLnBrk="1" hangingPunct="1">
              <a:buFontTx/>
              <a:buChar char="-"/>
            </a:pPr>
            <a:endParaRPr lang="en-GB" altLang="en-US" sz="1800" dirty="0">
              <a:solidFill>
                <a:srgbClr val="000000"/>
              </a:solidFill>
              <a:latin typeface="Centtury gothic"/>
              <a:ea typeface="ＭＳ Ｐゴシック" panose="020B0600070205080204" pitchFamily="34" charset="-128"/>
            </a:endParaRPr>
          </a:p>
          <a:p>
            <a:pPr eaLnBrk="1" hangingPunct="1">
              <a:buFontTx/>
              <a:buChar char="-"/>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11175" y="619754"/>
            <a:ext cx="7934325" cy="504825"/>
          </a:xfrm>
        </p:spPr>
        <p:txBody>
          <a:bodyPr/>
          <a:lstStyle/>
          <a:p>
            <a:pPr algn="l"/>
            <a:r>
              <a:rPr lang="en-GB" altLang="en-US" sz="2800" b="1" dirty="0">
                <a:solidFill>
                  <a:srgbClr val="CC9900"/>
                </a:solidFill>
                <a:latin typeface="Century Gothic"/>
                <a:ea typeface="ＭＳ Ｐゴシック"/>
              </a:rPr>
              <a:t>What you can expect in your Applied Science lessons</a:t>
            </a:r>
          </a:p>
        </p:txBody>
      </p:sp>
      <p:sp>
        <p:nvSpPr>
          <p:cNvPr id="2" name="Rectangle 1">
            <a:extLst>
              <a:ext uri="{FF2B5EF4-FFF2-40B4-BE49-F238E27FC236}">
                <a16:creationId xmlns:a16="http://schemas.microsoft.com/office/drawing/2014/main" id="{C08C5D5F-56A5-4C5D-94BD-B1F87BCE8A18}"/>
              </a:ext>
            </a:extLst>
          </p:cNvPr>
          <p:cNvSpPr/>
          <p:nvPr/>
        </p:nvSpPr>
        <p:spPr>
          <a:xfrm>
            <a:off x="4355976" y="5229200"/>
            <a:ext cx="4572000" cy="830997"/>
          </a:xfrm>
          <a:prstGeom prst="rect">
            <a:avLst/>
          </a:prstGeom>
        </p:spPr>
        <p:txBody>
          <a:bodyPr>
            <a:spAutoFit/>
          </a:bodyPr>
          <a:lstStyle/>
          <a:p>
            <a:r>
              <a:rPr lang="en-GB" sz="1600" dirty="0">
                <a:solidFill>
                  <a:srgbClr val="FF0000"/>
                </a:solidFill>
                <a:latin typeface="Century Gothic" panose="020B0502020202020204" pitchFamily="34" charset="0"/>
              </a:rPr>
              <a:t>You will have a very clear understanding of your progress throughout the course, to help you plan and achieve your next steps.</a:t>
            </a:r>
          </a:p>
        </p:txBody>
      </p:sp>
    </p:spTree>
    <p:custDataLst>
      <p:tags r:id="rId1"/>
    </p:custDataLst>
    <p:extLst>
      <p:ext uri="{BB962C8B-B14F-4D97-AF65-F5344CB8AC3E}">
        <p14:creationId xmlns:p14="http://schemas.microsoft.com/office/powerpoint/2010/main" val="3727645336"/>
      </p:ext>
    </p:extLst>
  </p:cSld>
  <p:clrMapOvr>
    <a:masterClrMapping/>
  </p:clrMapOvr>
  <mc:AlternateContent xmlns:mc="http://schemas.openxmlformats.org/markup-compatibility/2006" xmlns:p14="http://schemas.microsoft.com/office/powerpoint/2010/main">
    <mc:Choice Requires="p14">
      <p:transition spd="slow" p14:dur="2000" advTm="112075"/>
    </mc:Choice>
    <mc:Fallback xmlns="">
      <p:transition spd="slow" advTm="1120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611560" y="1120540"/>
            <a:ext cx="7991475" cy="4425950"/>
          </a:xfrm>
        </p:spPr>
        <p:txBody>
          <a:bodyPr/>
          <a:lstStyle/>
          <a:p>
            <a:pPr marL="0" indent="0" eaLnBrk="1" hangingPunct="1">
              <a:buNone/>
            </a:pPr>
            <a:r>
              <a:rPr lang="en-GB" altLang="en-US" sz="1800" u="sng" dirty="0">
                <a:solidFill>
                  <a:srgbClr val="000000"/>
                </a:solidFill>
                <a:latin typeface="Century Gothic" panose="020B0502020202020204" pitchFamily="34" charset="0"/>
                <a:ea typeface="ＭＳ Ｐゴシック" panose="020B0600070205080204" pitchFamily="34" charset="-128"/>
              </a:rPr>
              <a:t>5 Modules </a:t>
            </a:r>
            <a:r>
              <a:rPr lang="en-GB" altLang="en-US" sz="1800" dirty="0">
                <a:solidFill>
                  <a:srgbClr val="000000"/>
                </a:solidFill>
                <a:latin typeface="Century Gothic" panose="020B0502020202020204" pitchFamily="34" charset="0"/>
                <a:ea typeface="ＭＳ Ｐゴシック" panose="020B0600070205080204" pitchFamily="34" charset="-128"/>
              </a:rPr>
              <a:t>: </a:t>
            </a:r>
          </a:p>
          <a:p>
            <a:pPr eaLnBrk="1" hangingPunct="1"/>
            <a:endParaRPr lang="en-GB" altLang="en-US" sz="1800" dirty="0">
              <a:solidFill>
                <a:srgbClr val="000000"/>
              </a:solidFill>
              <a:latin typeface="Century Gothic" panose="020B0502020202020204" pitchFamily="34" charset="0"/>
              <a:ea typeface="ＭＳ Ｐゴシック" panose="020B0600070205080204" pitchFamily="34" charset="-128"/>
            </a:endParaRP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Unit 1 - Science Fundamentals ( 90 GLH Exam based)</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Unit 2 -Laboratory techniques (90 GLH Exam based)</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Unit 6 - Control of hazards in the laboratory ( 60 GLH internally assessed )</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Unit 18 - Microbiology ( 60 GLH internally assessed )</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Unit 21-Product testing technique ( 60 GLH  internally assessed )</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95674" y="459830"/>
            <a:ext cx="7934325" cy="504825"/>
          </a:xfrm>
        </p:spPr>
        <p:txBody>
          <a:bodyPr/>
          <a:lstStyle/>
          <a:p>
            <a:pPr algn="l"/>
            <a:r>
              <a:rPr lang="en-GB" altLang="en-US" sz="2800" b="1" dirty="0">
                <a:solidFill>
                  <a:srgbClr val="CC9900"/>
                </a:solidFill>
                <a:latin typeface="Century Gothic"/>
                <a:ea typeface="ＭＳ Ｐゴシック"/>
              </a:rPr>
              <a:t>What you will study in Applied Science</a:t>
            </a:r>
            <a:endParaRPr lang="en-US" dirty="0"/>
          </a:p>
        </p:txBody>
      </p:sp>
      <p:pic>
        <p:nvPicPr>
          <p:cNvPr id="2" name="Picture 1">
            <a:extLst>
              <a:ext uri="{FF2B5EF4-FFF2-40B4-BE49-F238E27FC236}">
                <a16:creationId xmlns:a16="http://schemas.microsoft.com/office/drawing/2014/main" id="{00651C3C-E643-4F75-87C9-33F53D4DAFB0}"/>
              </a:ext>
            </a:extLst>
          </p:cNvPr>
          <p:cNvPicPr>
            <a:picLocks noChangeAspect="1"/>
          </p:cNvPicPr>
          <p:nvPr/>
        </p:nvPicPr>
        <p:blipFill rotWithShape="1">
          <a:blip r:embed="rId3"/>
          <a:srcRect l="30313" t="40200" r="32676" b="41600"/>
          <a:stretch/>
        </p:blipFill>
        <p:spPr>
          <a:xfrm>
            <a:off x="827584" y="4077072"/>
            <a:ext cx="7270507" cy="2010991"/>
          </a:xfrm>
          <a:prstGeom prst="rect">
            <a:avLst/>
          </a:prstGeom>
        </p:spPr>
      </p:pic>
    </p:spTree>
    <p:extLst>
      <p:ext uri="{BB962C8B-B14F-4D97-AF65-F5344CB8AC3E}">
        <p14:creationId xmlns:p14="http://schemas.microsoft.com/office/powerpoint/2010/main" val="2508968139"/>
      </p:ext>
    </p:extLst>
  </p:cSld>
  <p:clrMapOvr>
    <a:masterClrMapping/>
  </p:clrMapOvr>
  <mc:AlternateContent xmlns:mc="http://schemas.openxmlformats.org/markup-compatibility/2006" xmlns:p14="http://schemas.microsoft.com/office/powerpoint/2010/main">
    <mc:Choice Requires="p14">
      <p:transition spd="slow" p14:dur="2000" advTm="87593"/>
    </mc:Choice>
    <mc:Fallback xmlns="">
      <p:transition spd="slow" advTm="875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260845" y="837406"/>
            <a:ext cx="7991475" cy="4425950"/>
          </a:xfrm>
        </p:spPr>
        <p:txBody>
          <a:bodyPr/>
          <a:lstStyle/>
          <a:p>
            <a:pPr marL="0" indent="0" eaLnBrk="1" hangingPunct="1">
              <a:buFont typeface="Arial" panose="020B0604020202020204" pitchFamily="34" charset="0"/>
              <a:buNone/>
            </a:pPr>
            <a:r>
              <a:rPr lang="en-GB" altLang="en-US" sz="1800" u="sng" dirty="0">
                <a:solidFill>
                  <a:srgbClr val="000000"/>
                </a:solidFill>
                <a:latin typeface="Century Gothic" panose="020B0502020202020204" pitchFamily="34" charset="0"/>
                <a:ea typeface="ＭＳ Ｐゴシック" panose="020B0600070205080204" pitchFamily="34" charset="-128"/>
              </a:rPr>
              <a:t>Unit 18 – Microbiology </a:t>
            </a:r>
            <a:endParaRPr lang="en-GB" altLang="en-US" sz="1800" dirty="0">
              <a:solidFill>
                <a:srgbClr val="000000"/>
              </a:solidFill>
              <a:latin typeface="Century Gothic" panose="020B0502020202020204" pitchFamily="34" charset="0"/>
              <a:ea typeface="ＭＳ Ｐゴシック" panose="020B0600070205080204" pitchFamily="34" charset="-128"/>
            </a:endParaRPr>
          </a:p>
          <a:p>
            <a:pPr marL="0" indent="0" eaLnBrk="1" hangingPunct="1">
              <a:buFont typeface="Arial" panose="020B0604020202020204" pitchFamily="34" charset="0"/>
              <a:buNone/>
            </a:pPr>
            <a:r>
              <a:rPr lang="en-GB" altLang="en-US" sz="1800" dirty="0">
                <a:solidFill>
                  <a:srgbClr val="000000"/>
                </a:solidFill>
                <a:latin typeface="Century Gothic" panose="020B0502020202020204" pitchFamily="34" charset="0"/>
                <a:ea typeface="ＭＳ Ｐゴシック" panose="020B0600070205080204" pitchFamily="34" charset="-128"/>
              </a:rPr>
              <a:t>The study of Microorganisms ( those too small to be seen with the naked eye).</a:t>
            </a:r>
          </a:p>
          <a:p>
            <a:pPr marL="0" indent="0" eaLnBrk="1" hangingPunct="1">
              <a:buFont typeface="Arial" panose="020B0604020202020204" pitchFamily="34" charset="0"/>
              <a:buNone/>
            </a:pPr>
            <a:r>
              <a:rPr lang="en-GB" altLang="en-US" sz="1800" dirty="0">
                <a:solidFill>
                  <a:srgbClr val="000000"/>
                </a:solidFill>
                <a:latin typeface="Century Gothic" panose="020B0502020202020204" pitchFamily="34" charset="0"/>
                <a:ea typeface="ＭＳ Ｐゴシック" panose="020B0600070205080204" pitchFamily="34" charset="-128"/>
              </a:rPr>
              <a:t>Studied through specialised techniques : Microscopes, culturing , genetics and serology.</a:t>
            </a:r>
          </a:p>
          <a:p>
            <a:pPr marL="0" indent="0" eaLnBrk="1" hangingPunct="1">
              <a:buFont typeface="Arial" panose="020B0604020202020204" pitchFamily="34" charset="0"/>
              <a:buNone/>
            </a:pPr>
            <a:endParaRPr lang="en-GB" altLang="en-US" sz="1800" dirty="0">
              <a:solidFill>
                <a:srgbClr val="000000"/>
              </a:solidFill>
              <a:latin typeface="Century Gothic" panose="020B0502020202020204" pitchFamily="34" charset="0"/>
              <a:ea typeface="ＭＳ Ｐゴシック" panose="020B0600070205080204" pitchFamily="34" charset="-128"/>
            </a:endParaRPr>
          </a:p>
          <a:p>
            <a:pPr marL="0" indent="0" eaLnBrk="1" hangingPunct="1">
              <a:buFont typeface="Arial" panose="020B0604020202020204" pitchFamily="34" charset="0"/>
              <a:buNone/>
            </a:pPr>
            <a:r>
              <a:rPr lang="en-GB" altLang="en-US" sz="1800" dirty="0">
                <a:solidFill>
                  <a:srgbClr val="000000"/>
                </a:solidFill>
                <a:latin typeface="Century Gothic" panose="020B0502020202020204" pitchFamily="34" charset="0"/>
                <a:ea typeface="ＭＳ Ｐゴシック" panose="020B0600070205080204" pitchFamily="34" charset="-128"/>
              </a:rPr>
              <a:t>Microbes are found everywhere including inside and outside the body, on your laptop keyboard, on your phone screen and in your food. </a:t>
            </a:r>
          </a:p>
          <a:p>
            <a:pPr marL="0" indent="0" eaLnBrk="1" hangingPunct="1">
              <a:buFont typeface="Arial" panose="020B0604020202020204" pitchFamily="34" charset="0"/>
              <a:buNone/>
            </a:pPr>
            <a:endParaRPr lang="en-GB" altLang="en-US" sz="1800" dirty="0">
              <a:solidFill>
                <a:srgbClr val="000000"/>
              </a:solidFill>
              <a:latin typeface="Century Gothic" panose="020B0502020202020204" pitchFamily="34" charset="0"/>
              <a:ea typeface="ＭＳ Ｐゴシック" panose="020B0600070205080204" pitchFamily="34" charset="-128"/>
            </a:endParaRPr>
          </a:p>
          <a:p>
            <a:pPr marL="0" indent="0" eaLnBrk="1" hangingPunct="1">
              <a:buFont typeface="Arial" panose="020B0604020202020204" pitchFamily="34" charset="0"/>
              <a:buNone/>
            </a:pPr>
            <a:r>
              <a:rPr lang="en-GB" altLang="en-US" sz="1800" dirty="0">
                <a:solidFill>
                  <a:srgbClr val="000000"/>
                </a:solidFill>
                <a:latin typeface="Century Gothic" panose="020B0502020202020204" pitchFamily="34" charset="0"/>
                <a:ea typeface="ＭＳ Ｐゴシック" panose="020B0600070205080204" pitchFamily="34" charset="-128"/>
              </a:rPr>
              <a:t>You will cover the structures and functions of key microorganisms , processes used for identification and classification of microbes ,as well as the beneficial uses of microbes in agriculture, food and medicine.</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17995" y="332581"/>
            <a:ext cx="7934325" cy="504825"/>
          </a:xfrm>
        </p:spPr>
        <p:txBody>
          <a:bodyPr/>
          <a:lstStyle/>
          <a:p>
            <a:pPr algn="l"/>
            <a:r>
              <a:rPr lang="en-GB" altLang="en-US" sz="2800" b="1" dirty="0">
                <a:solidFill>
                  <a:srgbClr val="CC9900"/>
                </a:solidFill>
                <a:latin typeface="Century Gothic"/>
                <a:ea typeface="ＭＳ Ｐゴシック"/>
              </a:rPr>
              <a:t>An example unit from Applied Science</a:t>
            </a:r>
          </a:p>
        </p:txBody>
      </p:sp>
      <p:pic>
        <p:nvPicPr>
          <p:cNvPr id="2050" name="Picture 2" descr="What Are Pathogens and Can We Control Their Evolution? | Immerse">
            <a:extLst>
              <a:ext uri="{FF2B5EF4-FFF2-40B4-BE49-F238E27FC236}">
                <a16:creationId xmlns:a16="http://schemas.microsoft.com/office/drawing/2014/main" id="{FEC94FBB-EBCF-4BDA-BD1D-4A70D65FF4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995" y="5263356"/>
            <a:ext cx="1445693" cy="9252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LC - Official Site | Petri dish, Microbiology, Science">
            <a:extLst>
              <a:ext uri="{FF2B5EF4-FFF2-40B4-BE49-F238E27FC236}">
                <a16:creationId xmlns:a16="http://schemas.microsoft.com/office/drawing/2014/main" id="{5C03AE6A-42E8-45AD-8CDC-2BA6E2F8FE49}"/>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2483768" y="5088274"/>
            <a:ext cx="1224136" cy="119293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Genetically Modified Organisms (GMO) - PoetCom">
            <a:extLst>
              <a:ext uri="{FF2B5EF4-FFF2-40B4-BE49-F238E27FC236}">
                <a16:creationId xmlns:a16="http://schemas.microsoft.com/office/drawing/2014/main" id="{4D7214FB-48C0-42A5-83E8-06DF242F7B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5815" y="5117650"/>
            <a:ext cx="1653627" cy="107664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New study suggests antibiotics can weaken the immune system">
            <a:extLst>
              <a:ext uri="{FF2B5EF4-FFF2-40B4-BE49-F238E27FC236}">
                <a16:creationId xmlns:a16="http://schemas.microsoft.com/office/drawing/2014/main" id="{71889523-D0C2-48D1-8147-6D8CF5B950A8}"/>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6942648" y="5106537"/>
            <a:ext cx="1653628" cy="1102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21361"/>
      </p:ext>
    </p:extLst>
  </p:cSld>
  <p:clrMapOvr>
    <a:masterClrMapping/>
  </p:clrMapOvr>
  <mc:AlternateContent xmlns:mc="http://schemas.openxmlformats.org/markup-compatibility/2006" xmlns:p14="http://schemas.microsoft.com/office/powerpoint/2010/main">
    <mc:Choice Requires="p14">
      <p:transition spd="slow" p14:dur="2000" advTm="46396"/>
    </mc:Choice>
    <mc:Fallback xmlns="">
      <p:transition spd="slow" advTm="4639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827584" y="2564904"/>
            <a:ext cx="7991475" cy="4425950"/>
          </a:xfrm>
        </p:spPr>
        <p:txBody>
          <a:bodyPr/>
          <a:lstStyle/>
          <a:p>
            <a:pPr eaLnBrk="1" hangingPunct="1"/>
            <a:r>
              <a:rPr lang="en-GB" sz="1800" dirty="0">
                <a:latin typeface="Century Gothic" panose="020B0502020202020204" pitchFamily="34" charset="0"/>
              </a:rPr>
              <a:t>Guest speakers.</a:t>
            </a:r>
          </a:p>
          <a:p>
            <a:pPr eaLnBrk="1" hangingPunct="1"/>
            <a:r>
              <a:rPr lang="en-GB" sz="1800" dirty="0">
                <a:latin typeface="Century Gothic" panose="020B0502020202020204" pitchFamily="34" charset="0"/>
              </a:rPr>
              <a:t>Q &amp; A with relevant employers.</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Trips and visits ( i.e – Laboratory </a:t>
            </a:r>
            <a:r>
              <a:rPr lang="en-GB" altLang="en-US" sz="1800" dirty="0">
                <a:solidFill>
                  <a:srgbClr val="000000"/>
                </a:solidFill>
                <a:latin typeface="Centtury gothic"/>
                <a:ea typeface="ＭＳ Ｐゴシック" panose="020B0600070205080204" pitchFamily="34" charset="-128"/>
              </a:rPr>
              <a:t>).</a:t>
            </a:r>
          </a:p>
          <a:p>
            <a:pPr marL="0" indent="0" eaLnBrk="1" hangingPunct="1">
              <a:buNone/>
            </a:pPr>
            <a:endParaRPr lang="en-GB" altLang="en-US" sz="1800" dirty="0">
              <a:solidFill>
                <a:srgbClr val="000000"/>
              </a:solidFill>
              <a:latin typeface="Centtury gothic"/>
              <a:ea typeface="ＭＳ Ｐゴシック" panose="020B0600070205080204" pitchFamily="34" charset="-128"/>
            </a:endParaRPr>
          </a:p>
          <a:p>
            <a:pPr marL="0" indent="0" eaLnBrk="1" hangingPunct="1">
              <a:buNone/>
            </a:pPr>
            <a:endParaRPr lang="en-GB" altLang="en-US" sz="1800" dirty="0">
              <a:solidFill>
                <a:srgbClr val="000000"/>
              </a:solidFill>
              <a:latin typeface="Centtury gothic"/>
              <a:ea typeface="ＭＳ Ｐゴシック" panose="020B0600070205080204" pitchFamily="34" charset="-128"/>
            </a:endParaRPr>
          </a:p>
          <a:p>
            <a:pPr marL="0" indent="0" eaLnBrk="1" hangingPunct="1">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Extra-curricular opportunities in Applied Science</a:t>
            </a:r>
            <a:endParaRPr lang="en-US" dirty="0"/>
          </a:p>
        </p:txBody>
      </p:sp>
    </p:spTree>
    <p:extLst>
      <p:ext uri="{BB962C8B-B14F-4D97-AF65-F5344CB8AC3E}">
        <p14:creationId xmlns:p14="http://schemas.microsoft.com/office/powerpoint/2010/main" val="4117400515"/>
      </p:ext>
    </p:extLst>
  </p:cSld>
  <p:clrMapOvr>
    <a:masterClrMapping/>
  </p:clrMapOvr>
  <mc:AlternateContent xmlns:mc="http://schemas.openxmlformats.org/markup-compatibility/2006" xmlns:p14="http://schemas.microsoft.com/office/powerpoint/2010/main">
    <mc:Choice Requires="p14">
      <p:transition spd="slow" p14:dur="2000" advTm="25544"/>
    </mc:Choice>
    <mc:Fallback xmlns="">
      <p:transition spd="slow" advTm="255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179513" y="1909792"/>
            <a:ext cx="6552727" cy="4151882"/>
          </a:xfrm>
        </p:spPr>
        <p:txBody>
          <a:bodyPr/>
          <a:lstStyle/>
          <a:p>
            <a:pPr marL="0" indent="0" eaLnBrk="1" hangingPunct="1">
              <a:buNone/>
            </a:pPr>
            <a:r>
              <a:rPr lang="en-GB" sz="1800" dirty="0">
                <a:latin typeface="Century Gothic" panose="020B0502020202020204" pitchFamily="34" charset="0"/>
              </a:rPr>
              <a:t>The Level 3 Extended Certificate in Applied Science is the same size as one GCE A level.</a:t>
            </a:r>
          </a:p>
          <a:p>
            <a:pPr marL="0" indent="0" eaLnBrk="1" hangingPunct="1">
              <a:buNone/>
            </a:pPr>
            <a:endParaRPr lang="en-GB" sz="1800" dirty="0">
              <a:latin typeface="Century Gothic" panose="020B0502020202020204" pitchFamily="34" charset="0"/>
            </a:endParaRPr>
          </a:p>
          <a:p>
            <a:pPr marL="0" indent="0" eaLnBrk="1" hangingPunct="1">
              <a:buNone/>
            </a:pPr>
            <a:r>
              <a:rPr lang="en-GB" sz="1800" dirty="0">
                <a:latin typeface="Century Gothic" panose="020B0502020202020204" pitchFamily="34" charset="0"/>
              </a:rPr>
              <a:t>Some of the pathways you can take:</a:t>
            </a:r>
          </a:p>
          <a:p>
            <a:pPr marL="0" indent="0" eaLnBrk="1" hangingPunct="1">
              <a:buNone/>
            </a:pPr>
            <a:endParaRPr lang="en-GB" sz="1800" dirty="0">
              <a:latin typeface="Century Gothic" panose="020B0502020202020204" pitchFamily="34" charset="0"/>
            </a:endParaRPr>
          </a:p>
          <a:p>
            <a:pPr eaLnBrk="1" hangingPunct="1">
              <a:buAutoNum type="arabicParenR"/>
            </a:pPr>
            <a:r>
              <a:rPr lang="en-GB" sz="1800" dirty="0">
                <a:latin typeface="Century Gothic" panose="020B0502020202020204" pitchFamily="34" charset="0"/>
              </a:rPr>
              <a:t>University - nursing, radiography, chemical engineering, biochemistry, veterinary science or forensics.</a:t>
            </a:r>
          </a:p>
          <a:p>
            <a:pPr eaLnBrk="1" hangingPunct="1">
              <a:buAutoNum type="arabicParenR"/>
            </a:pPr>
            <a:endParaRPr lang="en-GB" sz="1800" dirty="0">
              <a:latin typeface="Century Gothic" panose="020B0502020202020204" pitchFamily="34" charset="0"/>
            </a:endParaRPr>
          </a:p>
          <a:p>
            <a:pPr eaLnBrk="1" hangingPunct="1">
              <a:buAutoNum type="arabicParenR"/>
            </a:pPr>
            <a:r>
              <a:rPr lang="en-GB" sz="1800" dirty="0">
                <a:latin typeface="Century Gothic" panose="020B0502020202020204" pitchFamily="34" charset="0"/>
              </a:rPr>
              <a:t>Apprentiship / Work  (Paid) -  Laboratory technician </a:t>
            </a:r>
          </a:p>
          <a:p>
            <a:pPr marL="0" indent="0" eaLnBrk="1" hangingPunct="1">
              <a:buNone/>
            </a:pPr>
            <a:endParaRPr lang="en-GB" sz="1800" dirty="0">
              <a:latin typeface="Century Gothic" panose="020B0502020202020204" pitchFamily="34" charset="0"/>
            </a:endParaRPr>
          </a:p>
          <a:p>
            <a:pPr marL="0" indent="0" eaLnBrk="1" hangingPunct="1">
              <a:buNone/>
            </a:pPr>
            <a:endParaRPr lang="en-GB" sz="1800" dirty="0">
              <a:latin typeface="Centtury gothic"/>
            </a:endParaRPr>
          </a:p>
          <a:p>
            <a:pPr marL="0" indent="0" eaLnBrk="1" hangingPunct="1">
              <a:buNone/>
            </a:pPr>
            <a:endParaRPr lang="en-GB" altLang="en-US" sz="1800" dirty="0">
              <a:solidFill>
                <a:srgbClr val="000000"/>
              </a:solidFill>
              <a:ea typeface="ＭＳ Ｐゴシック" panose="020B0600070205080204" pitchFamily="34" charset="-128"/>
            </a:endParaRPr>
          </a:p>
          <a:p>
            <a:pPr marL="0" indent="0" eaLnBrk="1" hangingPunct="1">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95536" y="803304"/>
            <a:ext cx="7934325" cy="504825"/>
          </a:xfrm>
        </p:spPr>
        <p:txBody>
          <a:bodyPr/>
          <a:lstStyle/>
          <a:p>
            <a:pPr algn="l"/>
            <a:r>
              <a:rPr lang="en-GB" altLang="en-US" sz="2800" b="1" dirty="0">
                <a:solidFill>
                  <a:srgbClr val="CC9900"/>
                </a:solidFill>
                <a:latin typeface="Century Gothic"/>
                <a:ea typeface="ＭＳ Ｐゴシック"/>
              </a:rPr>
              <a:t>Where can Applied Science take you?</a:t>
            </a:r>
            <a:endParaRPr lang="en-US" dirty="0"/>
          </a:p>
        </p:txBody>
      </p:sp>
      <p:pic>
        <p:nvPicPr>
          <p:cNvPr id="2" name="Picture 1">
            <a:extLst>
              <a:ext uri="{FF2B5EF4-FFF2-40B4-BE49-F238E27FC236}">
                <a16:creationId xmlns:a16="http://schemas.microsoft.com/office/drawing/2014/main" id="{DD52AC34-0E68-4E44-9C4C-343E3474A9C6}"/>
              </a:ext>
            </a:extLst>
          </p:cNvPr>
          <p:cNvPicPr>
            <a:picLocks noChangeAspect="1"/>
          </p:cNvPicPr>
          <p:nvPr/>
        </p:nvPicPr>
        <p:blipFill rotWithShape="1">
          <a:blip r:embed="rId4"/>
          <a:srcRect l="35038" t="8766" r="16925" b="9401"/>
          <a:stretch/>
        </p:blipFill>
        <p:spPr>
          <a:xfrm>
            <a:off x="4283968" y="188640"/>
            <a:ext cx="4650929" cy="4456755"/>
          </a:xfrm>
          <a:prstGeom prst="rect">
            <a:avLst/>
          </a:prstGeom>
        </p:spPr>
      </p:pic>
    </p:spTree>
    <p:custDataLst>
      <p:tags r:id="rId1"/>
    </p:custDataLst>
    <p:extLst>
      <p:ext uri="{BB962C8B-B14F-4D97-AF65-F5344CB8AC3E}">
        <p14:creationId xmlns:p14="http://schemas.microsoft.com/office/powerpoint/2010/main" val="1358749684"/>
      </p:ext>
    </p:extLst>
  </p:cSld>
  <p:clrMapOvr>
    <a:masterClrMapping/>
  </p:clrMapOvr>
  <mc:AlternateContent xmlns:mc="http://schemas.openxmlformats.org/markup-compatibility/2006" xmlns:p14="http://schemas.microsoft.com/office/powerpoint/2010/main">
    <mc:Choice Requires="p14">
      <p:transition spd="slow" p14:dur="2000" advTm="52124"/>
    </mc:Choice>
    <mc:Fallback xmlns="">
      <p:transition spd="slow" advTm="521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8">
                                            <p:txEl>
                                              <p:pRg st="6" end="6"/>
                                            </p:txEl>
                                          </p:spTgt>
                                        </p:tgtEl>
                                        <p:attrNameLst>
                                          <p:attrName>style.visibility</p:attrName>
                                        </p:attrNameLst>
                                      </p:cBhvr>
                                      <p:to>
                                        <p:strVal val="visible"/>
                                      </p:to>
                                    </p:set>
                                    <p:animEffect transition="in" filter="wipe(down)">
                                      <p:cBhvr>
                                        <p:cTn id="12" dur="500"/>
                                        <p:tgtEl>
                                          <p:spTgt spid="40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21019" y="1947863"/>
            <a:ext cx="7991475" cy="4425950"/>
          </a:xfrm>
        </p:spPr>
        <p:txBody>
          <a:bodyPr/>
          <a:lstStyle/>
          <a:p>
            <a:pPr eaLnBrk="1" hangingPunct="1"/>
            <a:r>
              <a:rPr lang="en-GB" altLang="en-US" sz="2000" dirty="0">
                <a:solidFill>
                  <a:srgbClr val="000000"/>
                </a:solidFill>
                <a:latin typeface="Century Gothic" panose="020B0502020202020204" pitchFamily="34" charset="0"/>
                <a:ea typeface="ＭＳ Ｐゴシック" panose="020B0600070205080204" pitchFamily="34" charset="-128"/>
              </a:rPr>
              <a:t>Accountability - Organised</a:t>
            </a:r>
          </a:p>
          <a:p>
            <a:pPr eaLnBrk="1" hangingPunct="1"/>
            <a:endParaRPr lang="en-GB" altLang="en-US" sz="2000" dirty="0">
              <a:solidFill>
                <a:srgbClr val="000000"/>
              </a:solidFill>
              <a:latin typeface="Century Gothic" panose="020B0502020202020204" pitchFamily="34" charset="0"/>
              <a:ea typeface="ＭＳ Ｐゴシック" panose="020B0600070205080204" pitchFamily="34" charset="-128"/>
            </a:endParaRPr>
          </a:p>
          <a:p>
            <a:pPr eaLnBrk="1" hangingPunct="1"/>
            <a:r>
              <a:rPr lang="en-GB" altLang="en-US" sz="2000" dirty="0">
                <a:solidFill>
                  <a:srgbClr val="000000"/>
                </a:solidFill>
                <a:latin typeface="Century Gothic" panose="020B0502020202020204" pitchFamily="34" charset="0"/>
                <a:ea typeface="ＭＳ Ｐゴシック" panose="020B0600070205080204" pitchFamily="34" charset="-128"/>
              </a:rPr>
              <a:t>Trust - Independent </a:t>
            </a:r>
          </a:p>
          <a:p>
            <a:pPr eaLnBrk="1" hangingPunct="1"/>
            <a:endParaRPr lang="en-GB" altLang="en-US" sz="2000" dirty="0">
              <a:solidFill>
                <a:srgbClr val="000000"/>
              </a:solidFill>
              <a:latin typeface="Century Gothic" panose="020B0502020202020204" pitchFamily="34" charset="0"/>
              <a:ea typeface="ＭＳ Ｐゴシック" panose="020B0600070205080204" pitchFamily="34" charset="-128"/>
            </a:endParaRPr>
          </a:p>
          <a:p>
            <a:pPr eaLnBrk="1" hangingPunct="1"/>
            <a:r>
              <a:rPr lang="en-GB" altLang="en-US" sz="2000" dirty="0">
                <a:solidFill>
                  <a:srgbClr val="000000"/>
                </a:solidFill>
                <a:latin typeface="Century Gothic" panose="020B0502020202020204" pitchFamily="34" charset="0"/>
                <a:ea typeface="ＭＳ Ｐゴシック" panose="020B0600070205080204" pitchFamily="34" charset="-128"/>
              </a:rPr>
              <a:t>Determination – Pre – reading / Homework / Extra work</a:t>
            </a:r>
          </a:p>
          <a:p>
            <a:pPr eaLnBrk="1" hangingPunct="1"/>
            <a:endParaRPr lang="en-GB" altLang="en-US" sz="2000" dirty="0">
              <a:solidFill>
                <a:srgbClr val="000000"/>
              </a:solidFill>
              <a:latin typeface="Century Gothic" panose="020B0502020202020204" pitchFamily="34" charset="0"/>
              <a:ea typeface="ＭＳ Ｐゴシック" panose="020B0600070205080204" pitchFamily="34" charset="-128"/>
            </a:endParaRPr>
          </a:p>
          <a:p>
            <a:pPr eaLnBrk="1" hangingPunct="1"/>
            <a:r>
              <a:rPr lang="en-GB" altLang="en-US" sz="2000" dirty="0">
                <a:solidFill>
                  <a:srgbClr val="000000"/>
                </a:solidFill>
                <a:latin typeface="Century Gothic" panose="020B0502020202020204" pitchFamily="34" charset="0"/>
                <a:ea typeface="ＭＳ Ｐゴシック" panose="020B0600070205080204" pitchFamily="34" charset="-128"/>
              </a:rPr>
              <a:t>Enthusiasm – Love for the course </a:t>
            </a:r>
          </a:p>
          <a:p>
            <a:pPr eaLnBrk="1" hangingPunct="1"/>
            <a:endParaRPr lang="en-GB" altLang="en-US" sz="2000" dirty="0">
              <a:solidFill>
                <a:srgbClr val="000000"/>
              </a:solidFill>
              <a:latin typeface="Century Gothic" panose="020B0502020202020204" pitchFamily="34" charset="0"/>
              <a:ea typeface="ＭＳ Ｐゴシック" panose="020B0600070205080204" pitchFamily="34" charset="-128"/>
            </a:endParaRPr>
          </a:p>
          <a:p>
            <a:pPr eaLnBrk="1" hangingPunct="1"/>
            <a:r>
              <a:rPr lang="en-GB" altLang="en-US" sz="2000" dirty="0">
                <a:solidFill>
                  <a:srgbClr val="000000"/>
                </a:solidFill>
                <a:latin typeface="Century Gothic" panose="020B0502020202020204" pitchFamily="34" charset="0"/>
                <a:ea typeface="ＭＳ Ｐゴシック" panose="020B0600070205080204" pitchFamily="34" charset="-128"/>
              </a:rPr>
              <a:t>Diligence -  Meeting coursework deadlines </a:t>
            </a:r>
          </a:p>
          <a:p>
            <a:pPr eaLnBrk="1" hangingPunct="1"/>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we expect from you </a:t>
            </a:r>
            <a:endParaRPr lang="en-US" dirty="0"/>
          </a:p>
        </p:txBody>
      </p:sp>
    </p:spTree>
    <p:extLst>
      <p:ext uri="{BB962C8B-B14F-4D97-AF65-F5344CB8AC3E}">
        <p14:creationId xmlns:p14="http://schemas.microsoft.com/office/powerpoint/2010/main" val="3505954628"/>
      </p:ext>
    </p:extLst>
  </p:cSld>
  <p:clrMapOvr>
    <a:masterClrMapping/>
  </p:clrMapOvr>
  <mc:AlternateContent xmlns:mc="http://schemas.openxmlformats.org/markup-compatibility/2006" xmlns:p14="http://schemas.microsoft.com/office/powerpoint/2010/main">
    <mc:Choice Requires="p14">
      <p:transition spd="slow" p14:dur="2000" advTm="48089"/>
    </mc:Choice>
    <mc:Fallback xmlns="">
      <p:transition spd="slow" advTm="480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243730" y="1180697"/>
            <a:ext cx="7991475" cy="4425950"/>
          </a:xfrm>
        </p:spPr>
        <p:txBody>
          <a:bodyPr/>
          <a:lstStyle/>
          <a:p>
            <a:pPr eaLnBrk="1" hangingPunct="1"/>
            <a:r>
              <a:rPr lang="en-GB" altLang="en-US" sz="2000" u="sng" dirty="0">
                <a:solidFill>
                  <a:srgbClr val="000000"/>
                </a:solidFill>
                <a:latin typeface="Century Gothic" panose="020B0502020202020204" pitchFamily="34" charset="0"/>
                <a:ea typeface="ＭＳ Ｐゴシック" panose="020B0600070205080204" pitchFamily="34" charset="-128"/>
              </a:rPr>
              <a:t>Enthusiasm</a:t>
            </a:r>
            <a:r>
              <a:rPr lang="en-GB" altLang="en-US" sz="2000" dirty="0">
                <a:solidFill>
                  <a:srgbClr val="000000"/>
                </a:solidFill>
                <a:latin typeface="Century Gothic" panose="020B0502020202020204" pitchFamily="34" charset="0"/>
                <a:ea typeface="ＭＳ Ｐゴシック" panose="020B0600070205080204" pitchFamily="34" charset="-128"/>
              </a:rPr>
              <a:t> - Enjoy the content within the course – Very relatable.</a:t>
            </a:r>
          </a:p>
          <a:p>
            <a:pPr marL="0" indent="0" eaLnBrk="1" hangingPunct="1">
              <a:buNone/>
            </a:pPr>
            <a:r>
              <a:rPr lang="en-GB" altLang="en-US" sz="2000" dirty="0">
                <a:solidFill>
                  <a:srgbClr val="000000"/>
                </a:solidFill>
                <a:latin typeface="Century Gothic" panose="020B0502020202020204" pitchFamily="34" charset="0"/>
                <a:ea typeface="ＭＳ Ｐゴシック" panose="020B0600070205080204" pitchFamily="34" charset="-128"/>
              </a:rPr>
              <a:t>“I enjoy the challenge in lessons and a sense of accomplishment I get from the lesson content”</a:t>
            </a:r>
          </a:p>
          <a:p>
            <a:pPr marL="0" indent="0" eaLnBrk="1" hangingPunct="1">
              <a:buNone/>
            </a:pPr>
            <a:endParaRPr lang="en-GB" altLang="en-US" sz="2000" dirty="0">
              <a:solidFill>
                <a:srgbClr val="000000"/>
              </a:solidFill>
              <a:latin typeface="Century Gothic" panose="020B0502020202020204" pitchFamily="34" charset="0"/>
              <a:ea typeface="ＭＳ Ｐゴシック" panose="020B0600070205080204" pitchFamily="34" charset="-128"/>
            </a:endParaRPr>
          </a:p>
          <a:p>
            <a:pPr eaLnBrk="1" hangingPunct="1"/>
            <a:r>
              <a:rPr lang="en-GB" altLang="en-US" sz="2000" u="sng" dirty="0">
                <a:solidFill>
                  <a:srgbClr val="000000"/>
                </a:solidFill>
                <a:latin typeface="Century Gothic" panose="020B0502020202020204" pitchFamily="34" charset="0"/>
                <a:ea typeface="ＭＳ Ｐゴシック" panose="020B0600070205080204" pitchFamily="34" charset="-128"/>
              </a:rPr>
              <a:t>Committed</a:t>
            </a:r>
            <a:r>
              <a:rPr lang="en-GB" altLang="en-US" sz="2000" dirty="0">
                <a:solidFill>
                  <a:srgbClr val="000000"/>
                </a:solidFill>
                <a:latin typeface="Century Gothic" panose="020B0502020202020204" pitchFamily="34" charset="0"/>
                <a:ea typeface="ＭＳ Ｐゴシック" panose="020B0600070205080204" pitchFamily="34" charset="-128"/>
              </a:rPr>
              <a:t> – Exceptional effort apparent in folders.</a:t>
            </a:r>
          </a:p>
          <a:p>
            <a:pPr marL="0" indent="0" eaLnBrk="1" hangingPunct="1">
              <a:buNone/>
            </a:pPr>
            <a:r>
              <a:rPr lang="en-GB" altLang="en-US" sz="2000" dirty="0">
                <a:solidFill>
                  <a:srgbClr val="000000"/>
                </a:solidFill>
                <a:latin typeface="Century Gothic" panose="020B0502020202020204" pitchFamily="34" charset="0"/>
                <a:ea typeface="ＭＳ Ｐゴシック" panose="020B0600070205080204" pitchFamily="34" charset="-128"/>
              </a:rPr>
              <a:t>“ I always know what ill be studying and the teacher guides us through step by step”</a:t>
            </a:r>
          </a:p>
          <a:p>
            <a:pPr eaLnBrk="1" hangingPunct="1"/>
            <a:endParaRPr lang="en-GB" altLang="en-US" sz="2000" dirty="0">
              <a:solidFill>
                <a:srgbClr val="000000"/>
              </a:solidFill>
              <a:latin typeface="Century Gothic" panose="020B0502020202020204" pitchFamily="34" charset="0"/>
              <a:ea typeface="ＭＳ Ｐゴシック" panose="020B0600070205080204" pitchFamily="34" charset="-128"/>
            </a:endParaRPr>
          </a:p>
          <a:p>
            <a:pPr eaLnBrk="1" hangingPunct="1"/>
            <a:r>
              <a:rPr lang="en-GB" altLang="en-US" sz="2000" u="sng" dirty="0">
                <a:solidFill>
                  <a:srgbClr val="000000"/>
                </a:solidFill>
                <a:latin typeface="Century Gothic" panose="020B0502020202020204" pitchFamily="34" charset="0"/>
                <a:ea typeface="ＭＳ Ｐゴシック" panose="020B0600070205080204" pitchFamily="34" charset="-128"/>
              </a:rPr>
              <a:t>Optimism</a:t>
            </a:r>
            <a:r>
              <a:rPr lang="en-GB" altLang="en-US" sz="2000" dirty="0">
                <a:solidFill>
                  <a:srgbClr val="000000"/>
                </a:solidFill>
                <a:latin typeface="Century Gothic" panose="020B0502020202020204" pitchFamily="34" charset="0"/>
                <a:ea typeface="ＭＳ Ｐゴシック" panose="020B0600070205080204" pitchFamily="34" charset="-128"/>
              </a:rPr>
              <a:t> – Exams were not their strong point , allowed them find a sense of belonging.</a:t>
            </a:r>
          </a:p>
          <a:p>
            <a:pPr marL="0" indent="0" eaLnBrk="1" hangingPunct="1">
              <a:buNone/>
            </a:pPr>
            <a:r>
              <a:rPr lang="en-GB" altLang="en-US" sz="2000" dirty="0">
                <a:solidFill>
                  <a:srgbClr val="000000"/>
                </a:solidFill>
                <a:latin typeface="Century Gothic" panose="020B0502020202020204" pitchFamily="34" charset="0"/>
                <a:ea typeface="ＭＳ Ｐゴシック" panose="020B0600070205080204" pitchFamily="34" charset="-128"/>
              </a:rPr>
              <a:t>“I enjoy how the course allow me to demonstrate my understanding through course work and projects.”</a:t>
            </a:r>
          </a:p>
          <a:p>
            <a:pPr eaLnBrk="1" hangingPunct="1"/>
            <a:endParaRPr lang="en-GB" altLang="en-US" sz="2000" dirty="0">
              <a:solidFill>
                <a:srgbClr val="000000"/>
              </a:solidFill>
              <a:latin typeface="Century Gothic" panose="020B0502020202020204" pitchFamily="34" charset="0"/>
              <a:ea typeface="ＭＳ Ｐゴシック" panose="020B0600070205080204" pitchFamily="34" charset="-128"/>
            </a:endParaRPr>
          </a:p>
          <a:p>
            <a:pPr eaLnBrk="1" hangingPunct="1"/>
            <a:endParaRPr lang="en-GB" altLang="en-US" sz="1800" dirty="0">
              <a:solidFill>
                <a:srgbClr val="000000"/>
              </a:solidFill>
              <a:ea typeface="ＭＳ Ｐゴシック" panose="020B0600070205080204" pitchFamily="34" charset="-128"/>
            </a:endParaRPr>
          </a:p>
          <a:p>
            <a:pPr eaLnBrk="1" hangingPunct="1"/>
            <a:endParaRPr lang="en-GB" altLang="en-US" sz="1800" dirty="0">
              <a:solidFill>
                <a:srgbClr val="000000"/>
              </a:solidFill>
              <a:ea typeface="ＭＳ Ｐゴシック" panose="020B0600070205080204" pitchFamily="34" charset="-128"/>
            </a:endParaRPr>
          </a:p>
          <a:p>
            <a:pPr eaLnBrk="1" hangingPunct="1"/>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93004" y="444865"/>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pic>
        <p:nvPicPr>
          <p:cNvPr id="3076" name="Picture 4" descr="Top 10 Science Quotes - BrainyQuote">
            <a:extLst>
              <a:ext uri="{FF2B5EF4-FFF2-40B4-BE49-F238E27FC236}">
                <a16:creationId xmlns:a16="http://schemas.microsoft.com/office/drawing/2014/main" id="{BB31E9C7-3273-4885-8B16-65E6D2E5C756}"/>
              </a:ext>
            </a:extLst>
          </p:cNvPr>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b="24550"/>
          <a:stretch/>
        </p:blipFill>
        <p:spPr bwMode="auto">
          <a:xfrm>
            <a:off x="6790008" y="5529372"/>
            <a:ext cx="2131816" cy="844441"/>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027257885"/>
      </p:ext>
    </p:extLst>
  </p:cSld>
  <p:clrMapOvr>
    <a:masterClrMapping/>
  </p:clrMapOvr>
  <mc:AlternateContent xmlns:mc="http://schemas.openxmlformats.org/markup-compatibility/2006" xmlns:p14="http://schemas.microsoft.com/office/powerpoint/2010/main">
    <mc:Choice Requires="p14">
      <p:transition spd="slow" p14:dur="2000" advTm="56428"/>
    </mc:Choice>
    <mc:Fallback xmlns="">
      <p:transition spd="slow" advTm="56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270023" y="1290864"/>
            <a:ext cx="7991475" cy="4425950"/>
          </a:xfrm>
        </p:spPr>
        <p:txBody>
          <a:bodyPr/>
          <a:lstStyle/>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OCR Cambridge technical ( 2 year course).</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5 Mandatory units.</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2 Exam based / 3 course work based.</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Exam based units – Unit 1 &amp; 2 , Near-Pass ,Pass, Merit &amp; Distinction (January &amp; June).</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Internal units – Unit 6,18,21,Pass , Merit &amp; Distinction ( Split over the two years).</a:t>
            </a:r>
          </a:p>
          <a:p>
            <a:pPr eaLnBrk="1" hangingPunct="1"/>
            <a:r>
              <a:rPr lang="en-GB" altLang="en-US" sz="1800" dirty="0">
                <a:solidFill>
                  <a:srgbClr val="000000"/>
                </a:solidFill>
                <a:latin typeface="Century Gothic" panose="020B0502020202020204" pitchFamily="34" charset="0"/>
                <a:ea typeface="ＭＳ Ｐゴシック" panose="020B0600070205080204" pitchFamily="34" charset="-128"/>
              </a:rPr>
              <a:t>Each grade equates to points which helps in calculating the final grade.</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98198" y="554153"/>
            <a:ext cx="7934325" cy="504825"/>
          </a:xfrm>
        </p:spPr>
        <p:txBody>
          <a:bodyPr/>
          <a:lstStyle/>
          <a:p>
            <a:pPr algn="l"/>
            <a:r>
              <a:rPr lang="en-GB" altLang="en-US" sz="2800" b="1" dirty="0">
                <a:solidFill>
                  <a:srgbClr val="CC9900"/>
                </a:solidFill>
                <a:latin typeface="Century Gothic"/>
                <a:ea typeface="ＭＳ Ｐゴシック"/>
              </a:rPr>
              <a:t>Qualification details</a:t>
            </a:r>
            <a:endParaRPr lang="en-US" dirty="0"/>
          </a:p>
        </p:txBody>
      </p:sp>
      <p:pic>
        <p:nvPicPr>
          <p:cNvPr id="2" name="Picture 1">
            <a:extLst>
              <a:ext uri="{FF2B5EF4-FFF2-40B4-BE49-F238E27FC236}">
                <a16:creationId xmlns:a16="http://schemas.microsoft.com/office/drawing/2014/main" id="{D62B2510-FFD9-42BA-9E76-FFA37857D4D5}"/>
              </a:ext>
            </a:extLst>
          </p:cNvPr>
          <p:cNvPicPr>
            <a:picLocks noChangeAspect="1"/>
          </p:cNvPicPr>
          <p:nvPr/>
        </p:nvPicPr>
        <p:blipFill rotWithShape="1">
          <a:blip r:embed="rId3"/>
          <a:srcRect l="31888" t="54200" r="35825" b="30400"/>
          <a:stretch/>
        </p:blipFill>
        <p:spPr>
          <a:xfrm>
            <a:off x="850679" y="4076339"/>
            <a:ext cx="7092082" cy="1902754"/>
          </a:xfrm>
          <a:prstGeom prst="rect">
            <a:avLst/>
          </a:prstGeom>
        </p:spPr>
      </p:pic>
    </p:spTree>
    <p:extLst>
      <p:ext uri="{BB962C8B-B14F-4D97-AF65-F5344CB8AC3E}">
        <p14:creationId xmlns:p14="http://schemas.microsoft.com/office/powerpoint/2010/main" val="865372661"/>
      </p:ext>
    </p:extLst>
  </p:cSld>
  <p:clrMapOvr>
    <a:masterClrMapping/>
  </p:clrMapOvr>
  <mc:AlternateContent xmlns:mc="http://schemas.openxmlformats.org/markup-compatibility/2006" xmlns:p14="http://schemas.microsoft.com/office/powerpoint/2010/main">
    <mc:Choice Requires="p14">
      <p:transition spd="slow" p14:dur="2000" advTm="79919"/>
    </mc:Choice>
    <mc:Fallback xmlns="">
      <p:transition spd="slow" advTm="79919"/>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98.7"/>
</p:tagLst>
</file>

<file path=ppt/tags/tag2.xml><?xml version="1.0" encoding="utf-8"?>
<p:tagLst xmlns:a="http://schemas.openxmlformats.org/drawingml/2006/main" xmlns:r="http://schemas.openxmlformats.org/officeDocument/2006/relationships" xmlns:p="http://schemas.openxmlformats.org/presentationml/2006/main">
  <p:tag name="TIMING" val="|19.7|16.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25463D-3F8D-4E8B-87C8-84D70ECB820F}">
  <ds:schemaRefs>
    <ds:schemaRef ds:uri="http://schemas.microsoft.com/sharepoint/v3/contenttype/forms"/>
  </ds:schemaRefs>
</ds:datastoreItem>
</file>

<file path=customXml/itemProps2.xml><?xml version="1.0" encoding="utf-8"?>
<ds:datastoreItem xmlns:ds="http://schemas.openxmlformats.org/officeDocument/2006/customXml" ds:itemID="{4EDBAB95-DE7E-4E23-B6E3-B4627169F3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ad77b7-36cf-4fc5-a12d-9aab5d805e21"/>
    <ds:schemaRef ds:uri="22fdf05c-3d90-4b3b-b969-2cb9f703fb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3347</TotalTime>
  <Words>764</Words>
  <Application>Microsoft Office PowerPoint</Application>
  <PresentationFormat>On-screen Show (4:3)</PresentationFormat>
  <Paragraphs>94</Paragraphs>
  <Slides>11</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ＭＳ Ｐゴシック</vt:lpstr>
      <vt:lpstr>Arial</vt:lpstr>
      <vt:lpstr>Calibri</vt:lpstr>
      <vt:lpstr>Centtury gothic</vt:lpstr>
      <vt:lpstr>Century Gothic</vt:lpstr>
      <vt:lpstr>Office Theme</vt:lpstr>
      <vt:lpstr>Welcome to Nishkam: Applied Science</vt:lpstr>
      <vt:lpstr>Head of Department welcome</vt:lpstr>
      <vt:lpstr>Photo tour of the department</vt:lpstr>
      <vt:lpstr>What you can expect in your Applied Science lessons</vt:lpstr>
      <vt:lpstr>What you will study in Applied Science</vt:lpstr>
      <vt:lpstr>An example unit from Applied Science</vt:lpstr>
      <vt:lpstr>Extra-curricular opportunities in Applied Science</vt:lpstr>
      <vt:lpstr>Where can Applied Science take you?</vt:lpstr>
      <vt:lpstr>What we expect from you </vt:lpstr>
      <vt:lpstr>Student perceptions</vt:lpstr>
      <vt:lpstr>Qualification details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lastModifiedBy>Emma Wilks</cp:lastModifiedBy>
  <cp:revision>249</cp:revision>
  <cp:lastPrinted>2012-05-03T18:40:19Z</cp:lastPrinted>
  <dcterms:created xsi:type="dcterms:W3CDTF">2012-05-01T13:46:39Z</dcterms:created>
  <dcterms:modified xsi:type="dcterms:W3CDTF">2022-09-27T06:38:25Z</dcterms:modified>
</cp:coreProperties>
</file>