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A312B-A948-49C2-89BD-200D92B5DB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93D5859-A6FD-4C19-8457-E22CA988B1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5FD0A43-FA73-4FEF-9832-FCC6DD5E3A1D}"/>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70569C93-4B1A-47ED-A542-621B73084C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A27044-75A7-44A4-9F99-8202B7300E5E}"/>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319629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EA970-B189-4795-931A-E735180E0D0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494656-6862-432B-8065-5E3AF6E2853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D17289-6F8A-4736-B850-F8B361553B36}"/>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DB1B3EA2-F912-4F94-875D-E18AE024BF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2E1DDE-9BC1-493E-8C42-C6AAADA88A14}"/>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674711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1A666-40E3-4C13-BFD4-77C76F88340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2E03485-F3A4-4B50-A762-2AB7766536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983B418-01E5-42C5-9F81-23AC355A0E9A}"/>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3A067AD5-C215-492F-939F-5BEE147674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1A52A6-0DF5-4455-8AEA-CAEAC06C6F13}"/>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587966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295A8-ACFB-4263-A02C-19F722E4A3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CA1C8C-38B9-4C3F-AC32-8FE04282DF4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B346077-EDDE-4892-978A-7FFB3D890B9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A1C61E-CBAF-43FB-AFC1-8A9562F900A9}"/>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6" name="Footer Placeholder 5">
            <a:extLst>
              <a:ext uri="{FF2B5EF4-FFF2-40B4-BE49-F238E27FC236}">
                <a16:creationId xmlns:a16="http://schemas.microsoft.com/office/drawing/2014/main" id="{84A2BE48-0B21-4E36-AB55-A25CC8C576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F18B90-57B3-4B5C-8B3F-CA1B8A9666B7}"/>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974789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A346E-A8F9-40CD-A0DB-9F18C1505B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82A5A5-7B1C-4055-AB1B-59999BE00C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171E92B-3515-4C71-A103-7A764D14F24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804D21-F858-438A-AC03-1296A49657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0A815E2-9FB7-4F2A-B59B-2CAD490908B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C9873D1-6F88-41E1-B42E-6432AA86CB49}"/>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8" name="Footer Placeholder 7">
            <a:extLst>
              <a:ext uri="{FF2B5EF4-FFF2-40B4-BE49-F238E27FC236}">
                <a16:creationId xmlns:a16="http://schemas.microsoft.com/office/drawing/2014/main" id="{9ACFCC71-F4A2-4EC6-82AF-5B03915E8A9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9B0F59-FB73-43F0-931E-8D3CF730FFD4}"/>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661311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12FD2-6D84-4380-84CA-23BDC39D5E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900BDB-35A3-4F22-8809-FABD3F88676F}"/>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4" name="Footer Placeholder 3">
            <a:extLst>
              <a:ext uri="{FF2B5EF4-FFF2-40B4-BE49-F238E27FC236}">
                <a16:creationId xmlns:a16="http://schemas.microsoft.com/office/drawing/2014/main" id="{22200050-82B9-467A-AEEE-8704663C09A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D167FE5-BFB3-4F44-90E3-D28854D97AA6}"/>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3706514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473041-CCAC-4144-A15A-1548774ED68A}"/>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3" name="Footer Placeholder 2">
            <a:extLst>
              <a:ext uri="{FF2B5EF4-FFF2-40B4-BE49-F238E27FC236}">
                <a16:creationId xmlns:a16="http://schemas.microsoft.com/office/drawing/2014/main" id="{EEB0D70D-5598-4723-9D4D-F6B110A1AD1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F3EF251-7738-4927-B3B7-96E839D37235}"/>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506169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0C303-2DBF-4403-92A0-9E714E8671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F3EE89F-AAA9-4D50-B0A2-19F62183AB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8C731C2-E23B-4F8A-B321-BC8D377743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E3E65A-CABD-4784-BD6B-714F86DD1D7E}"/>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6" name="Footer Placeholder 5">
            <a:extLst>
              <a:ext uri="{FF2B5EF4-FFF2-40B4-BE49-F238E27FC236}">
                <a16:creationId xmlns:a16="http://schemas.microsoft.com/office/drawing/2014/main" id="{4F996E11-3663-4309-94FE-C8D91566F5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888E8D-58A7-4A5B-AFCD-A0A901191F21}"/>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302411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B4FB8-0102-4B9B-8993-BF4B223B14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834D549-CEB9-4C18-A9F2-84ADA24C62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0D2930-6C34-46AF-8283-D5B68B19C4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BD78E1B-6212-467C-8568-A8A811ABD619}"/>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6" name="Footer Placeholder 5">
            <a:extLst>
              <a:ext uri="{FF2B5EF4-FFF2-40B4-BE49-F238E27FC236}">
                <a16:creationId xmlns:a16="http://schemas.microsoft.com/office/drawing/2014/main" id="{42F485D1-F29A-4006-851E-D13B286899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51E3CA-22D9-4008-85A1-DFA2E323AB04}"/>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905131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2EB9C-CA00-4619-8C90-4954E240B7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2B6021-CA71-4037-BDD6-ECB91EDBC21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B034CF-D38A-4FF8-A345-C6785DB3C925}"/>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6E249A48-888E-4CA0-9540-8979582D1D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EC07BF-5E66-44A0-867C-E5E61D94BC63}"/>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1676795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E97872-27D7-4775-88D6-6BB4DFCF5FF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05CC00-5DA0-4D14-A5A8-F35C23679C1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4A67FE-C130-4BE2-B484-1069BEDADEBF}"/>
              </a:ext>
            </a:extLst>
          </p:cNvPr>
          <p:cNvSpPr>
            <a:spLocks noGrp="1"/>
          </p:cNvSpPr>
          <p:nvPr>
            <p:ph type="dt" sz="half" idx="10"/>
          </p:nvPr>
        </p:nvSpPr>
        <p:spPr/>
        <p:txBody>
          <a:body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09D07B46-997B-4F44-B1C0-C6E419A373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B750F6-4915-45D9-B483-2285851D6F3B}"/>
              </a:ext>
            </a:extLst>
          </p:cNvPr>
          <p:cNvSpPr>
            <a:spLocks noGrp="1"/>
          </p:cNvSpPr>
          <p:nvPr>
            <p:ph type="sldNum" sz="quarter" idx="12"/>
          </p:nvPr>
        </p:nvSpPr>
        <p:spPr/>
        <p:txBody>
          <a:bodyPr/>
          <a:lstStyle/>
          <a:p>
            <a:fld id="{DEC7CD3C-F428-4901-AF0C-DC2C154425C5}" type="slidenum">
              <a:rPr lang="en-GB" smtClean="0"/>
              <a:t>‹#›</a:t>
            </a:fld>
            <a:endParaRPr lang="en-GB"/>
          </a:p>
        </p:txBody>
      </p:sp>
    </p:spTree>
    <p:extLst>
      <p:ext uri="{BB962C8B-B14F-4D97-AF65-F5344CB8AC3E}">
        <p14:creationId xmlns:p14="http://schemas.microsoft.com/office/powerpoint/2010/main" val="2503609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42FCC6-134D-420E-9FB5-D3C315069D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865E38-3FB9-448B-A7A2-4537E25A41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D3BB6F-EC21-48E1-9B3D-07DDB5AD17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E66111-5744-45FA-90E2-AC07AC0FC75C}" type="datetimeFigureOut">
              <a:rPr lang="en-GB" smtClean="0"/>
              <a:t>19/07/2019</a:t>
            </a:fld>
            <a:endParaRPr lang="en-GB"/>
          </a:p>
        </p:txBody>
      </p:sp>
      <p:sp>
        <p:nvSpPr>
          <p:cNvPr id="5" name="Footer Placeholder 4">
            <a:extLst>
              <a:ext uri="{FF2B5EF4-FFF2-40B4-BE49-F238E27FC236}">
                <a16:creationId xmlns:a16="http://schemas.microsoft.com/office/drawing/2014/main" id="{46A82DDC-0D03-414B-A333-E43F48AB07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F377726-0B49-4226-9CC7-4219CFA443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C7CD3C-F428-4901-AF0C-DC2C154425C5}" type="slidenum">
              <a:rPr lang="en-GB" smtClean="0"/>
              <a:t>‹#›</a:t>
            </a:fld>
            <a:endParaRPr lang="en-GB"/>
          </a:p>
        </p:txBody>
      </p:sp>
    </p:spTree>
    <p:extLst>
      <p:ext uri="{BB962C8B-B14F-4D97-AF65-F5344CB8AC3E}">
        <p14:creationId xmlns:p14="http://schemas.microsoft.com/office/powerpoint/2010/main" val="2665586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1DCD9FA-DEEC-4566-8334-D13C539B8596}"/>
              </a:ext>
            </a:extLst>
          </p:cNvPr>
          <p:cNvGraphicFramePr>
            <a:graphicFrameLocks noGrp="1"/>
          </p:cNvGraphicFramePr>
          <p:nvPr>
            <p:extLst>
              <p:ext uri="{D42A27DB-BD31-4B8C-83A1-F6EECF244321}">
                <p14:modId xmlns:p14="http://schemas.microsoft.com/office/powerpoint/2010/main" val="1040292520"/>
              </p:ext>
            </p:extLst>
          </p:nvPr>
        </p:nvGraphicFramePr>
        <p:xfrm>
          <a:off x="56675" y="395651"/>
          <a:ext cx="3293226" cy="3535680"/>
        </p:xfrm>
        <a:graphic>
          <a:graphicData uri="http://schemas.openxmlformats.org/drawingml/2006/table">
            <a:tbl>
              <a:tblPr firstRow="1" bandRow="1">
                <a:tableStyleId>{93296810-A885-4BE3-A3E7-6D5BEEA58F35}</a:tableStyleId>
              </a:tblPr>
              <a:tblGrid>
                <a:gridCol w="802511">
                  <a:extLst>
                    <a:ext uri="{9D8B030D-6E8A-4147-A177-3AD203B41FA5}">
                      <a16:colId xmlns:a16="http://schemas.microsoft.com/office/drawing/2014/main" val="15901598"/>
                    </a:ext>
                  </a:extLst>
                </a:gridCol>
                <a:gridCol w="2490715">
                  <a:extLst>
                    <a:ext uri="{9D8B030D-6E8A-4147-A177-3AD203B41FA5}">
                      <a16:colId xmlns:a16="http://schemas.microsoft.com/office/drawing/2014/main" val="2999621450"/>
                    </a:ext>
                  </a:extLst>
                </a:gridCol>
              </a:tblGrid>
              <a:tr h="352969">
                <a:tc gridSpan="2">
                  <a:txBody>
                    <a:bodyPr/>
                    <a:lstStyle/>
                    <a:p>
                      <a:r>
                        <a:rPr lang="en-GB" dirty="0"/>
                        <a:t>Characters</a:t>
                      </a:r>
                    </a:p>
                  </a:txBody>
                  <a:tcPr/>
                </a:tc>
                <a:tc hMerge="1">
                  <a:txBody>
                    <a:bodyPr/>
                    <a:lstStyle/>
                    <a:p>
                      <a:endParaRPr lang="en-GB" dirty="0"/>
                    </a:p>
                  </a:txBody>
                  <a:tcPr/>
                </a:tc>
                <a:extLst>
                  <a:ext uri="{0D108BD9-81ED-4DB2-BD59-A6C34878D82A}">
                    <a16:rowId xmlns:a16="http://schemas.microsoft.com/office/drawing/2014/main" val="1159985042"/>
                  </a:ext>
                </a:extLst>
              </a:tr>
              <a:tr h="352969">
                <a:tc>
                  <a:txBody>
                    <a:bodyPr/>
                    <a:lstStyle/>
                    <a:p>
                      <a:r>
                        <a:rPr lang="en-GB" sz="1600" b="1" dirty="0"/>
                        <a:t>Ralph</a:t>
                      </a:r>
                    </a:p>
                  </a:txBody>
                  <a:tcPr/>
                </a:tc>
                <a:tc>
                  <a:txBody>
                    <a:bodyPr/>
                    <a:lstStyle/>
                    <a:p>
                      <a:r>
                        <a:rPr lang="en-GB" sz="800" dirty="0"/>
                        <a:t>Ralph symbolises the </a:t>
                      </a:r>
                      <a:r>
                        <a:rPr lang="en-GB" sz="800" b="1" dirty="0"/>
                        <a:t>civilised world. </a:t>
                      </a:r>
                      <a:r>
                        <a:rPr lang="en-GB" sz="800" b="0" dirty="0"/>
                        <a:t>He is sensible, fair and naturally respected by the other boys. </a:t>
                      </a:r>
                      <a:r>
                        <a:rPr lang="en-GB" sz="800" dirty="0"/>
                        <a:t>He is focussed on getting rescued. In many ways, he is the hero of the story. However, he has flaws and sometimes struggles with the responsibility of leadership.</a:t>
                      </a:r>
                    </a:p>
                  </a:txBody>
                  <a:tcPr/>
                </a:tc>
                <a:extLst>
                  <a:ext uri="{0D108BD9-81ED-4DB2-BD59-A6C34878D82A}">
                    <a16:rowId xmlns:a16="http://schemas.microsoft.com/office/drawing/2014/main" val="325775473"/>
                  </a:ext>
                </a:extLst>
              </a:tr>
              <a:tr h="352969">
                <a:tc>
                  <a:txBody>
                    <a:bodyPr/>
                    <a:lstStyle/>
                    <a:p>
                      <a:r>
                        <a:rPr lang="en-GB" sz="1600" b="1" dirty="0"/>
                        <a:t>Jack</a:t>
                      </a:r>
                    </a:p>
                  </a:txBody>
                  <a:tcPr/>
                </a:tc>
                <a:tc>
                  <a:txBody>
                    <a:bodyPr/>
                    <a:lstStyle/>
                    <a:p>
                      <a:r>
                        <a:rPr lang="en-GB" sz="800" dirty="0"/>
                        <a:t>Jack symbolises </a:t>
                      </a:r>
                      <a:r>
                        <a:rPr lang="en-GB" sz="800" b="1" dirty="0"/>
                        <a:t>savagery. </a:t>
                      </a:r>
                      <a:r>
                        <a:rPr lang="en-GB" sz="800" b="0" dirty="0"/>
                        <a:t>He </a:t>
                      </a:r>
                      <a:r>
                        <a:rPr lang="en-GB" sz="800" dirty="0"/>
                        <a:t>is focussed on hunting. He uses his status as the leader of the choir in the civilised world to get status and authority on the island. He is a violent and controlling leader, exploiting the fears of the other boys. He wants to have fun.</a:t>
                      </a:r>
                    </a:p>
                  </a:txBody>
                  <a:tcPr/>
                </a:tc>
                <a:extLst>
                  <a:ext uri="{0D108BD9-81ED-4DB2-BD59-A6C34878D82A}">
                    <a16:rowId xmlns:a16="http://schemas.microsoft.com/office/drawing/2014/main" val="1765405983"/>
                  </a:ext>
                </a:extLst>
              </a:tr>
              <a:tr h="352969">
                <a:tc>
                  <a:txBody>
                    <a:bodyPr/>
                    <a:lstStyle/>
                    <a:p>
                      <a:r>
                        <a:rPr lang="en-GB" sz="1600" b="1" dirty="0"/>
                        <a:t>Piggy</a:t>
                      </a:r>
                    </a:p>
                  </a:txBody>
                  <a:tcPr/>
                </a:tc>
                <a:tc>
                  <a:txBody>
                    <a:bodyPr/>
                    <a:lstStyle/>
                    <a:p>
                      <a:r>
                        <a:rPr lang="en-GB" sz="800" dirty="0"/>
                        <a:t>Piggy symbolises </a:t>
                      </a:r>
                      <a:r>
                        <a:rPr lang="en-GB" sz="800" b="1" dirty="0"/>
                        <a:t>rationality. </a:t>
                      </a:r>
                      <a:r>
                        <a:rPr lang="en-GB" sz="800" b="0" dirty="0"/>
                        <a:t>He is intelligent and has good ideas, often acting the closest to an adult of all the boys. He is also caring to the younger ones. He doesn’t believe in superstitions such as the beast. He</a:t>
                      </a:r>
                      <a:r>
                        <a:rPr lang="en-GB" sz="800" dirty="0"/>
                        <a:t> likes to follow the rules. Piggy has physical weaknesses- he is fat, wears glasses and has asthma. This means he is treated as an </a:t>
                      </a:r>
                      <a:r>
                        <a:rPr lang="en-GB" sz="800" b="1" dirty="0"/>
                        <a:t>outsider</a:t>
                      </a:r>
                      <a:r>
                        <a:rPr lang="en-GB" sz="800" dirty="0"/>
                        <a:t>. </a:t>
                      </a:r>
                    </a:p>
                  </a:txBody>
                  <a:tcPr/>
                </a:tc>
                <a:extLst>
                  <a:ext uri="{0D108BD9-81ED-4DB2-BD59-A6C34878D82A}">
                    <a16:rowId xmlns:a16="http://schemas.microsoft.com/office/drawing/2014/main" val="1756010141"/>
                  </a:ext>
                </a:extLst>
              </a:tr>
              <a:tr h="352969">
                <a:tc>
                  <a:txBody>
                    <a:bodyPr/>
                    <a:lstStyle/>
                    <a:p>
                      <a:r>
                        <a:rPr lang="en-GB" sz="1600" b="1" dirty="0"/>
                        <a:t>Simon</a:t>
                      </a:r>
                    </a:p>
                  </a:txBody>
                  <a:tcPr/>
                </a:tc>
                <a:tc>
                  <a:txBody>
                    <a:bodyPr/>
                    <a:lstStyle/>
                    <a:p>
                      <a:r>
                        <a:rPr lang="en-GB" sz="800" dirty="0"/>
                        <a:t>Simon symbolises </a:t>
                      </a:r>
                      <a:r>
                        <a:rPr lang="en-GB" sz="800" b="1" dirty="0"/>
                        <a:t>spirituality</a:t>
                      </a:r>
                      <a:r>
                        <a:rPr lang="en-GB" sz="800" b="0" dirty="0"/>
                        <a:t>. He is shy and meek. He is also perceptive, and the only boy who understands that the beast is not external, but is within them. He is kind and shares what he has, perhaps representing a figure like Jesus. </a:t>
                      </a:r>
                      <a:endParaRPr lang="en-GB" sz="800" dirty="0"/>
                    </a:p>
                  </a:txBody>
                  <a:tcPr/>
                </a:tc>
                <a:extLst>
                  <a:ext uri="{0D108BD9-81ED-4DB2-BD59-A6C34878D82A}">
                    <a16:rowId xmlns:a16="http://schemas.microsoft.com/office/drawing/2014/main" val="869780414"/>
                  </a:ext>
                </a:extLst>
              </a:tr>
            </a:tbl>
          </a:graphicData>
        </a:graphic>
      </p:graphicFrame>
      <p:graphicFrame>
        <p:nvGraphicFramePr>
          <p:cNvPr id="5" name="Table 4">
            <a:extLst>
              <a:ext uri="{FF2B5EF4-FFF2-40B4-BE49-F238E27FC236}">
                <a16:creationId xmlns:a16="http://schemas.microsoft.com/office/drawing/2014/main" id="{3B76A2A6-DE8E-40F7-955A-22AC6FDB6550}"/>
              </a:ext>
            </a:extLst>
          </p:cNvPr>
          <p:cNvGraphicFramePr>
            <a:graphicFrameLocks noGrp="1"/>
          </p:cNvGraphicFramePr>
          <p:nvPr>
            <p:extLst>
              <p:ext uri="{D42A27DB-BD31-4B8C-83A1-F6EECF244321}">
                <p14:modId xmlns:p14="http://schemas.microsoft.com/office/powerpoint/2010/main" val="4033006478"/>
              </p:ext>
            </p:extLst>
          </p:nvPr>
        </p:nvGraphicFramePr>
        <p:xfrm>
          <a:off x="6774957" y="395654"/>
          <a:ext cx="3702893" cy="3570396"/>
        </p:xfrm>
        <a:graphic>
          <a:graphicData uri="http://schemas.openxmlformats.org/drawingml/2006/table">
            <a:tbl>
              <a:tblPr firstRow="1" bandRow="1">
                <a:tableStyleId>{F5AB1C69-6EDB-4FF4-983F-18BD219EF322}</a:tableStyleId>
              </a:tblPr>
              <a:tblGrid>
                <a:gridCol w="930055">
                  <a:extLst>
                    <a:ext uri="{9D8B030D-6E8A-4147-A177-3AD203B41FA5}">
                      <a16:colId xmlns:a16="http://schemas.microsoft.com/office/drawing/2014/main" val="15901598"/>
                    </a:ext>
                  </a:extLst>
                </a:gridCol>
                <a:gridCol w="2772838">
                  <a:extLst>
                    <a:ext uri="{9D8B030D-6E8A-4147-A177-3AD203B41FA5}">
                      <a16:colId xmlns:a16="http://schemas.microsoft.com/office/drawing/2014/main" val="2999621450"/>
                    </a:ext>
                  </a:extLst>
                </a:gridCol>
              </a:tblGrid>
              <a:tr h="358577">
                <a:tc gridSpan="2">
                  <a:txBody>
                    <a:bodyPr/>
                    <a:lstStyle/>
                    <a:p>
                      <a:r>
                        <a:rPr lang="en-GB" dirty="0"/>
                        <a:t>Context</a:t>
                      </a:r>
                    </a:p>
                  </a:txBody>
                  <a:tcPr/>
                </a:tc>
                <a:tc hMerge="1">
                  <a:txBody>
                    <a:bodyPr/>
                    <a:lstStyle/>
                    <a:p>
                      <a:endParaRPr lang="en-GB" dirty="0"/>
                    </a:p>
                  </a:txBody>
                  <a:tcPr/>
                </a:tc>
                <a:extLst>
                  <a:ext uri="{0D108BD9-81ED-4DB2-BD59-A6C34878D82A}">
                    <a16:rowId xmlns:a16="http://schemas.microsoft.com/office/drawing/2014/main" val="1159985042"/>
                  </a:ext>
                </a:extLst>
              </a:tr>
              <a:tr h="471404">
                <a:tc>
                  <a:txBody>
                    <a:bodyPr/>
                    <a:lstStyle/>
                    <a:p>
                      <a:r>
                        <a:rPr lang="en-GB" sz="1200" b="1" dirty="0"/>
                        <a:t>William Golding</a:t>
                      </a:r>
                    </a:p>
                  </a:txBody>
                  <a:tcPr/>
                </a:tc>
                <a:tc>
                  <a:txBody>
                    <a:bodyPr/>
                    <a:lstStyle/>
                    <a:p>
                      <a:r>
                        <a:rPr lang="en-GB" sz="800" dirty="0"/>
                        <a:t>William Golding was a teacher. He wrote ‘Lord of the Flies’ in the 1950s. He felt that he understood young boys’ behaviour because of his experiences as a teacher.</a:t>
                      </a:r>
                    </a:p>
                  </a:txBody>
                  <a:tcPr/>
                </a:tc>
                <a:extLst>
                  <a:ext uri="{0D108BD9-81ED-4DB2-BD59-A6C34878D82A}">
                    <a16:rowId xmlns:a16="http://schemas.microsoft.com/office/drawing/2014/main" val="325775473"/>
                  </a:ext>
                </a:extLst>
              </a:tr>
              <a:tr h="549824">
                <a:tc>
                  <a:txBody>
                    <a:bodyPr/>
                    <a:lstStyle/>
                    <a:p>
                      <a:r>
                        <a:rPr lang="en-GB" sz="1200" b="1" dirty="0"/>
                        <a:t>WW2</a:t>
                      </a:r>
                    </a:p>
                  </a:txBody>
                  <a:tcPr/>
                </a:tc>
                <a:tc>
                  <a:txBody>
                    <a:bodyPr/>
                    <a:lstStyle/>
                    <a:p>
                      <a:r>
                        <a:rPr lang="en-GB" sz="800" dirty="0"/>
                        <a:t>Golding fought in World War 2. He was shocked by the horror and violence that mankind was capable of. It made him </a:t>
                      </a:r>
                      <a:r>
                        <a:rPr lang="en-GB" sz="800" b="1" dirty="0"/>
                        <a:t>pessimistic</a:t>
                      </a:r>
                      <a:r>
                        <a:rPr lang="en-GB" sz="800" b="0" dirty="0"/>
                        <a:t> about human nature- evil could be inside anyone</a:t>
                      </a:r>
                      <a:endParaRPr lang="en-GB" sz="800" dirty="0"/>
                    </a:p>
                  </a:txBody>
                  <a:tcPr/>
                </a:tc>
                <a:extLst>
                  <a:ext uri="{0D108BD9-81ED-4DB2-BD59-A6C34878D82A}">
                    <a16:rowId xmlns:a16="http://schemas.microsoft.com/office/drawing/2014/main" val="1765405983"/>
                  </a:ext>
                </a:extLst>
              </a:tr>
              <a:tr h="781328">
                <a:tc>
                  <a:txBody>
                    <a:bodyPr/>
                    <a:lstStyle/>
                    <a:p>
                      <a:r>
                        <a:rPr lang="en-GB" sz="1200" b="1" dirty="0"/>
                        <a:t>The Holocaust</a:t>
                      </a:r>
                    </a:p>
                  </a:txBody>
                  <a:tcPr/>
                </a:tc>
                <a:tc>
                  <a:txBody>
                    <a:bodyPr/>
                    <a:lstStyle/>
                    <a:p>
                      <a:r>
                        <a:rPr lang="en-GB" sz="800" dirty="0"/>
                        <a:t>The Nazis were responsible for the murder of millions of Jews and other marginalised people during WW2.</a:t>
                      </a:r>
                      <a:r>
                        <a:rPr lang="en-GB" sz="800" b="0" dirty="0"/>
                        <a:t> The Nazis were lead by a charismatic leader- Adolf Hitler. Fear prevented ordinary people from speaking out against these crimes, which allowed the Holocaust to happen.</a:t>
                      </a:r>
                      <a:endParaRPr lang="en-GB" sz="800" dirty="0"/>
                    </a:p>
                  </a:txBody>
                  <a:tcPr/>
                </a:tc>
                <a:extLst>
                  <a:ext uri="{0D108BD9-81ED-4DB2-BD59-A6C34878D82A}">
                    <a16:rowId xmlns:a16="http://schemas.microsoft.com/office/drawing/2014/main" val="1756010141"/>
                  </a:ext>
                </a:extLst>
              </a:tr>
              <a:tr h="567746">
                <a:tc>
                  <a:txBody>
                    <a:bodyPr/>
                    <a:lstStyle/>
                    <a:p>
                      <a:r>
                        <a:rPr lang="en-GB" sz="1200" b="1" dirty="0"/>
                        <a:t>The Cold War</a:t>
                      </a:r>
                    </a:p>
                  </a:txBody>
                  <a:tcPr/>
                </a:tc>
                <a:tc>
                  <a:txBody>
                    <a:bodyPr/>
                    <a:lstStyle/>
                    <a:p>
                      <a:r>
                        <a:rPr lang="en-GB" sz="800" dirty="0"/>
                        <a:t>The Cold War was the conflict between the USA and USSR after WW2. Both countries had nuclear weapons, and for many years people lived in fear that nuclear war could break out at any time. </a:t>
                      </a:r>
                    </a:p>
                  </a:txBody>
                  <a:tcPr/>
                </a:tc>
                <a:extLst>
                  <a:ext uri="{0D108BD9-81ED-4DB2-BD59-A6C34878D82A}">
                    <a16:rowId xmlns:a16="http://schemas.microsoft.com/office/drawing/2014/main" val="869780414"/>
                  </a:ext>
                </a:extLst>
              </a:tr>
              <a:tr h="80679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t>‘Coral Island’</a:t>
                      </a:r>
                    </a:p>
                  </a:txBody>
                  <a:tcPr/>
                </a:tc>
                <a:tc>
                  <a:txBody>
                    <a:bodyPr/>
                    <a:lstStyle/>
                    <a:p>
                      <a:r>
                        <a:rPr lang="en-GB" sz="800" dirty="0"/>
                        <a:t>‘Coral Island’ was a popular </a:t>
                      </a:r>
                      <a:r>
                        <a:rPr lang="en-GB" sz="800" b="1" dirty="0" err="1"/>
                        <a:t>Robinsonade</a:t>
                      </a:r>
                      <a:r>
                        <a:rPr lang="en-GB" sz="800" b="1" dirty="0"/>
                        <a:t> </a:t>
                      </a:r>
                      <a:r>
                        <a:rPr lang="en-GB" sz="800" b="0" dirty="0"/>
                        <a:t>(a novel for children about being on a desert island.) from 1858. In it, three stranded boys have an exciting adventure and fight savages. Golding thought that ‘Coral Island’ was an unrealistic depiction of how young boys would act in this situation. This influenced ‘Lord of the Flies.’</a:t>
                      </a:r>
                      <a:endParaRPr lang="en-GB" sz="800" dirty="0"/>
                    </a:p>
                  </a:txBody>
                  <a:tcPr/>
                </a:tc>
                <a:extLst>
                  <a:ext uri="{0D108BD9-81ED-4DB2-BD59-A6C34878D82A}">
                    <a16:rowId xmlns:a16="http://schemas.microsoft.com/office/drawing/2014/main" val="1087972972"/>
                  </a:ext>
                </a:extLst>
              </a:tr>
            </a:tbl>
          </a:graphicData>
        </a:graphic>
      </p:graphicFrame>
      <p:sp>
        <p:nvSpPr>
          <p:cNvPr id="6" name="Rectangle 5">
            <a:extLst>
              <a:ext uri="{FF2B5EF4-FFF2-40B4-BE49-F238E27FC236}">
                <a16:creationId xmlns:a16="http://schemas.microsoft.com/office/drawing/2014/main" id="{CB4A945E-5BAD-4F30-8112-DD11C4F8449B}"/>
              </a:ext>
            </a:extLst>
          </p:cNvPr>
          <p:cNvSpPr/>
          <p:nvPr/>
        </p:nvSpPr>
        <p:spPr>
          <a:xfrm>
            <a:off x="66261" y="30553"/>
            <a:ext cx="12059478" cy="32133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Year 9 Autumn Term: ‘Lord of the Flies’ by William Golding</a:t>
            </a:r>
          </a:p>
        </p:txBody>
      </p:sp>
      <p:graphicFrame>
        <p:nvGraphicFramePr>
          <p:cNvPr id="7" name="Table 6">
            <a:extLst>
              <a:ext uri="{FF2B5EF4-FFF2-40B4-BE49-F238E27FC236}">
                <a16:creationId xmlns:a16="http://schemas.microsoft.com/office/drawing/2014/main" id="{40442A29-1598-47DC-B7C8-9261B66631DB}"/>
              </a:ext>
            </a:extLst>
          </p:cNvPr>
          <p:cNvGraphicFramePr>
            <a:graphicFrameLocks noGrp="1"/>
          </p:cNvGraphicFramePr>
          <p:nvPr>
            <p:extLst>
              <p:ext uri="{D42A27DB-BD31-4B8C-83A1-F6EECF244321}">
                <p14:modId xmlns:p14="http://schemas.microsoft.com/office/powerpoint/2010/main" val="2783630558"/>
              </p:ext>
            </p:extLst>
          </p:nvPr>
        </p:nvGraphicFramePr>
        <p:xfrm>
          <a:off x="3415816" y="392891"/>
          <a:ext cx="3293226" cy="3553157"/>
        </p:xfrm>
        <a:graphic>
          <a:graphicData uri="http://schemas.openxmlformats.org/drawingml/2006/table">
            <a:tbl>
              <a:tblPr firstRow="1" bandRow="1">
                <a:tableStyleId>{21E4AEA4-8DFA-4A89-87EB-49C32662AFE0}</a:tableStyleId>
              </a:tblPr>
              <a:tblGrid>
                <a:gridCol w="854180">
                  <a:extLst>
                    <a:ext uri="{9D8B030D-6E8A-4147-A177-3AD203B41FA5}">
                      <a16:colId xmlns:a16="http://schemas.microsoft.com/office/drawing/2014/main" val="15901598"/>
                    </a:ext>
                  </a:extLst>
                </a:gridCol>
                <a:gridCol w="2439046">
                  <a:extLst>
                    <a:ext uri="{9D8B030D-6E8A-4147-A177-3AD203B41FA5}">
                      <a16:colId xmlns:a16="http://schemas.microsoft.com/office/drawing/2014/main" val="2999621450"/>
                    </a:ext>
                  </a:extLst>
                </a:gridCol>
              </a:tblGrid>
              <a:tr h="345652">
                <a:tc gridSpan="2">
                  <a:txBody>
                    <a:bodyPr/>
                    <a:lstStyle/>
                    <a:p>
                      <a:r>
                        <a:rPr lang="en-GB" dirty="0"/>
                        <a:t>Meaning, themes and ideas</a:t>
                      </a:r>
                    </a:p>
                  </a:txBody>
                  <a:tcPr/>
                </a:tc>
                <a:tc hMerge="1">
                  <a:txBody>
                    <a:bodyPr/>
                    <a:lstStyle/>
                    <a:p>
                      <a:endParaRPr lang="en-GB" dirty="0"/>
                    </a:p>
                  </a:txBody>
                  <a:tcPr/>
                </a:tc>
                <a:extLst>
                  <a:ext uri="{0D108BD9-81ED-4DB2-BD59-A6C34878D82A}">
                    <a16:rowId xmlns:a16="http://schemas.microsoft.com/office/drawing/2014/main" val="1159985042"/>
                  </a:ext>
                </a:extLst>
              </a:tr>
              <a:tr h="777718">
                <a:tc>
                  <a:txBody>
                    <a:bodyPr/>
                    <a:lstStyle/>
                    <a:p>
                      <a:r>
                        <a:rPr lang="en-GB" sz="1100" b="1" dirty="0"/>
                        <a:t>Civilisation</a:t>
                      </a:r>
                    </a:p>
                  </a:txBody>
                  <a:tcPr/>
                </a:tc>
                <a:tc>
                  <a:txBody>
                    <a:bodyPr/>
                    <a:lstStyle/>
                    <a:p>
                      <a:r>
                        <a:rPr lang="en-GB" sz="800" dirty="0"/>
                        <a:t>When the boys arrive on the island, they try to recreate the rules of the civilisation they have left behind, for example by holding assemblies and using the conch. Civilisation is related to adulthood. The longer the boys stay on the island, the less civilised they act.</a:t>
                      </a:r>
                    </a:p>
                  </a:txBody>
                  <a:tcPr/>
                </a:tc>
                <a:extLst>
                  <a:ext uri="{0D108BD9-81ED-4DB2-BD59-A6C34878D82A}">
                    <a16:rowId xmlns:a16="http://schemas.microsoft.com/office/drawing/2014/main" val="325775473"/>
                  </a:ext>
                </a:extLst>
              </a:tr>
              <a:tr h="889057">
                <a:tc>
                  <a:txBody>
                    <a:bodyPr/>
                    <a:lstStyle/>
                    <a:p>
                      <a:r>
                        <a:rPr lang="en-GB" sz="1100" b="1" dirty="0"/>
                        <a:t>Savagery</a:t>
                      </a:r>
                    </a:p>
                  </a:txBody>
                  <a:tcPr/>
                </a:tc>
                <a:tc>
                  <a:txBody>
                    <a:bodyPr/>
                    <a:lstStyle/>
                    <a:p>
                      <a:r>
                        <a:rPr lang="en-GB" sz="800" dirty="0"/>
                        <a:t>The boys turn more towards savagery the longer they stay on the island- painting their faces, hunting and being increasingly violent. Instead of being lead by rules, the boys are driven by fear and instincts. This suggests that </a:t>
                      </a:r>
                      <a:r>
                        <a:rPr lang="en-GB" sz="800" b="1" dirty="0"/>
                        <a:t>morality </a:t>
                      </a:r>
                      <a:r>
                        <a:rPr lang="en-GB" sz="800" b="0" dirty="0"/>
                        <a:t>and goodness are taught by society, and that humans are naturally evil. </a:t>
                      </a:r>
                      <a:endParaRPr lang="en-GB" sz="800" dirty="0"/>
                    </a:p>
                  </a:txBody>
                  <a:tcPr/>
                </a:tc>
                <a:extLst>
                  <a:ext uri="{0D108BD9-81ED-4DB2-BD59-A6C34878D82A}">
                    <a16:rowId xmlns:a16="http://schemas.microsoft.com/office/drawing/2014/main" val="1765405983"/>
                  </a:ext>
                </a:extLst>
              </a:tr>
              <a:tr h="774340">
                <a:tc>
                  <a:txBody>
                    <a:bodyPr/>
                    <a:lstStyle/>
                    <a:p>
                      <a:r>
                        <a:rPr lang="en-GB" sz="1100" b="1" dirty="0"/>
                        <a:t>Nature</a:t>
                      </a:r>
                    </a:p>
                  </a:txBody>
                  <a:tcPr/>
                </a:tc>
                <a:tc>
                  <a:txBody>
                    <a:bodyPr/>
                    <a:lstStyle/>
                    <a:p>
                      <a:r>
                        <a:rPr lang="en-GB" sz="800" dirty="0"/>
                        <a:t>At first, the island is described as a </a:t>
                      </a:r>
                      <a:r>
                        <a:rPr lang="en-GB" sz="800" b="1" dirty="0"/>
                        <a:t>utopia, </a:t>
                      </a:r>
                      <a:r>
                        <a:rPr lang="en-GB" sz="800" b="0" dirty="0"/>
                        <a:t>like the Garden of Eden</a:t>
                      </a:r>
                      <a:r>
                        <a:rPr lang="en-GB" sz="800" b="1" dirty="0"/>
                        <a:t>. </a:t>
                      </a:r>
                      <a:r>
                        <a:rPr lang="en-GB" sz="800" b="0" dirty="0"/>
                        <a:t>The setting becomes more chaotic and violent as the boys turn to savagery. However, nature and the island can also heal themselves from the damage done by the boys.</a:t>
                      </a:r>
                      <a:endParaRPr lang="en-GB" sz="800" dirty="0"/>
                    </a:p>
                  </a:txBody>
                  <a:tcPr/>
                </a:tc>
                <a:extLst>
                  <a:ext uri="{0D108BD9-81ED-4DB2-BD59-A6C34878D82A}">
                    <a16:rowId xmlns:a16="http://schemas.microsoft.com/office/drawing/2014/main" val="1756010141"/>
                  </a:ext>
                </a:extLst>
              </a:tr>
              <a:tr h="662500">
                <a:tc>
                  <a:txBody>
                    <a:bodyPr/>
                    <a:lstStyle/>
                    <a:p>
                      <a:r>
                        <a:rPr lang="en-GB" sz="1100" b="1" dirty="0"/>
                        <a:t>Leadership</a:t>
                      </a:r>
                      <a:endParaRPr lang="en-GB" sz="1050" b="1" dirty="0"/>
                    </a:p>
                  </a:txBody>
                  <a:tcPr/>
                </a:tc>
                <a:tc>
                  <a:txBody>
                    <a:bodyPr/>
                    <a:lstStyle/>
                    <a:p>
                      <a:r>
                        <a:rPr lang="en-GB" sz="800" dirty="0"/>
                        <a:t>Different types of leadership are used by the boys. Ralph uses </a:t>
                      </a:r>
                      <a:r>
                        <a:rPr lang="en-GB" sz="800" b="1" dirty="0"/>
                        <a:t>democracy </a:t>
                      </a:r>
                      <a:r>
                        <a:rPr lang="en-GB" sz="800" b="0" dirty="0"/>
                        <a:t>and is a compassionate leader</a:t>
                      </a:r>
                      <a:r>
                        <a:rPr lang="en-GB" sz="800" b="1" dirty="0"/>
                        <a:t>. </a:t>
                      </a:r>
                      <a:r>
                        <a:rPr lang="en-GB" sz="800" b="0" dirty="0"/>
                        <a:t>Jack uses </a:t>
                      </a:r>
                      <a:r>
                        <a:rPr lang="en-GB" sz="800" b="1" dirty="0"/>
                        <a:t>totalitarianism</a:t>
                      </a:r>
                      <a:r>
                        <a:rPr lang="en-GB" sz="800" b="0" dirty="0"/>
                        <a:t> and becomes a </a:t>
                      </a:r>
                      <a:r>
                        <a:rPr lang="en-GB" sz="800" b="1" dirty="0"/>
                        <a:t>tyrant.</a:t>
                      </a:r>
                      <a:r>
                        <a:rPr lang="en-GB" sz="800" b="0" dirty="0"/>
                        <a:t> Deciding who should be leader is also a big source of conflict.</a:t>
                      </a:r>
                      <a:endParaRPr lang="en-GB" sz="800" b="1" dirty="0"/>
                    </a:p>
                  </a:txBody>
                  <a:tcPr/>
                </a:tc>
                <a:extLst>
                  <a:ext uri="{0D108BD9-81ED-4DB2-BD59-A6C34878D82A}">
                    <a16:rowId xmlns:a16="http://schemas.microsoft.com/office/drawing/2014/main" val="869780414"/>
                  </a:ext>
                </a:extLst>
              </a:tr>
            </a:tbl>
          </a:graphicData>
        </a:graphic>
      </p:graphicFrame>
      <p:graphicFrame>
        <p:nvGraphicFramePr>
          <p:cNvPr id="8" name="Table 7">
            <a:extLst>
              <a:ext uri="{FF2B5EF4-FFF2-40B4-BE49-F238E27FC236}">
                <a16:creationId xmlns:a16="http://schemas.microsoft.com/office/drawing/2014/main" id="{0E537E1D-E1AC-4567-97CB-53617EB040A7}"/>
              </a:ext>
            </a:extLst>
          </p:cNvPr>
          <p:cNvGraphicFramePr>
            <a:graphicFrameLocks noGrp="1"/>
          </p:cNvGraphicFramePr>
          <p:nvPr>
            <p:extLst>
              <p:ext uri="{D42A27DB-BD31-4B8C-83A1-F6EECF244321}">
                <p14:modId xmlns:p14="http://schemas.microsoft.com/office/powerpoint/2010/main" val="1861962915"/>
              </p:ext>
            </p:extLst>
          </p:nvPr>
        </p:nvGraphicFramePr>
        <p:xfrm>
          <a:off x="67537" y="4114873"/>
          <a:ext cx="3293226" cy="2703535"/>
        </p:xfrm>
        <a:graphic>
          <a:graphicData uri="http://schemas.openxmlformats.org/drawingml/2006/table">
            <a:tbl>
              <a:tblPr firstRow="1" bandRow="1">
                <a:tableStyleId>{5C22544A-7EE6-4342-B048-85BDC9FD1C3A}</a:tableStyleId>
              </a:tblPr>
              <a:tblGrid>
                <a:gridCol w="848137">
                  <a:extLst>
                    <a:ext uri="{9D8B030D-6E8A-4147-A177-3AD203B41FA5}">
                      <a16:colId xmlns:a16="http://schemas.microsoft.com/office/drawing/2014/main" val="15901598"/>
                    </a:ext>
                  </a:extLst>
                </a:gridCol>
                <a:gridCol w="939567">
                  <a:extLst>
                    <a:ext uri="{9D8B030D-6E8A-4147-A177-3AD203B41FA5}">
                      <a16:colId xmlns:a16="http://schemas.microsoft.com/office/drawing/2014/main" val="2999621450"/>
                    </a:ext>
                  </a:extLst>
                </a:gridCol>
                <a:gridCol w="1505522">
                  <a:extLst>
                    <a:ext uri="{9D8B030D-6E8A-4147-A177-3AD203B41FA5}">
                      <a16:colId xmlns:a16="http://schemas.microsoft.com/office/drawing/2014/main" val="2432048605"/>
                    </a:ext>
                  </a:extLst>
                </a:gridCol>
              </a:tblGrid>
              <a:tr h="428335">
                <a:tc gridSpan="3">
                  <a:txBody>
                    <a:bodyPr/>
                    <a:lstStyle/>
                    <a:p>
                      <a:r>
                        <a:rPr lang="en-GB" dirty="0"/>
                        <a:t>Language</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159985042"/>
                  </a:ext>
                </a:extLst>
              </a:tr>
              <a:tr h="303404">
                <a:tc>
                  <a:txBody>
                    <a:bodyPr/>
                    <a:lstStyle/>
                    <a:p>
                      <a:r>
                        <a:rPr lang="en-GB" sz="1000" b="1" dirty="0"/>
                        <a:t>Technique</a:t>
                      </a:r>
                      <a:endParaRPr lang="en-GB" sz="1050" b="1" dirty="0"/>
                    </a:p>
                  </a:txBody>
                  <a:tcPr/>
                </a:tc>
                <a:tc>
                  <a:txBody>
                    <a:bodyPr/>
                    <a:lstStyle/>
                    <a:p>
                      <a:r>
                        <a:rPr lang="en-GB" sz="1000" b="1" dirty="0"/>
                        <a:t>Definition</a:t>
                      </a:r>
                    </a:p>
                  </a:txBody>
                  <a:tcPr/>
                </a:tc>
                <a:tc>
                  <a:txBody>
                    <a:bodyPr/>
                    <a:lstStyle/>
                    <a:p>
                      <a:r>
                        <a:rPr lang="en-GB" sz="1000" b="1" dirty="0"/>
                        <a:t>Example and effect in ‘Lord of the Flies’</a:t>
                      </a:r>
                    </a:p>
                  </a:txBody>
                  <a:tcPr/>
                </a:tc>
                <a:extLst>
                  <a:ext uri="{0D108BD9-81ED-4DB2-BD59-A6C34878D82A}">
                    <a16:rowId xmlns:a16="http://schemas.microsoft.com/office/drawing/2014/main" val="325775473"/>
                  </a:ext>
                </a:extLst>
              </a:tr>
              <a:tr h="678197">
                <a:tc>
                  <a:txBody>
                    <a:bodyPr/>
                    <a:lstStyle/>
                    <a:p>
                      <a:r>
                        <a:rPr lang="en-GB" sz="1000" b="1" dirty="0"/>
                        <a:t>Motif</a:t>
                      </a:r>
                    </a:p>
                  </a:txBody>
                  <a:tcPr/>
                </a:tc>
                <a:tc>
                  <a:txBody>
                    <a:bodyPr/>
                    <a:lstStyle/>
                    <a:p>
                      <a:r>
                        <a:rPr lang="en-GB" sz="800" dirty="0"/>
                        <a:t>A symbol that appears many times, changing and developing to explore a theme</a:t>
                      </a:r>
                    </a:p>
                  </a:txBody>
                  <a:tcPr/>
                </a:tc>
                <a:tc>
                  <a:txBody>
                    <a:bodyPr/>
                    <a:lstStyle/>
                    <a:p>
                      <a:r>
                        <a:rPr lang="en-GB" sz="800" b="1" dirty="0"/>
                        <a:t>Fire</a:t>
                      </a:r>
                      <a:r>
                        <a:rPr lang="en-GB" sz="800" dirty="0"/>
                        <a:t> </a:t>
                      </a:r>
                      <a:r>
                        <a:rPr lang="en-GB" sz="800" b="0" dirty="0"/>
                        <a:t>is a motif. Sometimes it symbolises civilisation and sometimes it symbolises destruction.</a:t>
                      </a:r>
                      <a:endParaRPr lang="en-GB" sz="800" dirty="0"/>
                    </a:p>
                  </a:txBody>
                  <a:tcPr/>
                </a:tc>
                <a:extLst>
                  <a:ext uri="{0D108BD9-81ED-4DB2-BD59-A6C34878D82A}">
                    <a16:rowId xmlns:a16="http://schemas.microsoft.com/office/drawing/2014/main" val="1756010141"/>
                  </a:ext>
                </a:extLst>
              </a:tr>
              <a:tr h="588960">
                <a:tc>
                  <a:txBody>
                    <a:bodyPr/>
                    <a:lstStyle/>
                    <a:p>
                      <a:r>
                        <a:rPr lang="en-GB" sz="1000" b="1" dirty="0"/>
                        <a:t>Pathetic fallacy</a:t>
                      </a:r>
                    </a:p>
                  </a:txBody>
                  <a:tcPr/>
                </a:tc>
                <a:tc>
                  <a:txBody>
                    <a:bodyPr/>
                    <a:lstStyle/>
                    <a:p>
                      <a:r>
                        <a:rPr lang="en-GB" sz="800" dirty="0"/>
                        <a:t>The use of weather and the environment to symbolise a mood</a:t>
                      </a:r>
                    </a:p>
                  </a:txBody>
                  <a:tcPr/>
                </a:tc>
                <a:tc>
                  <a:txBody>
                    <a:bodyPr/>
                    <a:lstStyle/>
                    <a:p>
                      <a:r>
                        <a:rPr lang="en-GB" sz="800" dirty="0"/>
                        <a:t>In Chapter 9, there is a thunderstorm. This reflects the escalating violence and chaos amongst the boys.</a:t>
                      </a:r>
                    </a:p>
                  </a:txBody>
                  <a:tcPr/>
                </a:tc>
                <a:extLst>
                  <a:ext uri="{0D108BD9-81ED-4DB2-BD59-A6C34878D82A}">
                    <a16:rowId xmlns:a16="http://schemas.microsoft.com/office/drawing/2014/main" val="1087972972"/>
                  </a:ext>
                </a:extLst>
              </a:tr>
              <a:tr h="588960">
                <a:tc>
                  <a:txBody>
                    <a:bodyPr/>
                    <a:lstStyle/>
                    <a:p>
                      <a:r>
                        <a:rPr lang="en-GB" sz="1000" b="1" dirty="0"/>
                        <a:t>Symbol</a:t>
                      </a:r>
                    </a:p>
                  </a:txBody>
                  <a:tcPr/>
                </a:tc>
                <a:tc>
                  <a:txBody>
                    <a:bodyPr/>
                    <a:lstStyle/>
                    <a:p>
                      <a:r>
                        <a:rPr lang="en-GB" sz="800" dirty="0"/>
                        <a:t>Something (</a:t>
                      </a:r>
                      <a:r>
                        <a:rPr lang="en-GB" sz="800" dirty="0" err="1"/>
                        <a:t>eg.</a:t>
                      </a:r>
                      <a:r>
                        <a:rPr lang="en-GB" sz="800" dirty="0"/>
                        <a:t> an object) which represents a larger idea</a:t>
                      </a:r>
                    </a:p>
                  </a:txBody>
                  <a:tcPr/>
                </a:tc>
                <a:tc>
                  <a:txBody>
                    <a:bodyPr/>
                    <a:lstStyle/>
                    <a:p>
                      <a:r>
                        <a:rPr lang="en-GB" sz="800" dirty="0"/>
                        <a:t>The </a:t>
                      </a:r>
                      <a:r>
                        <a:rPr lang="en-GB" sz="800" b="1" dirty="0"/>
                        <a:t>conch </a:t>
                      </a:r>
                      <a:r>
                        <a:rPr lang="en-GB" sz="800" b="0" dirty="0"/>
                        <a:t>is a symbol of order and civilisation. </a:t>
                      </a:r>
                      <a:r>
                        <a:rPr lang="en-GB" sz="800" dirty="0"/>
                        <a:t>Other symbols include the airman and Piggy’s glasses.</a:t>
                      </a:r>
                    </a:p>
                  </a:txBody>
                  <a:tcPr/>
                </a:tc>
                <a:extLst>
                  <a:ext uri="{0D108BD9-81ED-4DB2-BD59-A6C34878D82A}">
                    <a16:rowId xmlns:a16="http://schemas.microsoft.com/office/drawing/2014/main" val="1278068696"/>
                  </a:ext>
                </a:extLst>
              </a:tr>
            </a:tbl>
          </a:graphicData>
        </a:graphic>
      </p:graphicFrame>
      <p:graphicFrame>
        <p:nvGraphicFramePr>
          <p:cNvPr id="9" name="Table 8">
            <a:extLst>
              <a:ext uri="{FF2B5EF4-FFF2-40B4-BE49-F238E27FC236}">
                <a16:creationId xmlns:a16="http://schemas.microsoft.com/office/drawing/2014/main" id="{80C59BD0-BBFD-4947-ABFF-59DA0B5E8969}"/>
              </a:ext>
            </a:extLst>
          </p:cNvPr>
          <p:cNvGraphicFramePr>
            <a:graphicFrameLocks noGrp="1"/>
          </p:cNvGraphicFramePr>
          <p:nvPr>
            <p:extLst>
              <p:ext uri="{D42A27DB-BD31-4B8C-83A1-F6EECF244321}">
                <p14:modId xmlns:p14="http://schemas.microsoft.com/office/powerpoint/2010/main" val="2268824794"/>
              </p:ext>
            </p:extLst>
          </p:nvPr>
        </p:nvGraphicFramePr>
        <p:xfrm>
          <a:off x="3415816" y="3985110"/>
          <a:ext cx="7062034" cy="2811413"/>
        </p:xfrm>
        <a:graphic>
          <a:graphicData uri="http://schemas.openxmlformats.org/drawingml/2006/table">
            <a:tbl>
              <a:tblPr firstRow="1" bandRow="1">
                <a:tableStyleId>{7DF18680-E054-41AD-8BC1-D1AEF772440D}</a:tableStyleId>
              </a:tblPr>
              <a:tblGrid>
                <a:gridCol w="1306617">
                  <a:extLst>
                    <a:ext uri="{9D8B030D-6E8A-4147-A177-3AD203B41FA5}">
                      <a16:colId xmlns:a16="http://schemas.microsoft.com/office/drawing/2014/main" val="15901598"/>
                    </a:ext>
                  </a:extLst>
                </a:gridCol>
                <a:gridCol w="1986746">
                  <a:extLst>
                    <a:ext uri="{9D8B030D-6E8A-4147-A177-3AD203B41FA5}">
                      <a16:colId xmlns:a16="http://schemas.microsoft.com/office/drawing/2014/main" val="2999621450"/>
                    </a:ext>
                  </a:extLst>
                </a:gridCol>
                <a:gridCol w="3768671">
                  <a:extLst>
                    <a:ext uri="{9D8B030D-6E8A-4147-A177-3AD203B41FA5}">
                      <a16:colId xmlns:a16="http://schemas.microsoft.com/office/drawing/2014/main" val="2432048605"/>
                    </a:ext>
                  </a:extLst>
                </a:gridCol>
              </a:tblGrid>
              <a:tr h="334790">
                <a:tc gridSpan="3">
                  <a:txBody>
                    <a:bodyPr/>
                    <a:lstStyle/>
                    <a:p>
                      <a:r>
                        <a:rPr lang="en-GB" b="1" dirty="0"/>
                        <a:t>Structure</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159985042"/>
                  </a:ext>
                </a:extLst>
              </a:tr>
              <a:tr h="251093">
                <a:tc>
                  <a:txBody>
                    <a:bodyPr/>
                    <a:lstStyle/>
                    <a:p>
                      <a:r>
                        <a:rPr lang="en-GB" sz="1000" b="1" dirty="0"/>
                        <a:t>Technique</a:t>
                      </a:r>
                    </a:p>
                  </a:txBody>
                  <a:tcPr/>
                </a:tc>
                <a:tc>
                  <a:txBody>
                    <a:bodyPr/>
                    <a:lstStyle/>
                    <a:p>
                      <a:r>
                        <a:rPr lang="en-GB" sz="1000" b="1" dirty="0"/>
                        <a:t>Definition</a:t>
                      </a:r>
                    </a:p>
                  </a:txBody>
                  <a:tcPr/>
                </a:tc>
                <a:tc>
                  <a:txBody>
                    <a:bodyPr/>
                    <a:lstStyle/>
                    <a:p>
                      <a:r>
                        <a:rPr lang="en-GB" sz="1000" b="1" dirty="0"/>
                        <a:t>Example and effect in ‘Lord of the Flies’</a:t>
                      </a:r>
                    </a:p>
                  </a:txBody>
                  <a:tcPr/>
                </a:tc>
                <a:extLst>
                  <a:ext uri="{0D108BD9-81ED-4DB2-BD59-A6C34878D82A}">
                    <a16:rowId xmlns:a16="http://schemas.microsoft.com/office/drawing/2014/main" val="325775473"/>
                  </a:ext>
                </a:extLst>
              </a:tr>
              <a:tr h="306891">
                <a:tc>
                  <a:txBody>
                    <a:bodyPr/>
                    <a:lstStyle/>
                    <a:p>
                      <a:r>
                        <a:rPr lang="en-GB" sz="1000" b="1" dirty="0"/>
                        <a:t>Allegory</a:t>
                      </a:r>
                    </a:p>
                  </a:txBody>
                  <a:tcPr/>
                </a:tc>
                <a:tc>
                  <a:txBody>
                    <a:bodyPr/>
                    <a:lstStyle/>
                    <a:p>
                      <a:r>
                        <a:rPr lang="en-GB" sz="800" dirty="0"/>
                        <a:t>A story with a moral or political meaning</a:t>
                      </a:r>
                    </a:p>
                  </a:txBody>
                  <a:tcPr/>
                </a:tc>
                <a:tc>
                  <a:txBody>
                    <a:bodyPr/>
                    <a:lstStyle/>
                    <a:p>
                      <a:r>
                        <a:rPr lang="en-GB" sz="800" dirty="0"/>
                        <a:t>‘Lord of the Flies’ can be seen as a political allegory, a moral allegory or a religious allegory.</a:t>
                      </a:r>
                    </a:p>
                  </a:txBody>
                  <a:tcPr/>
                </a:tc>
                <a:extLst>
                  <a:ext uri="{0D108BD9-81ED-4DB2-BD59-A6C34878D82A}">
                    <a16:rowId xmlns:a16="http://schemas.microsoft.com/office/drawing/2014/main" val="965808849"/>
                  </a:ext>
                </a:extLst>
              </a:tr>
              <a:tr h="362689">
                <a:tc>
                  <a:txBody>
                    <a:bodyPr/>
                    <a:lstStyle/>
                    <a:p>
                      <a:r>
                        <a:rPr lang="en-GB" sz="1000" b="1" dirty="0"/>
                        <a:t>Allegorical characters</a:t>
                      </a:r>
                    </a:p>
                  </a:txBody>
                  <a:tcPr/>
                </a:tc>
                <a:tc>
                  <a:txBody>
                    <a:bodyPr/>
                    <a:lstStyle/>
                    <a:p>
                      <a:r>
                        <a:rPr lang="en-GB" sz="800" dirty="0"/>
                        <a:t>The characters are symbols in the allegory</a:t>
                      </a:r>
                    </a:p>
                  </a:txBody>
                  <a:tcPr/>
                </a:tc>
                <a:tc>
                  <a:txBody>
                    <a:bodyPr/>
                    <a:lstStyle/>
                    <a:p>
                      <a:r>
                        <a:rPr lang="en-GB" sz="800" dirty="0"/>
                        <a:t>All of the characters can be seen as allegorical characters. For example, Piggy is an allegory for the intellectual and rational side of human beings.</a:t>
                      </a:r>
                    </a:p>
                  </a:txBody>
                  <a:tcPr/>
                </a:tc>
                <a:extLst>
                  <a:ext uri="{0D108BD9-81ED-4DB2-BD59-A6C34878D82A}">
                    <a16:rowId xmlns:a16="http://schemas.microsoft.com/office/drawing/2014/main" val="869780414"/>
                  </a:ext>
                </a:extLst>
              </a:tr>
              <a:tr h="278992">
                <a:tc>
                  <a:txBody>
                    <a:bodyPr/>
                    <a:lstStyle/>
                    <a:p>
                      <a:r>
                        <a:rPr lang="en-GB" sz="1000" b="1" dirty="0"/>
                        <a:t>Dialogue</a:t>
                      </a:r>
                    </a:p>
                  </a:txBody>
                  <a:tcPr/>
                </a:tc>
                <a:tc>
                  <a:txBody>
                    <a:bodyPr/>
                    <a:lstStyle/>
                    <a:p>
                      <a:r>
                        <a:rPr lang="en-GB" sz="800" dirty="0"/>
                        <a:t>Conversations that use direct speech</a:t>
                      </a:r>
                    </a:p>
                  </a:txBody>
                  <a:tcPr/>
                </a:tc>
                <a:tc>
                  <a:txBody>
                    <a:bodyPr/>
                    <a:lstStyle/>
                    <a:p>
                      <a:r>
                        <a:rPr lang="en-GB" sz="800" dirty="0"/>
                        <a:t>The boys start by speaking like 1950s public school boys. As the characters and their society change, so does the language of their dialogue.</a:t>
                      </a:r>
                    </a:p>
                  </a:txBody>
                  <a:tcPr/>
                </a:tc>
                <a:extLst>
                  <a:ext uri="{0D108BD9-81ED-4DB2-BD59-A6C34878D82A}">
                    <a16:rowId xmlns:a16="http://schemas.microsoft.com/office/drawing/2014/main" val="1163404103"/>
                  </a:ext>
                </a:extLst>
              </a:tr>
              <a:tr h="278992">
                <a:tc>
                  <a:txBody>
                    <a:bodyPr/>
                    <a:lstStyle/>
                    <a:p>
                      <a:r>
                        <a:rPr lang="en-GB" sz="1000" b="1" dirty="0"/>
                        <a:t>Flashback</a:t>
                      </a:r>
                    </a:p>
                  </a:txBody>
                  <a:tcPr/>
                </a:tc>
                <a:tc>
                  <a:txBody>
                    <a:bodyPr/>
                    <a:lstStyle/>
                    <a:p>
                      <a:r>
                        <a:rPr lang="en-GB" sz="800" dirty="0"/>
                        <a:t>A scene set earlier in time than the main story</a:t>
                      </a:r>
                    </a:p>
                  </a:txBody>
                  <a:tcPr/>
                </a:tc>
                <a:tc>
                  <a:txBody>
                    <a:bodyPr/>
                    <a:lstStyle/>
                    <a:p>
                      <a:r>
                        <a:rPr lang="en-GB" sz="800" dirty="0"/>
                        <a:t>Jack has a flashback about his life before the island. This </a:t>
                      </a:r>
                      <a:r>
                        <a:rPr lang="en-GB" sz="800" b="1" dirty="0"/>
                        <a:t>juxtaposes </a:t>
                      </a:r>
                      <a:r>
                        <a:rPr lang="en-GB" sz="800" b="0" dirty="0"/>
                        <a:t>his experiences of civilised and savage lives. </a:t>
                      </a:r>
                      <a:endParaRPr lang="en-GB" sz="800" dirty="0"/>
                    </a:p>
                  </a:txBody>
                  <a:tcPr/>
                </a:tc>
                <a:extLst>
                  <a:ext uri="{0D108BD9-81ED-4DB2-BD59-A6C34878D82A}">
                    <a16:rowId xmlns:a16="http://schemas.microsoft.com/office/drawing/2014/main" val="3069760468"/>
                  </a:ext>
                </a:extLst>
              </a:tr>
              <a:tr h="306891">
                <a:tc>
                  <a:txBody>
                    <a:bodyPr/>
                    <a:lstStyle/>
                    <a:p>
                      <a:r>
                        <a:rPr lang="en-GB" sz="1000" b="1" dirty="0"/>
                        <a:t>Situational irony</a:t>
                      </a:r>
                    </a:p>
                  </a:txBody>
                  <a:tcPr/>
                </a:tc>
                <a:tc>
                  <a:txBody>
                    <a:bodyPr/>
                    <a:lstStyle/>
                    <a:p>
                      <a:r>
                        <a:rPr lang="en-GB" sz="800" dirty="0"/>
                        <a:t>The result of a situation is the opposite to what you’d expect</a:t>
                      </a:r>
                    </a:p>
                  </a:txBody>
                  <a:tcPr/>
                </a:tc>
                <a:tc>
                  <a:txBody>
                    <a:bodyPr/>
                    <a:lstStyle/>
                    <a:p>
                      <a:r>
                        <a:rPr lang="en-GB" sz="800" dirty="0"/>
                        <a:t>A ship comes by at the same time the boys let the fire go out. </a:t>
                      </a:r>
                    </a:p>
                  </a:txBody>
                  <a:tcPr/>
                </a:tc>
                <a:extLst>
                  <a:ext uri="{0D108BD9-81ED-4DB2-BD59-A6C34878D82A}">
                    <a16:rowId xmlns:a16="http://schemas.microsoft.com/office/drawing/2014/main" val="2429062857"/>
                  </a:ext>
                </a:extLst>
              </a:tr>
              <a:tr h="306891">
                <a:tc>
                  <a:txBody>
                    <a:bodyPr/>
                    <a:lstStyle/>
                    <a:p>
                      <a:r>
                        <a:rPr lang="en-GB" sz="1000" b="1" dirty="0"/>
                        <a:t>Third-person omniscient narrator</a:t>
                      </a:r>
                    </a:p>
                  </a:txBody>
                  <a:tcPr/>
                </a:tc>
                <a:tc>
                  <a:txBody>
                    <a:bodyPr/>
                    <a:lstStyle/>
                    <a:p>
                      <a:r>
                        <a:rPr lang="en-GB" sz="800" dirty="0"/>
                        <a:t>The narrator is outside the action. They can move between different characters and show us what they are thinking.</a:t>
                      </a:r>
                    </a:p>
                  </a:txBody>
                  <a:tcPr/>
                </a:tc>
                <a:tc>
                  <a:txBody>
                    <a:bodyPr/>
                    <a:lstStyle/>
                    <a:p>
                      <a:r>
                        <a:rPr lang="en-GB" sz="800" dirty="0"/>
                        <a:t>The narrator is mostly </a:t>
                      </a:r>
                      <a:r>
                        <a:rPr lang="en-GB" sz="800" b="1" dirty="0"/>
                        <a:t>objective </a:t>
                      </a:r>
                      <a:r>
                        <a:rPr lang="en-GB" sz="800" b="0" dirty="0"/>
                        <a:t>and describes </a:t>
                      </a:r>
                      <a:r>
                        <a:rPr lang="en-GB" sz="800" dirty="0"/>
                        <a:t>what the boys are doing, rather than what they are thinking. The story shifts between the perspective of different characters e.g. Ralph, Jack, Simon and Piggy.</a:t>
                      </a:r>
                    </a:p>
                  </a:txBody>
                  <a:tcPr/>
                </a:tc>
                <a:extLst>
                  <a:ext uri="{0D108BD9-81ED-4DB2-BD59-A6C34878D82A}">
                    <a16:rowId xmlns:a16="http://schemas.microsoft.com/office/drawing/2014/main" val="1940804999"/>
                  </a:ext>
                </a:extLst>
              </a:tr>
            </a:tbl>
          </a:graphicData>
        </a:graphic>
      </p:graphicFrame>
      <p:graphicFrame>
        <p:nvGraphicFramePr>
          <p:cNvPr id="10" name="Table 9">
            <a:extLst>
              <a:ext uri="{FF2B5EF4-FFF2-40B4-BE49-F238E27FC236}">
                <a16:creationId xmlns:a16="http://schemas.microsoft.com/office/drawing/2014/main" id="{7B55E4AA-777D-41DD-933F-8CA2F8BB6426}"/>
              </a:ext>
            </a:extLst>
          </p:cNvPr>
          <p:cNvGraphicFramePr>
            <a:graphicFrameLocks noGrp="1"/>
          </p:cNvGraphicFramePr>
          <p:nvPr>
            <p:extLst>
              <p:ext uri="{D42A27DB-BD31-4B8C-83A1-F6EECF244321}">
                <p14:modId xmlns:p14="http://schemas.microsoft.com/office/powerpoint/2010/main" val="2253233063"/>
              </p:ext>
            </p:extLst>
          </p:nvPr>
        </p:nvGraphicFramePr>
        <p:xfrm>
          <a:off x="10603684" y="392889"/>
          <a:ext cx="1522055" cy="6403631"/>
        </p:xfrm>
        <a:graphic>
          <a:graphicData uri="http://schemas.openxmlformats.org/drawingml/2006/table">
            <a:tbl>
              <a:tblPr firstRow="1" bandRow="1">
                <a:tableStyleId>{073A0DAA-6AF3-43AB-8588-CEC1D06C72B9}</a:tableStyleId>
              </a:tblPr>
              <a:tblGrid>
                <a:gridCol w="1522055">
                  <a:extLst>
                    <a:ext uri="{9D8B030D-6E8A-4147-A177-3AD203B41FA5}">
                      <a16:colId xmlns:a16="http://schemas.microsoft.com/office/drawing/2014/main" val="2999621450"/>
                    </a:ext>
                  </a:extLst>
                </a:gridCol>
              </a:tblGrid>
              <a:tr h="338012">
                <a:tc>
                  <a:txBody>
                    <a:bodyPr/>
                    <a:lstStyle/>
                    <a:p>
                      <a:r>
                        <a:rPr lang="en-GB" sz="1600" dirty="0"/>
                        <a:t>Vocabulary</a:t>
                      </a:r>
                    </a:p>
                  </a:txBody>
                  <a:tcPr/>
                </a:tc>
                <a:extLst>
                  <a:ext uri="{0D108BD9-81ED-4DB2-BD59-A6C34878D82A}">
                    <a16:rowId xmlns:a16="http://schemas.microsoft.com/office/drawing/2014/main" val="1159985042"/>
                  </a:ext>
                </a:extLst>
              </a:tr>
              <a:tr h="627514">
                <a:tc>
                  <a:txBody>
                    <a:bodyPr/>
                    <a:lstStyle/>
                    <a:p>
                      <a:r>
                        <a:rPr lang="en-GB" sz="1050" b="1" dirty="0"/>
                        <a:t>Barbarity (n)</a:t>
                      </a:r>
                    </a:p>
                    <a:p>
                      <a:r>
                        <a:rPr lang="en-GB" sz="800" b="0" i="1" dirty="0"/>
                        <a:t>The quality of having no culture or civilisation, which is often violent. </a:t>
                      </a:r>
                      <a:r>
                        <a:rPr lang="en-GB" sz="800" b="0" i="0" dirty="0"/>
                        <a:t>[adjective= barbarous]</a:t>
                      </a:r>
                      <a:endParaRPr lang="en-GB" sz="800" b="0" i="1" dirty="0"/>
                    </a:p>
                  </a:txBody>
                  <a:tcPr/>
                </a:tc>
                <a:extLst>
                  <a:ext uri="{0D108BD9-81ED-4DB2-BD59-A6C34878D82A}">
                    <a16:rowId xmlns:a16="http://schemas.microsoft.com/office/drawing/2014/main" val="1274250892"/>
                  </a:ext>
                </a:extLst>
              </a:tr>
              <a:tr h="622250">
                <a:tc>
                  <a:txBody>
                    <a:bodyPr/>
                    <a:lstStyle/>
                    <a:p>
                      <a:r>
                        <a:rPr lang="en-GB" sz="1050" b="1" dirty="0"/>
                        <a:t>Civilisation (n)</a:t>
                      </a:r>
                    </a:p>
                    <a:p>
                      <a:r>
                        <a:rPr lang="en-GB" sz="800" b="0" i="1" dirty="0"/>
                        <a:t>A society which is advanced. </a:t>
                      </a:r>
                      <a:r>
                        <a:rPr lang="en-GB" sz="800" b="0" i="0" dirty="0"/>
                        <a:t>[adjective= civilised, verb= civilise]</a:t>
                      </a:r>
                      <a:endParaRPr lang="en-GB" sz="800" b="0" i="1" dirty="0"/>
                    </a:p>
                  </a:txBody>
                  <a:tcPr/>
                </a:tc>
                <a:extLst>
                  <a:ext uri="{0D108BD9-81ED-4DB2-BD59-A6C34878D82A}">
                    <a16:rowId xmlns:a16="http://schemas.microsoft.com/office/drawing/2014/main" val="445091213"/>
                  </a:ext>
                </a:extLst>
              </a:tr>
              <a:tr h="745163">
                <a:tc>
                  <a:txBody>
                    <a:bodyPr/>
                    <a:lstStyle/>
                    <a:p>
                      <a:r>
                        <a:rPr lang="en-GB" sz="1050" b="1" dirty="0"/>
                        <a:t>Microcosm (n)</a:t>
                      </a:r>
                    </a:p>
                    <a:p>
                      <a:r>
                        <a:rPr lang="en-GB" sz="800" b="0" i="1" dirty="0"/>
                        <a:t>A small version of a community or situation which represents something larger.</a:t>
                      </a:r>
                    </a:p>
                    <a:p>
                      <a:endParaRPr lang="en-GB" sz="800" b="0" i="1" dirty="0"/>
                    </a:p>
                  </a:txBody>
                  <a:tcPr/>
                </a:tc>
                <a:extLst>
                  <a:ext uri="{0D108BD9-81ED-4DB2-BD59-A6C34878D82A}">
                    <a16:rowId xmlns:a16="http://schemas.microsoft.com/office/drawing/2014/main" val="3247215792"/>
                  </a:ext>
                </a:extLst>
              </a:tr>
              <a:tr h="622250">
                <a:tc>
                  <a:txBody>
                    <a:bodyPr/>
                    <a:lstStyle/>
                    <a:p>
                      <a:r>
                        <a:rPr lang="en-GB" sz="1050" b="1" dirty="0"/>
                        <a:t>Morality (n)</a:t>
                      </a:r>
                    </a:p>
                    <a:p>
                      <a:r>
                        <a:rPr lang="en-GB" sz="800" b="0" i="1" dirty="0"/>
                        <a:t>Principles about what behaviour is right and wrong . </a:t>
                      </a:r>
                      <a:r>
                        <a:rPr lang="en-GB" sz="800" b="0" i="0" dirty="0"/>
                        <a:t>[adjective= moral]</a:t>
                      </a:r>
                      <a:endParaRPr lang="en-GB" sz="800" b="0" i="1" dirty="0"/>
                    </a:p>
                  </a:txBody>
                  <a:tcPr/>
                </a:tc>
                <a:extLst>
                  <a:ext uri="{0D108BD9-81ED-4DB2-BD59-A6C34878D82A}">
                    <a16:rowId xmlns:a16="http://schemas.microsoft.com/office/drawing/2014/main" val="3733479550"/>
                  </a:ext>
                </a:extLst>
              </a:tr>
              <a:tr h="503560">
                <a:tc>
                  <a:txBody>
                    <a:bodyPr/>
                    <a:lstStyle/>
                    <a:p>
                      <a:r>
                        <a:rPr lang="en-GB" sz="1050" b="1" dirty="0"/>
                        <a:t>Outsider (n)</a:t>
                      </a:r>
                    </a:p>
                    <a:p>
                      <a:r>
                        <a:rPr lang="en-GB" sz="800" b="0" i="1" dirty="0"/>
                        <a:t>A person who does not belong to a society or organisation.</a:t>
                      </a:r>
                      <a:endParaRPr lang="en-GB" sz="800" b="1" i="0" dirty="0"/>
                    </a:p>
                  </a:txBody>
                  <a:tcPr/>
                </a:tc>
                <a:extLst>
                  <a:ext uri="{0D108BD9-81ED-4DB2-BD59-A6C34878D82A}">
                    <a16:rowId xmlns:a16="http://schemas.microsoft.com/office/drawing/2014/main" val="1493489524"/>
                  </a:ext>
                </a:extLst>
              </a:tr>
              <a:tr h="627514">
                <a:tc>
                  <a:txBody>
                    <a:bodyPr/>
                    <a:lstStyle/>
                    <a:p>
                      <a:r>
                        <a:rPr lang="en-GB" sz="1050" b="1" dirty="0"/>
                        <a:t>Pessimism (n)</a:t>
                      </a:r>
                    </a:p>
                    <a:p>
                      <a:r>
                        <a:rPr lang="en-GB" sz="800" b="0" i="1" dirty="0"/>
                        <a:t>A feeling or belief that the world is bad and bad things with happen. </a:t>
                      </a:r>
                      <a:r>
                        <a:rPr lang="en-GB" sz="800" b="0" i="0" dirty="0"/>
                        <a:t>[adjective= pessimistic]</a:t>
                      </a:r>
                      <a:endParaRPr lang="en-GB" sz="800" b="1" i="0" dirty="0"/>
                    </a:p>
                  </a:txBody>
                  <a:tcPr/>
                </a:tc>
                <a:extLst>
                  <a:ext uri="{0D108BD9-81ED-4DB2-BD59-A6C34878D82A}">
                    <a16:rowId xmlns:a16="http://schemas.microsoft.com/office/drawing/2014/main" val="1856692272"/>
                  </a:ext>
                </a:extLst>
              </a:tr>
              <a:tr h="627514">
                <a:tc>
                  <a:txBody>
                    <a:bodyPr/>
                    <a:lstStyle/>
                    <a:p>
                      <a:r>
                        <a:rPr lang="en-GB" sz="1050" b="1" dirty="0"/>
                        <a:t>Rationality (n)</a:t>
                      </a:r>
                    </a:p>
                    <a:p>
                      <a:r>
                        <a:rPr lang="en-GB" sz="800" b="0" i="1" dirty="0"/>
                        <a:t>The quality of being based on logic and reason. </a:t>
                      </a:r>
                      <a:r>
                        <a:rPr lang="en-GB" sz="800" b="0" i="0" dirty="0"/>
                        <a:t>[adjective= rational]</a:t>
                      </a:r>
                      <a:endParaRPr lang="en-GB" sz="800" b="1" i="0" dirty="0"/>
                    </a:p>
                  </a:txBody>
                  <a:tcPr/>
                </a:tc>
                <a:extLst>
                  <a:ext uri="{0D108BD9-81ED-4DB2-BD59-A6C34878D82A}">
                    <a16:rowId xmlns:a16="http://schemas.microsoft.com/office/drawing/2014/main" val="3773960617"/>
                  </a:ext>
                </a:extLst>
              </a:tr>
              <a:tr h="627514">
                <a:tc>
                  <a:txBody>
                    <a:bodyPr/>
                    <a:lstStyle/>
                    <a:p>
                      <a:r>
                        <a:rPr lang="en-GB" sz="1050" b="1" dirty="0"/>
                        <a:t>Savagery (n)</a:t>
                      </a:r>
                    </a:p>
                    <a:p>
                      <a:r>
                        <a:rPr lang="en-GB" sz="800" b="0" i="1" dirty="0"/>
                        <a:t>The state of being primitive. The opposite to civilised. </a:t>
                      </a:r>
                      <a:r>
                        <a:rPr lang="en-GB" sz="800" b="0" i="0" dirty="0"/>
                        <a:t>[adjective= savage]</a:t>
                      </a:r>
                      <a:endParaRPr lang="en-GB" sz="800" b="1" i="0" dirty="0"/>
                    </a:p>
                  </a:txBody>
                  <a:tcPr/>
                </a:tc>
                <a:extLst>
                  <a:ext uri="{0D108BD9-81ED-4DB2-BD59-A6C34878D82A}">
                    <a16:rowId xmlns:a16="http://schemas.microsoft.com/office/drawing/2014/main" val="4102833099"/>
                  </a:ext>
                </a:extLst>
              </a:tr>
              <a:tr h="563004">
                <a:tc>
                  <a:txBody>
                    <a:bodyPr/>
                    <a:lstStyle/>
                    <a:p>
                      <a:r>
                        <a:rPr lang="en-GB" sz="1050" b="1" dirty="0"/>
                        <a:t>Tyrant (n)</a:t>
                      </a:r>
                    </a:p>
                    <a:p>
                      <a:r>
                        <a:rPr lang="en-GB" sz="800" b="0" i="1" dirty="0"/>
                        <a:t>A cruel and oppressive ruler. </a:t>
                      </a:r>
                      <a:r>
                        <a:rPr lang="en-GB" sz="800" b="0" i="0" dirty="0"/>
                        <a:t>[adjective= tyrannical]</a:t>
                      </a:r>
                    </a:p>
                  </a:txBody>
                  <a:tcPr/>
                </a:tc>
                <a:extLst>
                  <a:ext uri="{0D108BD9-81ED-4DB2-BD59-A6C34878D82A}">
                    <a16:rowId xmlns:a16="http://schemas.microsoft.com/office/drawing/2014/main" val="1900708076"/>
                  </a:ext>
                </a:extLst>
              </a:tr>
              <a:tr h="499336">
                <a:tc>
                  <a:txBody>
                    <a:bodyPr/>
                    <a:lstStyle/>
                    <a:p>
                      <a:r>
                        <a:rPr lang="en-GB" sz="1050" b="1" dirty="0"/>
                        <a:t>Utopia (n)</a:t>
                      </a:r>
                    </a:p>
                    <a:p>
                      <a:r>
                        <a:rPr lang="en-GB" sz="800" b="0" i="1" dirty="0"/>
                        <a:t>An imagined perfect place; paradise. </a:t>
                      </a:r>
                      <a:r>
                        <a:rPr lang="en-GB" sz="800" b="0" i="0" dirty="0"/>
                        <a:t>[adjective= utopian]</a:t>
                      </a:r>
                    </a:p>
                  </a:txBody>
                  <a:tcPr/>
                </a:tc>
                <a:extLst>
                  <a:ext uri="{0D108BD9-81ED-4DB2-BD59-A6C34878D82A}">
                    <a16:rowId xmlns:a16="http://schemas.microsoft.com/office/drawing/2014/main" val="1765405983"/>
                  </a:ext>
                </a:extLst>
              </a:tr>
            </a:tbl>
          </a:graphicData>
        </a:graphic>
      </p:graphicFrame>
    </p:spTree>
    <p:extLst>
      <p:ext uri="{BB962C8B-B14F-4D97-AF65-F5344CB8AC3E}">
        <p14:creationId xmlns:p14="http://schemas.microsoft.com/office/powerpoint/2010/main" val="2011787092"/>
      </p:ext>
    </p:extLst>
  </p:cSld>
  <p:clrMapOvr>
    <a:masterClrMapping/>
  </p:clrMapOvr>
</p:sld>
</file>

<file path=ppt/theme/theme1.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304</TotalTime>
  <Words>1225</Words>
  <Application>Microsoft Office PowerPoint</Application>
  <PresentationFormat>Widescreen</PresentationFormat>
  <Paragraphs>86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Mosley</dc:creator>
  <cp:lastModifiedBy>Laura Mosley</cp:lastModifiedBy>
  <cp:revision>2</cp:revision>
  <dcterms:created xsi:type="dcterms:W3CDTF">2019-07-16T19:36:00Z</dcterms:created>
  <dcterms:modified xsi:type="dcterms:W3CDTF">2019-07-19T08:11:57Z</dcterms:modified>
</cp:coreProperties>
</file>