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21"/>
  </p:notesMasterIdLst>
  <p:handoutMasterIdLst>
    <p:handoutMasterId r:id="rId22"/>
  </p:handoutMasterIdLst>
  <p:sldIdLst>
    <p:sldId id="296" r:id="rId4"/>
    <p:sldId id="311" r:id="rId5"/>
    <p:sldId id="312" r:id="rId6"/>
    <p:sldId id="297" r:id="rId7"/>
    <p:sldId id="298" r:id="rId8"/>
    <p:sldId id="299" r:id="rId9"/>
    <p:sldId id="300" r:id="rId10"/>
    <p:sldId id="301" r:id="rId11"/>
    <p:sldId id="313" r:id="rId12"/>
    <p:sldId id="314" r:id="rId13"/>
    <p:sldId id="310" r:id="rId14"/>
    <p:sldId id="302" r:id="rId15"/>
    <p:sldId id="303" r:id="rId16"/>
    <p:sldId id="304" r:id="rId17"/>
    <p:sldId id="305" r:id="rId18"/>
    <p:sldId id="306" r:id="rId19"/>
    <p:sldId id="315" r:id="rId20"/>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D5E082-AF06-A24A-7AA8-00F4040F3936}" v="2" dt="2022-09-16T14:59:20.647"/>
    <p1510:client id="{8D314C8F-DF21-4837-A062-CE16501D99A8}" v="24" dt="2022-09-14T06:37:20.4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86" autoAdjust="0"/>
    <p:restoredTop sz="86784" autoAdjust="0"/>
  </p:normalViewPr>
  <p:slideViewPr>
    <p:cSldViewPr>
      <p:cViewPr varScale="1">
        <p:scale>
          <a:sx n="78" d="100"/>
          <a:sy n="78" d="100"/>
        </p:scale>
        <p:origin x="1602" y="9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1.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Ruhe" userId="S::a.ruhe@nishkamschools.org::1461294f-d672-4616-8876-4ea691fb4445" providerId="AD" clId="Web-{6AD5E082-AF06-A24A-7AA8-00F4040F3936}"/>
    <pc:docChg chg="delSld">
      <pc:chgData name="Adam Ruhe" userId="S::a.ruhe@nishkamschools.org::1461294f-d672-4616-8876-4ea691fb4445" providerId="AD" clId="Web-{6AD5E082-AF06-A24A-7AA8-00F4040F3936}" dt="2022-09-16T14:59:20.647" v="1"/>
      <pc:docMkLst>
        <pc:docMk/>
      </pc:docMkLst>
      <pc:sldChg chg="del">
        <pc:chgData name="Adam Ruhe" userId="S::a.ruhe@nishkamschools.org::1461294f-d672-4616-8876-4ea691fb4445" providerId="AD" clId="Web-{6AD5E082-AF06-A24A-7AA8-00F4040F3936}" dt="2022-09-16T14:59:19.632" v="0"/>
        <pc:sldMkLst>
          <pc:docMk/>
          <pc:sldMk cId="3463527952" sldId="308"/>
        </pc:sldMkLst>
      </pc:sldChg>
      <pc:sldChg chg="del">
        <pc:chgData name="Adam Ruhe" userId="S::a.ruhe@nishkamschools.org::1461294f-d672-4616-8876-4ea691fb4445" providerId="AD" clId="Web-{6AD5E082-AF06-A24A-7AA8-00F4040F3936}" dt="2022-09-16T14:59:20.647" v="1"/>
        <pc:sldMkLst>
          <pc:docMk/>
          <pc:sldMk cId="4069096411" sldId="309"/>
        </pc:sldMkLst>
      </pc:sldChg>
    </pc:docChg>
  </pc:docChgLst>
  <pc:docChgLst>
    <pc:chgData name="Andrew Vaughan" userId="17d64780-6c90-4b0c-a1a7-2a43c2af0963" providerId="ADAL" clId="{8D314C8F-DF21-4837-A062-CE16501D99A8}"/>
    <pc:docChg chg="custSel modSld">
      <pc:chgData name="Andrew Vaughan" userId="17d64780-6c90-4b0c-a1a7-2a43c2af0963" providerId="ADAL" clId="{8D314C8F-DF21-4837-A062-CE16501D99A8}" dt="2022-09-14T06:37:20.423" v="23" actId="20577"/>
      <pc:docMkLst>
        <pc:docMk/>
      </pc:docMkLst>
      <pc:sldChg chg="addSp delSp modSp">
        <pc:chgData name="Andrew Vaughan" userId="17d64780-6c90-4b0c-a1a7-2a43c2af0963" providerId="ADAL" clId="{8D314C8F-DF21-4837-A062-CE16501D99A8}" dt="2022-09-14T06:36:19.706" v="21" actId="20577"/>
        <pc:sldMkLst>
          <pc:docMk/>
          <pc:sldMk cId="3234652443" sldId="298"/>
        </pc:sldMkLst>
        <pc:spChg chg="add del">
          <ac:chgData name="Andrew Vaughan" userId="17d64780-6c90-4b0c-a1a7-2a43c2af0963" providerId="ADAL" clId="{8D314C8F-DF21-4837-A062-CE16501D99A8}" dt="2022-09-14T06:34:55.512" v="2" actId="478"/>
          <ac:spMkLst>
            <pc:docMk/>
            <pc:sldMk cId="3234652443" sldId="298"/>
            <ac:spMk id="2" creationId="{9DCC2C1B-126D-4123-B72A-133155ACCB92}"/>
          </ac:spMkLst>
        </pc:spChg>
        <pc:spChg chg="add del">
          <ac:chgData name="Andrew Vaughan" userId="17d64780-6c90-4b0c-a1a7-2a43c2af0963" providerId="ADAL" clId="{8D314C8F-DF21-4837-A062-CE16501D99A8}" dt="2022-09-14T06:35:04.599" v="4"/>
          <ac:spMkLst>
            <pc:docMk/>
            <pc:sldMk cId="3234652443" sldId="298"/>
            <ac:spMk id="3" creationId="{2485D664-E53E-4971-A011-56BD74D5F7D9}"/>
          </ac:spMkLst>
        </pc:spChg>
        <pc:spChg chg="mod">
          <ac:chgData name="Andrew Vaughan" userId="17d64780-6c90-4b0c-a1a7-2a43c2af0963" providerId="ADAL" clId="{8D314C8F-DF21-4837-A062-CE16501D99A8}" dt="2022-09-14T06:36:19.706" v="21" actId="20577"/>
          <ac:spMkLst>
            <pc:docMk/>
            <pc:sldMk cId="3234652443" sldId="298"/>
            <ac:spMk id="8" creationId="{738D2194-F228-4395-B777-7937D4F4ACC6}"/>
          </ac:spMkLst>
        </pc:spChg>
        <pc:picChg chg="add mod modCrop">
          <ac:chgData name="Andrew Vaughan" userId="17d64780-6c90-4b0c-a1a7-2a43c2af0963" providerId="ADAL" clId="{8D314C8F-DF21-4837-A062-CE16501D99A8}" dt="2022-09-14T06:36:13.619" v="13" actId="732"/>
          <ac:picMkLst>
            <pc:docMk/>
            <pc:sldMk cId="3234652443" sldId="298"/>
            <ac:picMk id="5" creationId="{58710AE6-0810-4A0B-9814-3946487B5A1C}"/>
          </ac:picMkLst>
        </pc:picChg>
        <pc:picChg chg="del">
          <ac:chgData name="Andrew Vaughan" userId="17d64780-6c90-4b0c-a1a7-2a43c2af0963" providerId="ADAL" clId="{8D314C8F-DF21-4837-A062-CE16501D99A8}" dt="2022-09-14T06:34:48.708" v="0" actId="478"/>
          <ac:picMkLst>
            <pc:docMk/>
            <pc:sldMk cId="3234652443" sldId="298"/>
            <ac:picMk id="1028" creationId="{DA519016-944B-4B28-A524-02FE6BF13EA3}"/>
          </ac:picMkLst>
        </pc:picChg>
      </pc:sldChg>
      <pc:sldChg chg="modSp">
        <pc:chgData name="Andrew Vaughan" userId="17d64780-6c90-4b0c-a1a7-2a43c2af0963" providerId="ADAL" clId="{8D314C8F-DF21-4837-A062-CE16501D99A8}" dt="2022-09-14T06:37:20.423" v="23" actId="20577"/>
        <pc:sldMkLst>
          <pc:docMk/>
          <pc:sldMk cId="4069096411" sldId="309"/>
        </pc:sldMkLst>
        <pc:spChg chg="mod">
          <ac:chgData name="Andrew Vaughan" userId="17d64780-6c90-4b0c-a1a7-2a43c2af0963" providerId="ADAL" clId="{8D314C8F-DF21-4837-A062-CE16501D99A8}" dt="2022-09-14T06:37:20.423" v="23" actId="20577"/>
          <ac:spMkLst>
            <pc:docMk/>
            <pc:sldMk cId="4069096411" sldId="309"/>
            <ac:spMk id="4101" creationId="{CD1A8D65-B3D2-4379-AFCD-7453F21DB88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 I’m Subject Lead for Geography</a:t>
            </a:r>
          </a:p>
        </p:txBody>
      </p:sp>
      <p:sp>
        <p:nvSpPr>
          <p:cNvPr id="4" name="Slide Number Placeholder 3"/>
          <p:cNvSpPr>
            <a:spLocks noGrp="1"/>
          </p:cNvSpPr>
          <p:nvPr>
            <p:ph type="sldNum" sz="quarter" idx="10"/>
          </p:nvPr>
        </p:nvSpPr>
        <p:spPr/>
        <p:txBody>
          <a:bodyPr/>
          <a:lstStyle/>
          <a:p>
            <a:pPr>
              <a:defRPr/>
            </a:pPr>
            <a:fld id="{32129B24-E10A-44C6-8525-888E7B23CA7B}" type="slidenum">
              <a:rPr lang="en-GB" altLang="en-US" smtClean="0"/>
              <a:pPr>
                <a:defRPr/>
              </a:pPr>
              <a:t>1</a:t>
            </a:fld>
            <a:endParaRPr lang="en-GB" altLang="en-US"/>
          </a:p>
        </p:txBody>
      </p:sp>
    </p:spTree>
    <p:extLst>
      <p:ext uri="{BB962C8B-B14F-4D97-AF65-F5344CB8AC3E}">
        <p14:creationId xmlns:p14="http://schemas.microsoft.com/office/powerpoint/2010/main" val="3182624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14</a:t>
            </a:fld>
            <a:endParaRPr lang="en-GB" altLang="en-US"/>
          </a:p>
        </p:txBody>
      </p:sp>
    </p:spTree>
    <p:extLst>
      <p:ext uri="{BB962C8B-B14F-4D97-AF65-F5344CB8AC3E}">
        <p14:creationId xmlns:p14="http://schemas.microsoft.com/office/powerpoint/2010/main" val="2955313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2129B24-E10A-44C6-8525-888E7B23CA7B}" type="slidenum">
              <a:rPr lang="en-GB" altLang="en-US" smtClean="0"/>
              <a:pPr>
                <a:defRPr/>
              </a:pPr>
              <a:t>15</a:t>
            </a:fld>
            <a:endParaRPr lang="en-GB" altLang="en-US"/>
          </a:p>
        </p:txBody>
      </p:sp>
    </p:spTree>
    <p:extLst>
      <p:ext uri="{BB962C8B-B14F-4D97-AF65-F5344CB8AC3E}">
        <p14:creationId xmlns:p14="http://schemas.microsoft.com/office/powerpoint/2010/main" val="2783324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16</a:t>
            </a:fld>
            <a:endParaRPr lang="en-GB" altLang="en-US"/>
          </a:p>
        </p:txBody>
      </p:sp>
    </p:spTree>
    <p:extLst>
      <p:ext uri="{BB962C8B-B14F-4D97-AF65-F5344CB8AC3E}">
        <p14:creationId xmlns:p14="http://schemas.microsoft.com/office/powerpoint/2010/main" val="1309709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2129B24-E10A-44C6-8525-888E7B23CA7B}" type="slidenum">
              <a:rPr lang="en-GB" altLang="en-US" smtClean="0"/>
              <a:pPr>
                <a:defRPr/>
              </a:pPr>
              <a:t>17</a:t>
            </a:fld>
            <a:endParaRPr lang="en-GB" altLang="en-US"/>
          </a:p>
        </p:txBody>
      </p:sp>
    </p:spTree>
    <p:extLst>
      <p:ext uri="{BB962C8B-B14F-4D97-AF65-F5344CB8AC3E}">
        <p14:creationId xmlns:p14="http://schemas.microsoft.com/office/powerpoint/2010/main" val="1318845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s://www.aqa.org.uk/subjects/geography/as-and-a-level/geography-7037"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dirty="0">
                <a:solidFill>
                  <a:srgbClr val="CC9900"/>
                </a:solidFill>
                <a:latin typeface="Century Gothic"/>
                <a:ea typeface="ＭＳ Ｐゴシック"/>
              </a:rPr>
              <a:t>Welcome to the Nishkam Geography department</a:t>
            </a:r>
            <a:endParaRPr lang="en-US" sz="3200" dirty="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824C13F-8A30-46DA-AC11-E876106C771C}"/>
              </a:ext>
            </a:extLst>
          </p:cNvPr>
          <p:cNvPicPr>
            <a:picLocks noChangeAspect="1"/>
          </p:cNvPicPr>
          <p:nvPr/>
        </p:nvPicPr>
        <p:blipFill rotWithShape="1">
          <a:blip r:embed="rId2">
            <a:extLst>
              <a:ext uri="{28A0092B-C50C-407E-A947-70E740481C1C}">
                <a14:useLocalDpi xmlns:a14="http://schemas.microsoft.com/office/drawing/2010/main" val="0"/>
              </a:ext>
            </a:extLst>
          </a:blip>
          <a:srcRect l="11696" t="3872" r="12316" b="11107"/>
          <a:stretch/>
        </p:blipFill>
        <p:spPr>
          <a:xfrm>
            <a:off x="-34834" y="0"/>
            <a:ext cx="9196251" cy="6857999"/>
          </a:xfrm>
          <a:prstGeom prst="rect">
            <a:avLst/>
          </a:prstGeo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7" name="Content Placeholder 2">
            <a:extLst>
              <a:ext uri="{FF2B5EF4-FFF2-40B4-BE49-F238E27FC236}">
                <a16:creationId xmlns:a16="http://schemas.microsoft.com/office/drawing/2014/main" id="{9731CF65-2B63-4643-93C3-1E5C0A852774}"/>
              </a:ext>
            </a:extLst>
          </p:cNvPr>
          <p:cNvSpPr txBox="1">
            <a:spLocks/>
          </p:cNvSpPr>
          <p:nvPr/>
        </p:nvSpPr>
        <p:spPr>
          <a:xfrm>
            <a:off x="628650" y="2324441"/>
            <a:ext cx="7886700" cy="1352987"/>
          </a:xfrm>
          <a:prstGeom prst="rect">
            <a:avLst/>
          </a:prstGeom>
        </p:spPr>
        <p:txBody>
          <a:bodyPr vert="horz" lIns="68580" tIns="34290" rIns="68580" bIns="3429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3000" b="1" dirty="0"/>
              <a:t>Humanities</a:t>
            </a:r>
            <a:r>
              <a:rPr lang="en-GB" sz="3000" dirty="0"/>
              <a:t> education at Nishkam will provide students with the </a:t>
            </a:r>
            <a:r>
              <a:rPr lang="en-GB" sz="3000" b="1" dirty="0"/>
              <a:t>skills</a:t>
            </a:r>
            <a:r>
              <a:rPr lang="en-GB" sz="3000" dirty="0"/>
              <a:t> and </a:t>
            </a:r>
            <a:r>
              <a:rPr lang="en-GB" sz="3000" b="1" dirty="0"/>
              <a:t>experiences</a:t>
            </a:r>
            <a:r>
              <a:rPr lang="en-GB" sz="3000" dirty="0"/>
              <a:t> necessary to become </a:t>
            </a:r>
            <a:r>
              <a:rPr lang="en-GB" sz="3000" b="1" dirty="0"/>
              <a:t>global citizens</a:t>
            </a:r>
            <a:r>
              <a:rPr lang="en-GB" sz="3000" dirty="0"/>
              <a:t>.</a:t>
            </a:r>
          </a:p>
        </p:txBody>
      </p:sp>
      <p:sp>
        <p:nvSpPr>
          <p:cNvPr id="8" name="Title 1">
            <a:extLst>
              <a:ext uri="{FF2B5EF4-FFF2-40B4-BE49-F238E27FC236}">
                <a16:creationId xmlns:a16="http://schemas.microsoft.com/office/drawing/2014/main" id="{4C61D03C-9A99-4A54-B377-CE96164AFBD7}"/>
              </a:ext>
            </a:extLst>
          </p:cNvPr>
          <p:cNvSpPr txBox="1">
            <a:spLocks/>
          </p:cNvSpPr>
          <p:nvPr/>
        </p:nvSpPr>
        <p:spPr>
          <a:xfrm>
            <a:off x="628650" y="1131094"/>
            <a:ext cx="7886700" cy="994172"/>
          </a:xfrm>
          <a:prstGeom prst="rect">
            <a:avLst/>
          </a:prstGeom>
        </p:spPr>
        <p:txBody>
          <a:bodyPr vert="horz" lIns="68580" tIns="34290" rIns="68580" bIns="3429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500" b="1" dirty="0">
                <a:latin typeface="+mn-lt"/>
              </a:rPr>
              <a:t>Humanities</a:t>
            </a:r>
          </a:p>
        </p:txBody>
      </p:sp>
    </p:spTree>
    <p:extLst>
      <p:ext uri="{BB962C8B-B14F-4D97-AF65-F5344CB8AC3E}">
        <p14:creationId xmlns:p14="http://schemas.microsoft.com/office/powerpoint/2010/main" val="86055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C0E2AD4-15AC-4815-A0DE-FEA94534B3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11" name="Title 1">
            <a:extLst>
              <a:ext uri="{FF2B5EF4-FFF2-40B4-BE49-F238E27FC236}">
                <a16:creationId xmlns:a16="http://schemas.microsoft.com/office/drawing/2014/main" id="{AC814816-3F92-4F98-B814-56CC2192AD97}"/>
              </a:ext>
            </a:extLst>
          </p:cNvPr>
          <p:cNvSpPr txBox="1">
            <a:spLocks/>
          </p:cNvSpPr>
          <p:nvPr/>
        </p:nvSpPr>
        <p:spPr>
          <a:xfrm>
            <a:off x="2888357" y="548680"/>
            <a:ext cx="3367286" cy="784498"/>
          </a:xfrm>
          <a:prstGeom prst="rect">
            <a:avLst/>
          </a:prstGeom>
          <a:solidFill>
            <a:schemeClr val="bg1">
              <a:alpha val="50000"/>
            </a:schemeClr>
          </a:solidFill>
          <a:ln w="25400">
            <a:solidFill>
              <a:schemeClr val="tx1"/>
            </a:solidFill>
          </a:ln>
        </p:spPr>
        <p:txBody>
          <a:bodyPr vert="horz" lIns="68580" tIns="34290" rIns="68580" bIns="3429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500" b="1" dirty="0">
                <a:latin typeface="+mn-lt"/>
              </a:rPr>
              <a:t>Geography</a:t>
            </a:r>
          </a:p>
        </p:txBody>
      </p:sp>
      <p:sp>
        <p:nvSpPr>
          <p:cNvPr id="12" name="Content Placeholder 2">
            <a:extLst>
              <a:ext uri="{FF2B5EF4-FFF2-40B4-BE49-F238E27FC236}">
                <a16:creationId xmlns:a16="http://schemas.microsoft.com/office/drawing/2014/main" id="{0E899ED2-FDDF-47E1-839C-E760A5540319}"/>
              </a:ext>
            </a:extLst>
          </p:cNvPr>
          <p:cNvSpPr txBox="1">
            <a:spLocks/>
          </p:cNvSpPr>
          <p:nvPr/>
        </p:nvSpPr>
        <p:spPr>
          <a:xfrm>
            <a:off x="395536" y="1484784"/>
            <a:ext cx="7886700" cy="2088232"/>
          </a:xfrm>
          <a:prstGeom prst="rect">
            <a:avLst/>
          </a:prstGeom>
          <a:solidFill>
            <a:schemeClr val="bg1">
              <a:alpha val="50000"/>
            </a:schemeClr>
          </a:solidFill>
          <a:ln w="25400">
            <a:solidFill>
              <a:schemeClr val="tx1"/>
            </a:solidFill>
          </a:ln>
        </p:spPr>
        <p:txBody>
          <a:bodyPr vert="horz" lIns="68580" tIns="34290" rIns="68580" bIns="3429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i="1" dirty="0"/>
              <a:t>'Geography prepares young people with the </a:t>
            </a:r>
            <a:r>
              <a:rPr lang="en-GB" b="1" i="1" dirty="0"/>
              <a:t>knowledge, skills and understanding to make sense of their world </a:t>
            </a:r>
            <a:r>
              <a:rPr lang="en-GB" i="1" dirty="0"/>
              <a:t>and to face the challenges that will shape our societies and environments at the local, national and global scales’. </a:t>
            </a:r>
          </a:p>
          <a:p>
            <a:pPr algn="r"/>
            <a:r>
              <a:rPr lang="en-GB" b="1" dirty="0"/>
              <a:t>Dr Rita Gardner, Director, RGS</a:t>
            </a:r>
            <a:endParaRPr lang="en-GB" i="1" dirty="0"/>
          </a:p>
        </p:txBody>
      </p:sp>
    </p:spTree>
    <p:extLst>
      <p:ext uri="{BB962C8B-B14F-4D97-AF65-F5344CB8AC3E}">
        <p14:creationId xmlns:p14="http://schemas.microsoft.com/office/powerpoint/2010/main" val="817907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E55BB6-32C8-44C7-B61B-2638B6DB6DF4}"/>
              </a:ext>
            </a:extLst>
          </p:cNvPr>
          <p:cNvPicPr>
            <a:picLocks noChangeAspect="1"/>
          </p:cNvPicPr>
          <p:nvPr/>
        </p:nvPicPr>
        <p:blipFill rotWithShape="1">
          <a:blip r:embed="rId2"/>
          <a:srcRect l="13776" t="19689" r="54725" b="10801"/>
          <a:stretch/>
        </p:blipFill>
        <p:spPr>
          <a:xfrm>
            <a:off x="0" y="1248320"/>
            <a:ext cx="9114688" cy="5656957"/>
          </a:xfrm>
          <a:prstGeom prst="rect">
            <a:avLst/>
          </a:prstGeo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90181" y="387623"/>
            <a:ext cx="7934325" cy="504825"/>
          </a:xfrm>
        </p:spPr>
        <p:txBody>
          <a:bodyPr/>
          <a:lstStyle/>
          <a:p>
            <a:pPr algn="l"/>
            <a:r>
              <a:rPr lang="en-GB" altLang="en-US" sz="2800" b="1" dirty="0">
                <a:solidFill>
                  <a:srgbClr val="CC9900"/>
                </a:solidFill>
                <a:latin typeface="Century Gothic"/>
                <a:ea typeface="ＭＳ Ｐゴシック"/>
              </a:rPr>
              <a:t>Head of Department welcome</a:t>
            </a:r>
          </a:p>
        </p:txBody>
      </p:sp>
      <p:sp>
        <p:nvSpPr>
          <p:cNvPr id="7" name="Content Placeholder 2">
            <a:extLst>
              <a:ext uri="{FF2B5EF4-FFF2-40B4-BE49-F238E27FC236}">
                <a16:creationId xmlns:a16="http://schemas.microsoft.com/office/drawing/2014/main" id="{5D3ABEC9-BEC1-4BE4-8A20-B02BEF9C18D0}"/>
              </a:ext>
            </a:extLst>
          </p:cNvPr>
          <p:cNvSpPr>
            <a:spLocks noGrp="1"/>
          </p:cNvSpPr>
          <p:nvPr>
            <p:ph idx="1"/>
          </p:nvPr>
        </p:nvSpPr>
        <p:spPr>
          <a:xfrm>
            <a:off x="457200" y="1600200"/>
            <a:ext cx="8229600" cy="4525963"/>
          </a:xfrm>
          <a:solidFill>
            <a:schemeClr val="bg1">
              <a:alpha val="76000"/>
            </a:schemeClr>
          </a:solidFill>
          <a:ln w="25400">
            <a:solidFill>
              <a:schemeClr val="tx1"/>
            </a:solidFill>
          </a:ln>
        </p:spPr>
        <p:txBody>
          <a:bodyPr>
            <a:normAutofit fontScale="92500" lnSpcReduction="10000"/>
          </a:bodyPr>
          <a:lstStyle/>
          <a:p>
            <a:pPr marL="0" indent="0" algn="ctr">
              <a:buNone/>
            </a:pPr>
            <a:r>
              <a:rPr lang="en-US" sz="3500" b="1" i="1" dirty="0"/>
              <a:t>What skills will I gain?</a:t>
            </a:r>
          </a:p>
          <a:p>
            <a:pPr marL="0" indent="0">
              <a:buNone/>
            </a:pPr>
            <a:endParaRPr lang="en-US" sz="2600" b="1" i="1" dirty="0"/>
          </a:p>
          <a:p>
            <a:r>
              <a:rPr lang="en-US" sz="3000" b="1" dirty="0"/>
              <a:t>Intellectual skills: </a:t>
            </a:r>
            <a:r>
              <a:rPr lang="en-US" sz="3000" i="1" dirty="0"/>
              <a:t>critically evaluating theories and judging evidence to make informed decisions</a:t>
            </a:r>
            <a:endParaRPr lang="en-US" sz="3000" b="1" i="1" dirty="0"/>
          </a:p>
          <a:p>
            <a:r>
              <a:rPr lang="en-US" sz="3000" b="1" dirty="0"/>
              <a:t>Research skills: </a:t>
            </a:r>
            <a:r>
              <a:rPr lang="en-US" sz="3000" i="1" dirty="0"/>
              <a:t>a range of technical methods for collection and analysis of data</a:t>
            </a:r>
            <a:endParaRPr lang="en-US" sz="3000" b="1" i="1" dirty="0"/>
          </a:p>
          <a:p>
            <a:r>
              <a:rPr lang="en-US" sz="3000" b="1" dirty="0"/>
              <a:t>Transferable skills: </a:t>
            </a:r>
            <a:r>
              <a:rPr lang="en-US" sz="3000" i="1" dirty="0"/>
              <a:t>teamwork, problem solving, IT skills and communication skills</a:t>
            </a:r>
            <a:endParaRPr lang="en-US" sz="3000" b="1" i="1" dirty="0"/>
          </a:p>
          <a:p>
            <a:r>
              <a:rPr lang="en-US" sz="3000" b="1" dirty="0"/>
              <a:t>Personal attributes: </a:t>
            </a:r>
            <a:r>
              <a:rPr lang="en-US" sz="3000" i="1" dirty="0"/>
              <a:t>time-management, self-reflection, motivation and creativity</a:t>
            </a:r>
            <a:endParaRPr lang="en-US" sz="3000" b="1" i="1" dirty="0"/>
          </a:p>
        </p:txBody>
      </p:sp>
    </p:spTree>
    <p:extLst>
      <p:ext uri="{BB962C8B-B14F-4D97-AF65-F5344CB8AC3E}">
        <p14:creationId xmlns:p14="http://schemas.microsoft.com/office/powerpoint/2010/main" val="2168633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2E98FA2-B610-4A5C-B4F6-2586A0B9FD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9"/>
            <a:ext cx="9144000" cy="6853382"/>
          </a:xfrm>
          <a:prstGeom prst="rect">
            <a:avLst/>
          </a:prstGeom>
        </p:spPr>
      </p:pic>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dirty="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04885" y="74974"/>
            <a:ext cx="7934325" cy="504825"/>
          </a:xfrm>
        </p:spPr>
        <p:txBody>
          <a:bodyPr/>
          <a:lstStyle/>
          <a:p>
            <a:pPr algn="l"/>
            <a:r>
              <a:rPr lang="en-GB" altLang="en-US" sz="2800" b="1" dirty="0">
                <a:solidFill>
                  <a:srgbClr val="CC9900"/>
                </a:solidFill>
                <a:latin typeface="Century Gothic"/>
                <a:ea typeface="ＭＳ Ｐゴシック"/>
              </a:rPr>
              <a:t>Meet the department</a:t>
            </a:r>
          </a:p>
        </p:txBody>
      </p:sp>
      <p:sp>
        <p:nvSpPr>
          <p:cNvPr id="7" name="Rectangle 6">
            <a:extLst>
              <a:ext uri="{FF2B5EF4-FFF2-40B4-BE49-F238E27FC236}">
                <a16:creationId xmlns:a16="http://schemas.microsoft.com/office/drawing/2014/main" id="{B2EDE087-B865-4C3B-A10B-ECC541A1DEF9}"/>
              </a:ext>
            </a:extLst>
          </p:cNvPr>
          <p:cNvSpPr/>
          <p:nvPr/>
        </p:nvSpPr>
        <p:spPr>
          <a:xfrm>
            <a:off x="34148" y="4980107"/>
            <a:ext cx="3037174" cy="615553"/>
          </a:xfrm>
          <a:prstGeom prst="rect">
            <a:avLst/>
          </a:prstGeom>
          <a:solidFill>
            <a:schemeClr val="bg1">
              <a:alpha val="70000"/>
            </a:schemeClr>
          </a:solidFill>
          <a:ln w="25400">
            <a:solidFill>
              <a:schemeClr val="tx1"/>
            </a:solidFill>
          </a:ln>
        </p:spPr>
        <p:txBody>
          <a:bodyPr wrap="square">
            <a:spAutoFit/>
          </a:bodyPr>
          <a:lstStyle/>
          <a:p>
            <a:pPr algn="ctr"/>
            <a:r>
              <a:rPr lang="en-GB" b="1" dirty="0"/>
              <a:t>Mr Vaughan</a:t>
            </a:r>
          </a:p>
          <a:p>
            <a:pPr algn="ctr"/>
            <a:r>
              <a:rPr lang="en-GB" sz="1600" dirty="0"/>
              <a:t>(Subject Leader of Geography)</a:t>
            </a:r>
          </a:p>
        </p:txBody>
      </p:sp>
      <p:sp>
        <p:nvSpPr>
          <p:cNvPr id="8" name="Rectangle 7">
            <a:extLst>
              <a:ext uri="{FF2B5EF4-FFF2-40B4-BE49-F238E27FC236}">
                <a16:creationId xmlns:a16="http://schemas.microsoft.com/office/drawing/2014/main" id="{738D2194-F228-4395-B777-7937D4F4ACC6}"/>
              </a:ext>
            </a:extLst>
          </p:cNvPr>
          <p:cNvSpPr/>
          <p:nvPr/>
        </p:nvSpPr>
        <p:spPr>
          <a:xfrm>
            <a:off x="3174982" y="4980107"/>
            <a:ext cx="2826981" cy="615553"/>
          </a:xfrm>
          <a:prstGeom prst="rect">
            <a:avLst/>
          </a:prstGeom>
          <a:solidFill>
            <a:schemeClr val="bg1">
              <a:alpha val="70000"/>
            </a:schemeClr>
          </a:solidFill>
          <a:ln w="25400">
            <a:solidFill>
              <a:schemeClr val="tx1"/>
            </a:solidFill>
          </a:ln>
        </p:spPr>
        <p:txBody>
          <a:bodyPr wrap="square">
            <a:spAutoFit/>
          </a:bodyPr>
          <a:lstStyle/>
          <a:p>
            <a:pPr algn="ctr"/>
            <a:r>
              <a:rPr lang="en-GB" b="1" dirty="0"/>
              <a:t>Mr Darby</a:t>
            </a:r>
          </a:p>
          <a:p>
            <a:pPr algn="ctr"/>
            <a:r>
              <a:rPr lang="en-GB" sz="1600" dirty="0"/>
              <a:t>(Teacher of Geography)</a:t>
            </a:r>
          </a:p>
        </p:txBody>
      </p:sp>
      <p:sp>
        <p:nvSpPr>
          <p:cNvPr id="9" name="Rectangle 8">
            <a:extLst>
              <a:ext uri="{FF2B5EF4-FFF2-40B4-BE49-F238E27FC236}">
                <a16:creationId xmlns:a16="http://schemas.microsoft.com/office/drawing/2014/main" id="{E4C2EC65-A08E-46F6-BC3B-BF88B9F34EF6}"/>
              </a:ext>
            </a:extLst>
          </p:cNvPr>
          <p:cNvSpPr/>
          <p:nvPr/>
        </p:nvSpPr>
        <p:spPr>
          <a:xfrm>
            <a:off x="6105623" y="4980819"/>
            <a:ext cx="2896359" cy="615553"/>
          </a:xfrm>
          <a:prstGeom prst="rect">
            <a:avLst/>
          </a:prstGeom>
          <a:solidFill>
            <a:schemeClr val="bg1">
              <a:alpha val="70000"/>
            </a:schemeClr>
          </a:solidFill>
          <a:ln w="25400">
            <a:solidFill>
              <a:schemeClr val="tx1"/>
            </a:solidFill>
          </a:ln>
        </p:spPr>
        <p:txBody>
          <a:bodyPr wrap="square">
            <a:spAutoFit/>
          </a:bodyPr>
          <a:lstStyle/>
          <a:p>
            <a:pPr algn="ctr"/>
            <a:r>
              <a:rPr lang="en-GB" b="1" dirty="0"/>
              <a:t>Mr Blackburn</a:t>
            </a:r>
          </a:p>
          <a:p>
            <a:pPr algn="ctr"/>
            <a:r>
              <a:rPr lang="en-GB" sz="1600" dirty="0"/>
              <a:t>(Faculty Leader of Humanities)</a:t>
            </a:r>
          </a:p>
        </p:txBody>
      </p:sp>
      <p:pic>
        <p:nvPicPr>
          <p:cNvPr id="1030" name="Picture 6" descr="https://attachments.office.net/owa/A.Vaughan%40nishkamschools.org/service.svc/s/GetAttachmentThumbnail?id=AAMkADFkMmEwY2VlLTdjYjYtNGQ1ZC1hYzM2LTQ1MDZmNzdhMjNmMwBGAAAAAAAxQ%2BWS6hUPRIRfBFjkb5L6BwCXfuQJycCGTYoOgEM%2Bp2ysAAAAAAEMAACXfuQJycCGTYoOgEM%2Bp2ysAAQV8i8mAAABEgAQAKGNIPOfvzNKq2JSk%2FZJk7o%3D&amp;thumbnailType=2&amp;token=eyJhbGciOiJSUzI1NiIsImtpZCI6IjU2MzU4ODUyMzRCOTI1MkRERTAwNTc2NkQ5RDlGMjc2NTY1RjYzRTIiLCJ0eXAiOiJKV1QiLCJ4NXQiOiJWaldJVWpTNUpTM2VBRmRtMmRueWRsWmZZLUkifQ.eyJvcmlnaW4iOiJodHRwczovL291dGxvb2sub2ZmaWNlLmNvbSIsInVjIjoiY2ZmYmJlMzAzMTFhNDg1NGIyNmY5YzllNmRiYTIyZTgiLCJ2ZXIiOiJFeGNoYW5nZS5DYWxsYmFjay5WMSIsImFwcGN0eHNlbmRlciI6Ik93YURvd25sb2FkQDg3YWNjNGQxLTQzMTMtNDIzZC05ZTJmLWExZjhmZDMwMjVmNiIsImlzc3JpbmciOiJXVyIsImFwcGN0eCI6IntcIm1zZXhjaHByb3RcIjpcIm93YVwiLFwicHJpbWFyeXNpZFwiOlwiUy0xLTUtMjEtMjc4OTcxMjI1OS0yOTAzMDA1NzI3LTM0OTMxNTQ4NzMtMTQ0OTU5MzlcIixcInB1aWRcIjpcIjExNTM5MDY2NjA5OTU1NTE5MjBcIixcIm9pZFwiOlwiMTdkNjQ3ODAtNmM5MC00YjBjLWExYTctMmE0M2MyYWYwOTYzXCIsXCJzY29wZVwiOlwiT3dhRG93bmxvYWRcIn0iLCJuYmYiOjE2MDUyNjE0MjcsImV4cCI6MTYwNTI2MjAyNywiaXNzIjoiMDAwMDAwMDItMDAwMC0wZmYxLWNlMDAtMDAwMDAwMDAwMDAwQDg3YWNjNGQxLTQzMTMtNDIzZC05ZTJmLWExZjhmZDMwMjVmNiIsImF1ZCI6IjAwMDAwMDAyLTAwMDAtMGZmMS1jZTAwLTAwMDAwMDAwMDAwMC9hdHRhY2htZW50cy5vZmZpY2UubmV0QDg3YWNjNGQxLTQzMTMtNDIzZC05ZTJmLWExZjhmZDMwMjVmNiIsImhhcHAiOiJvd2EifQ.ucRy9TJaFRn87a2TDSoMe3TNEkq_X7loRzGC-N7xGoS-Y3JG0wu2VxOIP9PLLgqEt4PmzaGLtjT237VGzZ0dm8izdk_BsHDecYO9wT6O-Ws-zu0QhkM5XqQKyxc45ToomwSWLdtWHYXt5v8CHnkSTPJGlLZslOL25Tb7pD08mCD7gCZP8EbGCy4m_EpmnQfRbxdfPQr8083k4CL42e5JospHaZJoDq6izO5Fx1yKulijBaFO5qS0fUW51bodO0b-4v95jEp5zAtnGUKeJM4CG1cMLsHfifhJTPQ5N9U6osf62B4rdh8fueIjbhVTls-Z5PWKoh-kKkCpQYdQE59Mdw&amp;X-OWA-CANARY=bZRcA3-ePE2l8omj8sRaMsDVuZa6h9gY7ql1pferSkZtIMCPrCqICZI3kRDLcy9dBtuL2Eljdgg.&amp;owa=outlook.office.com&amp;scriptVer=20201102002.05&amp;animation=true">
            <a:extLst>
              <a:ext uri="{FF2B5EF4-FFF2-40B4-BE49-F238E27FC236}">
                <a16:creationId xmlns:a16="http://schemas.microsoft.com/office/drawing/2014/main" id="{4AEC2796-BF0F-4431-80A2-1D7E449B3FC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601" t="22683" r="15181" b="16939"/>
          <a:stretch/>
        </p:blipFill>
        <p:spPr bwMode="auto">
          <a:xfrm>
            <a:off x="6105624" y="1564540"/>
            <a:ext cx="2896360" cy="327400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attachments.office.net/owa/A.Vaughan%40nishkamschools.org/service.svc/s/GetAttachmentThumbnail?id=AAMkADFkMmEwY2VlLTdjYjYtNGQ1ZC1hYzM2LTQ1MDZmNzdhMjNmMwBGAAAAAAAxQ%2BWS6hUPRIRfBFjkb5L6BwCXfuQJycCGTYoOgEM%2Bp2ysAAAAAAEMAACXfuQJycCGTYoOgEM%2Bp2ysAAQV8i8nAAABEgAQABrZk05kBPNAn0erZI9Fz80%3D&amp;thumbnailType=2&amp;token=eyJhbGciOiJSUzI1NiIsImtpZCI6IjU2MzU4ODUyMzRCOTI1MkRERTAwNTc2NkQ5RDlGMjc2NTY1RjYzRTIiLCJ0eXAiOiJKV1QiLCJ4NXQiOiJWaldJVWpTNUpTM2VBRmRtMmRueWRsWmZZLUkifQ.eyJvcmlnaW4iOiJodHRwczovL291dGxvb2sub2ZmaWNlLmNvbSIsInVjIjoiY2ZmYmJlMzAzMTFhNDg1NGIyNmY5YzllNmRiYTIyZTgiLCJ2ZXIiOiJFeGNoYW5nZS5DYWxsYmFjay5WMSIsImFwcGN0eHNlbmRlciI6Ik93YURvd25sb2FkQDg3YWNjNGQxLTQzMTMtNDIzZC05ZTJmLWExZjhmZDMwMjVmNiIsImlzc3JpbmciOiJXVyIsImFwcGN0eCI6IntcIm1zZXhjaHByb3RcIjpcIm93YVwiLFwicHJpbWFyeXNpZFwiOlwiUy0xLTUtMjEtMjc4OTcxMjI1OS0yOTAzMDA1NzI3LTM0OTMxNTQ4NzMtMTQ0OTU5MzlcIixcInB1aWRcIjpcIjExNTM5MDY2NjA5OTU1NTE5MjBcIixcIm9pZFwiOlwiMTdkNjQ3ODAtNmM5MC00YjBjLWExYTctMmE0M2MyYWYwOTYzXCIsXCJzY29wZVwiOlwiT3dhRG93bmxvYWRcIn0iLCJuYmYiOjE2MDUyNjE0MjcsImV4cCI6MTYwNTI2MjAyNywiaXNzIjoiMDAwMDAwMDItMDAwMC0wZmYxLWNlMDAtMDAwMDAwMDAwMDAwQDg3YWNjNGQxLTQzMTMtNDIzZC05ZTJmLWExZjhmZDMwMjVmNiIsImF1ZCI6IjAwMDAwMDAyLTAwMDAtMGZmMS1jZTAwLTAwMDAwMDAwMDAwMC9hdHRhY2htZW50cy5vZmZpY2UubmV0QDg3YWNjNGQxLTQzMTMtNDIzZC05ZTJmLWExZjhmZDMwMjVmNiIsImhhcHAiOiJvd2EifQ.ucRy9TJaFRn87a2TDSoMe3TNEkq_X7loRzGC-N7xGoS-Y3JG0wu2VxOIP9PLLgqEt4PmzaGLtjT237VGzZ0dm8izdk_BsHDecYO9wT6O-Ws-zu0QhkM5XqQKyxc45ToomwSWLdtWHYXt5v8CHnkSTPJGlLZslOL25Tb7pD08mCD7gCZP8EbGCy4m_EpmnQfRbxdfPQr8083k4CL42e5JospHaZJoDq6izO5Fx1yKulijBaFO5qS0fUW51bodO0b-4v95jEp5zAtnGUKeJM4CG1cMLsHfifhJTPQ5N9U6osf62B4rdh8fueIjbhVTls-Z5PWKoh-kKkCpQYdQE59Mdw&amp;X-OWA-CANARY=lri8HBdTS0KzfqQLpLOK8cCelZm6h9gYFYOwlnuZwthsgak80xfyGAX_0bt8VWIuytOolXakbUc.&amp;owa=outlook.office.com&amp;scriptVer=20201102002.05&amp;animation=true">
            <a:extLst>
              <a:ext uri="{FF2B5EF4-FFF2-40B4-BE49-F238E27FC236}">
                <a16:creationId xmlns:a16="http://schemas.microsoft.com/office/drawing/2014/main" id="{36E92390-723E-4D64-9B7D-65055100FF3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046" t="35220" r="27906" b="17040"/>
          <a:stretch/>
        </p:blipFill>
        <p:spPr bwMode="auto">
          <a:xfrm>
            <a:off x="34148" y="1551057"/>
            <a:ext cx="3037174" cy="327400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8710AE6-0810-4A0B-9814-3946487B5A1C}"/>
              </a:ext>
            </a:extLst>
          </p:cNvPr>
          <p:cNvPicPr>
            <a:picLocks noChangeAspect="1"/>
          </p:cNvPicPr>
          <p:nvPr/>
        </p:nvPicPr>
        <p:blipFill rotWithShape="1">
          <a:blip r:embed="rId6">
            <a:extLst>
              <a:ext uri="{28A0092B-C50C-407E-A947-70E740481C1C}">
                <a14:useLocalDpi xmlns:a14="http://schemas.microsoft.com/office/drawing/2010/main" val="0"/>
              </a:ext>
            </a:extLst>
          </a:blip>
          <a:srcRect t="5623" b="17527"/>
          <a:stretch/>
        </p:blipFill>
        <p:spPr>
          <a:xfrm>
            <a:off x="3174982" y="1570469"/>
            <a:ext cx="2822881" cy="3254597"/>
          </a:xfrm>
          <a:prstGeom prst="rect">
            <a:avLst/>
          </a:prstGeom>
        </p:spPr>
      </p:pic>
    </p:spTree>
    <p:extLst>
      <p:ext uri="{BB962C8B-B14F-4D97-AF65-F5344CB8AC3E}">
        <p14:creationId xmlns:p14="http://schemas.microsoft.com/office/powerpoint/2010/main" val="3234652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Photo tour of the department</a:t>
            </a:r>
          </a:p>
        </p:txBody>
      </p:sp>
    </p:spTree>
    <p:extLst>
      <p:ext uri="{BB962C8B-B14F-4D97-AF65-F5344CB8AC3E}">
        <p14:creationId xmlns:p14="http://schemas.microsoft.com/office/powerpoint/2010/main" val="3868402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CE4FBE3-FEFB-418C-9BD6-9920A9C880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9"/>
            <a:ext cx="9144000" cy="6853382"/>
          </a:xfrm>
          <a:prstGeom prst="rect">
            <a:avLst/>
          </a:prstGeom>
        </p:spPr>
      </p:pic>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343384"/>
            <a:ext cx="7991475" cy="4958559"/>
          </a:xfrm>
          <a:solidFill>
            <a:schemeClr val="bg1">
              <a:alpha val="44000"/>
            </a:schemeClr>
          </a:solidFill>
          <a:ln w="25400">
            <a:solidFill>
              <a:schemeClr val="tx1"/>
            </a:solidFill>
          </a:ln>
        </p:spPr>
        <p:txBody>
          <a:bodyPr/>
          <a:lstStyle/>
          <a:p>
            <a:pPr eaLnBrk="1" hangingPunct="1"/>
            <a:r>
              <a:rPr lang="en-GB" altLang="en-US" sz="2400" b="1" dirty="0">
                <a:solidFill>
                  <a:srgbClr val="000000"/>
                </a:solidFill>
                <a:ea typeface="ＭＳ Ｐゴシック" panose="020B0600070205080204" pitchFamily="34" charset="-128"/>
              </a:rPr>
              <a:t>Six lessons </a:t>
            </a:r>
            <a:r>
              <a:rPr lang="en-GB" altLang="en-US" sz="2400" dirty="0">
                <a:solidFill>
                  <a:srgbClr val="000000"/>
                </a:solidFill>
                <a:ea typeface="ＭＳ Ｐゴシック" panose="020B0600070205080204" pitchFamily="34" charset="-128"/>
              </a:rPr>
              <a:t>per week, each lasting 55 minutes</a:t>
            </a:r>
          </a:p>
          <a:p>
            <a:pPr eaLnBrk="1" hangingPunct="1"/>
            <a:endParaRPr lang="en-GB" altLang="en-US" sz="1400" dirty="0">
              <a:solidFill>
                <a:srgbClr val="000000"/>
              </a:solidFill>
              <a:ea typeface="ＭＳ Ｐゴシック" panose="020B0600070205080204" pitchFamily="34" charset="-128"/>
            </a:endParaRPr>
          </a:p>
          <a:p>
            <a:pPr eaLnBrk="1" hangingPunct="1"/>
            <a:r>
              <a:rPr lang="en-GB" altLang="en-US" sz="2400" b="1" dirty="0">
                <a:solidFill>
                  <a:srgbClr val="000000"/>
                </a:solidFill>
                <a:ea typeface="ＭＳ Ｐゴシック" panose="020B0600070205080204" pitchFamily="34" charset="-128"/>
              </a:rPr>
              <a:t>Independent study </a:t>
            </a:r>
            <a:r>
              <a:rPr lang="en-GB" altLang="en-US" sz="2400" dirty="0">
                <a:solidFill>
                  <a:srgbClr val="000000"/>
                </a:solidFill>
                <a:ea typeface="ＭＳ Ｐゴシック" panose="020B0600070205080204" pitchFamily="34" charset="-128"/>
              </a:rPr>
              <a:t>to be approximately the same duration each week as the time spent in lessons</a:t>
            </a:r>
          </a:p>
          <a:p>
            <a:pPr eaLnBrk="1" hangingPunct="1"/>
            <a:endParaRPr lang="en-GB" altLang="en-US" sz="1400" dirty="0">
              <a:solidFill>
                <a:srgbClr val="000000"/>
              </a:solidFill>
              <a:ea typeface="ＭＳ Ｐゴシック" panose="020B0600070205080204" pitchFamily="34" charset="-128"/>
            </a:endParaRPr>
          </a:p>
          <a:p>
            <a:pPr eaLnBrk="1" hangingPunct="1"/>
            <a:r>
              <a:rPr lang="en-GB" altLang="en-US" sz="2400" dirty="0">
                <a:solidFill>
                  <a:srgbClr val="000000"/>
                </a:solidFill>
                <a:ea typeface="ＭＳ Ｐゴシック" panose="020B0600070205080204" pitchFamily="34" charset="-128"/>
              </a:rPr>
              <a:t>Lessons that are </a:t>
            </a:r>
            <a:r>
              <a:rPr lang="en-GB" altLang="en-US" sz="2400" b="1" dirty="0">
                <a:solidFill>
                  <a:srgbClr val="000000"/>
                </a:solidFill>
                <a:ea typeface="ＭＳ Ｐゴシック" panose="020B0600070205080204" pitchFamily="34" charset="-128"/>
              </a:rPr>
              <a:t>engaging</a:t>
            </a:r>
          </a:p>
          <a:p>
            <a:pPr eaLnBrk="1" hangingPunct="1"/>
            <a:endParaRPr lang="en-GB" altLang="en-US" sz="1400" b="1" dirty="0">
              <a:solidFill>
                <a:srgbClr val="000000"/>
              </a:solidFill>
              <a:ea typeface="ＭＳ Ｐゴシック" panose="020B0600070205080204" pitchFamily="34" charset="-128"/>
            </a:endParaRPr>
          </a:p>
          <a:p>
            <a:pPr eaLnBrk="1" hangingPunct="1"/>
            <a:r>
              <a:rPr lang="en-GB" altLang="en-US" sz="2400" dirty="0">
                <a:solidFill>
                  <a:srgbClr val="000000"/>
                </a:solidFill>
                <a:ea typeface="ＭＳ Ｐゴシック" panose="020B0600070205080204" pitchFamily="34" charset="-128"/>
              </a:rPr>
              <a:t>A </a:t>
            </a:r>
            <a:r>
              <a:rPr lang="en-GB" altLang="en-US" sz="2400" b="1" dirty="0">
                <a:solidFill>
                  <a:srgbClr val="000000"/>
                </a:solidFill>
                <a:ea typeface="ＭＳ Ｐゴシック" panose="020B0600070205080204" pitchFamily="34" charset="-128"/>
              </a:rPr>
              <a:t>range of resources </a:t>
            </a:r>
            <a:r>
              <a:rPr lang="en-GB" altLang="en-US" sz="2400" dirty="0">
                <a:solidFill>
                  <a:srgbClr val="000000"/>
                </a:solidFill>
                <a:ea typeface="ＭＳ Ｐゴシック" panose="020B0600070205080204" pitchFamily="34" charset="-128"/>
              </a:rPr>
              <a:t>and source information</a:t>
            </a:r>
          </a:p>
          <a:p>
            <a:pPr eaLnBrk="1" hangingPunct="1"/>
            <a:endParaRPr lang="en-GB" altLang="en-US" sz="1400" b="1" dirty="0">
              <a:solidFill>
                <a:srgbClr val="000000"/>
              </a:solidFill>
              <a:ea typeface="ＭＳ Ｐゴシック" panose="020B0600070205080204" pitchFamily="34" charset="-128"/>
            </a:endParaRPr>
          </a:p>
          <a:p>
            <a:pPr eaLnBrk="1" hangingPunct="1"/>
            <a:r>
              <a:rPr lang="en-GB" altLang="en-US" sz="2400" b="1" dirty="0">
                <a:solidFill>
                  <a:srgbClr val="000000"/>
                </a:solidFill>
                <a:ea typeface="ＭＳ Ｐゴシック" panose="020B0600070205080204" pitchFamily="34" charset="-128"/>
              </a:rPr>
              <a:t>Specific focus </a:t>
            </a:r>
            <a:r>
              <a:rPr lang="en-GB" altLang="en-US" sz="2400" dirty="0">
                <a:solidFill>
                  <a:srgbClr val="000000"/>
                </a:solidFill>
                <a:ea typeface="ＭＳ Ｐゴシック" panose="020B0600070205080204" pitchFamily="34" charset="-128"/>
              </a:rPr>
              <a:t>in areas that will increase your ability to achieve the top grades</a:t>
            </a:r>
          </a:p>
          <a:p>
            <a:pPr lvl="1" eaLnBrk="1" hangingPunct="1"/>
            <a:r>
              <a:rPr lang="en-GB" altLang="en-US" sz="2200" dirty="0">
                <a:solidFill>
                  <a:srgbClr val="000000"/>
                </a:solidFill>
                <a:ea typeface="ＭＳ Ｐゴシック" panose="020B0600070205080204" pitchFamily="34" charset="-128"/>
              </a:rPr>
              <a:t>‘wider reading’</a:t>
            </a:r>
          </a:p>
          <a:p>
            <a:pPr lvl="1" eaLnBrk="1" hangingPunct="1"/>
            <a:r>
              <a:rPr lang="en-GB" altLang="en-US" sz="2200" dirty="0">
                <a:solidFill>
                  <a:srgbClr val="000000"/>
                </a:solidFill>
                <a:ea typeface="ＭＳ Ｐゴシック" panose="020B0600070205080204" pitchFamily="34" charset="-128"/>
              </a:rPr>
              <a:t>developing written style in extended answers</a:t>
            </a:r>
          </a:p>
          <a:p>
            <a:pPr eaLnBrk="1" hangingPunct="1"/>
            <a:endParaRPr lang="en-GB" altLang="en-US" sz="1800" dirty="0">
              <a:solidFill>
                <a:srgbClr val="000000"/>
              </a:solidFill>
              <a:ea typeface="ＭＳ Ｐゴシック" panose="020B0600070205080204" pitchFamily="34" charset="-128"/>
            </a:endParaRPr>
          </a:p>
          <a:p>
            <a:pPr eaLnBrk="1" hangingPunct="1"/>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705283"/>
            <a:ext cx="7934325" cy="504825"/>
          </a:xfrm>
        </p:spPr>
        <p:txBody>
          <a:bodyPr/>
          <a:lstStyle/>
          <a:p>
            <a:pPr algn="l"/>
            <a:r>
              <a:rPr lang="en-GB" altLang="en-US" sz="2800" b="1" dirty="0">
                <a:solidFill>
                  <a:srgbClr val="CC9900"/>
                </a:solidFill>
                <a:latin typeface="Century Gothic"/>
                <a:ea typeface="ＭＳ Ｐゴシック"/>
              </a:rPr>
              <a:t>What you can expect from Geography</a:t>
            </a:r>
          </a:p>
        </p:txBody>
      </p:sp>
    </p:spTree>
    <p:extLst>
      <p:ext uri="{BB962C8B-B14F-4D97-AF65-F5344CB8AC3E}">
        <p14:creationId xmlns:p14="http://schemas.microsoft.com/office/powerpoint/2010/main" val="3727645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FE10C84-3AF7-4161-953B-F3CD462F0A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9"/>
            <a:ext cx="9144000" cy="6853382"/>
          </a:xfrm>
          <a:prstGeom prst="rect">
            <a:avLst/>
          </a:prstGeom>
          <a:solidFill>
            <a:schemeClr val="bg1">
              <a:alpha val="60000"/>
            </a:schemeClr>
          </a:solidFill>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will study in Geography</a:t>
            </a:r>
            <a:endParaRPr lang="en-US" dirty="0"/>
          </a:p>
        </p:txBody>
      </p:sp>
      <p:sp>
        <p:nvSpPr>
          <p:cNvPr id="8" name="Content Placeholder 2">
            <a:extLst>
              <a:ext uri="{FF2B5EF4-FFF2-40B4-BE49-F238E27FC236}">
                <a16:creationId xmlns:a16="http://schemas.microsoft.com/office/drawing/2014/main" id="{A29BCC7E-B5CC-4729-B1C6-06D009560A9F}"/>
              </a:ext>
            </a:extLst>
          </p:cNvPr>
          <p:cNvSpPr txBox="1">
            <a:spLocks/>
          </p:cNvSpPr>
          <p:nvPr/>
        </p:nvSpPr>
        <p:spPr>
          <a:xfrm>
            <a:off x="457200" y="1600200"/>
            <a:ext cx="3927641" cy="4745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800" b="1" u="sng" dirty="0"/>
              <a:t>Component 1</a:t>
            </a:r>
            <a:r>
              <a:rPr lang="en-US" sz="2800" b="1" dirty="0"/>
              <a:t>:</a:t>
            </a:r>
          </a:p>
          <a:p>
            <a:pPr marL="0" indent="0" algn="ctr">
              <a:buFont typeface="Arial"/>
              <a:buNone/>
            </a:pPr>
            <a:r>
              <a:rPr lang="en-US" sz="2800" b="1" i="1" dirty="0"/>
              <a:t>Physical geography</a:t>
            </a:r>
          </a:p>
          <a:p>
            <a:pPr marL="0" indent="0">
              <a:buNone/>
            </a:pPr>
            <a:endParaRPr lang="en-US" sz="1000" dirty="0"/>
          </a:p>
          <a:p>
            <a:pPr marL="0" indent="0" algn="ctr">
              <a:buNone/>
            </a:pPr>
            <a:r>
              <a:rPr lang="en-US" sz="2400" b="1" dirty="0"/>
              <a:t>Section A:</a:t>
            </a:r>
          </a:p>
          <a:p>
            <a:pPr marL="0" indent="0" algn="ctr">
              <a:buNone/>
            </a:pPr>
            <a:r>
              <a:rPr lang="en-US" sz="2200" dirty="0"/>
              <a:t>Water and carbon cycles</a:t>
            </a:r>
          </a:p>
          <a:p>
            <a:pPr marL="0" indent="0" algn="ctr">
              <a:buNone/>
            </a:pPr>
            <a:r>
              <a:rPr lang="en-US" sz="2400" b="1" dirty="0"/>
              <a:t>Section B: </a:t>
            </a:r>
            <a:r>
              <a:rPr lang="en-US" sz="2400" b="1" i="1" dirty="0"/>
              <a:t>either</a:t>
            </a:r>
            <a:br>
              <a:rPr lang="en-US" sz="2400" b="1" dirty="0"/>
            </a:br>
            <a:r>
              <a:rPr lang="en-US" sz="2200" dirty="0"/>
              <a:t>Hot desert environments </a:t>
            </a:r>
            <a:r>
              <a:rPr lang="en-US" sz="2200" b="1" dirty="0"/>
              <a:t>or</a:t>
            </a:r>
            <a:r>
              <a:rPr lang="en-US" sz="2200" dirty="0"/>
              <a:t> Coastal systems and landscapes</a:t>
            </a:r>
            <a:br>
              <a:rPr lang="en-US" sz="2200" dirty="0"/>
            </a:br>
            <a:r>
              <a:rPr lang="en-US" sz="2400" b="1" dirty="0"/>
              <a:t>Section C: </a:t>
            </a:r>
            <a:r>
              <a:rPr lang="en-US" sz="2400" b="1" i="1" dirty="0"/>
              <a:t>either</a:t>
            </a:r>
          </a:p>
          <a:p>
            <a:pPr marL="0" indent="0" algn="ctr">
              <a:buNone/>
            </a:pPr>
            <a:r>
              <a:rPr lang="en-US" sz="2200" dirty="0"/>
              <a:t>Hazards </a:t>
            </a:r>
            <a:r>
              <a:rPr lang="en-US" sz="2200" b="1" dirty="0"/>
              <a:t>or</a:t>
            </a:r>
            <a:r>
              <a:rPr lang="en-US" sz="2200" dirty="0"/>
              <a:t> Ecosystems under stress </a:t>
            </a:r>
            <a:r>
              <a:rPr lang="en-US" sz="2200" b="1" dirty="0"/>
              <a:t>or</a:t>
            </a:r>
            <a:r>
              <a:rPr lang="en-US" sz="2200" dirty="0"/>
              <a:t> Cold environments</a:t>
            </a:r>
          </a:p>
          <a:p>
            <a:pPr marL="0" indent="0" algn="ctr">
              <a:buFont typeface="Arial"/>
              <a:buNone/>
            </a:pPr>
            <a:endParaRPr lang="en-US" sz="2800" b="1" i="1" dirty="0"/>
          </a:p>
          <a:p>
            <a:pPr marL="0" indent="0">
              <a:buFont typeface="Arial"/>
              <a:buNone/>
            </a:pPr>
            <a:endParaRPr lang="en-US" sz="2800" b="1" dirty="0"/>
          </a:p>
        </p:txBody>
      </p:sp>
      <p:sp>
        <p:nvSpPr>
          <p:cNvPr id="9" name="Content Placeholder 2">
            <a:extLst>
              <a:ext uri="{FF2B5EF4-FFF2-40B4-BE49-F238E27FC236}">
                <a16:creationId xmlns:a16="http://schemas.microsoft.com/office/drawing/2014/main" id="{3DC39A21-41FF-4730-A7A6-1C1DBB5C3E7E}"/>
              </a:ext>
            </a:extLst>
          </p:cNvPr>
          <p:cNvSpPr txBox="1">
            <a:spLocks/>
          </p:cNvSpPr>
          <p:nvPr/>
        </p:nvSpPr>
        <p:spPr>
          <a:xfrm>
            <a:off x="4759159" y="1600200"/>
            <a:ext cx="3927641" cy="4745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3000" b="1" u="sng" dirty="0"/>
              <a:t>Component 2</a:t>
            </a:r>
            <a:r>
              <a:rPr lang="en-US" sz="3000" b="1" dirty="0"/>
              <a:t>:</a:t>
            </a:r>
          </a:p>
          <a:p>
            <a:pPr marL="0" indent="0" algn="ctr">
              <a:buFont typeface="Arial"/>
              <a:buNone/>
            </a:pPr>
            <a:r>
              <a:rPr lang="en-US" sz="3000" b="1" i="1" dirty="0"/>
              <a:t>Human geography</a:t>
            </a:r>
          </a:p>
          <a:p>
            <a:pPr marL="0" indent="0" algn="ctr">
              <a:buNone/>
            </a:pPr>
            <a:endParaRPr lang="en-US" sz="1000" b="1" dirty="0"/>
          </a:p>
          <a:p>
            <a:pPr marL="0" indent="0" algn="ctr">
              <a:buNone/>
            </a:pPr>
            <a:r>
              <a:rPr lang="en-US" sz="2400" b="1" dirty="0"/>
              <a:t>Section A:</a:t>
            </a:r>
          </a:p>
          <a:p>
            <a:pPr marL="0" indent="0" algn="ctr">
              <a:buNone/>
            </a:pPr>
            <a:r>
              <a:rPr lang="en-US" sz="2200" dirty="0"/>
              <a:t>Global systems and governance</a:t>
            </a:r>
          </a:p>
          <a:p>
            <a:pPr marL="0" indent="0" algn="ctr">
              <a:buNone/>
            </a:pPr>
            <a:r>
              <a:rPr lang="en-US" sz="2400" b="1" dirty="0"/>
              <a:t>Section B: </a:t>
            </a:r>
          </a:p>
          <a:p>
            <a:pPr marL="0" indent="0" algn="ctr">
              <a:buNone/>
            </a:pPr>
            <a:r>
              <a:rPr lang="en-US" sz="2200" dirty="0"/>
              <a:t>Changing places</a:t>
            </a:r>
          </a:p>
          <a:p>
            <a:pPr marL="0" indent="0" algn="ctr">
              <a:buNone/>
            </a:pPr>
            <a:r>
              <a:rPr lang="en-US" sz="2400" b="1" dirty="0"/>
              <a:t>Section C: </a:t>
            </a:r>
            <a:r>
              <a:rPr lang="en-US" sz="2400" b="1" i="1" dirty="0"/>
              <a:t>either</a:t>
            </a:r>
          </a:p>
          <a:p>
            <a:pPr marL="0" indent="0" algn="ctr">
              <a:buNone/>
            </a:pPr>
            <a:r>
              <a:rPr lang="en-US" sz="2200" dirty="0"/>
              <a:t>Urban environments </a:t>
            </a:r>
            <a:r>
              <a:rPr lang="en-US" sz="2200" b="1" dirty="0"/>
              <a:t>or</a:t>
            </a:r>
            <a:r>
              <a:rPr lang="en-US" sz="2200" dirty="0"/>
              <a:t> Population and the environment </a:t>
            </a:r>
            <a:r>
              <a:rPr lang="en-US" sz="2200" b="1" dirty="0"/>
              <a:t>or</a:t>
            </a:r>
            <a:r>
              <a:rPr lang="en-US" sz="2200" dirty="0"/>
              <a:t> Resource security</a:t>
            </a:r>
          </a:p>
          <a:p>
            <a:pPr marL="0" indent="0" algn="ctr">
              <a:buFont typeface="Arial"/>
              <a:buNone/>
            </a:pPr>
            <a:endParaRPr lang="en-US" sz="2200" b="1" i="1" dirty="0"/>
          </a:p>
          <a:p>
            <a:pPr marL="0" indent="0" algn="ctr">
              <a:buFont typeface="Arial"/>
              <a:buNone/>
            </a:pPr>
            <a:endParaRPr lang="en-US" sz="2800" b="1" i="1" dirty="0"/>
          </a:p>
          <a:p>
            <a:pPr marL="0" indent="0">
              <a:buFont typeface="Arial"/>
              <a:buNone/>
            </a:pPr>
            <a:endParaRPr lang="en-US" sz="2800" b="1" dirty="0"/>
          </a:p>
        </p:txBody>
      </p:sp>
    </p:spTree>
    <p:extLst>
      <p:ext uri="{BB962C8B-B14F-4D97-AF65-F5344CB8AC3E}">
        <p14:creationId xmlns:p14="http://schemas.microsoft.com/office/powerpoint/2010/main" val="2508968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FE10C84-3AF7-4161-953B-F3CD462F0A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9"/>
            <a:ext cx="9144000" cy="6853382"/>
          </a:xfrm>
          <a:prstGeom prst="rect">
            <a:avLst/>
          </a:prstGeom>
          <a:solidFill>
            <a:schemeClr val="bg1">
              <a:alpha val="60000"/>
            </a:schemeClr>
          </a:solidFill>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will study in Geography</a:t>
            </a:r>
            <a:endParaRPr lang="en-US" dirty="0"/>
          </a:p>
        </p:txBody>
      </p:sp>
      <p:sp>
        <p:nvSpPr>
          <p:cNvPr id="8" name="Content Placeholder 2">
            <a:extLst>
              <a:ext uri="{FF2B5EF4-FFF2-40B4-BE49-F238E27FC236}">
                <a16:creationId xmlns:a16="http://schemas.microsoft.com/office/drawing/2014/main" id="{A29BCC7E-B5CC-4729-B1C6-06D009560A9F}"/>
              </a:ext>
            </a:extLst>
          </p:cNvPr>
          <p:cNvSpPr txBox="1">
            <a:spLocks/>
          </p:cNvSpPr>
          <p:nvPr/>
        </p:nvSpPr>
        <p:spPr>
          <a:xfrm>
            <a:off x="457200" y="1600200"/>
            <a:ext cx="3927641" cy="4745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800" b="1" u="sng" dirty="0"/>
              <a:t>Component 1</a:t>
            </a:r>
            <a:r>
              <a:rPr lang="en-US" sz="2800" b="1" dirty="0"/>
              <a:t>:</a:t>
            </a:r>
          </a:p>
          <a:p>
            <a:pPr marL="0" indent="0" algn="ctr">
              <a:buFont typeface="Arial"/>
              <a:buNone/>
            </a:pPr>
            <a:r>
              <a:rPr lang="en-US" sz="2800" b="1" i="1" dirty="0"/>
              <a:t>Physical geography</a:t>
            </a:r>
          </a:p>
          <a:p>
            <a:pPr marL="0" indent="0">
              <a:buNone/>
            </a:pPr>
            <a:endParaRPr lang="en-US" sz="1000" dirty="0"/>
          </a:p>
          <a:p>
            <a:pPr marL="0" indent="0" algn="ctr">
              <a:buNone/>
            </a:pPr>
            <a:r>
              <a:rPr lang="en-US" sz="2400" b="1" dirty="0"/>
              <a:t>Section A:</a:t>
            </a:r>
          </a:p>
          <a:p>
            <a:pPr marL="0" indent="0" algn="ctr">
              <a:buNone/>
            </a:pPr>
            <a:r>
              <a:rPr lang="en-US" sz="2200" dirty="0">
                <a:highlight>
                  <a:srgbClr val="FFFF00"/>
                </a:highlight>
              </a:rPr>
              <a:t>Water and carbon cycles</a:t>
            </a:r>
          </a:p>
          <a:p>
            <a:pPr marL="0" indent="0" algn="ctr">
              <a:buNone/>
            </a:pPr>
            <a:r>
              <a:rPr lang="en-US" sz="2400" b="1" dirty="0"/>
              <a:t>Section B: </a:t>
            </a:r>
            <a:r>
              <a:rPr lang="en-US" sz="2400" b="1" i="1" dirty="0"/>
              <a:t>either</a:t>
            </a:r>
            <a:br>
              <a:rPr lang="en-US" sz="2400" b="1" dirty="0"/>
            </a:br>
            <a:r>
              <a:rPr lang="en-US" sz="2200" dirty="0"/>
              <a:t>Hot desert environments </a:t>
            </a:r>
            <a:r>
              <a:rPr lang="en-US" sz="2200" b="1" dirty="0"/>
              <a:t>or</a:t>
            </a:r>
            <a:r>
              <a:rPr lang="en-US" sz="2200" dirty="0"/>
              <a:t> Coastal systems and landscapes</a:t>
            </a:r>
            <a:br>
              <a:rPr lang="en-US" sz="2200" dirty="0"/>
            </a:br>
            <a:r>
              <a:rPr lang="en-US" sz="2400" b="1" dirty="0"/>
              <a:t>Section C: </a:t>
            </a:r>
            <a:r>
              <a:rPr lang="en-US" sz="2400" b="1" i="1" dirty="0"/>
              <a:t>either</a:t>
            </a:r>
          </a:p>
          <a:p>
            <a:pPr marL="0" indent="0" algn="ctr">
              <a:buNone/>
            </a:pPr>
            <a:r>
              <a:rPr lang="en-US" sz="2200" dirty="0"/>
              <a:t>Hazards </a:t>
            </a:r>
            <a:r>
              <a:rPr lang="en-US" sz="2200" b="1" dirty="0"/>
              <a:t>or</a:t>
            </a:r>
            <a:r>
              <a:rPr lang="en-US" sz="2200" dirty="0"/>
              <a:t> Ecosystems under stress </a:t>
            </a:r>
            <a:r>
              <a:rPr lang="en-US" sz="2200" b="1" dirty="0"/>
              <a:t>or</a:t>
            </a:r>
            <a:r>
              <a:rPr lang="en-US" sz="2200" dirty="0"/>
              <a:t> Cold environments</a:t>
            </a:r>
          </a:p>
          <a:p>
            <a:pPr marL="0" indent="0" algn="ctr">
              <a:buFont typeface="Arial"/>
              <a:buNone/>
            </a:pPr>
            <a:endParaRPr lang="en-US" sz="2800" b="1" i="1" dirty="0"/>
          </a:p>
          <a:p>
            <a:pPr marL="0" indent="0">
              <a:buFont typeface="Arial"/>
              <a:buNone/>
            </a:pPr>
            <a:endParaRPr lang="en-US" sz="2800" b="1" dirty="0"/>
          </a:p>
        </p:txBody>
      </p:sp>
      <p:sp>
        <p:nvSpPr>
          <p:cNvPr id="9" name="Content Placeholder 2">
            <a:extLst>
              <a:ext uri="{FF2B5EF4-FFF2-40B4-BE49-F238E27FC236}">
                <a16:creationId xmlns:a16="http://schemas.microsoft.com/office/drawing/2014/main" id="{3DC39A21-41FF-4730-A7A6-1C1DBB5C3E7E}"/>
              </a:ext>
            </a:extLst>
          </p:cNvPr>
          <p:cNvSpPr txBox="1">
            <a:spLocks/>
          </p:cNvSpPr>
          <p:nvPr/>
        </p:nvSpPr>
        <p:spPr>
          <a:xfrm>
            <a:off x="4759159" y="1600200"/>
            <a:ext cx="3927641" cy="4745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3000" b="1" u="sng" dirty="0"/>
              <a:t>Component 2</a:t>
            </a:r>
            <a:r>
              <a:rPr lang="en-US" sz="3000" b="1" dirty="0"/>
              <a:t>:</a:t>
            </a:r>
          </a:p>
          <a:p>
            <a:pPr marL="0" indent="0" algn="ctr">
              <a:buFont typeface="Arial"/>
              <a:buNone/>
            </a:pPr>
            <a:r>
              <a:rPr lang="en-US" sz="3000" b="1" i="1" dirty="0"/>
              <a:t>Human geography</a:t>
            </a:r>
          </a:p>
          <a:p>
            <a:pPr marL="0" indent="0" algn="ctr">
              <a:buNone/>
            </a:pPr>
            <a:endParaRPr lang="en-US" sz="1000" b="1" dirty="0"/>
          </a:p>
          <a:p>
            <a:pPr marL="0" indent="0" algn="ctr">
              <a:buNone/>
            </a:pPr>
            <a:r>
              <a:rPr lang="en-US" sz="2400" b="1" dirty="0"/>
              <a:t>Section A:</a:t>
            </a:r>
          </a:p>
          <a:p>
            <a:pPr marL="0" indent="0" algn="ctr">
              <a:buNone/>
            </a:pPr>
            <a:r>
              <a:rPr lang="en-US" sz="2200" dirty="0">
                <a:highlight>
                  <a:srgbClr val="FFFF00"/>
                </a:highlight>
              </a:rPr>
              <a:t>Global systems and governance</a:t>
            </a:r>
          </a:p>
          <a:p>
            <a:pPr marL="0" indent="0" algn="ctr">
              <a:buNone/>
            </a:pPr>
            <a:r>
              <a:rPr lang="en-US" sz="2400" b="1" dirty="0"/>
              <a:t>Section B: </a:t>
            </a:r>
          </a:p>
          <a:p>
            <a:pPr marL="0" indent="0" algn="ctr">
              <a:buNone/>
            </a:pPr>
            <a:r>
              <a:rPr lang="en-US" sz="2200" dirty="0">
                <a:highlight>
                  <a:srgbClr val="FFFF00"/>
                </a:highlight>
              </a:rPr>
              <a:t>Changing places</a:t>
            </a:r>
          </a:p>
          <a:p>
            <a:pPr marL="0" indent="0" algn="ctr">
              <a:buNone/>
            </a:pPr>
            <a:r>
              <a:rPr lang="en-US" sz="2400" b="1" dirty="0"/>
              <a:t>Section C: </a:t>
            </a:r>
            <a:r>
              <a:rPr lang="en-US" sz="2400" b="1" i="1" dirty="0"/>
              <a:t>either</a:t>
            </a:r>
          </a:p>
          <a:p>
            <a:pPr marL="0" indent="0" algn="ctr">
              <a:buNone/>
            </a:pPr>
            <a:r>
              <a:rPr lang="en-US" sz="2200" dirty="0"/>
              <a:t>Urban environments </a:t>
            </a:r>
            <a:r>
              <a:rPr lang="en-US" sz="2200" b="1" dirty="0"/>
              <a:t>or</a:t>
            </a:r>
            <a:r>
              <a:rPr lang="en-US" sz="2200" dirty="0"/>
              <a:t> Population and the environment </a:t>
            </a:r>
            <a:r>
              <a:rPr lang="en-US" sz="2200" b="1" dirty="0"/>
              <a:t>or</a:t>
            </a:r>
            <a:r>
              <a:rPr lang="en-US" sz="2200" dirty="0"/>
              <a:t> Resource security</a:t>
            </a:r>
          </a:p>
          <a:p>
            <a:pPr marL="0" indent="0" algn="ctr">
              <a:buFont typeface="Arial"/>
              <a:buNone/>
            </a:pPr>
            <a:endParaRPr lang="en-US" sz="2200" b="1" i="1" dirty="0"/>
          </a:p>
          <a:p>
            <a:pPr marL="0" indent="0" algn="ctr">
              <a:buFont typeface="Arial"/>
              <a:buNone/>
            </a:pPr>
            <a:endParaRPr lang="en-US" sz="2800" b="1" i="1" dirty="0"/>
          </a:p>
          <a:p>
            <a:pPr marL="0" indent="0">
              <a:buFont typeface="Arial"/>
              <a:buNone/>
            </a:pPr>
            <a:endParaRPr lang="en-US" sz="2800" b="1" dirty="0"/>
          </a:p>
        </p:txBody>
      </p:sp>
    </p:spTree>
    <p:extLst>
      <p:ext uri="{BB962C8B-B14F-4D97-AF65-F5344CB8AC3E}">
        <p14:creationId xmlns:p14="http://schemas.microsoft.com/office/powerpoint/2010/main" val="2450886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FE10C84-3AF7-4161-953B-F3CD462F0A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9"/>
            <a:ext cx="9144000" cy="6853382"/>
          </a:xfrm>
          <a:prstGeom prst="rect">
            <a:avLst/>
          </a:prstGeom>
          <a:solidFill>
            <a:schemeClr val="bg1">
              <a:alpha val="60000"/>
            </a:schemeClr>
          </a:solidFill>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will study in Geography</a:t>
            </a:r>
            <a:endParaRPr lang="en-US" dirty="0"/>
          </a:p>
        </p:txBody>
      </p:sp>
      <p:sp>
        <p:nvSpPr>
          <p:cNvPr id="8" name="Content Placeholder 2">
            <a:extLst>
              <a:ext uri="{FF2B5EF4-FFF2-40B4-BE49-F238E27FC236}">
                <a16:creationId xmlns:a16="http://schemas.microsoft.com/office/drawing/2014/main" id="{A29BCC7E-B5CC-4729-B1C6-06D009560A9F}"/>
              </a:ext>
            </a:extLst>
          </p:cNvPr>
          <p:cNvSpPr txBox="1">
            <a:spLocks/>
          </p:cNvSpPr>
          <p:nvPr/>
        </p:nvSpPr>
        <p:spPr>
          <a:xfrm>
            <a:off x="457200" y="1600200"/>
            <a:ext cx="3927641" cy="4745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800" b="1" u="sng" dirty="0"/>
              <a:t>Component 1</a:t>
            </a:r>
            <a:r>
              <a:rPr lang="en-US" sz="2800" b="1" dirty="0"/>
              <a:t>:</a:t>
            </a:r>
          </a:p>
          <a:p>
            <a:pPr marL="0" indent="0" algn="ctr">
              <a:buFont typeface="Arial"/>
              <a:buNone/>
            </a:pPr>
            <a:r>
              <a:rPr lang="en-US" sz="2800" b="1" i="1" dirty="0"/>
              <a:t>Physical geography</a:t>
            </a:r>
          </a:p>
          <a:p>
            <a:pPr marL="0" indent="0">
              <a:buNone/>
            </a:pPr>
            <a:endParaRPr lang="en-US" sz="1000" dirty="0"/>
          </a:p>
          <a:p>
            <a:pPr marL="0" indent="0" algn="ctr">
              <a:buNone/>
            </a:pPr>
            <a:r>
              <a:rPr lang="en-US" sz="2400" b="1" dirty="0"/>
              <a:t>Section A:</a:t>
            </a:r>
          </a:p>
          <a:p>
            <a:pPr marL="0" indent="0" algn="ctr">
              <a:buNone/>
            </a:pPr>
            <a:r>
              <a:rPr lang="en-US" sz="2200" dirty="0">
                <a:highlight>
                  <a:srgbClr val="FFFF00"/>
                </a:highlight>
              </a:rPr>
              <a:t>Water and carbon cycles</a:t>
            </a:r>
          </a:p>
          <a:p>
            <a:pPr marL="0" indent="0" algn="ctr">
              <a:buNone/>
            </a:pPr>
            <a:r>
              <a:rPr lang="en-US" sz="2400" b="1" dirty="0"/>
              <a:t>Section B: </a:t>
            </a:r>
            <a:r>
              <a:rPr lang="en-US" sz="2400" b="1" i="1" dirty="0"/>
              <a:t>either</a:t>
            </a:r>
            <a:br>
              <a:rPr lang="en-US" sz="2400" b="1" dirty="0"/>
            </a:br>
            <a:r>
              <a:rPr lang="en-US" sz="2200" dirty="0"/>
              <a:t>Hot desert environments </a:t>
            </a:r>
            <a:r>
              <a:rPr lang="en-US" sz="2200" b="1" dirty="0"/>
              <a:t>or</a:t>
            </a:r>
            <a:r>
              <a:rPr lang="en-US" sz="2200" dirty="0"/>
              <a:t> </a:t>
            </a:r>
            <a:r>
              <a:rPr lang="en-US" sz="2200" dirty="0">
                <a:highlight>
                  <a:srgbClr val="FFFF00"/>
                </a:highlight>
              </a:rPr>
              <a:t>Coastal systems and landscapes</a:t>
            </a:r>
            <a:br>
              <a:rPr lang="en-US" sz="2200" dirty="0"/>
            </a:br>
            <a:r>
              <a:rPr lang="en-US" sz="2400" b="1" dirty="0"/>
              <a:t>Section C: </a:t>
            </a:r>
            <a:r>
              <a:rPr lang="en-US" sz="2400" b="1" i="1" dirty="0"/>
              <a:t>either</a:t>
            </a:r>
          </a:p>
          <a:p>
            <a:pPr marL="0" indent="0" algn="ctr">
              <a:buNone/>
            </a:pPr>
            <a:r>
              <a:rPr lang="en-US" sz="2200" dirty="0">
                <a:highlight>
                  <a:srgbClr val="FFFF00"/>
                </a:highlight>
              </a:rPr>
              <a:t>Hazard</a:t>
            </a:r>
            <a:r>
              <a:rPr lang="en-US" sz="2200" dirty="0"/>
              <a:t>s </a:t>
            </a:r>
            <a:r>
              <a:rPr lang="en-US" sz="2200" b="1" dirty="0"/>
              <a:t>or</a:t>
            </a:r>
            <a:r>
              <a:rPr lang="en-US" sz="2200" dirty="0"/>
              <a:t> Ecosystems under stress </a:t>
            </a:r>
            <a:r>
              <a:rPr lang="en-US" sz="2200" b="1" dirty="0"/>
              <a:t>or</a:t>
            </a:r>
            <a:r>
              <a:rPr lang="en-US" sz="2200" dirty="0"/>
              <a:t> Cold environments</a:t>
            </a:r>
          </a:p>
          <a:p>
            <a:pPr marL="0" indent="0" algn="ctr">
              <a:buFont typeface="Arial"/>
              <a:buNone/>
            </a:pPr>
            <a:endParaRPr lang="en-US" sz="2800" b="1" i="1" dirty="0"/>
          </a:p>
          <a:p>
            <a:pPr marL="0" indent="0">
              <a:buFont typeface="Arial"/>
              <a:buNone/>
            </a:pPr>
            <a:endParaRPr lang="en-US" sz="2800" b="1" dirty="0"/>
          </a:p>
        </p:txBody>
      </p:sp>
      <p:sp>
        <p:nvSpPr>
          <p:cNvPr id="9" name="Content Placeholder 2">
            <a:extLst>
              <a:ext uri="{FF2B5EF4-FFF2-40B4-BE49-F238E27FC236}">
                <a16:creationId xmlns:a16="http://schemas.microsoft.com/office/drawing/2014/main" id="{3DC39A21-41FF-4730-A7A6-1C1DBB5C3E7E}"/>
              </a:ext>
            </a:extLst>
          </p:cNvPr>
          <p:cNvSpPr txBox="1">
            <a:spLocks/>
          </p:cNvSpPr>
          <p:nvPr/>
        </p:nvSpPr>
        <p:spPr>
          <a:xfrm>
            <a:off x="4759159" y="1600200"/>
            <a:ext cx="3927641" cy="4745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3000" b="1" u="sng" dirty="0"/>
              <a:t>Component 2</a:t>
            </a:r>
            <a:r>
              <a:rPr lang="en-US" sz="3000" b="1" dirty="0"/>
              <a:t>:</a:t>
            </a:r>
          </a:p>
          <a:p>
            <a:pPr marL="0" indent="0" algn="ctr">
              <a:buFont typeface="Arial"/>
              <a:buNone/>
            </a:pPr>
            <a:r>
              <a:rPr lang="en-US" sz="3000" b="1" i="1" dirty="0"/>
              <a:t>Human geography</a:t>
            </a:r>
          </a:p>
          <a:p>
            <a:pPr marL="0" indent="0" algn="ctr">
              <a:buNone/>
            </a:pPr>
            <a:endParaRPr lang="en-US" sz="1000" b="1" dirty="0"/>
          </a:p>
          <a:p>
            <a:pPr marL="0" indent="0" algn="ctr">
              <a:buNone/>
            </a:pPr>
            <a:r>
              <a:rPr lang="en-US" sz="2400" b="1" dirty="0"/>
              <a:t>Section A:</a:t>
            </a:r>
          </a:p>
          <a:p>
            <a:pPr marL="0" indent="0" algn="ctr">
              <a:buNone/>
            </a:pPr>
            <a:r>
              <a:rPr lang="en-US" sz="2200" dirty="0">
                <a:highlight>
                  <a:srgbClr val="FFFF00"/>
                </a:highlight>
              </a:rPr>
              <a:t>Global systems and governance</a:t>
            </a:r>
          </a:p>
          <a:p>
            <a:pPr marL="0" indent="0" algn="ctr">
              <a:buNone/>
            </a:pPr>
            <a:r>
              <a:rPr lang="en-US" sz="2400" b="1" dirty="0"/>
              <a:t>Section B: </a:t>
            </a:r>
          </a:p>
          <a:p>
            <a:pPr marL="0" indent="0" algn="ctr">
              <a:buNone/>
            </a:pPr>
            <a:r>
              <a:rPr lang="en-US" sz="2200" dirty="0">
                <a:highlight>
                  <a:srgbClr val="FFFF00"/>
                </a:highlight>
              </a:rPr>
              <a:t>Changing places</a:t>
            </a:r>
          </a:p>
          <a:p>
            <a:pPr marL="0" indent="0" algn="ctr">
              <a:buNone/>
            </a:pPr>
            <a:r>
              <a:rPr lang="en-US" sz="2400" b="1" dirty="0"/>
              <a:t>Section C: </a:t>
            </a:r>
            <a:r>
              <a:rPr lang="en-US" sz="2400" b="1" i="1" dirty="0"/>
              <a:t>either</a:t>
            </a:r>
          </a:p>
          <a:p>
            <a:pPr marL="0" indent="0" algn="ctr">
              <a:buNone/>
            </a:pPr>
            <a:r>
              <a:rPr lang="en-US" sz="2200" dirty="0">
                <a:highlight>
                  <a:srgbClr val="FFFF00"/>
                </a:highlight>
              </a:rPr>
              <a:t>Urban environments </a:t>
            </a:r>
            <a:r>
              <a:rPr lang="en-US" sz="2200" b="1" dirty="0"/>
              <a:t>or</a:t>
            </a:r>
            <a:r>
              <a:rPr lang="en-US" sz="2200" dirty="0"/>
              <a:t> Population and the environment </a:t>
            </a:r>
            <a:r>
              <a:rPr lang="en-US" sz="2200" b="1" dirty="0"/>
              <a:t>or</a:t>
            </a:r>
            <a:r>
              <a:rPr lang="en-US" sz="2200" dirty="0"/>
              <a:t> Resource security</a:t>
            </a:r>
          </a:p>
          <a:p>
            <a:pPr marL="0" indent="0" algn="ctr">
              <a:buFont typeface="Arial"/>
              <a:buNone/>
            </a:pPr>
            <a:endParaRPr lang="en-US" sz="2200" b="1" i="1" dirty="0"/>
          </a:p>
          <a:p>
            <a:pPr marL="0" indent="0" algn="ctr">
              <a:buFont typeface="Arial"/>
              <a:buNone/>
            </a:pPr>
            <a:endParaRPr lang="en-US" sz="2800" b="1" i="1" dirty="0"/>
          </a:p>
          <a:p>
            <a:pPr marL="0" indent="0">
              <a:buFont typeface="Arial"/>
              <a:buNone/>
            </a:pPr>
            <a:endParaRPr lang="en-US" sz="2800" b="1" dirty="0"/>
          </a:p>
        </p:txBody>
      </p:sp>
    </p:spTree>
    <p:extLst>
      <p:ext uri="{BB962C8B-B14F-4D97-AF65-F5344CB8AC3E}">
        <p14:creationId xmlns:p14="http://schemas.microsoft.com/office/powerpoint/2010/main" val="3685015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AC7FA53-028F-4231-AA39-6E35B8E76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9"/>
            <a:ext cx="9144000" cy="6853382"/>
          </a:xfrm>
          <a:prstGeom prst="rect">
            <a:avLst/>
          </a:prstGeo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Qualification details</a:t>
            </a:r>
            <a:endParaRPr lang="en-US" dirty="0"/>
          </a:p>
        </p:txBody>
      </p:sp>
      <p:sp>
        <p:nvSpPr>
          <p:cNvPr id="8" name="Content Placeholder 2">
            <a:extLst>
              <a:ext uri="{FF2B5EF4-FFF2-40B4-BE49-F238E27FC236}">
                <a16:creationId xmlns:a16="http://schemas.microsoft.com/office/drawing/2014/main" id="{9BEFD1C1-6220-4006-BFB7-433360D17ECE}"/>
              </a:ext>
            </a:extLst>
          </p:cNvPr>
          <p:cNvSpPr>
            <a:spLocks noGrp="1"/>
          </p:cNvSpPr>
          <p:nvPr>
            <p:ph idx="1"/>
          </p:nvPr>
        </p:nvSpPr>
        <p:spPr>
          <a:xfrm>
            <a:off x="437211" y="1438275"/>
            <a:ext cx="2593528" cy="3983790"/>
          </a:xfrm>
          <a:solidFill>
            <a:schemeClr val="bg1">
              <a:alpha val="80000"/>
            </a:schemeClr>
          </a:solidFill>
          <a:ln w="25400">
            <a:solidFill>
              <a:schemeClr val="tx1"/>
            </a:solidFill>
          </a:ln>
        </p:spPr>
        <p:txBody>
          <a:bodyPr/>
          <a:lstStyle/>
          <a:p>
            <a:pPr marL="0" indent="0" algn="ctr">
              <a:buNone/>
            </a:pPr>
            <a:r>
              <a:rPr lang="en-US" sz="2800" b="1" u="sng" dirty="0"/>
              <a:t>Component 1</a:t>
            </a:r>
            <a:r>
              <a:rPr lang="en-US" sz="2800" b="1" dirty="0"/>
              <a:t>:</a:t>
            </a:r>
          </a:p>
          <a:p>
            <a:pPr marL="0" indent="0" algn="ctr">
              <a:buNone/>
            </a:pPr>
            <a:r>
              <a:rPr lang="en-US" sz="2800" b="1" i="1" dirty="0"/>
              <a:t>Physical geography</a:t>
            </a:r>
          </a:p>
          <a:p>
            <a:pPr marL="0" indent="0" algn="ctr">
              <a:buNone/>
            </a:pPr>
            <a:endParaRPr lang="en-US" sz="2800" b="1" i="1" dirty="0"/>
          </a:p>
          <a:p>
            <a:pPr marL="0" indent="0" algn="ctr">
              <a:buNone/>
            </a:pPr>
            <a:r>
              <a:rPr lang="en-US" sz="2800" b="1" dirty="0"/>
              <a:t>Written exam:  </a:t>
            </a:r>
            <a:r>
              <a:rPr lang="en-US" sz="2600" dirty="0"/>
              <a:t>2 hours 30 mins</a:t>
            </a:r>
          </a:p>
          <a:p>
            <a:pPr marL="0" indent="0" algn="ctr">
              <a:buNone/>
            </a:pPr>
            <a:r>
              <a:rPr lang="en-US" sz="2600" dirty="0"/>
              <a:t>120 marks</a:t>
            </a:r>
          </a:p>
          <a:p>
            <a:pPr marL="0" indent="0" algn="ctr">
              <a:buNone/>
            </a:pPr>
            <a:r>
              <a:rPr lang="en-US" sz="2600" dirty="0"/>
              <a:t>40% of A-level</a:t>
            </a:r>
          </a:p>
        </p:txBody>
      </p:sp>
      <p:sp>
        <p:nvSpPr>
          <p:cNvPr id="9" name="Content Placeholder 2">
            <a:extLst>
              <a:ext uri="{FF2B5EF4-FFF2-40B4-BE49-F238E27FC236}">
                <a16:creationId xmlns:a16="http://schemas.microsoft.com/office/drawing/2014/main" id="{80350DD8-D821-420F-9043-652CF703726B}"/>
              </a:ext>
            </a:extLst>
          </p:cNvPr>
          <p:cNvSpPr txBox="1">
            <a:spLocks/>
          </p:cNvSpPr>
          <p:nvPr/>
        </p:nvSpPr>
        <p:spPr>
          <a:xfrm>
            <a:off x="3275236" y="1438275"/>
            <a:ext cx="2593528" cy="3983790"/>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800" b="1" u="sng" dirty="0"/>
              <a:t>Component 2</a:t>
            </a:r>
            <a:r>
              <a:rPr lang="en-US" sz="2800" b="1" dirty="0"/>
              <a:t>:</a:t>
            </a:r>
          </a:p>
          <a:p>
            <a:pPr marL="0" indent="0" algn="ctr">
              <a:buFont typeface="Arial"/>
              <a:buNone/>
            </a:pPr>
            <a:r>
              <a:rPr lang="en-US" sz="2800" b="1" i="1" dirty="0"/>
              <a:t>Human geography</a:t>
            </a:r>
          </a:p>
          <a:p>
            <a:pPr marL="0" indent="0" algn="ctr">
              <a:buFont typeface="Arial"/>
              <a:buNone/>
            </a:pPr>
            <a:endParaRPr lang="en-US" sz="2800" b="1" i="1" dirty="0"/>
          </a:p>
          <a:p>
            <a:pPr marL="0" indent="0" algn="ctr">
              <a:buFont typeface="Arial"/>
              <a:buNone/>
            </a:pPr>
            <a:r>
              <a:rPr lang="en-US" sz="2800" b="1" dirty="0"/>
              <a:t>Written exam:  </a:t>
            </a:r>
            <a:r>
              <a:rPr lang="en-US" sz="2600" dirty="0"/>
              <a:t>2 hours 30 mins</a:t>
            </a:r>
          </a:p>
          <a:p>
            <a:pPr marL="0" indent="0" algn="ctr">
              <a:buFont typeface="Arial"/>
              <a:buNone/>
            </a:pPr>
            <a:r>
              <a:rPr lang="en-US" sz="2600" dirty="0"/>
              <a:t>120 marks</a:t>
            </a:r>
          </a:p>
          <a:p>
            <a:pPr marL="0" indent="0" algn="ctr">
              <a:buFont typeface="Arial"/>
              <a:buNone/>
            </a:pPr>
            <a:r>
              <a:rPr lang="en-US" sz="2600" dirty="0"/>
              <a:t>40% of A-level</a:t>
            </a:r>
          </a:p>
        </p:txBody>
      </p:sp>
      <p:sp>
        <p:nvSpPr>
          <p:cNvPr id="10" name="Content Placeholder 2">
            <a:extLst>
              <a:ext uri="{FF2B5EF4-FFF2-40B4-BE49-F238E27FC236}">
                <a16:creationId xmlns:a16="http://schemas.microsoft.com/office/drawing/2014/main" id="{79BE6FEF-5775-4872-9859-8F8E57161836}"/>
              </a:ext>
            </a:extLst>
          </p:cNvPr>
          <p:cNvSpPr txBox="1">
            <a:spLocks/>
          </p:cNvSpPr>
          <p:nvPr/>
        </p:nvSpPr>
        <p:spPr>
          <a:xfrm>
            <a:off x="6093271" y="1476224"/>
            <a:ext cx="2593528" cy="4932949"/>
          </a:xfrm>
          <a:prstGeom prst="rect">
            <a:avLst/>
          </a:prstGeom>
          <a:solidFill>
            <a:schemeClr val="bg1">
              <a:alpha val="80000"/>
            </a:schemeClr>
          </a:solidFill>
          <a:ln w="25400">
            <a:solidFill>
              <a:schemeClr val="tx1"/>
            </a:solid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800" b="1" u="sng" dirty="0"/>
              <a:t>Component 3</a:t>
            </a:r>
            <a:r>
              <a:rPr lang="en-US" sz="2800" b="1" dirty="0"/>
              <a:t>:</a:t>
            </a:r>
          </a:p>
          <a:p>
            <a:pPr marL="0" indent="0" algn="ctr">
              <a:buFont typeface="Arial"/>
              <a:buNone/>
            </a:pPr>
            <a:r>
              <a:rPr lang="en-US" sz="2800" b="1" i="1" dirty="0"/>
              <a:t>Geographical investigation</a:t>
            </a:r>
          </a:p>
          <a:p>
            <a:pPr marL="0" indent="0" algn="ctr">
              <a:buFont typeface="Arial"/>
              <a:buNone/>
            </a:pPr>
            <a:endParaRPr lang="en-US" sz="2800" b="1" i="1" dirty="0"/>
          </a:p>
          <a:p>
            <a:pPr marL="0" indent="0" algn="ctr">
              <a:buFont typeface="Arial"/>
              <a:buNone/>
            </a:pPr>
            <a:r>
              <a:rPr lang="en-US" sz="2800" b="1" dirty="0"/>
              <a:t>Written report:  </a:t>
            </a:r>
            <a:r>
              <a:rPr lang="en-US" sz="2600" dirty="0"/>
              <a:t>3000-4000 words</a:t>
            </a:r>
          </a:p>
          <a:p>
            <a:pPr marL="0" indent="0" algn="ctr">
              <a:buFont typeface="Arial"/>
              <a:buNone/>
            </a:pPr>
            <a:r>
              <a:rPr lang="en-US" sz="2600" dirty="0"/>
              <a:t>60 marks</a:t>
            </a:r>
          </a:p>
          <a:p>
            <a:pPr marL="0" indent="0" algn="ctr">
              <a:buFont typeface="Arial"/>
              <a:buNone/>
            </a:pPr>
            <a:r>
              <a:rPr lang="en-US" sz="2600" dirty="0"/>
              <a:t>20% of A-level</a:t>
            </a:r>
          </a:p>
        </p:txBody>
      </p:sp>
      <p:sp>
        <p:nvSpPr>
          <p:cNvPr id="11" name="Content Placeholder 2">
            <a:extLst>
              <a:ext uri="{FF2B5EF4-FFF2-40B4-BE49-F238E27FC236}">
                <a16:creationId xmlns:a16="http://schemas.microsoft.com/office/drawing/2014/main" id="{DA366845-F28E-47F7-8374-1F7C2B32888D}"/>
              </a:ext>
            </a:extLst>
          </p:cNvPr>
          <p:cNvSpPr txBox="1">
            <a:spLocks/>
          </p:cNvSpPr>
          <p:nvPr/>
        </p:nvSpPr>
        <p:spPr>
          <a:xfrm>
            <a:off x="6093272" y="5543885"/>
            <a:ext cx="2593528" cy="1046747"/>
          </a:xfrm>
          <a:prstGeom prst="rect">
            <a:avLst/>
          </a:prstGeom>
          <a:noFill/>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000" b="1" dirty="0"/>
              <a:t>Fieldwork requirement</a:t>
            </a:r>
          </a:p>
        </p:txBody>
      </p:sp>
      <p:sp>
        <p:nvSpPr>
          <p:cNvPr id="12" name="Content Placeholder 2">
            <a:extLst>
              <a:ext uri="{FF2B5EF4-FFF2-40B4-BE49-F238E27FC236}">
                <a16:creationId xmlns:a16="http://schemas.microsoft.com/office/drawing/2014/main" id="{5ECBDC18-8827-4B05-888E-D5DF02D56092}"/>
              </a:ext>
            </a:extLst>
          </p:cNvPr>
          <p:cNvSpPr txBox="1">
            <a:spLocks/>
          </p:cNvSpPr>
          <p:nvPr/>
        </p:nvSpPr>
        <p:spPr>
          <a:xfrm>
            <a:off x="457200" y="5585075"/>
            <a:ext cx="5418017" cy="788738"/>
          </a:xfrm>
          <a:prstGeom prst="rect">
            <a:avLst/>
          </a:prstGeom>
          <a:solidFill>
            <a:schemeClr val="bg1">
              <a:alpha val="80000"/>
            </a:schemeClr>
          </a:solidFill>
          <a:ln w="25400">
            <a:solidFill>
              <a:schemeClr val="tx1"/>
            </a:solidFill>
          </a:ln>
        </p:spPr>
        <p:txBody>
          <a:bodyPr vert="horz" lIns="91440" tIns="45720" rIns="91440" bIns="45720" rtlCol="0">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2600" b="1" u="sng" dirty="0"/>
              <a:t>Question types</a:t>
            </a:r>
            <a:r>
              <a:rPr lang="en-US" sz="2600" b="1" dirty="0"/>
              <a:t>: </a:t>
            </a:r>
          </a:p>
          <a:p>
            <a:pPr marL="0" indent="0">
              <a:buFont typeface="Arial"/>
              <a:buNone/>
            </a:pPr>
            <a:r>
              <a:rPr lang="en-US" sz="2000" i="1" dirty="0"/>
              <a:t>short answer, levels of response, extended prose</a:t>
            </a:r>
          </a:p>
        </p:txBody>
      </p:sp>
    </p:spTree>
    <p:extLst>
      <p:ext uri="{BB962C8B-B14F-4D97-AF65-F5344CB8AC3E}">
        <p14:creationId xmlns:p14="http://schemas.microsoft.com/office/powerpoint/2010/main" val="865372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DBAA21D-6810-4C50-92B6-F91DFB8A4E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85132"/>
          </a:xfrm>
          <a:prstGeom prst="rect">
            <a:avLst/>
          </a:prstGeom>
        </p:spPr>
      </p:pic>
      <p:pic>
        <p:nvPicPr>
          <p:cNvPr id="2" name="Picture 1">
            <a:extLst>
              <a:ext uri="{FF2B5EF4-FFF2-40B4-BE49-F238E27FC236}">
                <a16:creationId xmlns:a16="http://schemas.microsoft.com/office/drawing/2014/main" id="{D3A430C0-5E71-488A-B1CC-877E71F3C1B5}"/>
              </a:ext>
            </a:extLst>
          </p:cNvPr>
          <p:cNvPicPr>
            <a:picLocks noChangeAspect="1"/>
          </p:cNvPicPr>
          <p:nvPr/>
        </p:nvPicPr>
        <p:blipFill rotWithShape="1">
          <a:blip r:embed="rId3"/>
          <a:srcRect l="38975" t="12895" r="38188" b="12200"/>
          <a:stretch/>
        </p:blipFill>
        <p:spPr>
          <a:xfrm>
            <a:off x="1489" y="82765"/>
            <a:ext cx="3402123" cy="6308410"/>
          </a:xfrm>
          <a:prstGeom prst="rect">
            <a:avLst/>
          </a:prstGeom>
          <a:ln w="25400">
            <a:solidFill>
              <a:schemeClr val="tx1"/>
            </a:solidFill>
          </a:ln>
        </p:spPr>
      </p:pic>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3403612" y="6093296"/>
            <a:ext cx="5740388" cy="297879"/>
          </a:xfrm>
          <a:solidFill>
            <a:schemeClr val="bg1"/>
          </a:solidFill>
          <a:ln w="25400">
            <a:solidFill>
              <a:schemeClr val="tx1"/>
            </a:solidFill>
          </a:ln>
        </p:spPr>
        <p:txBody>
          <a:bodyPr/>
          <a:lstStyle/>
          <a:p>
            <a:pPr marL="0" indent="0" eaLnBrk="1" hangingPunct="1">
              <a:buNone/>
            </a:pPr>
            <a:r>
              <a:rPr lang="en-GB" altLang="en-US" sz="1400" dirty="0">
                <a:solidFill>
                  <a:srgbClr val="000000"/>
                </a:solidFill>
                <a:ea typeface="ＭＳ Ｐゴシック" panose="020B0600070205080204" pitchFamily="34" charset="-128"/>
                <a:hlinkClick r:id="rId4"/>
              </a:rPr>
              <a:t>https://www.aqa.org.uk/subjects/geography/as-and-a-level/geography-7037</a:t>
            </a:r>
            <a:endParaRPr lang="en-GB" altLang="en-US" sz="1400" dirty="0">
              <a:solidFill>
                <a:srgbClr val="000000"/>
              </a:solidFill>
              <a:ea typeface="ＭＳ Ｐゴシック" panose="020B0600070205080204" pitchFamily="34" charset="-128"/>
            </a:endParaRPr>
          </a:p>
          <a:p>
            <a:pPr marL="0" indent="0" eaLnBrk="1" hangingPunct="1">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067944" y="2309"/>
            <a:ext cx="4017516" cy="1097851"/>
          </a:xfrm>
        </p:spPr>
        <p:txBody>
          <a:bodyPr/>
          <a:lstStyle/>
          <a:p>
            <a:pPr algn="l"/>
            <a:r>
              <a:rPr lang="en-GB" altLang="en-US" sz="2800" b="1" dirty="0">
                <a:solidFill>
                  <a:srgbClr val="CC9900"/>
                </a:solidFill>
                <a:latin typeface="Century Gothic"/>
                <a:ea typeface="ＭＳ Ｐゴシック"/>
              </a:rPr>
              <a:t>An example topic from Geography</a:t>
            </a:r>
          </a:p>
        </p:txBody>
      </p:sp>
      <p:sp>
        <p:nvSpPr>
          <p:cNvPr id="3" name="Rectangle 2">
            <a:extLst>
              <a:ext uri="{FF2B5EF4-FFF2-40B4-BE49-F238E27FC236}">
                <a16:creationId xmlns:a16="http://schemas.microsoft.com/office/drawing/2014/main" id="{C51FAF2E-396C-464B-84F4-873974C1D394}"/>
              </a:ext>
            </a:extLst>
          </p:cNvPr>
          <p:cNvSpPr/>
          <p:nvPr/>
        </p:nvSpPr>
        <p:spPr>
          <a:xfrm>
            <a:off x="4062137" y="2500769"/>
            <a:ext cx="4572000" cy="2308324"/>
          </a:xfrm>
          <a:prstGeom prst="rect">
            <a:avLst/>
          </a:prstGeom>
          <a:solidFill>
            <a:schemeClr val="bg1">
              <a:alpha val="70000"/>
            </a:schemeClr>
          </a:solidFill>
          <a:ln w="25400">
            <a:solidFill>
              <a:schemeClr val="tx1"/>
            </a:solidFill>
          </a:ln>
        </p:spPr>
        <p:txBody>
          <a:bodyPr>
            <a:spAutoFit/>
          </a:bodyPr>
          <a:lstStyle/>
          <a:p>
            <a:r>
              <a:rPr lang="en-GB" b="1" dirty="0"/>
              <a:t>Example exam question:</a:t>
            </a:r>
          </a:p>
          <a:p>
            <a:endParaRPr lang="en-GB" dirty="0"/>
          </a:p>
          <a:p>
            <a:r>
              <a:rPr lang="en-GB" dirty="0"/>
              <a:t>‘No amount of coastal intervention by people can halt the natural processes which continue to present potentially serious risks to coastal communities now and even more so in the future.’</a:t>
            </a:r>
          </a:p>
          <a:p>
            <a:pPr algn="r"/>
            <a:r>
              <a:rPr lang="en-GB" dirty="0"/>
              <a:t> [20 marks]</a:t>
            </a:r>
          </a:p>
        </p:txBody>
      </p:sp>
    </p:spTree>
    <p:extLst>
      <p:ext uri="{BB962C8B-B14F-4D97-AF65-F5344CB8AC3E}">
        <p14:creationId xmlns:p14="http://schemas.microsoft.com/office/powerpoint/2010/main" val="33432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1B99E5C-C491-4C01-80D4-1C1FBD02530E}"/>
              </a:ext>
            </a:extLst>
          </p:cNvPr>
          <p:cNvPicPr>
            <a:picLocks noChangeAspect="1"/>
          </p:cNvPicPr>
          <p:nvPr/>
        </p:nvPicPr>
        <p:blipFill rotWithShape="1">
          <a:blip r:embed="rId2"/>
          <a:srcRect l="34250" t="19201" r="7476" b="12200"/>
          <a:stretch/>
        </p:blipFill>
        <p:spPr>
          <a:xfrm>
            <a:off x="19613" y="0"/>
            <a:ext cx="9194218" cy="6858000"/>
          </a:xfrm>
          <a:prstGeom prst="rect">
            <a:avLst/>
          </a:prstGeom>
          <a:ln w="25400">
            <a:solidFill>
              <a:schemeClr val="tx1"/>
            </a:solidFill>
          </a:ln>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Extra-curricular opportunities in Geography</a:t>
            </a:r>
            <a:endParaRPr lang="en-US" dirty="0"/>
          </a:p>
        </p:txBody>
      </p:sp>
      <p:sp>
        <p:nvSpPr>
          <p:cNvPr id="9" name="Rectangle 8">
            <a:extLst>
              <a:ext uri="{FF2B5EF4-FFF2-40B4-BE49-F238E27FC236}">
                <a16:creationId xmlns:a16="http://schemas.microsoft.com/office/drawing/2014/main" id="{1F3E39B9-96EA-48C8-9AB3-6F2A780A7D90}"/>
              </a:ext>
            </a:extLst>
          </p:cNvPr>
          <p:cNvSpPr/>
          <p:nvPr/>
        </p:nvSpPr>
        <p:spPr>
          <a:xfrm>
            <a:off x="1475656" y="1970643"/>
            <a:ext cx="5832648" cy="3139321"/>
          </a:xfrm>
          <a:prstGeom prst="rect">
            <a:avLst/>
          </a:prstGeom>
          <a:solidFill>
            <a:schemeClr val="bg1">
              <a:alpha val="70000"/>
            </a:schemeClr>
          </a:solidFill>
        </p:spPr>
        <p:txBody>
          <a:bodyPr wrap="square">
            <a:spAutoFit/>
          </a:bodyPr>
          <a:lstStyle/>
          <a:p>
            <a:r>
              <a:rPr lang="en-GB" sz="2200" dirty="0"/>
              <a:t>There is a requirement for you to experience </a:t>
            </a:r>
            <a:r>
              <a:rPr lang="en-GB" sz="2200" b="1" dirty="0"/>
              <a:t>four days fieldwork </a:t>
            </a:r>
            <a:r>
              <a:rPr lang="en-GB" sz="2200" dirty="0"/>
              <a:t>over the two years.</a:t>
            </a:r>
          </a:p>
          <a:p>
            <a:endParaRPr lang="en-GB" sz="2200" b="1" dirty="0"/>
          </a:p>
          <a:p>
            <a:r>
              <a:rPr lang="en-GB" sz="2200" dirty="0"/>
              <a:t>A </a:t>
            </a:r>
            <a:r>
              <a:rPr lang="en-GB" sz="2200" b="1" dirty="0"/>
              <a:t>self-determined Geographical Investigation </a:t>
            </a:r>
            <a:r>
              <a:rPr lang="en-GB" sz="2200" dirty="0"/>
              <a:t>of your own that forms the basis of the NEA component.</a:t>
            </a:r>
          </a:p>
          <a:p>
            <a:endParaRPr lang="en-GB" sz="2200" dirty="0"/>
          </a:p>
          <a:p>
            <a:r>
              <a:rPr lang="en-GB" sz="2200" dirty="0"/>
              <a:t>Opportunities to attend </a:t>
            </a:r>
            <a:r>
              <a:rPr lang="en-GB" sz="2200" b="1" dirty="0"/>
              <a:t>conferences</a:t>
            </a:r>
            <a:r>
              <a:rPr lang="en-GB" sz="2200" dirty="0"/>
              <a:t> organised by the Geographical Association.</a:t>
            </a:r>
          </a:p>
        </p:txBody>
      </p:sp>
    </p:spTree>
    <p:extLst>
      <p:ext uri="{BB962C8B-B14F-4D97-AF65-F5344CB8AC3E}">
        <p14:creationId xmlns:p14="http://schemas.microsoft.com/office/powerpoint/2010/main" val="4117400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74F737-B08E-41F5-857F-2F043CB6783F}"/>
              </a:ext>
            </a:extLst>
          </p:cNvPr>
          <p:cNvPicPr>
            <a:picLocks noChangeAspect="1"/>
          </p:cNvPicPr>
          <p:nvPr/>
        </p:nvPicPr>
        <p:blipFill rotWithShape="1">
          <a:blip r:embed="rId3"/>
          <a:srcRect l="9838" t="21481" r="44624" b="17801"/>
          <a:stretch/>
        </p:blipFill>
        <p:spPr>
          <a:xfrm>
            <a:off x="0" y="0"/>
            <a:ext cx="9144000" cy="6889750"/>
          </a:xfrm>
          <a:prstGeom prst="rect">
            <a:avLst/>
          </a:prstGeom>
          <a:ln>
            <a:solidFill>
              <a:schemeClr val="tx1"/>
            </a:solidFill>
          </a:ln>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1475656" y="146050"/>
            <a:ext cx="7934325" cy="504825"/>
          </a:xfrm>
        </p:spPr>
        <p:txBody>
          <a:bodyPr/>
          <a:lstStyle/>
          <a:p>
            <a:pPr algn="l"/>
            <a:r>
              <a:rPr lang="en-GB" altLang="en-US" sz="2800" b="1" dirty="0">
                <a:solidFill>
                  <a:srgbClr val="CC9900"/>
                </a:solidFill>
                <a:latin typeface="Century Gothic"/>
                <a:ea typeface="ＭＳ Ｐゴシック"/>
              </a:rPr>
              <a:t>Where can Geography take you?</a:t>
            </a:r>
            <a:endParaRPr lang="en-US" dirty="0"/>
          </a:p>
        </p:txBody>
      </p:sp>
      <p:sp>
        <p:nvSpPr>
          <p:cNvPr id="8" name="Rectangle 7">
            <a:extLst>
              <a:ext uri="{FF2B5EF4-FFF2-40B4-BE49-F238E27FC236}">
                <a16:creationId xmlns:a16="http://schemas.microsoft.com/office/drawing/2014/main" id="{760C7C35-C61A-41A0-B150-AC33AF0756A1}"/>
              </a:ext>
            </a:extLst>
          </p:cNvPr>
          <p:cNvSpPr/>
          <p:nvPr/>
        </p:nvSpPr>
        <p:spPr>
          <a:xfrm>
            <a:off x="1500126" y="672089"/>
            <a:ext cx="6311962" cy="3416320"/>
          </a:xfrm>
          <a:prstGeom prst="rect">
            <a:avLst/>
          </a:prstGeom>
          <a:solidFill>
            <a:schemeClr val="bg1">
              <a:alpha val="70000"/>
            </a:schemeClr>
          </a:solidFill>
          <a:ln w="25400">
            <a:solidFill>
              <a:schemeClr val="tx1"/>
            </a:solidFill>
          </a:ln>
        </p:spPr>
        <p:txBody>
          <a:bodyPr wrap="square">
            <a:spAutoFit/>
          </a:bodyPr>
          <a:lstStyle/>
          <a:p>
            <a:r>
              <a:rPr lang="en-GB" b="1" dirty="0"/>
              <a:t>An almost endless range of possibilities:</a:t>
            </a:r>
          </a:p>
          <a:p>
            <a:endParaRPr lang="en-GB" b="1" dirty="0"/>
          </a:p>
          <a:p>
            <a:pPr marL="742950" lvl="1" indent="-285750">
              <a:buFont typeface="Arial" panose="020B0604020202020204" pitchFamily="34" charset="0"/>
              <a:buChar char="•"/>
            </a:pPr>
            <a:r>
              <a:rPr lang="en-GB" dirty="0"/>
              <a:t>Civil service</a:t>
            </a:r>
          </a:p>
          <a:p>
            <a:pPr marL="742950" lvl="1" indent="-285750">
              <a:buFont typeface="Arial" panose="020B0604020202020204" pitchFamily="34" charset="0"/>
              <a:buChar char="•"/>
            </a:pPr>
            <a:r>
              <a:rPr lang="en-GB" dirty="0"/>
              <a:t>Transport Infrastructure</a:t>
            </a:r>
          </a:p>
          <a:p>
            <a:pPr marL="742950" lvl="1" indent="-285750">
              <a:buFont typeface="Arial" panose="020B0604020202020204" pitchFamily="34" charset="0"/>
              <a:buChar char="•"/>
            </a:pPr>
            <a:r>
              <a:rPr lang="en-GB" dirty="0"/>
              <a:t>Teaching</a:t>
            </a:r>
          </a:p>
          <a:p>
            <a:pPr marL="742950" lvl="1" indent="-285750">
              <a:buFont typeface="Arial" panose="020B0604020202020204" pitchFamily="34" charset="0"/>
              <a:buChar char="•"/>
            </a:pPr>
            <a:r>
              <a:rPr lang="en-GB" dirty="0"/>
              <a:t>Environmental surveying or management</a:t>
            </a:r>
          </a:p>
          <a:p>
            <a:pPr marL="742950" lvl="1" indent="-285750">
              <a:buFont typeface="Arial" panose="020B0604020202020204" pitchFamily="34" charset="0"/>
              <a:buChar char="•"/>
            </a:pPr>
            <a:r>
              <a:rPr lang="en-GB" dirty="0"/>
              <a:t>Logistics</a:t>
            </a:r>
          </a:p>
          <a:p>
            <a:pPr marL="742950" lvl="1" indent="-285750">
              <a:buFont typeface="Arial" panose="020B0604020202020204" pitchFamily="34" charset="0"/>
              <a:buChar char="•"/>
            </a:pPr>
            <a:r>
              <a:rPr lang="en-GB" dirty="0"/>
              <a:t>International development / NGOs</a:t>
            </a:r>
          </a:p>
          <a:p>
            <a:pPr marL="742950" lvl="1" indent="-285750">
              <a:buFont typeface="Arial" panose="020B0604020202020204" pitchFamily="34" charset="0"/>
              <a:buChar char="•"/>
            </a:pPr>
            <a:r>
              <a:rPr lang="en-GB" dirty="0"/>
              <a:t>Utilities</a:t>
            </a:r>
          </a:p>
          <a:p>
            <a:pPr marL="742950" lvl="1" indent="-285750">
              <a:buFont typeface="Arial" panose="020B0604020202020204" pitchFamily="34" charset="0"/>
              <a:buChar char="•"/>
            </a:pPr>
            <a:r>
              <a:rPr lang="en-GB" dirty="0"/>
              <a:t>Tourism</a:t>
            </a:r>
          </a:p>
          <a:p>
            <a:pPr marL="742950" lvl="1" indent="-285750">
              <a:buFont typeface="Arial" panose="020B0604020202020204" pitchFamily="34" charset="0"/>
              <a:buChar char="•"/>
            </a:pPr>
            <a:r>
              <a:rPr lang="en-GB" dirty="0"/>
              <a:t>Journalism</a:t>
            </a:r>
          </a:p>
          <a:p>
            <a:pPr marL="742950" lvl="1" indent="-285750">
              <a:buFont typeface="Arial" panose="020B0604020202020204" pitchFamily="34" charset="0"/>
              <a:buChar char="•"/>
            </a:pPr>
            <a:r>
              <a:rPr lang="en-GB" dirty="0"/>
              <a:t>Town Planning</a:t>
            </a:r>
          </a:p>
        </p:txBody>
      </p:sp>
      <p:sp>
        <p:nvSpPr>
          <p:cNvPr id="9" name="Rectangle 8">
            <a:extLst>
              <a:ext uri="{FF2B5EF4-FFF2-40B4-BE49-F238E27FC236}">
                <a16:creationId xmlns:a16="http://schemas.microsoft.com/office/drawing/2014/main" id="{3A3C0282-C7DA-4401-98A7-47EE77BA3026}"/>
              </a:ext>
            </a:extLst>
          </p:cNvPr>
          <p:cNvSpPr/>
          <p:nvPr/>
        </p:nvSpPr>
        <p:spPr>
          <a:xfrm>
            <a:off x="1475656" y="4240927"/>
            <a:ext cx="6311962" cy="2031325"/>
          </a:xfrm>
          <a:prstGeom prst="rect">
            <a:avLst/>
          </a:prstGeom>
          <a:solidFill>
            <a:schemeClr val="bg1"/>
          </a:solidFill>
          <a:ln w="25400">
            <a:solidFill>
              <a:schemeClr val="tx1"/>
            </a:solidFill>
          </a:ln>
        </p:spPr>
        <p:txBody>
          <a:bodyPr wrap="square">
            <a:spAutoFit/>
          </a:bodyPr>
          <a:lstStyle/>
          <a:p>
            <a:r>
              <a:rPr lang="en-GB" b="1" dirty="0"/>
              <a:t>‘Geographers are more likely to be employed.’ (GA, 2019)</a:t>
            </a:r>
          </a:p>
          <a:p>
            <a:endParaRPr lang="en-GB" b="1" dirty="0"/>
          </a:p>
          <a:p>
            <a:r>
              <a:rPr lang="en-GB" dirty="0"/>
              <a:t>A recent report by the IFS highlights that Geography graduates have an above average likelihood of gaining employment, relative to graduates of other subjects. Graduates earn more than the average graduate, especially females. New analysis for the IFS has placed Geography among the top subjects for graduate earnings.</a:t>
            </a:r>
          </a:p>
        </p:txBody>
      </p:sp>
    </p:spTree>
    <p:extLst>
      <p:ext uri="{BB962C8B-B14F-4D97-AF65-F5344CB8AC3E}">
        <p14:creationId xmlns:p14="http://schemas.microsoft.com/office/powerpoint/2010/main" val="135874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preview">
            <a:extLst>
              <a:ext uri="{FF2B5EF4-FFF2-40B4-BE49-F238E27FC236}">
                <a16:creationId xmlns:a16="http://schemas.microsoft.com/office/drawing/2014/main" id="{84E3C299-819C-4175-BD66-6BA990C7EC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093296"/>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5087" y="0"/>
            <a:ext cx="3138761" cy="1340768"/>
          </a:xfrm>
        </p:spPr>
        <p:txBody>
          <a:bodyPr/>
          <a:lstStyle/>
          <a:p>
            <a:pPr algn="l"/>
            <a:r>
              <a:rPr lang="en-GB" altLang="en-US" sz="2800" b="1" dirty="0">
                <a:solidFill>
                  <a:srgbClr val="CC9900"/>
                </a:solidFill>
                <a:latin typeface="Century Gothic"/>
                <a:ea typeface="ＭＳ Ｐゴシック"/>
              </a:rPr>
              <a:t>What we expect from you </a:t>
            </a:r>
            <a:endParaRPr lang="en-US" dirty="0"/>
          </a:p>
        </p:txBody>
      </p:sp>
      <p:sp>
        <p:nvSpPr>
          <p:cNvPr id="7" name="Rectangle 6">
            <a:extLst>
              <a:ext uri="{FF2B5EF4-FFF2-40B4-BE49-F238E27FC236}">
                <a16:creationId xmlns:a16="http://schemas.microsoft.com/office/drawing/2014/main" id="{419EEAA6-BA23-4283-B4FA-B5B03EB408A8}"/>
              </a:ext>
            </a:extLst>
          </p:cNvPr>
          <p:cNvSpPr/>
          <p:nvPr/>
        </p:nvSpPr>
        <p:spPr>
          <a:xfrm>
            <a:off x="2411760" y="2034755"/>
            <a:ext cx="4104456" cy="2031325"/>
          </a:xfrm>
          <a:prstGeom prst="rect">
            <a:avLst/>
          </a:prstGeom>
          <a:solidFill>
            <a:schemeClr val="bg1">
              <a:alpha val="70000"/>
            </a:schemeClr>
          </a:solidFill>
          <a:ln w="25400">
            <a:solidFill>
              <a:schemeClr val="tx1"/>
            </a:solidFill>
          </a:ln>
        </p:spPr>
        <p:txBody>
          <a:bodyPr wrap="square">
            <a:spAutoFit/>
          </a:bodyPr>
          <a:lstStyle/>
          <a:p>
            <a:pPr marL="285750" indent="-285750">
              <a:buFont typeface="Arial" panose="020B0604020202020204" pitchFamily="34" charset="0"/>
              <a:buChar char="•"/>
            </a:pPr>
            <a:r>
              <a:rPr lang="en-GB" b="1" dirty="0"/>
              <a:t>Engagement</a:t>
            </a:r>
            <a:r>
              <a:rPr lang="en-GB" dirty="0"/>
              <a:t>, intentionality, initiative!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 hunger for </a:t>
            </a:r>
            <a:r>
              <a:rPr lang="en-GB" b="1" dirty="0"/>
              <a:t>excellence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High levels of </a:t>
            </a:r>
            <a:r>
              <a:rPr lang="en-GB" b="1" dirty="0"/>
              <a:t>organisation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Wider reading </a:t>
            </a:r>
            <a:r>
              <a:rPr lang="en-GB" dirty="0"/>
              <a:t>around the subject</a:t>
            </a:r>
          </a:p>
        </p:txBody>
      </p:sp>
    </p:spTree>
    <p:extLst>
      <p:ext uri="{BB962C8B-B14F-4D97-AF65-F5344CB8AC3E}">
        <p14:creationId xmlns:p14="http://schemas.microsoft.com/office/powerpoint/2010/main" val="3505954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5941B4-08B3-4BE0-8300-B80DDE76227C}"/>
              </a:ext>
            </a:extLst>
          </p:cNvPr>
          <p:cNvPicPr>
            <a:picLocks noChangeAspect="1"/>
          </p:cNvPicPr>
          <p:nvPr/>
        </p:nvPicPr>
        <p:blipFill rotWithShape="1">
          <a:blip r:embed="rId3"/>
          <a:srcRect l="24800" t="41094" r="41338" b="15649"/>
          <a:stretch/>
        </p:blipFill>
        <p:spPr>
          <a:xfrm>
            <a:off x="0" y="-196732"/>
            <a:ext cx="9144000" cy="6570545"/>
          </a:xfrm>
          <a:prstGeom prst="rect">
            <a:avLst/>
          </a:prstGeom>
        </p:spPr>
      </p:pic>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4535" y="332581"/>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
        <p:nvSpPr>
          <p:cNvPr id="7" name="Rectangle 6">
            <a:extLst>
              <a:ext uri="{FF2B5EF4-FFF2-40B4-BE49-F238E27FC236}">
                <a16:creationId xmlns:a16="http://schemas.microsoft.com/office/drawing/2014/main" id="{AF8F9B0F-B78A-496E-B4A0-53AA0FB92745}"/>
              </a:ext>
            </a:extLst>
          </p:cNvPr>
          <p:cNvSpPr/>
          <p:nvPr/>
        </p:nvSpPr>
        <p:spPr>
          <a:xfrm>
            <a:off x="107504" y="1306756"/>
            <a:ext cx="8971409" cy="4801314"/>
          </a:xfrm>
          <a:prstGeom prst="rect">
            <a:avLst/>
          </a:prstGeom>
          <a:solidFill>
            <a:schemeClr val="bg1">
              <a:alpha val="70000"/>
            </a:schemeClr>
          </a:solidFill>
          <a:ln w="25400">
            <a:solidFill>
              <a:schemeClr val="tx1"/>
            </a:solidFill>
          </a:ln>
        </p:spPr>
        <p:txBody>
          <a:bodyPr wrap="square">
            <a:spAutoFit/>
          </a:bodyPr>
          <a:lstStyle/>
          <a:p>
            <a:pPr marL="285750" indent="-285750">
              <a:buFont typeface="Arial" panose="020B0604020202020204" pitchFamily="34" charset="0"/>
              <a:buChar char="•"/>
            </a:pPr>
            <a:r>
              <a:rPr lang="en-GB" b="1" dirty="0"/>
              <a:t>“</a:t>
            </a:r>
            <a:r>
              <a:rPr lang="en-GB" dirty="0"/>
              <a:t>Geography is a great subject and it’s </a:t>
            </a:r>
            <a:r>
              <a:rPr lang="en-GB" b="1" dirty="0"/>
              <a:t>relevant</a:t>
            </a:r>
            <a:r>
              <a:rPr lang="en-GB" dirty="0"/>
              <a:t> to current affairs in the world (and it is helping me overcome my weakness at locating  countries on a world map!)” (</a:t>
            </a:r>
            <a:r>
              <a:rPr lang="en-GB" dirty="0" err="1"/>
              <a:t>Parmeet</a:t>
            </a:r>
            <a:r>
              <a:rPr lang="en-GB" dirty="0"/>
              <a:t>, Y12)</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“Geography is very relevant to the world around us and enabled me to </a:t>
            </a:r>
            <a:r>
              <a:rPr lang="en-GB" b="1" dirty="0"/>
              <a:t>understand major global issues</a:t>
            </a:r>
            <a:r>
              <a:rPr lang="en-GB" dirty="0"/>
              <a:t>. The wide range of interesting topics mean you are never bored.” (</a:t>
            </a:r>
            <a:r>
              <a:rPr lang="en-GB" dirty="0" err="1"/>
              <a:t>Kajol</a:t>
            </a:r>
            <a:r>
              <a:rPr lang="en-GB" dirty="0"/>
              <a:t>, Y12)</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teachers bring an </a:t>
            </a:r>
            <a:r>
              <a:rPr lang="en-GB" b="1" dirty="0"/>
              <a:t>enthusiasm and positivity </a:t>
            </a:r>
            <a:r>
              <a:rPr lang="en-GB" dirty="0"/>
              <a:t>to the lessons and the subject matter, making it a fun subject to study.” (</a:t>
            </a:r>
            <a:r>
              <a:rPr lang="en-GB" dirty="0" err="1"/>
              <a:t>Himat</a:t>
            </a:r>
            <a:r>
              <a:rPr lang="en-GB" dirty="0"/>
              <a:t>, Y12)</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teaching staff go above and beyond for the students to make sure they </a:t>
            </a:r>
            <a:r>
              <a:rPr lang="en-GB" b="1" dirty="0"/>
              <a:t>achieve their full potential.</a:t>
            </a:r>
            <a:r>
              <a:rPr lang="en-GB" dirty="0"/>
              <a:t>” (</a:t>
            </a:r>
            <a:r>
              <a:rPr lang="en-GB" dirty="0" err="1"/>
              <a:t>Nimmi</a:t>
            </a:r>
            <a:r>
              <a:rPr lang="en-GB" dirty="0"/>
              <a:t>, Y12)</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“A-level Geography helped me u</a:t>
            </a:r>
            <a:r>
              <a:rPr lang="en-GB" b="1" dirty="0"/>
              <a:t>nderstand the world </a:t>
            </a:r>
            <a:r>
              <a:rPr lang="en-GB" dirty="0"/>
              <a:t>around us so much more, from the influence of factors on perceptions of place to how seemingly little activities that humans may carry out can influence significant issues in the environment. </a:t>
            </a:r>
            <a:r>
              <a:rPr lang="en-GB" b="1" dirty="0"/>
              <a:t>You will no longer be the same person after studying A-level Geography</a:t>
            </a:r>
            <a:r>
              <a:rPr lang="en-GB" dirty="0"/>
              <a:t>; the way you see the world and behave in it changes as you understand your role within it more.” (</a:t>
            </a:r>
            <a:r>
              <a:rPr lang="en-GB" dirty="0" err="1"/>
              <a:t>Coveleen</a:t>
            </a:r>
            <a:r>
              <a:rPr lang="en-GB" dirty="0"/>
              <a:t>, Y13)</a:t>
            </a:r>
          </a:p>
        </p:txBody>
      </p:sp>
    </p:spTree>
    <p:extLst>
      <p:ext uri="{BB962C8B-B14F-4D97-AF65-F5344CB8AC3E}">
        <p14:creationId xmlns:p14="http://schemas.microsoft.com/office/powerpoint/2010/main" val="3027257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5941B4-08B3-4BE0-8300-B80DDE76227C}"/>
              </a:ext>
            </a:extLst>
          </p:cNvPr>
          <p:cNvPicPr>
            <a:picLocks noChangeAspect="1"/>
          </p:cNvPicPr>
          <p:nvPr/>
        </p:nvPicPr>
        <p:blipFill rotWithShape="1">
          <a:blip r:embed="rId3"/>
          <a:srcRect l="24800" t="41094" r="41338" b="15649"/>
          <a:stretch/>
        </p:blipFill>
        <p:spPr>
          <a:xfrm>
            <a:off x="0" y="-196732"/>
            <a:ext cx="9144000" cy="6570545"/>
          </a:xfrm>
          <a:prstGeom prst="rect">
            <a:avLst/>
          </a:prstGeom>
        </p:spPr>
      </p:pic>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dirty="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4535" y="332581"/>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
        <p:nvSpPr>
          <p:cNvPr id="7" name="Rectangle 6">
            <a:extLst>
              <a:ext uri="{FF2B5EF4-FFF2-40B4-BE49-F238E27FC236}">
                <a16:creationId xmlns:a16="http://schemas.microsoft.com/office/drawing/2014/main" id="{AF8F9B0F-B78A-496E-B4A0-53AA0FB92745}"/>
              </a:ext>
            </a:extLst>
          </p:cNvPr>
          <p:cNvSpPr/>
          <p:nvPr/>
        </p:nvSpPr>
        <p:spPr>
          <a:xfrm>
            <a:off x="107504" y="1306756"/>
            <a:ext cx="8971409" cy="3693319"/>
          </a:xfrm>
          <a:prstGeom prst="rect">
            <a:avLst/>
          </a:prstGeom>
          <a:solidFill>
            <a:schemeClr val="bg1">
              <a:alpha val="70000"/>
            </a:schemeClr>
          </a:solidFill>
          <a:ln w="25400">
            <a:solidFill>
              <a:schemeClr val="tx1"/>
            </a:solidFill>
          </a:ln>
        </p:spPr>
        <p:txBody>
          <a:bodyPr wrap="square">
            <a:spAutoFit/>
          </a:bodyPr>
          <a:lstStyle/>
          <a:p>
            <a:pPr marL="285750" indent="-285750">
              <a:buFont typeface="Arial" panose="020B0604020202020204" pitchFamily="34" charset="0"/>
              <a:buChar char="•"/>
            </a:pPr>
            <a:r>
              <a:rPr lang="en-GB" b="1" dirty="0"/>
              <a:t>“</a:t>
            </a:r>
            <a:r>
              <a:rPr lang="en-GB" dirty="0"/>
              <a:t>Of all my A-Levels,  Geography is the one that really </a:t>
            </a:r>
            <a:r>
              <a:rPr lang="en-GB" b="1" dirty="0"/>
              <a:t>relates to the real world</a:t>
            </a:r>
            <a:r>
              <a:rPr lang="en-GB" dirty="0"/>
              <a:t>, looking at a range of topics including climate change, migration and demography, environmental issues and natural hazards. It has links to politics, economics, biology, English, culture and media studies, and I have been able to </a:t>
            </a:r>
            <a:r>
              <a:rPr lang="en-GB" b="1" dirty="0"/>
              <a:t>develop both my literacy skills and statistical </a:t>
            </a:r>
            <a:r>
              <a:rPr lang="en-GB" dirty="0"/>
              <a:t>skills while studying the subject.” (Amrit, Y13)</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“Geography has allowed me to make better sense of the world we live in. I can </a:t>
            </a:r>
            <a:r>
              <a:rPr lang="en-GB" b="1" dirty="0"/>
              <a:t>form better opinions </a:t>
            </a:r>
            <a:r>
              <a:rPr lang="en-GB" dirty="0"/>
              <a:t>and see how everyday processes effect people and the environment. Learning about sustainability and climate change is of great importance for our future. Studying geography has helped me build a range of skills such as using maps and analysing data and also my literary skills. A-level geography </a:t>
            </a:r>
            <a:r>
              <a:rPr lang="en-GB" b="1" dirty="0"/>
              <a:t>complements my other A-level courses </a:t>
            </a:r>
            <a:r>
              <a:rPr lang="en-GB" dirty="0"/>
              <a:t>and is valued by universities.” (</a:t>
            </a:r>
            <a:r>
              <a:rPr lang="en-GB" dirty="0" err="1"/>
              <a:t>Avneet</a:t>
            </a:r>
            <a:r>
              <a:rPr lang="en-GB" dirty="0"/>
              <a:t>, Y13)</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8086719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DBAB95-DE7E-4E23-B6E3-B4627169F3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ad77b7-36cf-4fc5-a12d-9aab5d805e21"/>
    <ds:schemaRef ds:uri="22fdf05c-3d90-4b3b-b969-2cb9f703fb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825463D-3F8D-4E8B-87C8-84D70ECB82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3361</TotalTime>
  <Words>1397</Words>
  <Application>Microsoft Office PowerPoint</Application>
  <PresentationFormat>On-screen Show (4:3)</PresentationFormat>
  <Paragraphs>190</Paragraphs>
  <Slides>17</Slides>
  <Notes>5</Notes>
  <HiddenSlides>2</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Welcome to the Nishkam Geography department</vt:lpstr>
      <vt:lpstr>PowerPoint Presentation</vt:lpstr>
      <vt:lpstr>PowerPoint Presentation</vt:lpstr>
      <vt:lpstr>Head of Department welcome</vt:lpstr>
      <vt:lpstr>Meet the department</vt:lpstr>
      <vt:lpstr>Photo tour of the department</vt:lpstr>
      <vt:lpstr>What you can expect from Geography</vt:lpstr>
      <vt:lpstr>What you will study in Geography</vt:lpstr>
      <vt:lpstr>What you will study in Geography</vt:lpstr>
      <vt:lpstr>What you will study in Geography</vt:lpstr>
      <vt:lpstr>Qualification details</vt:lpstr>
      <vt:lpstr>An example topic from Geography</vt:lpstr>
      <vt:lpstr>Extra-curricular opportunities in Geography</vt:lpstr>
      <vt:lpstr>Where can Geography take you?</vt:lpstr>
      <vt:lpstr>What we expect from you </vt:lpstr>
      <vt:lpstr>Student perceptions</vt:lpstr>
      <vt:lpstr>Student perceptions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lastModifiedBy>Andrew Vaughan</cp:lastModifiedBy>
  <cp:revision>205</cp:revision>
  <cp:lastPrinted>2012-05-03T18:40:19Z</cp:lastPrinted>
  <dcterms:created xsi:type="dcterms:W3CDTF">2012-05-01T13:46:39Z</dcterms:created>
  <dcterms:modified xsi:type="dcterms:W3CDTF">2022-09-16T14:59:24Z</dcterms:modified>
</cp:coreProperties>
</file>