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7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8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76" r:id="rId3"/>
    <p:sldId id="275" r:id="rId4"/>
    <p:sldId id="258" r:id="rId5"/>
    <p:sldId id="277" r:id="rId6"/>
    <p:sldId id="278" r:id="rId7"/>
    <p:sldId id="259" r:id="rId8"/>
    <p:sldId id="279" r:id="rId9"/>
    <p:sldId id="280" r:id="rId10"/>
    <p:sldId id="260" r:id="rId11"/>
    <p:sldId id="281" r:id="rId12"/>
    <p:sldId id="282" r:id="rId13"/>
    <p:sldId id="261" r:id="rId14"/>
    <p:sldId id="283" r:id="rId15"/>
    <p:sldId id="284" r:id="rId16"/>
    <p:sldId id="262" r:id="rId17"/>
    <p:sldId id="268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2" y="12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3A1EC-3F62-4EE7-8133-47C78DFF3EFE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1CB57A-1584-49D7-937A-381EC8B5AC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241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2BA952-55F3-0440-96C4-D9A4E787724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2616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EEA31-0FD4-4B1B-AED1-022956185C0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623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2BA952-55F3-0440-96C4-D9A4E787724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2252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EEA31-0FD4-4B1B-AED1-022956185C0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484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2BA952-55F3-0440-96C4-D9A4E787724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5115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EEA31-0FD4-4B1B-AED1-022956185C0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4051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EEA31-0FD4-4B1B-AED1-022956185C0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1271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9EEA31-0FD4-4B1B-AED1-022956185C0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230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282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910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747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92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507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998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579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5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755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871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9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ED7EC-A380-4405-B197-2591D5554426}" type="datetimeFigureOut">
              <a:rPr lang="en-GB" smtClean="0"/>
              <a:t>19/06/2018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A260C-A1B1-48FF-B404-D424777553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393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qtW7H7yPZLg" TargetMode="External"/><Relationship Id="rId7" Type="http://schemas.openxmlformats.org/officeDocument/2006/relationships/image" Target="../media/image1.tiff"/><Relationship Id="rId2" Type="http://schemas.openxmlformats.org/officeDocument/2006/relationships/hyperlink" Target="https://youtu.be/1sK4JX0co8I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3_sCOVe1r_g" TargetMode="External"/><Relationship Id="rId5" Type="http://schemas.openxmlformats.org/officeDocument/2006/relationships/hyperlink" Target="https://youtu.be/om_BIzXaVwU" TargetMode="External"/><Relationship Id="rId4" Type="http://schemas.openxmlformats.org/officeDocument/2006/relationships/hyperlink" Target="https://youtu.be/t1igADZpHe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8TH65WnwSFs" TargetMode="External"/><Relationship Id="rId7" Type="http://schemas.openxmlformats.org/officeDocument/2006/relationships/image" Target="../media/image2.tiff"/><Relationship Id="rId2" Type="http://schemas.openxmlformats.org/officeDocument/2006/relationships/hyperlink" Target="https://youtu.be/KOrCDcbGVeU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1o8oIELbNxE" TargetMode="External"/><Relationship Id="rId5" Type="http://schemas.openxmlformats.org/officeDocument/2006/relationships/hyperlink" Target="https://youtu.be/dfgeLdXA87I" TargetMode="External"/><Relationship Id="rId4" Type="http://schemas.openxmlformats.org/officeDocument/2006/relationships/hyperlink" Target="https://youtu.be/169-7C09mf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HeMPV5VDR4" TargetMode="External"/><Relationship Id="rId7" Type="http://schemas.openxmlformats.org/officeDocument/2006/relationships/image" Target="../media/image3.png"/><Relationship Id="rId2" Type="http://schemas.openxmlformats.org/officeDocument/2006/relationships/hyperlink" Target="https://youtu.be/Cd2ch4XV84s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_pFCpKtwCkI" TargetMode="External"/><Relationship Id="rId5" Type="http://schemas.openxmlformats.org/officeDocument/2006/relationships/hyperlink" Target="https://youtu.be/_G4ZY66BG38" TargetMode="External"/><Relationship Id="rId4" Type="http://schemas.openxmlformats.org/officeDocument/2006/relationships/hyperlink" Target="https://youtu.be/k7v3cq1ZJjM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XXDThkJ3Ew" TargetMode="External"/><Relationship Id="rId7" Type="http://schemas.openxmlformats.org/officeDocument/2006/relationships/image" Target="../media/image4.tiff"/><Relationship Id="rId2" Type="http://schemas.openxmlformats.org/officeDocument/2006/relationships/hyperlink" Target="https://youtu.be/txA48AcJNmg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PE0RAgHr06U" TargetMode="External"/><Relationship Id="rId5" Type="http://schemas.openxmlformats.org/officeDocument/2006/relationships/hyperlink" Target="https://youtu.be/JczRpnjNKwc" TargetMode="External"/><Relationship Id="rId4" Type="http://schemas.openxmlformats.org/officeDocument/2006/relationships/hyperlink" Target="https://youtu.be/GVMvl05hCrI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YptNONmnXH0" TargetMode="External"/><Relationship Id="rId7" Type="http://schemas.openxmlformats.org/officeDocument/2006/relationships/image" Target="../media/image5.tiff"/><Relationship Id="rId2" Type="http://schemas.openxmlformats.org/officeDocument/2006/relationships/hyperlink" Target="https://youtu.be/7xo4tUMdAMw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RAMbIz3Y2JA" TargetMode="External"/><Relationship Id="rId5" Type="http://schemas.openxmlformats.org/officeDocument/2006/relationships/hyperlink" Target="https://youtu.be/0KhWqImZuII" TargetMode="External"/><Relationship Id="rId4" Type="http://schemas.openxmlformats.org/officeDocument/2006/relationships/hyperlink" Target="https://youtu.be/J9qwXoT8Yao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O-_HXO7HwY" TargetMode="External"/><Relationship Id="rId7" Type="http://schemas.openxmlformats.org/officeDocument/2006/relationships/image" Target="../media/image6.tiff"/><Relationship Id="rId2" Type="http://schemas.openxmlformats.org/officeDocument/2006/relationships/hyperlink" Target="https://youtu.be/vrYhLNQMRro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Q78COTwT7nE" TargetMode="External"/><Relationship Id="rId5" Type="http://schemas.openxmlformats.org/officeDocument/2006/relationships/hyperlink" Target="https://youtu.be/MC81uUOaRmM" TargetMode="External"/><Relationship Id="rId4" Type="http://schemas.openxmlformats.org/officeDocument/2006/relationships/hyperlink" Target="https://youtu.be/1vPH4VHo_i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5hBOqGC1BLw" TargetMode="External"/><Relationship Id="rId7" Type="http://schemas.openxmlformats.org/officeDocument/2006/relationships/image" Target="../media/image7.jpeg"/><Relationship Id="rId2" Type="http://schemas.openxmlformats.org/officeDocument/2006/relationships/hyperlink" Target="https://youtu.be/7xo4tUMdAMw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9zT4hkAxzLg" TargetMode="External"/><Relationship Id="rId5" Type="http://schemas.openxmlformats.org/officeDocument/2006/relationships/hyperlink" Target="https://youtu.be/KGDu-_vi8sg" TargetMode="External"/><Relationship Id="rId4" Type="http://schemas.openxmlformats.org/officeDocument/2006/relationships/hyperlink" Target="https://youtu.be/WsML7hiTnsY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pXxoyk5wOo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tiff"/><Relationship Id="rId4" Type="http://schemas.openxmlformats.org/officeDocument/2006/relationships/hyperlink" Target="https://www.youtube.com/watch?v=X1_2NwmIobU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CLauvpD9pH0" TargetMode="External"/><Relationship Id="rId2" Type="http://schemas.openxmlformats.org/officeDocument/2006/relationships/hyperlink" Target="https://tinyurl.com/yav5qqw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tiff"/><Relationship Id="rId4" Type="http://schemas.openxmlformats.org/officeDocument/2006/relationships/hyperlink" Target="https://youtu.be/mFGBmc_Sh6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imelines.tv/index.php?t=2&amp;e=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.uk/bitesize/ks3/history/uk_through_time/british_empire_through_time/revision/6/" TargetMode="Externa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hyperlink" Target="https://youtu.be/x9BdVHCuNPs" TargetMode="External"/><Relationship Id="rId7" Type="http://schemas.openxmlformats.org/officeDocument/2006/relationships/hyperlink" Target="https://youtu.be/zhL5DCizj5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NLL2Txs8kCg" TargetMode="External"/><Relationship Id="rId5" Type="http://schemas.openxmlformats.org/officeDocument/2006/relationships/hyperlink" Target="https://youtu.be/GYAk5jCTQ3s" TargetMode="External"/><Relationship Id="rId4" Type="http://schemas.openxmlformats.org/officeDocument/2006/relationships/hyperlink" Target="https://youtu.be/ejc8oDOcN_o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ohndclare.net/cold_war9.htm" TargetMode="External"/><Relationship Id="rId2" Type="http://schemas.openxmlformats.org/officeDocument/2006/relationships/hyperlink" Target="https://www.youtube.com/watch?v=ZkVei8ydU0A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tiff"/><Relationship Id="rId4" Type="http://schemas.openxmlformats.org/officeDocument/2006/relationships/hyperlink" Target="https://www.youtube.com/watch?v=UlWMGdAPlWQ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tiff"/><Relationship Id="rId3" Type="http://schemas.openxmlformats.org/officeDocument/2006/relationships/hyperlink" Target="https://youtu.be/0IJrhQE6DZk" TargetMode="External"/><Relationship Id="rId7" Type="http://schemas.openxmlformats.org/officeDocument/2006/relationships/hyperlink" Target="https://youtu.be/Ajn9g5Gsv98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dnV_MTFEGIY" TargetMode="External"/><Relationship Id="rId5" Type="http://schemas.openxmlformats.org/officeDocument/2006/relationships/hyperlink" Target="https://youtu.be/PNgpM9TVal8" TargetMode="External"/><Relationship Id="rId4" Type="http://schemas.openxmlformats.org/officeDocument/2006/relationships/hyperlink" Target="https://youtu.be/zZkDYr7qsCw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tiff"/><Relationship Id="rId3" Type="http://schemas.openxmlformats.org/officeDocument/2006/relationships/hyperlink" Target="https://youtu.be/EMF7mgycg9M" TargetMode="External"/><Relationship Id="rId7" Type="http://schemas.openxmlformats.org/officeDocument/2006/relationships/hyperlink" Target="https://youtu.be/etmRI2_9Q_A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ZZ55ZvBe07U" TargetMode="External"/><Relationship Id="rId5" Type="http://schemas.openxmlformats.org/officeDocument/2006/relationships/hyperlink" Target="https://youtu.be/3QwICP2ukqM" TargetMode="External"/><Relationship Id="rId4" Type="http://schemas.openxmlformats.org/officeDocument/2006/relationships/hyperlink" Target="https://youtu.be/KOK1TMSyKcM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aqS-BlpfU4" TargetMode="External"/><Relationship Id="rId7" Type="http://schemas.openxmlformats.org/officeDocument/2006/relationships/image" Target="../media/image15.tiff"/><Relationship Id="rId2" Type="http://schemas.openxmlformats.org/officeDocument/2006/relationships/hyperlink" Target="https://youtu.be/yxaegqvl4a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y9HjvHZfCUI" TargetMode="External"/><Relationship Id="rId5" Type="http://schemas.openxmlformats.org/officeDocument/2006/relationships/hyperlink" Target="https://youtu.be/ezuFR5OwHU8" TargetMode="External"/><Relationship Id="rId4" Type="http://schemas.openxmlformats.org/officeDocument/2006/relationships/hyperlink" Target="https://youtu.be/XbKCyQn5oTc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181597" y="103456"/>
            <a:ext cx="502464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7 History - Autumn 1 : A Nation of Immigrants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>
            <a:off x="92826" y="1144386"/>
            <a:ext cx="8976837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92826" y="908166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069663" y="908166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1" y="2197536"/>
          <a:ext cx="2935536" cy="464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855536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1. Chronological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In order of time (e.g. from the earliest to latest).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Anachronistic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Not in time order, or with two clashing time periods.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3. 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Evidence from the time of the event.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</a:t>
                      </a:r>
                      <a:r>
                        <a:rPr lang="en-US" sz="1200" dirty="0" err="1"/>
                        <a:t>Interpre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tation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Evidence or opinion from 5 years after the event.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Normans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Conquerors from a part of Northern France.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6. William the Conqueror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Leader of the Normans who took over England.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7. Heir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person who will be the next King or Queen.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8. Reliable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Can you trust the evidence?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64873" y="2197536"/>
          <a:ext cx="6195795" cy="46452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64615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40531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890414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2300235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1. A.D.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Anno Domini – years after ‘Year 0’.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7. Identify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Give a name or a definition.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B.C.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Before Christ – years before ‘Year 0’.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8. Describe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Give details about something, or tell how something happened..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 Historian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Somebody who studies the past, and asks ‘why’.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9. Explain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Tell why something happened, and what its effects were.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group of people who identify as one country.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10. Judge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Justify what your opinion is, and why.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Invader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People who attack a place. Also called conquerors.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11. Evaluate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Decide ‘how far’ you agree with something.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6. Settler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People who move to live in a new place.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12. Compare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Describe and explain similarities (things that are the same).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Video Link 1: 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2"/>
                        </a:rPr>
                        <a:t>https://youtu.be/1sK4JX0co8I</a:t>
                      </a:r>
                      <a:r>
                        <a:rPr lang="en-US" sz="12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Who claimed the Throne in 1066?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Video Link 2: 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3"/>
                        </a:rPr>
                        <a:t>https://youtu.be/qtW7H7yPZLg</a:t>
                      </a:r>
                      <a:r>
                        <a:rPr lang="en-US" sz="12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Who invaded England before William?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Video Link 3: 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4"/>
                        </a:rPr>
                        <a:t>https://youtu.be/t1igADZpHek</a:t>
                      </a:r>
                      <a:r>
                        <a:rPr lang="en-US" sz="12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Why did William win the Battle of Hastings?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Video Link</a:t>
                      </a:r>
                      <a:r>
                        <a:rPr lang="en-GB" sz="1200" baseline="0" dirty="0"/>
                        <a:t> </a:t>
                      </a:r>
                      <a:r>
                        <a:rPr lang="en-GB" sz="1200" dirty="0"/>
                        <a:t>4:  </a:t>
                      </a: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5"/>
                        </a:rPr>
                        <a:t>https://youtu.be/om_BIzXaVwU</a:t>
                      </a:r>
                      <a:r>
                        <a:rPr lang="en-GB" sz="1200" b="0" i="0" u="none" strike="noStrike" baseline="0" noProof="0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How did William control England?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84652" y="2197536"/>
          <a:ext cx="2988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88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The Extra Mile: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your own Viking invasion longboat.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your own drawing / map of the Battle of Hastings.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diary entry from one of the contenders to the Throne in 1066.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Does this interpretation of William the Conqueror match what you know about him?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the Battle of Hastings. How did William win?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King Knut. Was he a good King of England?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Queen Margaret (1045-1093), and what was her significance?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 </a:t>
                      </a: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  <a:hlinkClick r:id="rId6"/>
                        </a:rPr>
                        <a:t>https://youtu.be/3_sCOVe1r_g</a:t>
                      </a:r>
                      <a:r>
                        <a:rPr lang="en-GB" sz="12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 a cartoon which covers the period around </a:t>
                      </a:r>
                      <a:r>
                        <a:rPr lang="en-GB" sz="1200" b="0" i="0" u="none" strike="noStrike" noProof="0" dirty="0" err="1">
                          <a:solidFill>
                            <a:srgbClr val="000000"/>
                          </a:solidFill>
                          <a:latin typeface="Calibri"/>
                        </a:rPr>
                        <a:t>BoH</a:t>
                      </a:r>
                      <a:endParaRPr lang="en-US" sz="1200" dirty="0" err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152629" y="551968"/>
            <a:ext cx="1555314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750 B.C. The Celts settle Britain.</a:t>
            </a:r>
            <a:endParaRPr 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CA20E47D-3EB4-B04C-AE02-1D92C8BDD903}"/>
              </a:ext>
            </a:extLst>
          </p:cNvPr>
          <p:cNvSpPr txBox="1"/>
          <p:nvPr/>
        </p:nvSpPr>
        <p:spPr>
          <a:xfrm>
            <a:off x="1768807" y="559364"/>
            <a:ext cx="1382552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43 A.D. The Romans invade.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3237146" y="551968"/>
            <a:ext cx="1276870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450 The Anglo-Saxons invade.</a:t>
            </a:r>
            <a:endParaRPr lang="en-US" sz="1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4601542" y="551968"/>
            <a:ext cx="1260184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800 The Vikings invade.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28637" y="108007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575735" y="109617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5759613" y="109289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7828231" y="108904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08E7C15-B531-B645-AD8C-2CBFABC59F51}"/>
              </a:ext>
            </a:extLst>
          </p:cNvPr>
          <p:cNvSpPr txBox="1"/>
          <p:nvPr/>
        </p:nvSpPr>
        <p:spPr>
          <a:xfrm>
            <a:off x="5956806" y="559416"/>
            <a:ext cx="2148095" cy="523220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1066 The Normans invade with the Battle of Hastings.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16E5BE6-C45C-7442-B1BC-08E288E69B20}"/>
              </a:ext>
            </a:extLst>
          </p:cNvPr>
          <p:cNvSpPr txBox="1"/>
          <p:nvPr/>
        </p:nvSpPr>
        <p:spPr>
          <a:xfrm>
            <a:off x="5777981" y="1225512"/>
            <a:ext cx="1456366" cy="738664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1066 Edward the Confessor dies, with no heir.</a:t>
            </a:r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A14AE0C3-778D-A24D-98A0-99343D7CDD33}"/>
              </a:ext>
            </a:extLst>
          </p:cNvPr>
          <p:cNvSpPr txBox="1"/>
          <p:nvPr/>
        </p:nvSpPr>
        <p:spPr>
          <a:xfrm>
            <a:off x="7277277" y="1223649"/>
            <a:ext cx="1739484" cy="738664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1070-1080: Bishop </a:t>
            </a:r>
            <a:r>
              <a:rPr lang="en-GB" dirty="0" err="1"/>
              <a:t>Odo</a:t>
            </a:r>
            <a:r>
              <a:rPr lang="en-GB" dirty="0"/>
              <a:t> commissions the Bayeux Tapestry.</a:t>
            </a:r>
            <a:endParaRPr 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DD70429B-5C64-EA4E-81E5-2C423FC25246}"/>
              </a:ext>
            </a:extLst>
          </p:cNvPr>
          <p:cNvSpPr txBox="1"/>
          <p:nvPr/>
        </p:nvSpPr>
        <p:spPr>
          <a:xfrm>
            <a:off x="1768806" y="1223649"/>
            <a:ext cx="1619237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112 A.D. Emperor Hadrian builds a wall near Scotland.</a:t>
            </a:r>
            <a:endParaRPr lang="en-US" dirty="0"/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xmlns="" id="{DBB93DA6-7EFD-C148-ABC8-FC0178CAF567}"/>
              </a:ext>
            </a:extLst>
          </p:cNvPr>
          <p:cNvCxnSpPr>
            <a:cxnSpLocks/>
          </p:cNvCxnSpPr>
          <p:nvPr/>
        </p:nvCxnSpPr>
        <p:spPr>
          <a:xfrm flipV="1">
            <a:off x="1721798" y="352596"/>
            <a:ext cx="15144" cy="1654893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0EB53082-2C10-C44B-8338-6A118C22B4E2}"/>
              </a:ext>
            </a:extLst>
          </p:cNvPr>
          <p:cNvSpPr txBox="1"/>
          <p:nvPr/>
        </p:nvSpPr>
        <p:spPr>
          <a:xfrm>
            <a:off x="4308033" y="1230242"/>
            <a:ext cx="1431464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1016 Viking King Knut conquers England.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26904E9-C75A-824D-9F04-8A14FAB07D67}"/>
              </a:ext>
            </a:extLst>
          </p:cNvPr>
          <p:cNvSpPr txBox="1"/>
          <p:nvPr/>
        </p:nvSpPr>
        <p:spPr>
          <a:xfrm>
            <a:off x="1412860" y="158849"/>
            <a:ext cx="630237" cy="307777"/>
          </a:xfrm>
          <a:prstGeom prst="rect">
            <a:avLst/>
          </a:prstGeom>
          <a:ln/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Year 0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4DE6C94-EAA0-5C46-ACEC-55E0318E9C5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2443" t="-90" r="25778" b="3057"/>
          <a:stretch/>
        </p:blipFill>
        <p:spPr>
          <a:xfrm rot="16200000">
            <a:off x="9663608" y="-315691"/>
            <a:ext cx="2018205" cy="2826687"/>
          </a:xfrm>
          <a:prstGeom prst="rect">
            <a:avLst/>
          </a:prstGeom>
        </p:spPr>
      </p:pic>
      <p:sp>
        <p:nvSpPr>
          <p:cNvPr id="43" name="Oval 42">
            <a:extLst>
              <a:ext uri="{FF2B5EF4-FFF2-40B4-BE49-F238E27FC236}">
                <a16:creationId xmlns:a16="http://schemas.microsoft.com/office/drawing/2014/main" xmlns="" id="{90E3026D-5E03-3C47-9D9C-10C208C68B37}"/>
              </a:ext>
            </a:extLst>
          </p:cNvPr>
          <p:cNvSpPr/>
          <p:nvPr/>
        </p:nvSpPr>
        <p:spPr>
          <a:xfrm>
            <a:off x="1647521" y="109446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D941E017-F6E4-8541-BA7C-E525A5297943}"/>
              </a:ext>
            </a:extLst>
          </p:cNvPr>
          <p:cNvSpPr/>
          <p:nvPr/>
        </p:nvSpPr>
        <p:spPr>
          <a:xfrm>
            <a:off x="1858705" y="109617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C24B6BA6-1E6A-6546-A953-A92ABAAF0019}"/>
              </a:ext>
            </a:extLst>
          </p:cNvPr>
          <p:cNvSpPr/>
          <p:nvPr/>
        </p:nvSpPr>
        <p:spPr>
          <a:xfrm>
            <a:off x="2190576" y="109617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3EDE54E9-1A57-024D-8580-AD4C39F0BDF2}"/>
              </a:ext>
            </a:extLst>
          </p:cNvPr>
          <p:cNvSpPr/>
          <p:nvPr/>
        </p:nvSpPr>
        <p:spPr>
          <a:xfrm>
            <a:off x="3311165" y="108007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F8AC8A4B-C53F-F740-BC79-CEC81707ADE9}"/>
              </a:ext>
            </a:extLst>
          </p:cNvPr>
          <p:cNvSpPr/>
          <p:nvPr/>
        </p:nvSpPr>
        <p:spPr>
          <a:xfrm>
            <a:off x="5308079" y="108007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xmlns="" id="{8C0864CA-B7D9-5040-B399-4F5F8825406D}"/>
              </a:ext>
            </a:extLst>
          </p:cNvPr>
          <p:cNvSpPr/>
          <p:nvPr/>
        </p:nvSpPr>
        <p:spPr>
          <a:xfrm>
            <a:off x="6027817" y="109393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4895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005570" y="71922"/>
            <a:ext cx="515134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8 History - Autumn 1 : A Religious Rollercoaster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 flipV="1">
            <a:off x="92826" y="1218513"/>
            <a:ext cx="9091826" cy="82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92826" y="983116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174593" y="983116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1" y="2197536"/>
          <a:ext cx="2736000" cy="464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1. Revolution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significant change in an order or place.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Catholic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Christians who follow the Pope.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3. Protestant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Christians who broke from Rome following Luther.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Martin Luther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man who protested against Catholic Church.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Pope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leader of the Catholic Church.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6. Economic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do with money.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7. Political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do with power.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8. Religious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do with faith.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84993" y="2197536"/>
          <a:ext cx="6360850" cy="46452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64615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2300235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1. 95 Theses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list of 95 problems with the Catholic Church by Luther.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7. Heretic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Somebody who goes against the religion of the country.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Vestments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Priests’ clothing. Catholic vestments were fancy.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8. Bloody Mary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Catholic Queen who made England Catholic and killed 300.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3.Stained glass.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Decorated windows in Catholic churches.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9. The Middle Way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Elizabeth’s attempt at a religious compromise. Partly P and 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Indulgence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Catholic way to pay to go to heaven, rather than earn it.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10. Act of Supremacy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1558 – Elizabeth makes herself Head of the Church of England.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</a:t>
                      </a:r>
                      <a:r>
                        <a:rPr lang="en-US" sz="1200" dirty="0" err="1"/>
                        <a:t>Transub</a:t>
                      </a:r>
                      <a:r>
                        <a:rPr lang="en-US" sz="1200" dirty="0"/>
                        <a:t> </a:t>
                      </a:r>
                      <a:r>
                        <a:rPr lang="en-US" sz="1200" dirty="0" err="1"/>
                        <a:t>stantiation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Catholic belief about what happens during Mass.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11. Prayer Book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book of approved prayers, sometimes in English or Latin.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6. Mass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Catholic ceremony, it was very elaborate.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12. Tudor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Royal Family line from Henry VI to Elizabeth 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Video Link 1: </a:t>
                      </a:r>
                      <a:r>
                        <a:rPr lang="en-US" sz="1200" dirty="0">
                          <a:hlinkClick r:id="rId2"/>
                        </a:rPr>
                        <a:t>https://youtu.be/KOrCDcbGVeU</a:t>
                      </a:r>
                      <a:r>
                        <a:rPr lang="en-US" sz="1200" dirty="0"/>
                        <a:t> Why did Henry need a son?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Video Link 2: </a:t>
                      </a:r>
                      <a:r>
                        <a:rPr lang="en-US" sz="1200" dirty="0">
                          <a:hlinkClick r:id="rId3"/>
                        </a:rPr>
                        <a:t>https://youtu.be/8TH65WnwSFs</a:t>
                      </a:r>
                      <a:r>
                        <a:rPr lang="en-US" sz="1200" dirty="0"/>
                        <a:t> Why</a:t>
                      </a:r>
                      <a:r>
                        <a:rPr lang="en-US" sz="1200" baseline="0" dirty="0"/>
                        <a:t> did Henry break with Rome?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US" sz="1200" dirty="0"/>
                        <a:t>Video Link 3: </a:t>
                      </a:r>
                      <a:r>
                        <a:rPr lang="en-US" sz="1200" dirty="0">
                          <a:hlinkClick r:id="rId4"/>
                        </a:rPr>
                        <a:t>https://youtu.be/169-7C09mf4</a:t>
                      </a:r>
                      <a:r>
                        <a:rPr lang="en-US" sz="1200" dirty="0"/>
                        <a:t> Can a child</a:t>
                      </a:r>
                      <a:r>
                        <a:rPr lang="en-US" sz="1200" baseline="0" dirty="0"/>
                        <a:t> be a good King? (Edward VI).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4: </a:t>
                      </a:r>
                      <a:r>
                        <a:rPr lang="en-GB" sz="1200" dirty="0">
                          <a:hlinkClick r:id="rId5"/>
                        </a:rPr>
                        <a:t>https://youtu.be/dfgeLdXA87I</a:t>
                      </a:r>
                      <a:r>
                        <a:rPr lang="en-GB" sz="1200" dirty="0"/>
                        <a:t> Who was Elizabeth I?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84652" y="2197536"/>
          <a:ext cx="2988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88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 poster / flyer / pamphlet to advertise a secret meeting of Ps or Cs.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to compare a Protestant Church and a Catholic Church.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to Elizabeth to complain about why you dislike her Middle Way.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this interpretation about Bloody Mary?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the 95 Theses. What was Luther complaining about?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Lady Jane Grey. Who was she and how did she get removed?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Cardinal Wolsey, and what was his role with Henry VIII?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6"/>
                        </a:rPr>
                        <a:t>https://youtu.be/1o8oIELbNxE</a:t>
                      </a:r>
                      <a:r>
                        <a:rPr lang="en-GB" sz="1200" dirty="0"/>
                        <a:t> a</a:t>
                      </a:r>
                      <a:r>
                        <a:rPr lang="en-GB" sz="1200" baseline="0" dirty="0"/>
                        <a:t> high-level video on the Protestant Ref.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153159" y="1300565"/>
            <a:ext cx="1240926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1517: the ‘95 Theses’ start Protestantism.          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5643379" y="614264"/>
            <a:ext cx="1719988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1553: Mary I becomes Queen (C).</a:t>
            </a:r>
            <a:endParaRPr lang="en-US" sz="1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7399618" y="614264"/>
            <a:ext cx="1699120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1558: Elizabeth I becomes Queen (P).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28637" y="11550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5583534" y="11550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5887746" y="11550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7736133" y="116259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08E7C15-B531-B645-AD8C-2CBFABC59F51}"/>
              </a:ext>
            </a:extLst>
          </p:cNvPr>
          <p:cNvSpPr txBox="1"/>
          <p:nvPr/>
        </p:nvSpPr>
        <p:spPr>
          <a:xfrm>
            <a:off x="3742114" y="608065"/>
            <a:ext cx="1855540" cy="523220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1553: Lady Jane Grey is queen for 9 days. (P)</a:t>
            </a:r>
            <a:endParaRPr 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DD70429B-5C64-EA4E-81E5-2C423FC25246}"/>
              </a:ext>
            </a:extLst>
          </p:cNvPr>
          <p:cNvSpPr txBox="1"/>
          <p:nvPr/>
        </p:nvSpPr>
        <p:spPr>
          <a:xfrm>
            <a:off x="2746499" y="1299029"/>
            <a:ext cx="1923963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Edward is a highly strict Protestant (a Puritan). He bans Catholic things.</a:t>
            </a:r>
            <a:endParaRPr lang="en-US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0EB53082-2C10-C44B-8338-6A118C22B4E2}"/>
              </a:ext>
            </a:extLst>
          </p:cNvPr>
          <p:cNvSpPr txBox="1"/>
          <p:nvPr/>
        </p:nvSpPr>
        <p:spPr>
          <a:xfrm>
            <a:off x="7132031" y="1305188"/>
            <a:ext cx="1995177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Elizabeth tries to make a compromise between both Churches.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A811ED14-7524-4C47-9CDD-D6930E50B614}"/>
              </a:ext>
            </a:extLst>
          </p:cNvPr>
          <p:cNvSpPr txBox="1"/>
          <p:nvPr/>
        </p:nvSpPr>
        <p:spPr>
          <a:xfrm>
            <a:off x="190619" y="614264"/>
            <a:ext cx="1807592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1521: Henry VIII (C) named </a:t>
            </a:r>
            <a:r>
              <a:rPr lang="en-GB" dirty="0" err="1"/>
              <a:t>Fidei</a:t>
            </a:r>
            <a:r>
              <a:rPr lang="en-GB" dirty="0"/>
              <a:t> Defensor.</a:t>
            </a: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A3FC211-F1BA-7246-B43E-7A0622973706}"/>
              </a:ext>
            </a:extLst>
          </p:cNvPr>
          <p:cNvSpPr txBox="1"/>
          <p:nvPr/>
        </p:nvSpPr>
        <p:spPr>
          <a:xfrm>
            <a:off x="2093757" y="607379"/>
            <a:ext cx="1567739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1547:  Edward VI becomes King. (P)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875F7F3-ADAB-184F-8E46-E560C4354628}"/>
              </a:ext>
            </a:extLst>
          </p:cNvPr>
          <p:cNvSpPr txBox="1"/>
          <p:nvPr/>
        </p:nvSpPr>
        <p:spPr>
          <a:xfrm>
            <a:off x="4925478" y="1305188"/>
            <a:ext cx="2141924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Mary is an extremely strict Catholic, and burns people alive who are not.</a:t>
            </a:r>
            <a:endParaRPr lang="en-US" sz="14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02075333-A99D-5843-9F4D-EB9DEE7E9717}"/>
              </a:ext>
            </a:extLst>
          </p:cNvPr>
          <p:cNvSpPr txBox="1"/>
          <p:nvPr/>
        </p:nvSpPr>
        <p:spPr>
          <a:xfrm>
            <a:off x="1443724" y="1305188"/>
            <a:ext cx="1240926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1533: Henry VIII divorces C.A. (P)    </a:t>
            </a:r>
            <a:endParaRPr lang="en-US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7CC5CB2F-2DE3-144C-B739-96A92B9A36A4}"/>
              </a:ext>
            </a:extLst>
          </p:cNvPr>
          <p:cNvSpPr/>
          <p:nvPr/>
        </p:nvSpPr>
        <p:spPr>
          <a:xfrm>
            <a:off x="281639" y="115777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9E02B3A9-1FC0-A841-90FE-161447A8C002}"/>
              </a:ext>
            </a:extLst>
          </p:cNvPr>
          <p:cNvSpPr/>
          <p:nvPr/>
        </p:nvSpPr>
        <p:spPr>
          <a:xfrm>
            <a:off x="1439637" y="117534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DAB29C4-02ED-8A4F-B5B0-4E5585BEC434}"/>
              </a:ext>
            </a:extLst>
          </p:cNvPr>
          <p:cNvSpPr/>
          <p:nvPr/>
        </p:nvSpPr>
        <p:spPr>
          <a:xfrm>
            <a:off x="2466352" y="1161931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F03235CF-2F63-434E-82E2-6573B0AD7D71}"/>
              </a:ext>
            </a:extLst>
          </p:cNvPr>
          <p:cNvSpPr/>
          <p:nvPr/>
        </p:nvSpPr>
        <p:spPr>
          <a:xfrm>
            <a:off x="2756402" y="1164404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C8ADF9F6-E6FC-5949-AC2D-AC91FA5FD8BA}"/>
              </a:ext>
            </a:extLst>
          </p:cNvPr>
          <p:cNvSpPr/>
          <p:nvPr/>
        </p:nvSpPr>
        <p:spPr>
          <a:xfrm>
            <a:off x="4460400" y="11550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5B839BE9-7EA4-BE4C-B24B-17A3BAC4AA88}"/>
              </a:ext>
            </a:extLst>
          </p:cNvPr>
          <p:cNvSpPr/>
          <p:nvPr/>
        </p:nvSpPr>
        <p:spPr>
          <a:xfrm>
            <a:off x="7367735" y="117001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943D886-B953-584B-AC20-87D94C5241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9716863" y="-351735"/>
            <a:ext cx="1920762" cy="2858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368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247994" y="113232"/>
            <a:ext cx="469378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9 History – Autumn 1: The First World War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  <a:stCxn id="32" idx="6"/>
          </p:cNvCxnSpPr>
          <p:nvPr/>
        </p:nvCxnSpPr>
        <p:spPr>
          <a:xfrm>
            <a:off x="115329" y="1200255"/>
            <a:ext cx="9302855" cy="40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58675" y="973823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0" y="2197536"/>
          <a:ext cx="3024000" cy="464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Balkans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South-East Europe, including Serbia.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Nationalism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belief that your country is the best, and should rule.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Alliance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formal agreement of friendship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between states.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Entente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looser agreement of friendship between states.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Arms Race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competition to build the strongest / best weapons.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Franco-Prussian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War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war between France and Germany in 1870-71.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Separatism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desire to leave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 empire / country to be independent.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Austria-Hungary.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(A-H). The largest Empire in central Europe and Balkans.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58743" y="2197536"/>
          <a:ext cx="6048000" cy="46452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The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Black Hand Gang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nationalist-separatist group in Serbia.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Front 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Where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the fighting was taking place.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Gavrilo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Princip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member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of the BHG who shot A-D Ferdinand.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The Western Front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front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line between France and Germany.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Sovereignty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ability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 rule your own country, not in an Empire.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 Trenches</a:t>
                      </a:r>
                    </a:p>
                    <a:p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Battle lines dug into the group, often dirty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and wet.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Propaganda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Attempts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 persuade the public, often by the govt.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 Morale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spirit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of an army, crucial to fighting well.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Conscription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Forcing people to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join the army.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11. Lee-Enfield Rifle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main type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of gun used by the British Army (WW1).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Enlist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join up to the army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voluntarily.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12. Sandbags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Dense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bags of sand used to reinforce trenches.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1: </a:t>
                      </a:r>
                      <a:r>
                        <a:rPr lang="en-GB" sz="1200" dirty="0">
                          <a:hlinkClick r:id="rId2"/>
                        </a:rPr>
                        <a:t>https://youtu.be/Cd2ch4XV84s</a:t>
                      </a:r>
                      <a:r>
                        <a:rPr lang="en-GB" sz="1200" dirty="0"/>
                        <a:t>  A high-level video about ho</a:t>
                      </a:r>
                      <a:r>
                        <a:rPr lang="en-GB" sz="1200" baseline="0" dirty="0"/>
                        <a:t>w WW1 started.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2: </a:t>
                      </a:r>
                      <a:r>
                        <a:rPr lang="en-GB" sz="1200" dirty="0">
                          <a:hlinkClick r:id="rId3"/>
                        </a:rPr>
                        <a:t>https://youtu.be/lHeMPV5VDR4</a:t>
                      </a:r>
                      <a:r>
                        <a:rPr lang="en-GB" sz="1200" dirty="0"/>
                        <a:t> What</a:t>
                      </a:r>
                      <a:r>
                        <a:rPr lang="en-GB" sz="1200" baseline="0" dirty="0"/>
                        <a:t> was Schlieffen Plan and why did it fail?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3: </a:t>
                      </a:r>
                      <a:r>
                        <a:rPr lang="en-GB" sz="1200" dirty="0">
                          <a:hlinkClick r:id="rId4"/>
                        </a:rPr>
                        <a:t>https://youtu.be/k7v3cq1ZJjM</a:t>
                      </a:r>
                      <a:r>
                        <a:rPr lang="en-GB" sz="1200" dirty="0"/>
                        <a:t> Technological</a:t>
                      </a:r>
                      <a:r>
                        <a:rPr lang="en-GB" sz="1200" baseline="0" dirty="0"/>
                        <a:t> developments in WW1.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4: </a:t>
                      </a:r>
                      <a:r>
                        <a:rPr lang="en-GB" sz="1200" dirty="0">
                          <a:hlinkClick r:id="rId5"/>
                        </a:rPr>
                        <a:t>https://youtu.be/_G4ZY66BG38</a:t>
                      </a:r>
                      <a:r>
                        <a:rPr lang="en-US" sz="1200" baseline="0" dirty="0"/>
                        <a:t> Life in the trenches.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20730" y="2197536"/>
          <a:ext cx="3060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0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 recruitment</a:t>
                      </a:r>
                      <a:r>
                        <a:rPr lang="en-GB" sz="1200" baseline="0" dirty="0"/>
                        <a:t> poster / propaganda to get people to join the army for War.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of a WW1 trench.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home from a soldier in the trenches.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this interpretation about why WW1 started?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the Balkans. How</a:t>
                      </a:r>
                      <a:r>
                        <a:rPr lang="en-GB" sz="1200" baseline="0" dirty="0"/>
                        <a:t> did the Balkan Question lead to War?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the Kaiser’s ‘Place in the Sun’ speech. How does this help cause War?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were</a:t>
                      </a:r>
                      <a:r>
                        <a:rPr lang="en-GB" sz="1200" baseline="0" dirty="0"/>
                        <a:t> the women of WW1? Do some </a:t>
                      </a:r>
                      <a:r>
                        <a:rPr lang="en-GB" sz="1200" baseline="0" dirty="0" err="1"/>
                        <a:t>herstory</a:t>
                      </a:r>
                      <a:r>
                        <a:rPr lang="en-GB" sz="1200" baseline="0" dirty="0"/>
                        <a:t>; research key women’s contributions.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6"/>
                        </a:rPr>
                        <a:t>https://youtu.be/_pFCpKtwCkI</a:t>
                      </a:r>
                      <a:r>
                        <a:rPr lang="en-GB" sz="1200" dirty="0"/>
                        <a:t> a high-level</a:t>
                      </a:r>
                      <a:r>
                        <a:rPr lang="en-GB" sz="1200" baseline="0" dirty="0"/>
                        <a:t> video on who was to blame.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118067" y="593171"/>
            <a:ext cx="1078717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1881: RU, GE, A-H ally.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3190743" y="1293172"/>
            <a:ext cx="1404000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1905: GE tests the EC with First Moroccan Crisis.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4624564" y="1292597"/>
            <a:ext cx="936000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1905: The Schlieffen Plan.</a:t>
            </a:r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2841688" y="601524"/>
            <a:ext cx="1656000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1904: The Entente Cordial (GB and FR).</a:t>
            </a:r>
            <a:endParaRPr 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1269007" y="593558"/>
            <a:ext cx="1501092" cy="523220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1894: The Franco-Russian alliance.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-5514" y="114573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2303928" y="114976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5311244" y="115341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6956746" y="114646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529E2EBA-5DE8-A54E-B981-A30995CA5CEC}"/>
              </a:ext>
            </a:extLst>
          </p:cNvPr>
          <p:cNvSpPr/>
          <p:nvPr/>
        </p:nvSpPr>
        <p:spPr>
          <a:xfrm>
            <a:off x="3031765" y="115267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280C3D0-DB22-A24F-ACFB-736684E4618F}"/>
              </a:ext>
            </a:extLst>
          </p:cNvPr>
          <p:cNvSpPr txBox="1"/>
          <p:nvPr/>
        </p:nvSpPr>
        <p:spPr>
          <a:xfrm>
            <a:off x="6765022" y="1291412"/>
            <a:ext cx="1368000" cy="738664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28</a:t>
            </a:r>
            <a:r>
              <a:rPr lang="en-US" baseline="30000" dirty="0"/>
              <a:t>th</a:t>
            </a:r>
            <a:r>
              <a:rPr lang="en-US" dirty="0"/>
              <a:t> June 1914: Franz Ferdinand assassinated.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72E5E48-BF1D-B64E-9574-AF23B943BC60}"/>
              </a:ext>
            </a:extLst>
          </p:cNvPr>
          <p:cNvSpPr txBox="1"/>
          <p:nvPr/>
        </p:nvSpPr>
        <p:spPr>
          <a:xfrm>
            <a:off x="4692530" y="593171"/>
            <a:ext cx="1728000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1907: The Triple Entente (GB, FR, RU).</a:t>
            </a:r>
            <a:endParaRPr lang="en-US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FD7E80D1-D073-364B-9839-E9EB87E158D3}"/>
              </a:ext>
            </a:extLst>
          </p:cNvPr>
          <p:cNvSpPr/>
          <p:nvPr/>
        </p:nvSpPr>
        <p:spPr>
          <a:xfrm>
            <a:off x="5859965" y="114646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1CC6557F-3C77-BA4C-BD80-57440196A075}"/>
              </a:ext>
            </a:extLst>
          </p:cNvPr>
          <p:cNvSpPr/>
          <p:nvPr/>
        </p:nvSpPr>
        <p:spPr>
          <a:xfrm>
            <a:off x="8953123" y="1145236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E1C3C4D1-7660-BC47-B4C5-B0088325E5ED}"/>
              </a:ext>
            </a:extLst>
          </p:cNvPr>
          <p:cNvCxnSpPr>
            <a:cxnSpLocks/>
          </p:cNvCxnSpPr>
          <p:nvPr/>
        </p:nvCxnSpPr>
        <p:spPr>
          <a:xfrm flipV="1">
            <a:off x="9418184" y="979709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A95294F6-AB2C-5247-B051-051CB7AC0E33}"/>
              </a:ext>
            </a:extLst>
          </p:cNvPr>
          <p:cNvSpPr/>
          <p:nvPr/>
        </p:nvSpPr>
        <p:spPr>
          <a:xfrm>
            <a:off x="3889215" y="115267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0307571A-548B-1C4B-834A-35FE9FC054AE}"/>
              </a:ext>
            </a:extLst>
          </p:cNvPr>
          <p:cNvSpPr txBox="1"/>
          <p:nvPr/>
        </p:nvSpPr>
        <p:spPr>
          <a:xfrm>
            <a:off x="79116" y="1293172"/>
            <a:ext cx="1440000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1870-1: France loses the Franco-Prussian War.</a:t>
            </a:r>
            <a:endParaRPr lang="en-US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55B1D11A-CA7C-1C49-93FE-1D0909E478B4}"/>
              </a:ext>
            </a:extLst>
          </p:cNvPr>
          <p:cNvSpPr/>
          <p:nvPr/>
        </p:nvSpPr>
        <p:spPr>
          <a:xfrm>
            <a:off x="961389" y="114573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4FBB82C7-47B8-E64E-BC25-81D5AD44D048}"/>
              </a:ext>
            </a:extLst>
          </p:cNvPr>
          <p:cNvSpPr txBox="1"/>
          <p:nvPr/>
        </p:nvSpPr>
        <p:spPr>
          <a:xfrm>
            <a:off x="5589982" y="1291412"/>
            <a:ext cx="1152000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1908: GE launches first Dreadnought</a:t>
            </a:r>
            <a:endParaRPr lang="en-US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863B817B-3BCE-4E46-8F05-F928887F19FA}"/>
              </a:ext>
            </a:extLst>
          </p:cNvPr>
          <p:cNvSpPr/>
          <p:nvPr/>
        </p:nvSpPr>
        <p:spPr>
          <a:xfrm>
            <a:off x="4597838" y="115267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BBE7F2E7-063B-B44F-B7AF-C98FB20DF730}"/>
              </a:ext>
            </a:extLst>
          </p:cNvPr>
          <p:cNvSpPr txBox="1"/>
          <p:nvPr/>
        </p:nvSpPr>
        <p:spPr>
          <a:xfrm>
            <a:off x="1552432" y="1292597"/>
            <a:ext cx="1620000" cy="738664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1901 German Kaiser makes ‘Place in the Sun’ speech.</a:t>
            </a: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58A4EFF6-4D35-6946-8557-CB408EF360D8}"/>
              </a:ext>
            </a:extLst>
          </p:cNvPr>
          <p:cNvSpPr/>
          <p:nvPr/>
        </p:nvSpPr>
        <p:spPr>
          <a:xfrm>
            <a:off x="8049530" y="115218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26C01B1A-D916-614C-B689-77C1F35D2621}"/>
              </a:ext>
            </a:extLst>
          </p:cNvPr>
          <p:cNvSpPr txBox="1"/>
          <p:nvPr/>
        </p:nvSpPr>
        <p:spPr>
          <a:xfrm>
            <a:off x="8158057" y="1291594"/>
            <a:ext cx="1232968" cy="738664"/>
          </a:xfrm>
          <a:prstGeom prst="rect">
            <a:avLst/>
          </a:prstGeom>
          <a:solidFill>
            <a:srgbClr val="FFD579">
              <a:alpha val="63137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28</a:t>
            </a:r>
            <a:r>
              <a:rPr lang="en-US" baseline="30000" dirty="0"/>
              <a:t>th</a:t>
            </a:r>
            <a:r>
              <a:rPr lang="en-US" dirty="0"/>
              <a:t> July 1914: A-H declares war on Serbia.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8C5B9FE0-A3FF-5F42-B108-C460564B24EB}"/>
              </a:ext>
            </a:extLst>
          </p:cNvPr>
          <p:cNvSpPr/>
          <p:nvPr/>
        </p:nvSpPr>
        <p:spPr>
          <a:xfrm>
            <a:off x="9343123" y="1145236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3190" y="141327"/>
            <a:ext cx="2860926" cy="186854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F72E5E48-BF1D-B64E-9574-AF23B943BC60}"/>
              </a:ext>
            </a:extLst>
          </p:cNvPr>
          <p:cNvSpPr txBox="1"/>
          <p:nvPr/>
        </p:nvSpPr>
        <p:spPr>
          <a:xfrm>
            <a:off x="6437865" y="600258"/>
            <a:ext cx="1850500" cy="523220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1912: GE offers AH unconditional support.</a:t>
            </a:r>
            <a:endParaRPr 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26C01B1A-D916-614C-B689-77C1F35D2621}"/>
              </a:ext>
            </a:extLst>
          </p:cNvPr>
          <p:cNvSpPr txBox="1"/>
          <p:nvPr/>
        </p:nvSpPr>
        <p:spPr>
          <a:xfrm>
            <a:off x="8301141" y="593171"/>
            <a:ext cx="1080000" cy="523220"/>
          </a:xfrm>
          <a:prstGeom prst="rect">
            <a:avLst/>
          </a:prstGeom>
          <a:solidFill>
            <a:srgbClr val="FFD579">
              <a:alpha val="63137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1914: RU supports SE.</a:t>
            </a: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55B1D11A-CA7C-1C49-93FE-1D0909E478B4}"/>
              </a:ext>
            </a:extLst>
          </p:cNvPr>
          <p:cNvSpPr/>
          <p:nvPr/>
        </p:nvSpPr>
        <p:spPr>
          <a:xfrm>
            <a:off x="1602200" y="115341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118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411340" y="103456"/>
            <a:ext cx="440813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7 History - Autumn 2 : King versus Pope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 flipV="1">
            <a:off x="134386" y="1158240"/>
            <a:ext cx="8994374" cy="7787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134386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111222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1" y="2197536"/>
          <a:ext cx="2916000" cy="464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Secular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Separated from religion, only political.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Hierarchy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system with different levels of power and status.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Doctrine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set or rules or beliefs that are strictly followed.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4.The Feudal System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hierarchy based upon ownership of land vs. work.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Fortify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make stronger. A fortress is a fortified castle.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Compel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force somebody to do something.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Tax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Money taken by a power, such as the government.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 Authority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Power, or the ability to do things and compel others.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51018" y="2197536"/>
          <a:ext cx="6173146" cy="46452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64615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40531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2232000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Norman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people from Normandy, where William I came from.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7. Pope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head of the Catholic Church.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Motte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mound forming the strong keep of an early castle.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8. Cardinal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 important member in the church hierarchy, below Pope.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Bailey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fenced village at the bottom of a Norman Castle.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9. Rome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Where the Catholic Church is based and the Pope lives.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 4. Keep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strongest part of a Motte and Bailey castle, at the top.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10. Catholic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Christian Church in Europe / Christendom in the Middle Ages.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Demesne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Lord’s land in a medieval village, attached to a manor.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11. Thomas Becket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Archbishop of Canterbury, murdered in 1170. A mystery!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Windfall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Wood or fruit that has fallen from trees due to wind.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12. Tithe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10% tax paid by all Catholics to the Catholic Church.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1: </a:t>
                      </a:r>
                      <a:r>
                        <a:rPr lang="en-GB" sz="1200" dirty="0">
                          <a:hlinkClick r:id="rId2"/>
                        </a:rPr>
                        <a:t>https://youtu.be/txA48AcJNmg</a:t>
                      </a:r>
                      <a:r>
                        <a:rPr lang="en-GB" sz="1200" dirty="0"/>
                        <a:t> How did the Feudal System work?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2: </a:t>
                      </a:r>
                      <a:r>
                        <a:rPr lang="en-GB" sz="1200" dirty="0">
                          <a:hlinkClick r:id="rId3"/>
                        </a:rPr>
                        <a:t>https://youtu.be/RXXDThkJ3Ew</a:t>
                      </a:r>
                      <a:r>
                        <a:rPr lang="en-GB" sz="1200" dirty="0"/>
                        <a:t> what were Motte and Bailey castles?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3: </a:t>
                      </a:r>
                      <a:r>
                        <a:rPr lang="en-GB" sz="1200" dirty="0">
                          <a:hlinkClick r:id="rId4"/>
                        </a:rPr>
                        <a:t>https://youtu.be/GVMvl05hCrI</a:t>
                      </a:r>
                      <a:r>
                        <a:rPr lang="en-GB" sz="1200" dirty="0"/>
                        <a:t> What was life like for a 10 Year Old Norman?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4: </a:t>
                      </a:r>
                      <a:r>
                        <a:rPr lang="en-GB" sz="1200" dirty="0">
                          <a:hlinkClick r:id="rId5"/>
                        </a:rPr>
                        <a:t>https://youtu.be/JczRpnjNKwc</a:t>
                      </a:r>
                      <a:r>
                        <a:rPr lang="en-GB" sz="1200" dirty="0"/>
                        <a:t> What happened to </a:t>
                      </a:r>
                      <a:r>
                        <a:rPr lang="en-GB" sz="1200"/>
                        <a:t>Thomas Becket?</a:t>
                      </a:r>
                      <a:endParaRPr lang="en-GB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56942" y="2197536"/>
          <a:ext cx="301752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1752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your own rules for living in a Medieval village. Make sure they are realistic!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your own model of a Motte and Bailey Castle.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from the Pope to the King, or vice versa, about who is more powerful.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Interpretation A about the relationship between the King and Pope?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King Henry II. Why is he considered one of England’s best Kings?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Pope Urban II – why was he so significant and powerful as the Pope?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Pope Joan? What is the myth about Joan, and could it be true?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6"/>
                        </a:rPr>
                        <a:t>https://youtu.be/PE0RAgHr06U</a:t>
                      </a:r>
                      <a:r>
                        <a:rPr lang="en-GB" sz="1200" dirty="0"/>
                        <a:t> a high-level video about Norman England.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180333" y="1255583"/>
            <a:ext cx="2626215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1066: William conquers England and then spreads his control over England in many ways.   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180333" y="565821"/>
            <a:ext cx="1850147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1066-1080 William the Conqueror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2883032" y="1255583"/>
            <a:ext cx="1982756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1100-1150: Several Kings are called to Rome to kiss the Pope’s feet.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4896115" y="1255583"/>
            <a:ext cx="1800000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1170: Thomas Becket is murdered in Canterbury Cathedral.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CA20E47D-3EB4-B04C-AE02-1D92C8BDD903}"/>
              </a:ext>
            </a:extLst>
          </p:cNvPr>
          <p:cNvSpPr txBox="1"/>
          <p:nvPr/>
        </p:nvSpPr>
        <p:spPr>
          <a:xfrm>
            <a:off x="3032760" y="565821"/>
            <a:ext cx="2341298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The Middle Ages: Kings and Popes compete for power.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5835919" y="565821"/>
            <a:ext cx="3245361" cy="52200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pPr algn="ctr"/>
            <a:r>
              <a:rPr lang="en-GB" dirty="0"/>
              <a:t>R: 1154-1189 King Henry II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84050" y="112114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231267" y="112114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382787" y="112114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6807241" y="112114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75AC48A-ED0A-0649-A5D2-A9F747D820EA}"/>
              </a:ext>
            </a:extLst>
          </p:cNvPr>
          <p:cNvSpPr txBox="1"/>
          <p:nvPr/>
        </p:nvSpPr>
        <p:spPr>
          <a:xfrm>
            <a:off x="8122606" y="1940596"/>
            <a:ext cx="1300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Interpretation A</a:t>
            </a:r>
            <a:endParaRPr lang="en-US" sz="12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E8B70635-05D6-3040-9C76-40ED6B6DDC91}"/>
              </a:ext>
            </a:extLst>
          </p:cNvPr>
          <p:cNvSpPr txBox="1"/>
          <p:nvPr/>
        </p:nvSpPr>
        <p:spPr>
          <a:xfrm>
            <a:off x="6736536" y="1255583"/>
            <a:ext cx="2344744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1174: King Henry II walks barefoot in penance, to apologise for Becket’s death.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D0DFB9C8-2765-C64C-8BC2-D6F31F0C676E}"/>
              </a:ext>
            </a:extLst>
          </p:cNvPr>
          <p:cNvSpPr/>
          <p:nvPr/>
        </p:nvSpPr>
        <p:spPr>
          <a:xfrm>
            <a:off x="261686" y="112114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F522BAF3-9330-9E4E-8628-184ACF9F99F7}"/>
              </a:ext>
            </a:extLst>
          </p:cNvPr>
          <p:cNvSpPr/>
          <p:nvPr/>
        </p:nvSpPr>
        <p:spPr>
          <a:xfrm>
            <a:off x="2852610" y="112114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AADE102C-324F-2743-9FE6-2E8503B7148D}"/>
              </a:ext>
            </a:extLst>
          </p:cNvPr>
          <p:cNvSpPr/>
          <p:nvPr/>
        </p:nvSpPr>
        <p:spPr>
          <a:xfrm>
            <a:off x="5777621" y="112114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E75BE95-50C1-8B4E-AD9E-95C401848E7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81158" y="6216"/>
            <a:ext cx="2818514" cy="216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601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190702" y="86878"/>
            <a:ext cx="500643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8 History – Autumn 2 : The English Revolution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 flipV="1">
            <a:off x="79200" y="1166028"/>
            <a:ext cx="9137702" cy="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79200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201165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1" y="2197536"/>
          <a:ext cx="2894214" cy="464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8678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855536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Revolution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A significant change in an order or place.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Parliament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The part of government that makes laws.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Democracy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A government where the people are represented.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Conspiracy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version of a story which blames somebody else.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Civil War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war between two sides within one country.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Sovereignty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To have control over laws and the country.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Propaganda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Attempts to persuade, often by the government.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 Loyalist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Somebody who keeps and supports their promises.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22173" y="2197536"/>
          <a:ext cx="6248766" cy="464388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40531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2300235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GB" sz="1200" dirty="0"/>
                        <a:t>1. The Magna Carta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 early ‘constitution’ signed restricting power of the King.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7. Roundhead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Supported Parliament, often Puritan (strict Protestant).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James I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King during the gunpowder plot.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8. Cavalier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Supported the King, with associations with Catholicism.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Charles I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King who was deposed by the English Civil War.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9. </a:t>
                      </a:r>
                      <a:r>
                        <a:rPr lang="en-GB" sz="1200" dirty="0" err="1"/>
                        <a:t>Parlia-mentarian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Another name for Roundheads, showing their support for </a:t>
                      </a:r>
                      <a:r>
                        <a:rPr lang="en-US" sz="1200" dirty="0" err="1"/>
                        <a:t>Parliam</a:t>
                      </a:r>
                      <a:r>
                        <a:rPr lang="en-US" sz="12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Guy Fawkes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Catholic who was caught trying to blow up Parliament.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10. Royalist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Another name for Cavaliers, showing their support for King.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Robert Cecil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’Discoverer’ of Gunpowder Plot, but a conspiracy leader?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11. Oliver Cromwell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Leader of the Roundheads, became ruler after the Civil War.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</a:t>
                      </a:r>
                      <a:r>
                        <a:rPr lang="en-GB" sz="1200" dirty="0" err="1"/>
                        <a:t>Gunpow</a:t>
                      </a:r>
                      <a:r>
                        <a:rPr lang="en-GB" sz="1200" dirty="0"/>
                        <a:t>-der Plot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Assumed Catholic attempt to blow up Parliament and King.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12. Lord Protector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title taken by Cromwell instead of ‘King’.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1:</a:t>
                      </a:r>
                      <a:r>
                        <a:rPr lang="en-US" sz="1200" dirty="0">
                          <a:hlinkClick r:id="rId2"/>
                        </a:rPr>
                        <a:t>https://youtu.be/7xo4tUMdAMw</a:t>
                      </a:r>
                      <a:r>
                        <a:rPr lang="en-US" sz="1200" dirty="0"/>
                        <a:t> </a:t>
                      </a:r>
                      <a:r>
                        <a:rPr lang="en-GB" sz="1200" dirty="0"/>
                        <a:t>The Magna Carta (a reminder for context).</a:t>
                      </a:r>
                      <a:r>
                        <a:rPr lang="en-US" sz="1200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2: </a:t>
                      </a:r>
                      <a:r>
                        <a:rPr lang="en-GB" sz="1200" dirty="0">
                          <a:hlinkClick r:id="rId3"/>
                        </a:rPr>
                        <a:t>https://youtu.be/YptNONmnXH0</a:t>
                      </a:r>
                      <a:r>
                        <a:rPr lang="en-GB" sz="1200" dirty="0"/>
                        <a:t> The Gunpowder Plot (there is a ‘part two’ too!)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3: </a:t>
                      </a:r>
                      <a:r>
                        <a:rPr lang="en-GB" sz="1200" dirty="0">
                          <a:hlinkClick r:id="rId4"/>
                        </a:rPr>
                        <a:t>https://youtu.be/J9qwXoT8Yao</a:t>
                      </a:r>
                      <a:r>
                        <a:rPr lang="en-GB" sz="1200" dirty="0"/>
                        <a:t> The English Civil War.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4: </a:t>
                      </a:r>
                      <a:r>
                        <a:rPr lang="en-GB" sz="1200" dirty="0">
                          <a:hlinkClick r:id="rId5"/>
                        </a:rPr>
                        <a:t>https://youtu.be/0KhWqImZuII</a:t>
                      </a:r>
                      <a:r>
                        <a:rPr lang="en-GB" sz="1200" dirty="0"/>
                        <a:t> Oliver Cromwell - did they really get rid of Kings?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86922" y="2197536"/>
          <a:ext cx="2988000" cy="464028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88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your own models of a Roundhead and a Cavalier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some propaganda on behalf of either the Roundheads or Cavaliers.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to Lord Protector Cromwell, to complain about or praise his new rules.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this interpretation about Cromwell’s role after 1653?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the battles of the Civil War – which was the most important?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what Cromwell did in Ireland after the Civil War. Hero or villain?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1200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Anne Vaux, and what was her role after the Gunpowder Plot with Catholics.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6"/>
                        </a:rPr>
                        <a:t>https://youtu.be/RAMbIz3Y2JA</a:t>
                      </a:r>
                      <a:r>
                        <a:rPr lang="en-GB" sz="1200" dirty="0"/>
                        <a:t> Would Parliament exist without the Civ. War?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125146" y="1236761"/>
            <a:ext cx="936000" cy="73800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1215: The Magna Carta.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140138" y="564687"/>
            <a:ext cx="1280432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1166-1216: King John I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1097405" y="1236761"/>
            <a:ext cx="1044000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1605: The Gunpowder Plot.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2194118" y="1236761"/>
            <a:ext cx="1044000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1642: The English Civil War starts.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7836973" y="1236761"/>
            <a:ext cx="1335148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1653: Cromwell becomes Lord Protector.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CA20E47D-3EB4-B04C-AE02-1D92C8BDD903}"/>
              </a:ext>
            </a:extLst>
          </p:cNvPr>
          <p:cNvSpPr txBox="1"/>
          <p:nvPr/>
        </p:nvSpPr>
        <p:spPr>
          <a:xfrm>
            <a:off x="1488778" y="564687"/>
            <a:ext cx="1212712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1603-1625 King James I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2772478" y="573296"/>
            <a:ext cx="4070517" cy="52200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GB" sz="1400" dirty="0"/>
              <a:t>R: 1625-1649 King Charles I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6908923" y="566256"/>
            <a:ext cx="2263198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 anchor="ctr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pPr algn="ctr"/>
            <a:r>
              <a:rPr lang="en-GB" dirty="0"/>
              <a:t>R: 1649 – 1658 Oliver Cromwell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30001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3976437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652194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7889701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75AC48A-ED0A-0649-A5D2-A9F747D820EA}"/>
              </a:ext>
            </a:extLst>
          </p:cNvPr>
          <p:cNvSpPr txBox="1"/>
          <p:nvPr/>
        </p:nvSpPr>
        <p:spPr>
          <a:xfrm>
            <a:off x="10873899" y="1835732"/>
            <a:ext cx="1300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Interpretation A</a:t>
            </a:r>
            <a:endParaRPr lang="en-US" sz="12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BF90F7E1-A74D-674D-B3FE-EFE38A8DD792}"/>
              </a:ext>
            </a:extLst>
          </p:cNvPr>
          <p:cNvSpPr txBox="1"/>
          <p:nvPr/>
        </p:nvSpPr>
        <p:spPr>
          <a:xfrm>
            <a:off x="3274444" y="1236761"/>
            <a:ext cx="1145186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1642, 44, 45: Battles of the Civil War.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11ADB585-4EEA-8841-B106-F56A99AEA217}"/>
              </a:ext>
            </a:extLst>
          </p:cNvPr>
          <p:cNvSpPr txBox="1"/>
          <p:nvPr/>
        </p:nvSpPr>
        <p:spPr>
          <a:xfrm>
            <a:off x="4451000" y="1236761"/>
            <a:ext cx="1613210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1648: Scotland invades England for Charles. They lose.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E3140D2D-5032-6245-84EC-C2AD1B0028CF}"/>
              </a:ext>
            </a:extLst>
          </p:cNvPr>
          <p:cNvSpPr txBox="1"/>
          <p:nvPr/>
        </p:nvSpPr>
        <p:spPr>
          <a:xfrm>
            <a:off x="6106402" y="1236761"/>
            <a:ext cx="1692000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1649: Charles is executed, effectively ending the Civil War.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10877D8A-D26C-6448-BC80-6CD9998B65DF}"/>
              </a:ext>
            </a:extLst>
          </p:cNvPr>
          <p:cNvSpPr/>
          <p:nvPr/>
        </p:nvSpPr>
        <p:spPr>
          <a:xfrm>
            <a:off x="1893148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0BAABAE8-0A49-F64A-83E2-05E803382475}"/>
              </a:ext>
            </a:extLst>
          </p:cNvPr>
          <p:cNvSpPr/>
          <p:nvPr/>
        </p:nvSpPr>
        <p:spPr>
          <a:xfrm>
            <a:off x="2691543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40662414-8575-2A4A-9A42-48F143561DB3}"/>
              </a:ext>
            </a:extLst>
          </p:cNvPr>
          <p:cNvSpPr/>
          <p:nvPr/>
        </p:nvSpPr>
        <p:spPr>
          <a:xfrm>
            <a:off x="6885167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8539D21A-97B5-7542-8B90-301D7E5DE4F3}"/>
              </a:ext>
            </a:extLst>
          </p:cNvPr>
          <p:cNvSpPr/>
          <p:nvPr/>
        </p:nvSpPr>
        <p:spPr>
          <a:xfrm>
            <a:off x="249562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B5E19D39-5D7A-674F-8171-E29EDD7DA6EC}"/>
              </a:ext>
            </a:extLst>
          </p:cNvPr>
          <p:cNvSpPr/>
          <p:nvPr/>
        </p:nvSpPr>
        <p:spPr>
          <a:xfrm>
            <a:off x="2025719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AAC0C9AA-569C-6541-A217-BC37578DA838}"/>
              </a:ext>
            </a:extLst>
          </p:cNvPr>
          <p:cNvSpPr/>
          <p:nvPr/>
        </p:nvSpPr>
        <p:spPr>
          <a:xfrm>
            <a:off x="3102208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C6BAF4DA-A6B6-7A4A-BDEA-E6A609215033}"/>
              </a:ext>
            </a:extLst>
          </p:cNvPr>
          <p:cNvSpPr/>
          <p:nvPr/>
        </p:nvSpPr>
        <p:spPr>
          <a:xfrm>
            <a:off x="3327460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856C8153-1668-BF46-BCA1-DD21E587726C}"/>
              </a:ext>
            </a:extLst>
          </p:cNvPr>
          <p:cNvSpPr/>
          <p:nvPr/>
        </p:nvSpPr>
        <p:spPr>
          <a:xfrm>
            <a:off x="4305439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A6FF813A-B4B1-1440-8AA4-A4232907EF34}"/>
              </a:ext>
            </a:extLst>
          </p:cNvPr>
          <p:cNvSpPr/>
          <p:nvPr/>
        </p:nvSpPr>
        <p:spPr>
          <a:xfrm>
            <a:off x="5100113" y="110827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7F62A5C7-9EFA-614A-9E11-27F40DDE349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15475"/>
          <a:stretch/>
        </p:blipFill>
        <p:spPr>
          <a:xfrm rot="5400000">
            <a:off x="9812445" y="-443279"/>
            <a:ext cx="1789556" cy="2849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030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212955" y="102202"/>
            <a:ext cx="497373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9 History – Autumn 2: The Second World War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  <a:stCxn id="32" idx="6"/>
          </p:cNvCxnSpPr>
          <p:nvPr/>
        </p:nvCxnSpPr>
        <p:spPr>
          <a:xfrm>
            <a:off x="115329" y="1200255"/>
            <a:ext cx="9180000" cy="40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58675" y="973823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0" y="2197536"/>
          <a:ext cx="3024000" cy="464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Fascism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 right-wing belief combining control and nationalism.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Nationalism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belief that your country is the best, and should rule.</a:t>
                      </a:r>
                      <a:endParaRPr lang="en-GB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Dictator-ship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Complete rule by one individual, no opposition.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Putsch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 attempt to violently overthrow the government.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Chancellor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equivalent of the Prime Minister in Germany.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 Foreign Policy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Actions done by one country relating to other countries.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Genocide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deliberate, targeted killing of a specific group of people.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Blitzkrieg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Nazi fighting tactics, using fast movement to overwhelm.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58743" y="2197536"/>
          <a:ext cx="6084000" cy="46452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The Big Three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Leaders of Britain, France, and the United States.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The Wall Street Crash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 event in 1929 which started the Great Depress.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The Treaty of Versailles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1919 peace treaty that ended WW2. Called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ToV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The Reichstag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German Parliament building. Had a fire in 1934.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 Self-Determination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When a national group has their own country / land.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 Night of the Long Knives.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Hitler took out opposition from Nazis in the ‘S.A.’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The League of Nations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peacekeeping group set up the the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ToV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 1920.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 The S.A.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paramilitary wing of the Nazi Party.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The Nazi Party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fascist party in Germany, led mainly by Hitler.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11. Dunkirk (the battle)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pivotal moment of WW2, Britain’s retreat from Europe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The Wilder-ness Years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1924-1929, when the Nazis were highly unpopular.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12. The Blitz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Extremely intensive bombing in the U.K., largely London.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1:  </a:t>
                      </a:r>
                      <a:r>
                        <a:rPr lang="en-GB" sz="1200" dirty="0">
                          <a:hlinkClick r:id="rId2"/>
                        </a:rPr>
                        <a:t>https://youtu.be/vrYhLNQMRro</a:t>
                      </a:r>
                      <a:r>
                        <a:rPr lang="en-GB" sz="1200" dirty="0"/>
                        <a:t> Who were the Big Three? (video 2 too!)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2: </a:t>
                      </a:r>
                      <a:r>
                        <a:rPr lang="en-GB" sz="1200" dirty="0">
                          <a:hlinkClick r:id="rId3"/>
                        </a:rPr>
                        <a:t>https://youtu.be/vO-_HXO7HwY</a:t>
                      </a:r>
                      <a:r>
                        <a:rPr lang="en-GB" sz="1200" dirty="0"/>
                        <a:t> The growth of the Nazi Party.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3: </a:t>
                      </a:r>
                      <a:r>
                        <a:rPr lang="en-GB" sz="1200" dirty="0">
                          <a:hlinkClick r:id="rId4"/>
                        </a:rPr>
                        <a:t>https://youtu.be/1vPH4VHo_ig</a:t>
                      </a:r>
                      <a:r>
                        <a:rPr lang="en-GB" sz="1200" dirty="0"/>
                        <a:t> How did Hitler control Germany?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4:</a:t>
                      </a:r>
                      <a:r>
                        <a:rPr lang="en-GB" sz="1200" dirty="0">
                          <a:hlinkClick r:id="rId5"/>
                        </a:rPr>
                        <a:t>https://youtu.be/MC81uUOaRmM</a:t>
                      </a:r>
                      <a:r>
                        <a:rPr lang="en-GB" sz="1200" dirty="0"/>
                        <a:t> What were Hitler’s Foreign Policy aims?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62295" y="2197536"/>
          <a:ext cx="3024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2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 map showing Hitler’s Foreign Policy between 1935-1939.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of a piece of new technology used in the Second World War.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to the British Prime Minister warning about the threat of Hitler (any date).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this interpretation about Hitler’s popularity in Germany?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one way in which Hitler kept control of Germany as Chancellor.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the Spanish Civil War. What was Hitler’s role, and how did it help him?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Maria </a:t>
                      </a:r>
                      <a:r>
                        <a:rPr lang="en-GB" sz="1200" dirty="0" err="1"/>
                        <a:t>Terwiel</a:t>
                      </a:r>
                      <a:r>
                        <a:rPr lang="en-GB" sz="1200" dirty="0"/>
                        <a:t> and the Red Orchestra, and what did they do?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6"/>
                        </a:rPr>
                        <a:t>https://youtu.be/Q78COTwT7nE</a:t>
                      </a:r>
                      <a:r>
                        <a:rPr lang="en-GB" sz="1200" dirty="0"/>
                        <a:t> A high-level video on the Second World War.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90357" y="593171"/>
            <a:ext cx="1296000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1918: Germany loses WW1.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1597465" y="1294585"/>
            <a:ext cx="1332000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1924: Hitler is sent to jail after the Putsch fails.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4252273" y="1294585"/>
            <a:ext cx="1090019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1933: Hitler is appointed Chancellor.</a:t>
            </a:r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1428521" y="593171"/>
            <a:ext cx="2160000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1923: Hitler leads the Nazis in a failed Munich Putsch.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-5514" y="114573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2484040" y="114976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5131133" y="115341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6596522" y="114646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529E2EBA-5DE8-A54E-B981-A30995CA5CEC}"/>
              </a:ext>
            </a:extLst>
          </p:cNvPr>
          <p:cNvSpPr/>
          <p:nvPr/>
        </p:nvSpPr>
        <p:spPr>
          <a:xfrm>
            <a:off x="2934782" y="115267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280C3D0-DB22-A24F-ACFB-736684E4618F}"/>
              </a:ext>
            </a:extLst>
          </p:cNvPr>
          <p:cNvSpPr txBox="1"/>
          <p:nvPr/>
        </p:nvSpPr>
        <p:spPr>
          <a:xfrm>
            <a:off x="5377106" y="1294585"/>
            <a:ext cx="1178867" cy="738664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1934: The Night of the Long Knives.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72E5E48-BF1D-B64E-9574-AF23B943BC60}"/>
              </a:ext>
            </a:extLst>
          </p:cNvPr>
          <p:cNvSpPr txBox="1"/>
          <p:nvPr/>
        </p:nvSpPr>
        <p:spPr>
          <a:xfrm>
            <a:off x="3626066" y="593171"/>
            <a:ext cx="1512000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1929: The Great Depression starts.</a:t>
            </a:r>
            <a:endParaRPr lang="en-US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FD7E80D1-D073-364B-9839-E9EB87E158D3}"/>
              </a:ext>
            </a:extLst>
          </p:cNvPr>
          <p:cNvSpPr/>
          <p:nvPr/>
        </p:nvSpPr>
        <p:spPr>
          <a:xfrm>
            <a:off x="5693709" y="114646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1CC6557F-3C77-BA4C-BD80-57440196A075}"/>
              </a:ext>
            </a:extLst>
          </p:cNvPr>
          <p:cNvSpPr/>
          <p:nvPr/>
        </p:nvSpPr>
        <p:spPr>
          <a:xfrm>
            <a:off x="9230217" y="1145236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E1C3C4D1-7660-BC47-B4C5-B0088325E5ED}"/>
              </a:ext>
            </a:extLst>
          </p:cNvPr>
          <p:cNvCxnSpPr>
            <a:cxnSpLocks/>
          </p:cNvCxnSpPr>
          <p:nvPr/>
        </p:nvCxnSpPr>
        <p:spPr>
          <a:xfrm flipV="1">
            <a:off x="9295329" y="973823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A95294F6-AB2C-5247-B051-051CB7AC0E33}"/>
              </a:ext>
            </a:extLst>
          </p:cNvPr>
          <p:cNvSpPr/>
          <p:nvPr/>
        </p:nvSpPr>
        <p:spPr>
          <a:xfrm>
            <a:off x="3598265" y="115267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0307571A-548B-1C4B-834A-35FE9FC054AE}"/>
              </a:ext>
            </a:extLst>
          </p:cNvPr>
          <p:cNvSpPr txBox="1"/>
          <p:nvPr/>
        </p:nvSpPr>
        <p:spPr>
          <a:xfrm>
            <a:off x="92971" y="1294585"/>
            <a:ext cx="1440000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1919: WW1 ends with the Treaty of Versailles.</a:t>
            </a:r>
            <a:endParaRPr lang="en-US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55B1D11A-CA7C-1C49-93FE-1D0909E478B4}"/>
              </a:ext>
            </a:extLst>
          </p:cNvPr>
          <p:cNvSpPr/>
          <p:nvPr/>
        </p:nvSpPr>
        <p:spPr>
          <a:xfrm>
            <a:off x="504183" y="114573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863B817B-3BCE-4E46-8F05-F928887F19FA}"/>
              </a:ext>
            </a:extLst>
          </p:cNvPr>
          <p:cNvSpPr/>
          <p:nvPr/>
        </p:nvSpPr>
        <p:spPr>
          <a:xfrm>
            <a:off x="4958059" y="115267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58A4EFF6-4D35-6946-8557-CB408EF360D8}"/>
              </a:ext>
            </a:extLst>
          </p:cNvPr>
          <p:cNvSpPr/>
          <p:nvPr/>
        </p:nvSpPr>
        <p:spPr>
          <a:xfrm>
            <a:off x="8021820" y="115218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26C01B1A-D916-614C-B689-77C1F35D2621}"/>
              </a:ext>
            </a:extLst>
          </p:cNvPr>
          <p:cNvSpPr txBox="1"/>
          <p:nvPr/>
        </p:nvSpPr>
        <p:spPr>
          <a:xfrm>
            <a:off x="8213476" y="1294585"/>
            <a:ext cx="1044000" cy="738664"/>
          </a:xfrm>
          <a:prstGeom prst="rect">
            <a:avLst/>
          </a:prstGeom>
          <a:solidFill>
            <a:srgbClr val="FFD579">
              <a:alpha val="63137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1945: Germany loses WW2.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26C01B1A-D916-614C-B689-77C1F35D2621}"/>
              </a:ext>
            </a:extLst>
          </p:cNvPr>
          <p:cNvSpPr txBox="1"/>
          <p:nvPr/>
        </p:nvSpPr>
        <p:spPr>
          <a:xfrm>
            <a:off x="7359212" y="593171"/>
            <a:ext cx="1883379" cy="523220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1939: Germany invades Poland starting WW2.</a:t>
            </a: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xmlns="" id="{55B1D11A-CA7C-1C49-93FE-1D0909E478B4}"/>
              </a:ext>
            </a:extLst>
          </p:cNvPr>
          <p:cNvSpPr/>
          <p:nvPr/>
        </p:nvSpPr>
        <p:spPr>
          <a:xfrm>
            <a:off x="1519071" y="115341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7C982960-2C9C-8741-836D-E69DED02B6DE}"/>
              </a:ext>
            </a:extLst>
          </p:cNvPr>
          <p:cNvSpPr txBox="1"/>
          <p:nvPr/>
        </p:nvSpPr>
        <p:spPr>
          <a:xfrm>
            <a:off x="5164478" y="593171"/>
            <a:ext cx="1728000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1933: The Reichstag Fire and Enabling Act</a:t>
            </a:r>
            <a:endParaRPr lang="en-US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AD5F6C84-1C48-B447-BB23-8A1D35030FF9}"/>
              </a:ext>
            </a:extLst>
          </p:cNvPr>
          <p:cNvSpPr txBox="1"/>
          <p:nvPr/>
        </p:nvSpPr>
        <p:spPr>
          <a:xfrm>
            <a:off x="2969233" y="1294585"/>
            <a:ext cx="1260000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1924: Hitler is released after only 9 months.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451E07EC-ADD0-6D4B-A66A-901EE53E86E6}"/>
              </a:ext>
            </a:extLst>
          </p:cNvPr>
          <p:cNvSpPr txBox="1"/>
          <p:nvPr/>
        </p:nvSpPr>
        <p:spPr>
          <a:xfrm>
            <a:off x="6583132" y="1294585"/>
            <a:ext cx="1584000" cy="738664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1935: Hitler begins Foreign Policy to undo the </a:t>
            </a:r>
            <a:r>
              <a:rPr lang="en-GB" dirty="0" err="1"/>
              <a:t>ToV</a:t>
            </a:r>
            <a:r>
              <a:rPr lang="en-GB" dirty="0"/>
              <a:t>.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604D8D3-7EF6-2F43-B2D0-5040B47C5A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03291" y="86040"/>
            <a:ext cx="2660955" cy="1947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7899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411340" y="103456"/>
            <a:ext cx="456516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7 History - Spring 1 : Power to the People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>
            <a:off x="259080" y="1158240"/>
            <a:ext cx="88696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259080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111222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1" y="2197536"/>
          <a:ext cx="2894214" cy="464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8678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855536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Reign ( R )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length of time a monarch rules for.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Democracy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government where the people are represented.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Parliament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part of government that makes laws.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Laws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Rules that everyone in the country have to follow.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Government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people who run the country and make laws.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Sovereignty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have control over laws and the country.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Serfdom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When people have to work the land to get housing.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 Constitution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set of rules for the government to follow.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37163" y="2197536"/>
          <a:ext cx="6195795" cy="46452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64615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40531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890414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2300235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John Ball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priest who made speeches criticising the Feudal System.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7. Black Death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disease in Europe which killed around 1/2 the population.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/>
                        <a:t>2. Watt Tyler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leader of the peasants in the Peasants’ Revolt.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8. Norman Conquest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When William the Conqueror took over England.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Poll Tax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tax where everyone in the country pays the same.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9. Peasant- s’ Revolt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When peasants complained about the Poll Tax to King John II.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Protest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organise people to complain about something.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10. Buboes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Black spots on the skin of people who caught the Black Death.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Runnymede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Where King John II was forced to sign the M.C.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11. Plague (Bubonic)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name of the main illness in the Black Death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Magna Carta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document explaining rules the King had to follow.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12. Miasma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theory that bad smells caused illness in the Middle Ages.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1: The Magna Carta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hlinkClick r:id="rId2"/>
                        </a:rPr>
                        <a:t>https://youtu.be/7xo4tUMdAMw</a:t>
                      </a:r>
                      <a:r>
                        <a:rPr lang="en-US" sz="1200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2: The Black Death</a:t>
                      </a:r>
                    </a:p>
                    <a:p>
                      <a:r>
                        <a:rPr lang="en-US" sz="1200" dirty="0">
                          <a:hlinkClick r:id="rId3"/>
                        </a:rPr>
                        <a:t>https://youtu.be/5hBOqGC1BLw</a:t>
                      </a:r>
                      <a:r>
                        <a:rPr lang="en-US" sz="1200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3: The Peasants’ Revolt</a:t>
                      </a:r>
                    </a:p>
                    <a:p>
                      <a:r>
                        <a:rPr lang="en-US" sz="1200" dirty="0">
                          <a:hlinkClick r:id="rId4"/>
                        </a:rPr>
                        <a:t>https://youtu.be/WsML7hiTnsY</a:t>
                      </a:r>
                      <a:r>
                        <a:rPr lang="en-US" sz="1200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4: The Norman Conquest (review)</a:t>
                      </a:r>
                    </a:p>
                    <a:p>
                      <a:r>
                        <a:rPr lang="en-GB" sz="1200" dirty="0">
                          <a:hlinkClick r:id="rId5"/>
                        </a:rPr>
                        <a:t>https://youtu.be/KGDu-_vi8sg</a:t>
                      </a:r>
                      <a:r>
                        <a:rPr lang="en-GB" sz="1200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56942" y="2197536"/>
          <a:ext cx="301752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1752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your own copy of the Magna Carta.</a:t>
                      </a:r>
                    </a:p>
                    <a:p>
                      <a:r>
                        <a:rPr lang="en-GB" sz="1200" dirty="0"/>
                        <a:t>(If you want to stain, use tea not coffee!)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your own cures for the Black Death (could be advertised on a poster, etc.)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an angry speech for the peasants in the Peasants’ Revolt.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Interpretation A about the Magna Carta?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the reign of King Henry III after the Magna Carta.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the Crusades – they happened during the time of Edward III.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Eleanor of Aquitaine? You could present this however you like.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6"/>
                        </a:rPr>
                        <a:t>https://youtu.be/9zT4hkAxzLg</a:t>
                      </a:r>
                      <a:r>
                        <a:rPr lang="en-GB" sz="1200" dirty="0"/>
                        <a:t> what has the effect of the Magna Carta been?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305027" y="1227873"/>
            <a:ext cx="1162372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1066:</a:t>
            </a:r>
          </a:p>
          <a:p>
            <a:r>
              <a:rPr lang="en-GB" dirty="0"/>
              <a:t>The Norman Conquest</a:t>
            </a: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305027" y="579677"/>
            <a:ext cx="1850147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1066-1087:</a:t>
            </a:r>
          </a:p>
          <a:p>
            <a:r>
              <a:rPr lang="en-GB" dirty="0"/>
              <a:t>William the Conqueror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3270967" y="1211937"/>
            <a:ext cx="1144345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1215:</a:t>
            </a:r>
          </a:p>
          <a:p>
            <a:r>
              <a:rPr lang="en-GB" dirty="0"/>
              <a:t>The Magna Carta</a:t>
            </a: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6090872" y="1231578"/>
            <a:ext cx="1033629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1347-1349:</a:t>
            </a:r>
          </a:p>
          <a:p>
            <a:r>
              <a:rPr lang="en-GB" dirty="0"/>
              <a:t>The </a:t>
            </a:r>
            <a:r>
              <a:rPr lang="en-GB"/>
              <a:t>Black Death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7881118" y="1211937"/>
            <a:ext cx="1194462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1381:</a:t>
            </a:r>
          </a:p>
          <a:p>
            <a:r>
              <a:rPr lang="en-GB" dirty="0"/>
              <a:t>The Peasants’ Revolt</a:t>
            </a:r>
            <a:endParaRPr 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CA20E47D-3EB4-B04C-AE02-1D92C8BDD903}"/>
              </a:ext>
            </a:extLst>
          </p:cNvPr>
          <p:cNvSpPr txBox="1"/>
          <p:nvPr/>
        </p:nvSpPr>
        <p:spPr>
          <a:xfrm>
            <a:off x="3032760" y="588287"/>
            <a:ext cx="1382552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1199-1216</a:t>
            </a:r>
          </a:p>
          <a:p>
            <a:r>
              <a:rPr lang="en-GB" dirty="0"/>
              <a:t>John II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5757363" y="579677"/>
            <a:ext cx="1601260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R: 1312-1377</a:t>
            </a:r>
          </a:p>
          <a:p>
            <a:r>
              <a:rPr lang="en-GB" sz="1400" dirty="0"/>
              <a:t>Edward III</a:t>
            </a:r>
            <a:endParaRPr lang="en-US" sz="1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7358623" y="579677"/>
            <a:ext cx="1716957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1377-1399</a:t>
            </a:r>
          </a:p>
          <a:p>
            <a:r>
              <a:rPr lang="en-GB" dirty="0"/>
              <a:t>Richard II</a:t>
            </a:r>
            <a:endParaRPr 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4419608" y="588287"/>
            <a:ext cx="1167404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1216-1272</a:t>
            </a:r>
          </a:p>
          <a:p>
            <a:r>
              <a:rPr lang="en-GB" dirty="0"/>
              <a:t>Henry III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194891" y="1093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231267" y="111150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547264" y="1093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E2FA150-494B-B04A-AC42-99B3B9E00C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6942" y="225860"/>
            <a:ext cx="3017702" cy="1864759"/>
          </a:xfrm>
          <a:prstGeom prst="rect">
            <a:avLst/>
          </a:prstGeom>
        </p:spPr>
      </p:pic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7994485" y="110289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75AC48A-ED0A-0649-A5D2-A9F747D820EA}"/>
              </a:ext>
            </a:extLst>
          </p:cNvPr>
          <p:cNvSpPr txBox="1"/>
          <p:nvPr/>
        </p:nvSpPr>
        <p:spPr>
          <a:xfrm>
            <a:off x="10873899" y="1835732"/>
            <a:ext cx="1300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Interpretation A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42577541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341064" y="88560"/>
            <a:ext cx="470571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8 History - Spring 1: The French Revolution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>
            <a:off x="259080" y="1158240"/>
            <a:ext cx="88696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259080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111222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9726" y="2068073"/>
          <a:ext cx="3370511" cy="47488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1925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828586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412587">
                <a:tc>
                  <a:txBody>
                    <a:bodyPr/>
                    <a:lstStyle/>
                    <a:p>
                      <a:r>
                        <a:rPr lang="en-GB" sz="1200" dirty="0"/>
                        <a:t>1. Revolution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significant change in an order or place.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4125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Constitution</a:t>
                      </a:r>
                      <a:endParaRPr lang="en-US" sz="1200" dirty="0"/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laws governing a country.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6102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3. Absolute</a:t>
                      </a:r>
                      <a:endParaRPr lang="en-US" sz="1200" dirty="0"/>
                    </a:p>
                    <a:p>
                      <a:r>
                        <a:rPr lang="en-GB" sz="1200" dirty="0"/>
                        <a:t>Monarchy</a:t>
                      </a:r>
                      <a:endParaRPr lang="en-US" sz="1200" dirty="0"/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A</a:t>
                      </a:r>
                      <a:r>
                        <a:rPr lang="en-US" sz="1200" baseline="0" dirty="0"/>
                        <a:t> country ruled only by the wishes of a King or Queen.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4. Constitutional</a:t>
                      </a:r>
                      <a:r>
                        <a:rPr lang="en-US" sz="1200" baseline="0" dirty="0"/>
                        <a:t> </a:t>
                      </a:r>
                      <a:r>
                        <a:rPr lang="en-GB" sz="1200" dirty="0"/>
                        <a:t>Monarchy:</a:t>
                      </a:r>
                      <a:endParaRPr lang="en-US" sz="1200" dirty="0"/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A King or Queen who rules alongside a parliament. </a:t>
                      </a:r>
                      <a:r>
                        <a:rPr lang="en-US" sz="1200" baseline="0" dirty="0"/>
                        <a:t>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5. The Divine Right of Kings</a:t>
                      </a:r>
                      <a:endParaRPr lang="en-US" sz="12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belief that the monarch gets their power from God and therefore</a:t>
                      </a:r>
                      <a:r>
                        <a:rPr lang="en-US" sz="1200" baseline="0" dirty="0"/>
                        <a:t> he should not be questioned.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6. A Revolutionary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Someone who tries to change the way things</a:t>
                      </a:r>
                      <a:r>
                        <a:rPr lang="en-US" sz="1200" baseline="0" dirty="0"/>
                        <a:t> are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7. Liberty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</a:t>
                      </a:r>
                      <a:r>
                        <a:rPr lang="en-US" sz="1200" baseline="0" dirty="0"/>
                        <a:t> have this is to be free of restrictions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35093" y="2060145"/>
          <a:ext cx="5534174" cy="470788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16296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53168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1033277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1852921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648833">
                <a:tc>
                  <a:txBody>
                    <a:bodyPr/>
                    <a:lstStyle/>
                    <a:p>
                      <a:r>
                        <a:rPr lang="en-US" sz="1050" dirty="0"/>
                        <a:t>1. The </a:t>
                      </a:r>
                      <a:r>
                        <a:rPr lang="en-US" sz="1050" dirty="0" err="1"/>
                        <a:t>Ancién</a:t>
                      </a:r>
                      <a:r>
                        <a:rPr lang="en-US" sz="1050" dirty="0"/>
                        <a:t> Regime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The old way of governing</a:t>
                      </a:r>
                      <a:r>
                        <a:rPr lang="en-US" sz="1050" baseline="0" dirty="0"/>
                        <a:t> France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/>
                        <a:t>7. The National</a:t>
                      </a:r>
                      <a:r>
                        <a:rPr lang="en-GB" sz="1050" baseline="0" dirty="0"/>
                        <a:t> Assembly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/>
                        <a:t>A revolutionary</a:t>
                      </a:r>
                      <a:r>
                        <a:rPr lang="en-US" sz="1050" baseline="0" dirty="0"/>
                        <a:t> </a:t>
                      </a:r>
                      <a:r>
                        <a:rPr lang="en-US" sz="1050" dirty="0"/>
                        <a:t>government formed</a:t>
                      </a:r>
                      <a:r>
                        <a:rPr lang="en-US" sz="1050" baseline="0" dirty="0"/>
                        <a:t> during the Estates general meeting.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050" dirty="0"/>
                        <a:t>2. The American War of Independence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 war fought between America an</a:t>
                      </a:r>
                      <a:r>
                        <a:rPr lang="en-US" sz="1050" baseline="0" dirty="0"/>
                        <a:t>d Britain.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8. The Bastille.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/>
                        <a:t>A prison which </a:t>
                      </a:r>
                      <a:r>
                        <a:rPr lang="en-US" sz="1050" dirty="0" err="1"/>
                        <a:t>symbolised</a:t>
                      </a:r>
                      <a:r>
                        <a:rPr lang="en-US" sz="1050" dirty="0"/>
                        <a:t> the old</a:t>
                      </a:r>
                      <a:r>
                        <a:rPr lang="en-US" sz="1050" baseline="0" dirty="0"/>
                        <a:t> government of France. </a:t>
                      </a:r>
                      <a:endParaRPr lang="en-US" sz="1050" dirty="0"/>
                    </a:p>
                    <a:p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050" dirty="0"/>
                        <a:t>3. The Enlightenment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 period of time where people</a:t>
                      </a:r>
                      <a:r>
                        <a:rPr lang="en-US" sz="1050" baseline="0" dirty="0"/>
                        <a:t> began to question and improve understanding.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9. Counter-Revolutionary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Someone who tries to overthrow or reverse</a:t>
                      </a:r>
                      <a:r>
                        <a:rPr lang="en-US" sz="1050" baseline="0" dirty="0"/>
                        <a:t> a revolution. 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050" dirty="0"/>
                        <a:t>4. The Three Estates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 social</a:t>
                      </a:r>
                      <a:r>
                        <a:rPr lang="en-US" sz="1050" baseline="0" dirty="0"/>
                        <a:t> hierarchy used in France.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/>
                        <a:t>10. The Convention</a:t>
                      </a:r>
                    </a:p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The</a:t>
                      </a:r>
                      <a:r>
                        <a:rPr lang="en-US" sz="1050" baseline="0" dirty="0"/>
                        <a:t> name given to the government after the execution of Louis. 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050" dirty="0"/>
                        <a:t>5. The Clergy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Members</a:t>
                      </a:r>
                      <a:r>
                        <a:rPr lang="en-US" sz="1050" baseline="0" dirty="0"/>
                        <a:t> of the French Catholic church. 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/>
                        <a:t>11.</a:t>
                      </a:r>
                      <a:r>
                        <a:rPr lang="en-US" sz="1050" baseline="0" dirty="0"/>
                        <a:t> </a:t>
                      </a:r>
                      <a:r>
                        <a:rPr lang="en-US" sz="1050" dirty="0"/>
                        <a:t>Guillotine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</a:t>
                      </a:r>
                      <a:r>
                        <a:rPr lang="en-US" sz="1050" baseline="0" dirty="0"/>
                        <a:t> tool of execution invented in France and nicknamed the National Razor. 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80764">
                <a:tc>
                  <a:txBody>
                    <a:bodyPr/>
                    <a:lstStyle/>
                    <a:p>
                      <a:r>
                        <a:rPr lang="en-GB" sz="1050" dirty="0"/>
                        <a:t>6. The Estates General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 meeting of the 3 Estates in 1789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/>
                        <a:t>Coup d'état</a:t>
                      </a:r>
                    </a:p>
                    <a:p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An illegal seizure of power.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History Chanel documentary</a:t>
                      </a:r>
                      <a:endParaRPr lang="en-US" sz="1200" dirty="0"/>
                    </a:p>
                    <a:p>
                      <a:r>
                        <a:rPr lang="en-US" sz="1200" dirty="0">
                          <a:hlinkClick r:id="rId3"/>
                        </a:rPr>
                        <a:t>https://www.youtube.com/watch?v=5pXxoyk5wOo</a:t>
                      </a:r>
                      <a:r>
                        <a:rPr lang="en-US" sz="1200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56942" y="2197536"/>
          <a:ext cx="3017520" cy="459806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1752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375517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your own Revolutionary banner.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</a:t>
                      </a:r>
                      <a:r>
                        <a:rPr lang="en-GB" sz="1200" baseline="0" dirty="0"/>
                        <a:t> your own constitution for France in 1789.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an inspiring newspaper article to get people to join in destroying the Bastille.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the cartoon about Louis’ return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to Paris in 1789.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</a:t>
                      </a:r>
                      <a:r>
                        <a:rPr lang="en-GB" sz="1200" baseline="0" dirty="0"/>
                        <a:t> Find out about Napoleons conquest of Europe.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how the British reacted to the</a:t>
                      </a:r>
                      <a:r>
                        <a:rPr lang="en-GB" sz="1200" baseline="0" dirty="0"/>
                        <a:t> French revolution.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</a:t>
                      </a:r>
                      <a:r>
                        <a:rPr lang="en-GB" sz="1200" baseline="0" dirty="0"/>
                        <a:t> Charlotte Corday? What did she do?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hlinkClick r:id="rId4"/>
                        </a:rPr>
                        <a:t>https://www.youtube.com/watch?v=X1_2NwmIobU</a:t>
                      </a:r>
                      <a:r>
                        <a:rPr lang="en-GB" sz="1100" dirty="0"/>
                        <a:t> 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291172" y="1227873"/>
            <a:ext cx="1696208" cy="738664"/>
          </a:xfrm>
          <a:prstGeom prst="rect">
            <a:avLst/>
          </a:prstGeom>
          <a:solidFill>
            <a:srgbClr val="FF00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1776-1783: The American War of Independence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291172" y="579677"/>
            <a:ext cx="1494085" cy="307777"/>
          </a:xfrm>
          <a:prstGeom prst="rect">
            <a:avLst/>
          </a:prstGeom>
          <a:solidFill>
            <a:srgbClr val="FF00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1765: Louis XVI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4857051" y="1239861"/>
            <a:ext cx="1033629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1791: Flight to </a:t>
            </a:r>
            <a:r>
              <a:rPr lang="en-US" dirty="0" err="1"/>
              <a:t>Varennes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7391396" y="553400"/>
            <a:ext cx="1134295" cy="523220"/>
          </a:xfrm>
          <a:prstGeom prst="rect">
            <a:avLst/>
          </a:prstGeom>
          <a:solidFill>
            <a:srgbClr val="00B0F0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1793: The 1</a:t>
            </a:r>
            <a:r>
              <a:rPr lang="en-GB" baseline="30000" dirty="0"/>
              <a:t>st</a:t>
            </a:r>
            <a:r>
              <a:rPr lang="en-GB" dirty="0"/>
              <a:t> Republic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5993100" y="1240530"/>
            <a:ext cx="1449882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The constitution of 1971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194891" y="1093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5993100" y="1093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2745769" y="110289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4964889" y="1102424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1987380" y="1264679"/>
            <a:ext cx="2035465" cy="523220"/>
          </a:xfrm>
          <a:prstGeom prst="rect">
            <a:avLst/>
          </a:prstGeom>
          <a:solidFill>
            <a:srgbClr val="D5FC79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1789: The National Assembly created.</a:t>
            </a:r>
            <a:endParaRPr lang="en-US" sz="14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2326487" y="553400"/>
            <a:ext cx="2913676" cy="523220"/>
          </a:xfrm>
          <a:prstGeom prst="rect">
            <a:avLst/>
          </a:prstGeom>
          <a:solidFill>
            <a:srgbClr val="D5FC79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R: 1789 - 1791: The National Assembly and Louis govern France </a:t>
            </a:r>
            <a:endParaRPr lang="en-US" sz="1400" dirty="0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7355273" y="1102424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8981988" y="1093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7619385" y="1231488"/>
            <a:ext cx="1449882" cy="523220"/>
          </a:xfrm>
          <a:prstGeom prst="rect">
            <a:avLst/>
          </a:prstGeom>
          <a:solidFill>
            <a:schemeClr val="accent6">
              <a:alpha val="54118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1799 Napoleon seizes power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7875" y="310399"/>
            <a:ext cx="2991195" cy="1223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6484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995291" y="103624"/>
            <a:ext cx="392556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9 History - Spring 1: The Holocaust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 flipV="1">
            <a:off x="259080" y="1149858"/>
            <a:ext cx="9159104" cy="838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245225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0" y="2197536"/>
          <a:ext cx="2838796" cy="464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976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73482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Persecution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deliberate, negative targeting of a group.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Aryan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Nazi ideal ‘race’, blonde and blue-eyed.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Anti-Semitism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Hatred towards Jewish people.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Pogrom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Anti-Jewish attacks, encouraged by the state.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Regime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Political ruling group or ideology.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Ideology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set of political beliefs.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Lebensraum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Hitler’s policy of taking land in E. Europe.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 Orthodox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conservative or traditional group.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895600" y="2197536"/>
          <a:ext cx="6386946" cy="46452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22946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91885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1387011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1958139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Total War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entire efforts of the country support a war.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7. Star of David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Jewish symbol which they had to wear.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Blackout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Covering windows so that bombers can’t see you.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8. Kristallnacht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When Germans rioted against Jewish people.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Rations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Controlled food and supplies during wartime.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9. </a:t>
                      </a:r>
                      <a:r>
                        <a:rPr lang="en-GB" sz="1200" dirty="0" err="1"/>
                        <a:t>Kindertransport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When Britain took in 10’000 refugees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Evacuation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Sending children out of bombed cities for safety.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10. Rescuers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People who helped Jews escape Nazi Germany.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 Auschwitz-Birkenau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largest concentration and extermination camp.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11. Vichy Regime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French government which worked with Hitler.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Ghetto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part of a city to which Jews were restricted.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12. Concentration Camp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Where the Nazis sent ‘undesirables’ to work.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For our definition of the Holocaust, visit this link. We are using the first definition, from the Imperial War Museum, though you may wish to read the others: </a:t>
                      </a:r>
                      <a:r>
                        <a:rPr lang="en-GB" sz="1200" dirty="0">
                          <a:hlinkClick r:id="rId2"/>
                        </a:rPr>
                        <a:t>https://tinyurl.com/yav5qqwl</a:t>
                      </a:r>
                      <a:r>
                        <a:rPr lang="en-GB" sz="1200" dirty="0"/>
                        <a:t> 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The Blitz</a:t>
                      </a:r>
                      <a:endParaRPr lang="en-US" sz="1200" dirty="0"/>
                    </a:p>
                    <a:p>
                      <a:r>
                        <a:rPr lang="en-US" sz="1200" dirty="0">
                          <a:hlinkClick r:id="rId3"/>
                        </a:rPr>
                        <a:t>https://youtu.be/CLauvpD9pH0</a:t>
                      </a:r>
                      <a:r>
                        <a:rPr lang="en-US" sz="1200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link: The roots of Anti-Semitism</a:t>
                      </a:r>
                    </a:p>
                    <a:p>
                      <a:r>
                        <a:rPr lang="en-US" sz="1200" dirty="0">
                          <a:hlinkClick r:id="rId4"/>
                        </a:rPr>
                        <a:t>https://youtu.be/mFGBmc_Sh64</a:t>
                      </a:r>
                      <a:r>
                        <a:rPr lang="en-US" sz="1200" dirty="0"/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310254" y="2197536"/>
          <a:ext cx="2864207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64207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your own Holocaust memorial.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way to explain how Jews have been treated across broader history.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speech to schoolchildren about why we should learn about the Holocaust.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accurate is the Boy in the Striped Pyjamas as an account of the Holocaust?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the </a:t>
                      </a:r>
                      <a:r>
                        <a:rPr lang="en-GB" sz="1200" dirty="0" err="1"/>
                        <a:t>Wannsee</a:t>
                      </a:r>
                      <a:r>
                        <a:rPr lang="en-GB" sz="1200" dirty="0"/>
                        <a:t> Conference and the Final Solution.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The Nuremberg race laws.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Rudi Oppenheimer?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291171" y="1227873"/>
            <a:ext cx="1800865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1933: The S.S. open the first concentration camp at Dachau.</a:t>
            </a: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291172" y="579677"/>
            <a:ext cx="1657419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1933: Hitler becomes Chancellor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2216505" y="1232223"/>
            <a:ext cx="1144345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1935: The Nuremberg Race Laws</a:t>
            </a: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3625603" y="576003"/>
            <a:ext cx="1033629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Mar. 1938: Anschluss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4779932" y="1223284"/>
            <a:ext cx="1200623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Sept. 1939: Curfew for Jewish people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3586167" y="1227873"/>
            <a:ext cx="1086782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Nov. 1938: Kristallnacht</a:t>
            </a:r>
            <a:endParaRPr lang="en-US" sz="1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4722884" y="577649"/>
            <a:ext cx="1488067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Sept. 1939: Hitler invades Poland</a:t>
            </a:r>
            <a:endParaRPr 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2035188" y="577649"/>
            <a:ext cx="1533762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1935: The Nuremberg Rallies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194891" y="1093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2295734" y="111066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4897651" y="111066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6677325" y="110371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529E2EBA-5DE8-A54E-B981-A30995CA5CEC}"/>
              </a:ext>
            </a:extLst>
          </p:cNvPr>
          <p:cNvSpPr/>
          <p:nvPr/>
        </p:nvSpPr>
        <p:spPr>
          <a:xfrm>
            <a:off x="3772236" y="110086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280C3D0-DB22-A24F-ACFB-736684E4618F}"/>
              </a:ext>
            </a:extLst>
          </p:cNvPr>
          <p:cNvSpPr txBox="1"/>
          <p:nvPr/>
        </p:nvSpPr>
        <p:spPr>
          <a:xfrm>
            <a:off x="6033433" y="1237503"/>
            <a:ext cx="1639277" cy="738664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Sept. 1941: Jewish people forced to wear Star of David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72E5E48-BF1D-B64E-9574-AF23B943BC60}"/>
              </a:ext>
            </a:extLst>
          </p:cNvPr>
          <p:cNvSpPr txBox="1"/>
          <p:nvPr/>
        </p:nvSpPr>
        <p:spPr>
          <a:xfrm>
            <a:off x="6275470" y="573270"/>
            <a:ext cx="1455522" cy="523220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June. 1941: Hitler invades Russia</a:t>
            </a:r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D1FB2750-BA8E-7D4A-9AEA-7935DE43F432}"/>
              </a:ext>
            </a:extLst>
          </p:cNvPr>
          <p:cNvSpPr txBox="1"/>
          <p:nvPr/>
        </p:nvSpPr>
        <p:spPr>
          <a:xfrm>
            <a:off x="7720625" y="1237503"/>
            <a:ext cx="1639277" cy="738664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Jan. 1942: </a:t>
            </a:r>
            <a:r>
              <a:rPr lang="en-GB" dirty="0" err="1"/>
              <a:t>Wannsee</a:t>
            </a:r>
            <a:r>
              <a:rPr lang="en-GB" dirty="0"/>
              <a:t> Conference and the Final Solution</a:t>
            </a:r>
            <a:endParaRPr lang="en-US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85A7DF17-83E5-754E-8AA3-F2C0BD525B32}"/>
              </a:ext>
            </a:extLst>
          </p:cNvPr>
          <p:cNvSpPr txBox="1"/>
          <p:nvPr/>
        </p:nvSpPr>
        <p:spPr>
          <a:xfrm>
            <a:off x="7809805" y="573270"/>
            <a:ext cx="1559585" cy="523220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1942: Allied precision bombing</a:t>
            </a:r>
            <a:endParaRPr lang="en-US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FD7E80D1-D073-364B-9839-E9EB87E158D3}"/>
              </a:ext>
            </a:extLst>
          </p:cNvPr>
          <p:cNvSpPr/>
          <p:nvPr/>
        </p:nvSpPr>
        <p:spPr>
          <a:xfrm>
            <a:off x="6409934" y="110371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1CC6557F-3C77-BA4C-BD80-57440196A075}"/>
              </a:ext>
            </a:extLst>
          </p:cNvPr>
          <p:cNvSpPr/>
          <p:nvPr/>
        </p:nvSpPr>
        <p:spPr>
          <a:xfrm>
            <a:off x="7840785" y="111883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E1C3C4D1-7660-BC47-B4C5-B0088325E5ED}"/>
              </a:ext>
            </a:extLst>
          </p:cNvPr>
          <p:cNvCxnSpPr>
            <a:cxnSpLocks/>
          </p:cNvCxnSpPr>
          <p:nvPr/>
        </p:nvCxnSpPr>
        <p:spPr>
          <a:xfrm flipV="1">
            <a:off x="9418184" y="928909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A95294F6-AB2C-5247-B051-051CB7AC0E33}"/>
              </a:ext>
            </a:extLst>
          </p:cNvPr>
          <p:cNvSpPr/>
          <p:nvPr/>
        </p:nvSpPr>
        <p:spPr>
          <a:xfrm>
            <a:off x="4241525" y="110086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5E93B393-F782-4243-BDAD-00998679D0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08480" y="362039"/>
            <a:ext cx="2602287" cy="1463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215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1544335" y="91964"/>
            <a:ext cx="616681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7 History - Spring 2: Was the British Empire a Good Thing?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>
            <a:off x="194891" y="1140799"/>
            <a:ext cx="886968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189805" y="908165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069657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5921" y="2113681"/>
          <a:ext cx="3390628" cy="47142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8577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72051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490624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490624">
                <a:tc>
                  <a:txBody>
                    <a:bodyPr/>
                    <a:lstStyle/>
                    <a:p>
                      <a:r>
                        <a:rPr lang="en-GB" sz="1200" dirty="0"/>
                        <a:t>1. Empire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group of countries</a:t>
                      </a:r>
                      <a:r>
                        <a:rPr lang="en-US" sz="1200" baseline="0" dirty="0"/>
                        <a:t> that are governed by one ruler.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490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Emperor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person who rules over an Empire.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490624">
                <a:tc>
                  <a:txBody>
                    <a:bodyPr/>
                    <a:lstStyle/>
                    <a:p>
                      <a:r>
                        <a:rPr lang="en-GB" sz="1200" dirty="0"/>
                        <a:t>3. Colony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A place</a:t>
                      </a:r>
                      <a:r>
                        <a:rPr lang="en-US" sz="1200" baseline="0" dirty="0"/>
                        <a:t> </a:t>
                      </a:r>
                      <a:r>
                        <a:rPr lang="en-US" sz="1200" dirty="0"/>
                        <a:t>belonging to an Empire.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639785">
                <a:tc>
                  <a:txBody>
                    <a:bodyPr/>
                    <a:lstStyle/>
                    <a:p>
                      <a:r>
                        <a:rPr lang="en-GB" sz="1200" dirty="0"/>
                        <a:t>4. Natives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original inhabitants of a country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490624">
                <a:tc>
                  <a:txBody>
                    <a:bodyPr/>
                    <a:lstStyle/>
                    <a:p>
                      <a:r>
                        <a:rPr lang="en-GB" sz="1200" dirty="0"/>
                        <a:t>5.  Imports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Good</a:t>
                      </a:r>
                      <a:r>
                        <a:rPr lang="en-US" sz="1200" baseline="0" dirty="0"/>
                        <a:t> brought into a place from somewhere else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490624">
                <a:tc>
                  <a:txBody>
                    <a:bodyPr/>
                    <a:lstStyle/>
                    <a:p>
                      <a:r>
                        <a:rPr lang="en-GB" sz="1200" dirty="0"/>
                        <a:t>6.  Exports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Goods sold</a:t>
                      </a:r>
                      <a:r>
                        <a:rPr lang="en-US" sz="1200" baseline="0" dirty="0"/>
                        <a:t> to foreign places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490624">
                <a:tc>
                  <a:txBody>
                    <a:bodyPr/>
                    <a:lstStyle/>
                    <a:p>
                      <a:r>
                        <a:rPr lang="en-GB" sz="1200" dirty="0"/>
                        <a:t>7.  Exploration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Finding</a:t>
                      </a:r>
                      <a:r>
                        <a:rPr lang="en-US" sz="1200" baseline="0" dirty="0"/>
                        <a:t> new places in the world to add to an empire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490624">
                <a:tc>
                  <a:txBody>
                    <a:bodyPr/>
                    <a:lstStyle/>
                    <a:p>
                      <a:r>
                        <a:rPr lang="en-GB" sz="1200" dirty="0"/>
                        <a:t>8. Civilisation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What</a:t>
                      </a:r>
                      <a:r>
                        <a:rPr lang="en-US" sz="1200" baseline="0" dirty="0"/>
                        <a:t> people believe to be the most advanced and organized human society.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56942" y="2201788"/>
          <a:ext cx="2970429" cy="453802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70429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27560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481483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your own advertisement</a:t>
                      </a:r>
                      <a:r>
                        <a:rPr lang="en-GB" sz="1200" baseline="0" dirty="0"/>
                        <a:t> for British Empire sports.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4814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your own restaurant menu using</a:t>
                      </a:r>
                      <a:r>
                        <a:rPr lang="en-GB" sz="1200" baseline="0" dirty="0"/>
                        <a:t> produce from across the British Empire.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6058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speech to the  British Government explaining</a:t>
                      </a:r>
                      <a:r>
                        <a:rPr lang="en-GB" sz="1200" baseline="0" dirty="0"/>
                        <a:t> why Empires have a negative effect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48148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Interpretation A about the British Empire?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481483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‘The Great Exhibition’ of 1851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481483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‘Grand Tours’. Why did people go on them?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481483">
                <a:tc>
                  <a:txBody>
                    <a:bodyPr/>
                    <a:lstStyle/>
                    <a:p>
                      <a:r>
                        <a:rPr lang="en-GB" sz="1200" dirty="0"/>
                        <a:t>7. </a:t>
                      </a:r>
                      <a:r>
                        <a:rPr lang="en-GB" sz="1200" baseline="0" dirty="0"/>
                        <a:t>What were the ‘winds of change’ in 1960s?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4814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hlinkClick r:id="rId3"/>
                        </a:rPr>
                        <a:t>http://www.timelines.tv/index.php?t=2&amp;e=4</a:t>
                      </a:r>
                      <a:r>
                        <a:rPr lang="en-GB" sz="1200" dirty="0"/>
                        <a:t>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214162" y="553904"/>
            <a:ext cx="1276565" cy="523220"/>
          </a:xfrm>
          <a:prstGeom prst="rect">
            <a:avLst/>
          </a:prstGeom>
          <a:solidFill>
            <a:schemeClr val="accent4">
              <a:alpha val="45098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1603-1625</a:t>
            </a:r>
          </a:p>
          <a:p>
            <a:r>
              <a:rPr lang="en-GB" dirty="0"/>
              <a:t>James I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4546328" y="1274905"/>
            <a:ext cx="1033629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1857-8 </a:t>
            </a:r>
          </a:p>
          <a:p>
            <a:r>
              <a:rPr lang="en-GB" dirty="0"/>
              <a:t>Indian Mutiny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8154906" y="1230865"/>
            <a:ext cx="880741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1919: Amritsar Massacre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4949367" y="553904"/>
            <a:ext cx="1601260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R:1837- 1901</a:t>
            </a:r>
          </a:p>
          <a:p>
            <a:r>
              <a:rPr lang="en-GB" sz="1400" dirty="0"/>
              <a:t>Queen Victoria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7224259" y="561709"/>
            <a:ext cx="1770542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1910-1936</a:t>
            </a:r>
          </a:p>
          <a:p>
            <a:r>
              <a:rPr lang="en-GB" dirty="0"/>
              <a:t>George V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1843289" y="561709"/>
            <a:ext cx="1442646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1760-1820 George III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2734747" y="108627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7513324" y="1093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64403" y="170360"/>
            <a:ext cx="2962968" cy="1796178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5640196" y="1287919"/>
            <a:ext cx="1575925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1858: The British Raj is </a:t>
            </a:r>
            <a:r>
              <a:rPr lang="en-GB"/>
              <a:t>established in India.</a:t>
            </a:r>
            <a:endParaRPr lang="en-GB" dirty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5176952" y="1093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085022" y="109031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176488" y="108175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7344877" y="1227874"/>
            <a:ext cx="714932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1914 -1918</a:t>
            </a:r>
          </a:p>
          <a:p>
            <a:r>
              <a:rPr lang="en-GB" dirty="0"/>
              <a:t>WW1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E36FC07C-300E-3340-8774-6DFE203A7806}"/>
              </a:ext>
            </a:extLst>
          </p:cNvPr>
          <p:cNvSpPr txBox="1"/>
          <p:nvPr/>
        </p:nvSpPr>
        <p:spPr>
          <a:xfrm>
            <a:off x="10770400" y="1924789"/>
            <a:ext cx="13005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/>
              <a:t>Interpretation A</a:t>
            </a:r>
            <a:endParaRPr lang="en-US" sz="120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2662861" y="1248295"/>
            <a:ext cx="1788369" cy="830997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sz="1200" dirty="0"/>
              <a:t>1783 Britain own colonies in Canada, and West Indies. Trading posts in India.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284974" y="1221618"/>
            <a:ext cx="1269501" cy="954107"/>
          </a:xfrm>
          <a:prstGeom prst="rect">
            <a:avLst/>
          </a:prstGeom>
          <a:solidFill>
            <a:schemeClr val="accent4">
              <a:alpha val="45098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1600s first successful colonies in America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1588485" y="1248295"/>
            <a:ext cx="1074376" cy="830997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sz="1200" dirty="0"/>
              <a:t>1787 First shipment of prisoners </a:t>
            </a:r>
            <a:r>
              <a:rPr lang="en-GB" sz="1200"/>
              <a:t>to Australia</a:t>
            </a:r>
            <a:endParaRPr lang="en-GB" sz="1200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3059677" y="106614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98505" y="2185265"/>
          <a:ext cx="5610586" cy="460795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91431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761865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1339877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1617413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411588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916898">
                <a:tc>
                  <a:txBody>
                    <a:bodyPr/>
                    <a:lstStyle/>
                    <a:p>
                      <a:r>
                        <a:rPr lang="en-GB" sz="1100" dirty="0"/>
                        <a:t>1. Trade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Buying and selling</a:t>
                      </a:r>
                      <a:r>
                        <a:rPr lang="en-US" sz="1100" baseline="0" dirty="0"/>
                        <a:t> goods to other countries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7. Industrialisation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A time period</a:t>
                      </a:r>
                      <a:r>
                        <a:rPr lang="en-US" sz="1000" baseline="0" dirty="0"/>
                        <a:t> w</a:t>
                      </a:r>
                      <a:r>
                        <a:rPr lang="en-US" sz="1000" dirty="0"/>
                        <a:t>hen</a:t>
                      </a:r>
                      <a:r>
                        <a:rPr lang="en-US" sz="1000" baseline="0" dirty="0"/>
                        <a:t> a country changes from being mostly farming to making things in factories. 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862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2. Raw Material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Naturally made resources such as coal, wood</a:t>
                      </a:r>
                      <a:r>
                        <a:rPr lang="en-US" sz="1100" baseline="0" dirty="0"/>
                        <a:t> and cotton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8.</a:t>
                      </a:r>
                      <a:r>
                        <a:rPr lang="en-GB" sz="1100" baseline="0" dirty="0"/>
                        <a:t> </a:t>
                      </a:r>
                      <a:r>
                        <a:rPr lang="en-GB" sz="1100" dirty="0" err="1"/>
                        <a:t>Sepoy</a:t>
                      </a:r>
                      <a:endParaRPr lang="en-US" sz="11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An Indian soldier</a:t>
                      </a:r>
                      <a:r>
                        <a:rPr lang="en-US" sz="1000" baseline="0" dirty="0"/>
                        <a:t> serving under British command.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6953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3. Imperial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 word used to describe</a:t>
                      </a:r>
                      <a:r>
                        <a:rPr lang="en-US" sz="1100" baseline="0" dirty="0"/>
                        <a:t> things related to an Empire. </a:t>
                      </a:r>
                      <a:r>
                        <a:rPr lang="en-US" sz="1100" baseline="0" dirty="0" err="1"/>
                        <a:t>Eg</a:t>
                      </a:r>
                      <a:r>
                        <a:rPr lang="en-US" sz="1100" baseline="0" dirty="0"/>
                        <a:t>. Imperial power.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9. Lee Enfield</a:t>
                      </a:r>
                      <a:r>
                        <a:rPr lang="en-GB" sz="1100" baseline="0" dirty="0"/>
                        <a:t> Rifle</a:t>
                      </a:r>
                      <a:endParaRPr lang="en-US" sz="11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A gun given to soldiers of the British</a:t>
                      </a:r>
                      <a:r>
                        <a:rPr lang="en-US" sz="1000" baseline="0" dirty="0"/>
                        <a:t> army. </a:t>
                      </a:r>
                      <a:endParaRPr lang="en-US" sz="10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6702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4. Navy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branch of the armed services of a state which conducts military operations at sea.</a:t>
                      </a:r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10.</a:t>
                      </a:r>
                      <a:r>
                        <a:rPr lang="en-GB" sz="1100" dirty="0"/>
                        <a:t> The British Raj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/>
                        <a:t>The name</a:t>
                      </a:r>
                      <a:r>
                        <a:rPr lang="en-US" sz="1000" baseline="0" dirty="0"/>
                        <a:t> given to the British government of India between 1848 and 1947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7214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5. Mutiny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A</a:t>
                      </a:r>
                      <a:r>
                        <a:rPr lang="en-US" sz="1100" baseline="0" dirty="0"/>
                        <a:t> rebellion of soldiers or sailors in the military against their officers.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11. The</a:t>
                      </a:r>
                      <a:r>
                        <a:rPr lang="en-GB" sz="1100" baseline="0" dirty="0"/>
                        <a:t> Commonwealth of Nations 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en-US" sz="1000" b="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voluntary association of 53 states.</a:t>
                      </a:r>
                      <a:r>
                        <a:rPr lang="en-US" sz="1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Nearly all of them are former British Colonies.  </a:t>
                      </a:r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6725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6. Massacre</a:t>
                      </a:r>
                      <a:endParaRPr lang="en-US" sz="11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The Brutal</a:t>
                      </a:r>
                      <a:r>
                        <a:rPr lang="en-US" sz="1100" baseline="0" dirty="0"/>
                        <a:t> slaughter of many people.</a:t>
                      </a:r>
                      <a:endParaRPr lang="en-US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sz="1100" dirty="0"/>
                        <a:t>Web</a:t>
                      </a:r>
                      <a:r>
                        <a:rPr lang="en-US" sz="1100" baseline="0" dirty="0"/>
                        <a:t> link: </a:t>
                      </a:r>
                      <a:r>
                        <a:rPr lang="en-US" sz="900" baseline="0" dirty="0">
                          <a:hlinkClick r:id="rId5"/>
                        </a:rPr>
                        <a:t>http://www.bbc.co.uk/bitesize/ks3/history/uk_through_time/british_empire_through_time/revision/6/</a:t>
                      </a:r>
                      <a:r>
                        <a:rPr lang="en-US" sz="900" baseline="0" dirty="0"/>
                        <a:t> </a:t>
                      </a:r>
                      <a:endParaRPr lang="en-US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87582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155135" y="105746"/>
            <a:ext cx="497020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8 History - Spring 2: The Industrial Revolution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>
            <a:off x="83479" y="1158240"/>
            <a:ext cx="911352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81656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193110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0" y="2197536"/>
          <a:ext cx="3024000" cy="464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88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GB" sz="1200" dirty="0"/>
                        <a:t>1. Industrial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do with production, specifically by machines.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Factory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place where many goods are produced.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Population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amount of people living in a place or country.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Locomotive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do with machinery, powered by steam.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Child Labour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Making children work instead of going to school.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Invention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Something new, created by people.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Mass production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Making identical goods quickly and cheaply - efficiently.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 Provenance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Where a source comes from – who, when, where, why.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51890" y="2197536"/>
          <a:ext cx="6120000" cy="46452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828000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2448000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Transport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do with moving things, or people, like trains and boats.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7. Mine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 area where people dig metal and materials out of the ground.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</a:t>
                      </a:r>
                      <a:r>
                        <a:rPr lang="en-GB" sz="1200" dirty="0" err="1"/>
                        <a:t>Agri</a:t>
                      </a:r>
                      <a:r>
                        <a:rPr lang="en-GB" sz="1200" dirty="0"/>
                        <a:t>-culture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do with farming, and the production of food.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8. Domestic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do with homes, or things done at home.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</a:t>
                      </a:r>
                      <a:r>
                        <a:rPr lang="en-GB" sz="1200" dirty="0" err="1"/>
                        <a:t>Entrep-reneurs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People who invent things, and / or start businesses.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9. Trapper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youngest children who moved trapdoors to move air in mines.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British Empire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Britain owned land (colonies) all around the world.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10. Drawer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Children who would crawl through tunnels to move mined coal around.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Census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When the government counts all the people in the country.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11. Cent-</a:t>
                      </a:r>
                      <a:r>
                        <a:rPr lang="en-US" sz="1200" dirty="0" err="1"/>
                        <a:t>ralisation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Gathering things closer to the center, keeping things in one place.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Midwife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type of nurse who helps with childbirth and babies.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12. Law and Order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 expression to do with crime and keeping the streets safe.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sng" dirty="0"/>
                        <a:t>Video link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3"/>
                        </a:rPr>
                        <a:t>https://youtu.be/x9BdVHCuNPs</a:t>
                      </a:r>
                      <a:endParaRPr lang="en-GB" sz="12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Why did the I.R. come to Britain?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u="sng" dirty="0"/>
                        <a:t>Video link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4"/>
                        </a:rPr>
                        <a:t>https://youtu.be/ejc8oDOcN_o</a:t>
                      </a:r>
                      <a:endParaRPr lang="en-GB" sz="1200" dirty="0"/>
                    </a:p>
                    <a:p>
                      <a:r>
                        <a:rPr lang="en-GB" sz="1200" dirty="0"/>
                        <a:t>Child of the Revolution (including America).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GB" sz="1200" u="sng" dirty="0"/>
                        <a:t>Video link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5"/>
                        </a:rPr>
                        <a:t>https://youtu.be/GYAk5jCTQ3s</a:t>
                      </a:r>
                      <a:r>
                        <a:rPr lang="en-GB" sz="1200" dirty="0"/>
                        <a:t> </a:t>
                      </a:r>
                    </a:p>
                    <a:p>
                      <a:r>
                        <a:rPr lang="en-GB" sz="1200" dirty="0"/>
                        <a:t>How did trains boost the Industrial Rev.?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u="sng" dirty="0"/>
                        <a:t>Video link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6"/>
                        </a:rPr>
                        <a:t>https://youtu.be/NLL2Txs8kCg</a:t>
                      </a:r>
                      <a:r>
                        <a:rPr lang="en-GB" sz="1200" dirty="0"/>
                        <a:t> Horrible Histories - Transportation Song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84238" y="2197536"/>
          <a:ext cx="2988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988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 poster to encourage people to work in a factory. Try to ‘spin’ the negatives.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of one key Industrial Revolution invention!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to an Industrial Revolution MP about child labour.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this interpretation about the Industrial Revolution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why Britain started the Industrial Revolution. (video below)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the Bow Street Runners. What were they, and who replaced them?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Elizabeth Fry, and why is she relevant to the Industrial Revolution?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7"/>
                        </a:rPr>
                        <a:t>https://youtu.be/zhL5DCizj5c</a:t>
                      </a:r>
                      <a:r>
                        <a:rPr lang="en-GB" sz="1200" dirty="0"/>
                        <a:t> A high level video about the I.R.!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719451" y="1225585"/>
            <a:ext cx="1464364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1769: Arkwright builds the first cotton factory.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138964" y="579677"/>
            <a:ext cx="1643725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1750: The Industrial Revolution Begins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2231341" y="1233386"/>
            <a:ext cx="1601284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1796: Jenner invents the smallpox vaccine.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3883215" y="1233386"/>
            <a:ext cx="1033629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1812: The Tin Can is invented.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7245328" y="574256"/>
            <a:ext cx="1894293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1859: Darwin proposes the theory of evolution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CA20E47D-3EB4-B04C-AE02-1D92C8BDD903}"/>
              </a:ext>
            </a:extLst>
          </p:cNvPr>
          <p:cNvSpPr txBox="1"/>
          <p:nvPr/>
        </p:nvSpPr>
        <p:spPr>
          <a:xfrm>
            <a:off x="3761116" y="578427"/>
            <a:ext cx="1767315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1815: Britain defeat Napoleon (Waterloo)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5593587" y="579677"/>
            <a:ext cx="1601260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1837: Victoria I becomes Queen</a:t>
            </a:r>
            <a:endParaRPr lang="en-US" sz="1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7877888" y="1227292"/>
            <a:ext cx="1164694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1885: Motor car invented by Benz.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31115" y="110758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8881438" y="110321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176675" y="111150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069584" y="1093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20543" y="57"/>
            <a:ext cx="2562863" cy="221504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C5597FE6-E74D-354D-B811-160BCC7EB247}"/>
              </a:ext>
            </a:extLst>
          </p:cNvPr>
          <p:cNvSpPr txBox="1"/>
          <p:nvPr/>
        </p:nvSpPr>
        <p:spPr>
          <a:xfrm>
            <a:off x="4966298" y="1221866"/>
            <a:ext cx="1306132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1821: Electric motor invented by Faraday.</a:t>
            </a:r>
            <a:endParaRPr lang="en-US" sz="14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D73FE39-7F52-3249-AE53-54E16BC23A12}"/>
              </a:ext>
            </a:extLst>
          </p:cNvPr>
          <p:cNvSpPr txBox="1"/>
          <p:nvPr/>
        </p:nvSpPr>
        <p:spPr>
          <a:xfrm>
            <a:off x="1859276" y="574256"/>
            <a:ext cx="1823759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1769: Hargreaves uses the Steam Engine.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DFF0F1ED-A586-3B43-A8EA-F3E17E69D862}"/>
              </a:ext>
            </a:extLst>
          </p:cNvPr>
          <p:cNvSpPr/>
          <p:nvPr/>
        </p:nvSpPr>
        <p:spPr>
          <a:xfrm>
            <a:off x="2969737" y="115020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F121A6EE-1E4D-1A4F-B5B8-3C7DEA2F2D75}"/>
              </a:ext>
            </a:extLst>
          </p:cNvPr>
          <p:cNvSpPr/>
          <p:nvPr/>
        </p:nvSpPr>
        <p:spPr>
          <a:xfrm>
            <a:off x="869656" y="113841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C5C87A27-5811-AA42-9FD6-26343BD38B34}"/>
              </a:ext>
            </a:extLst>
          </p:cNvPr>
          <p:cNvSpPr/>
          <p:nvPr/>
        </p:nvSpPr>
        <p:spPr>
          <a:xfrm>
            <a:off x="3922597" y="111150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EAFDE0EE-A2F6-BA45-9B11-7CF1585E6016}"/>
              </a:ext>
            </a:extLst>
          </p:cNvPr>
          <p:cNvSpPr/>
          <p:nvPr/>
        </p:nvSpPr>
        <p:spPr>
          <a:xfrm>
            <a:off x="7610141" y="1109416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B524679A-D6C4-CC4E-B59B-A3BDB87A8976}"/>
              </a:ext>
            </a:extLst>
          </p:cNvPr>
          <p:cNvSpPr txBox="1"/>
          <p:nvPr/>
        </p:nvSpPr>
        <p:spPr>
          <a:xfrm>
            <a:off x="6653359" y="1233386"/>
            <a:ext cx="1164694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1866: Nobel invents dynamite.</a:t>
            </a:r>
            <a:endParaRPr lang="en-US" dirty="0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B3BCDA19-E041-B04C-86C9-8032AEDA6361}"/>
              </a:ext>
            </a:extLst>
          </p:cNvPr>
          <p:cNvSpPr/>
          <p:nvPr/>
        </p:nvSpPr>
        <p:spPr>
          <a:xfrm>
            <a:off x="5251770" y="111151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47E33E96-10F0-3C42-A017-345859575BA3}"/>
              </a:ext>
            </a:extLst>
          </p:cNvPr>
          <p:cNvSpPr/>
          <p:nvPr/>
        </p:nvSpPr>
        <p:spPr>
          <a:xfrm>
            <a:off x="7245328" y="110117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438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0" y="46648"/>
            <a:ext cx="446808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9 History - Spring 2: The Cold War Part 1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 flipV="1">
            <a:off x="259080" y="1149858"/>
            <a:ext cx="9159104" cy="838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259080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949" y="2154619"/>
          <a:ext cx="3317901" cy="45700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0295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27606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239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23936">
                <a:tc>
                  <a:txBody>
                    <a:bodyPr/>
                    <a:lstStyle/>
                    <a:p>
                      <a:r>
                        <a:rPr lang="en-US" sz="1050" dirty="0"/>
                        <a:t>1. Ideological differences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Having</a:t>
                      </a:r>
                      <a:r>
                        <a:rPr lang="en-US" sz="1050" baseline="0" dirty="0"/>
                        <a:t> different opinions on an issues such as how to run a county.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23936">
                <a:tc>
                  <a:txBody>
                    <a:bodyPr/>
                    <a:lstStyle/>
                    <a:p>
                      <a:r>
                        <a:rPr lang="en-US" sz="1050" dirty="0"/>
                        <a:t>2. Cold war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 war of threats and propaganda,</a:t>
                      </a:r>
                      <a:r>
                        <a:rPr lang="en-US" sz="1050" baseline="0" dirty="0"/>
                        <a:t> not actual fighting.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23936">
                <a:tc>
                  <a:txBody>
                    <a:bodyPr/>
                    <a:lstStyle/>
                    <a:p>
                      <a:r>
                        <a:rPr lang="en-US" sz="1050" dirty="0"/>
                        <a:t>3. Super 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 country which has lots</a:t>
                      </a:r>
                      <a:r>
                        <a:rPr lang="en-US" sz="1050" baseline="0" dirty="0"/>
                        <a:t> of influence in the world. 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742575">
                <a:tc>
                  <a:txBody>
                    <a:bodyPr/>
                    <a:lstStyle/>
                    <a:p>
                      <a:r>
                        <a:rPr lang="en-US" sz="1050" dirty="0"/>
                        <a:t>4.</a:t>
                      </a:r>
                      <a:r>
                        <a:rPr lang="en-US" sz="1050" baseline="0" dirty="0"/>
                        <a:t> Capitalism</a:t>
                      </a:r>
                      <a:endParaRPr 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An</a:t>
                      </a:r>
                      <a:r>
                        <a:rPr lang="en-US" sz="1050" baseline="0" dirty="0"/>
                        <a:t> economic and political system where trade and industry are controlled by private owners for profit, rather than by the state.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80137">
                <a:tc>
                  <a:txBody>
                    <a:bodyPr/>
                    <a:lstStyle/>
                    <a:p>
                      <a:r>
                        <a:rPr lang="en-US" sz="1050" dirty="0"/>
                        <a:t>5. Communism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/>
                        <a:t>An</a:t>
                      </a:r>
                      <a:r>
                        <a:rPr lang="en-US" sz="1050" baseline="0" dirty="0"/>
                        <a:t> economic and political system where trade and industry are controlled by the state. 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80137">
                <a:tc>
                  <a:txBody>
                    <a:bodyPr/>
                    <a:lstStyle/>
                    <a:p>
                      <a:r>
                        <a:rPr lang="en-US" sz="1050" dirty="0"/>
                        <a:t>6. Democracy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</a:t>
                      </a:r>
                      <a:r>
                        <a:rPr lang="en-US" sz="1050" baseline="0" dirty="0"/>
                        <a:t> system of government where people elect representatives from a political party of their choice. 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23936">
                <a:tc>
                  <a:txBody>
                    <a:bodyPr/>
                    <a:lstStyle/>
                    <a:p>
                      <a:r>
                        <a:rPr lang="en-US" sz="1050" dirty="0"/>
                        <a:t>7. One party dictatorship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050" dirty="0"/>
                        <a:t>A government directed</a:t>
                      </a:r>
                      <a:r>
                        <a:rPr lang="en-US" sz="1050" baseline="0" dirty="0"/>
                        <a:t> </a:t>
                      </a:r>
                      <a:r>
                        <a:rPr lang="en-US" sz="1050" dirty="0"/>
                        <a:t> by one political</a:t>
                      </a:r>
                      <a:r>
                        <a:rPr lang="en-US" sz="1050" baseline="0" dirty="0"/>
                        <a:t> party. </a:t>
                      </a:r>
                      <a:endParaRPr lang="en-US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46644" y="2060451"/>
          <a:ext cx="5727836" cy="4730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07062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720831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1243876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1756067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402365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625665">
                <a:tc>
                  <a:txBody>
                    <a:bodyPr/>
                    <a:lstStyle/>
                    <a:p>
                      <a:r>
                        <a:rPr lang="en-US" sz="1200" dirty="0"/>
                        <a:t>1. Yalta Conference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Held</a:t>
                      </a:r>
                      <a:r>
                        <a:rPr lang="en-US" sz="1200" baseline="0" dirty="0"/>
                        <a:t> to decide what to do about Europe at the end of WW2.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6. Iron Curtain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metaphorical divide between East and West.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804426">
                <a:tc>
                  <a:txBody>
                    <a:bodyPr/>
                    <a:lstStyle/>
                    <a:p>
                      <a:r>
                        <a:rPr lang="en-US" sz="1200" dirty="0"/>
                        <a:t>2.Potsdam conference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A second</a:t>
                      </a:r>
                      <a:r>
                        <a:rPr lang="en-US" sz="1200" baseline="0" dirty="0"/>
                        <a:t> conference h</a:t>
                      </a:r>
                      <a:r>
                        <a:rPr lang="en-US" sz="1200" dirty="0"/>
                        <a:t>eld</a:t>
                      </a:r>
                      <a:r>
                        <a:rPr lang="en-US" sz="1200" baseline="0" dirty="0"/>
                        <a:t> to decide what to do about Europe at the end of WW2.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7. Satellite</a:t>
                      </a:r>
                      <a:r>
                        <a:rPr lang="en-US" sz="1200" baseline="0" dirty="0"/>
                        <a:t> States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 independent country that is closely</a:t>
                      </a:r>
                      <a:r>
                        <a:rPr lang="en-US" sz="1200" baseline="0" dirty="0"/>
                        <a:t> controlled by an another country.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804426">
                <a:tc>
                  <a:txBody>
                    <a:bodyPr/>
                    <a:lstStyle/>
                    <a:p>
                      <a:r>
                        <a:rPr lang="en-US" sz="1200" dirty="0"/>
                        <a:t>3.Atom bomb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weapon</a:t>
                      </a:r>
                      <a:r>
                        <a:rPr lang="en-US" sz="1200" baseline="0" dirty="0"/>
                        <a:t> </a:t>
                      </a:r>
                      <a:r>
                        <a:rPr lang="en-US" sz="1200" dirty="0"/>
                        <a:t>which uses nuclear</a:t>
                      </a:r>
                      <a:r>
                        <a:rPr lang="en-US" sz="1200" baseline="0" dirty="0"/>
                        <a:t> reactions to cause destruction.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8.</a:t>
                      </a:r>
                      <a:r>
                        <a:rPr lang="en-US" sz="1200" baseline="0" dirty="0"/>
                        <a:t> Containment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aseline="0" dirty="0"/>
                        <a:t>Keeping something within its existing area and not allowing it to spread.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889521">
                <a:tc>
                  <a:txBody>
                    <a:bodyPr/>
                    <a:lstStyle/>
                    <a:p>
                      <a:r>
                        <a:rPr lang="en-US" sz="1200" dirty="0"/>
                        <a:t>4.Eastern</a:t>
                      </a:r>
                      <a:r>
                        <a:rPr lang="en-US" sz="1200" baseline="0" dirty="0"/>
                        <a:t> Europe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countries</a:t>
                      </a:r>
                      <a:r>
                        <a:rPr lang="en-US" sz="1200" baseline="0" dirty="0"/>
                        <a:t> between USSR and Germany where Stalin established governments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9. Marshall Aid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Money give</a:t>
                      </a:r>
                      <a:r>
                        <a:rPr lang="en-US" sz="1200" baseline="0" dirty="0"/>
                        <a:t>n to Eastern Europe by USA to help them recover after WW2.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625665">
                <a:tc>
                  <a:txBody>
                    <a:bodyPr/>
                    <a:lstStyle/>
                    <a:p>
                      <a:r>
                        <a:rPr lang="en-US" sz="1200" dirty="0"/>
                        <a:t>5. Nagasaki and Hiroshima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Places in Japan where</a:t>
                      </a:r>
                      <a:r>
                        <a:rPr lang="en-US" sz="1200" baseline="0" dirty="0"/>
                        <a:t> the USA dropped nuclear bombs.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aseline="0" dirty="0"/>
                        <a:t>10. Doctrine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statement</a:t>
                      </a:r>
                      <a:r>
                        <a:rPr lang="en-US" sz="1200" baseline="0" dirty="0"/>
                        <a:t> of official policy.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219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11.</a:t>
                      </a:r>
                      <a:r>
                        <a:rPr lang="en-US" sz="1200" baseline="0" dirty="0"/>
                        <a:t> </a:t>
                      </a:r>
                      <a:r>
                        <a:rPr lang="en-GB" sz="1200" dirty="0"/>
                        <a:t>Video link:</a:t>
                      </a:r>
                      <a:r>
                        <a:rPr lang="en-US" sz="1200" baseline="0" dirty="0"/>
                        <a:t> </a:t>
                      </a:r>
                      <a:r>
                        <a:rPr lang="en-US" sz="1100" dirty="0">
                          <a:hlinkClick r:id="rId2"/>
                        </a:rPr>
                        <a:t>https://www.youtube.com/watch?v=ZkVei8ydU0</a:t>
                      </a:r>
                      <a:endParaRPr 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74480" y="2079488"/>
          <a:ext cx="3017520" cy="463653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1752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your own Cold</a:t>
                      </a:r>
                      <a:r>
                        <a:rPr lang="en-GB" sz="1200" baseline="0" dirty="0"/>
                        <a:t> War political cartoon about an event you have studied.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board</a:t>
                      </a:r>
                      <a:r>
                        <a:rPr lang="en-GB" sz="1200" baseline="0" dirty="0"/>
                        <a:t> game </a:t>
                      </a:r>
                      <a:r>
                        <a:rPr lang="en-GB" sz="1200" dirty="0"/>
                        <a:t>based on</a:t>
                      </a:r>
                      <a:r>
                        <a:rPr lang="en-GB" sz="1200" baseline="0" dirty="0"/>
                        <a:t> the Capitalism vs Communism.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speech for Truman justifying Marshall Aid</a:t>
                      </a:r>
                      <a:r>
                        <a:rPr lang="en-GB" sz="1200" baseline="0" dirty="0"/>
                        <a:t> to the US government.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useful is the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source above as evidence of Stalin’s actions after Yalta?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the death of Yan Masaryk</a:t>
                      </a:r>
                      <a:r>
                        <a:rPr lang="en-GB" sz="1200" baseline="0" dirty="0"/>
                        <a:t> in Czechoslovakia.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the Berlin Airlift</a:t>
                      </a:r>
                    </a:p>
                    <a:p>
                      <a:r>
                        <a:rPr lang="en-GB" sz="1200" dirty="0">
                          <a:hlinkClick r:id="rId3"/>
                        </a:rPr>
                        <a:t>http://www.johndclare.net/cold_war9.htm</a:t>
                      </a:r>
                      <a:r>
                        <a:rPr lang="en-GB" sz="1200" dirty="0"/>
                        <a:t>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383507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President Tito?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hlinkClick r:id="rId4"/>
                        </a:rPr>
                        <a:t>https://www.youtube.com/watch?v=UlWMGdAPlWQ</a:t>
                      </a:r>
                      <a:r>
                        <a:rPr lang="en-GB" sz="1200" dirty="0"/>
                        <a:t>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281808" y="434689"/>
            <a:ext cx="1657419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1917: Russia becomes a communist state. 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2359656" y="1246490"/>
            <a:ext cx="1519341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1945: Hitler commits suicide.</a:t>
            </a: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3962822" y="1222986"/>
            <a:ext cx="1413864" cy="523220"/>
          </a:xfrm>
          <a:prstGeom prst="rect">
            <a:avLst/>
          </a:prstGeom>
          <a:solidFill>
            <a:srgbClr val="FF8AD8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July 1945: </a:t>
            </a:r>
          </a:p>
          <a:p>
            <a:r>
              <a:rPr lang="en-GB" dirty="0"/>
              <a:t>Potsdam</a:t>
            </a:r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4161917" y="374191"/>
            <a:ext cx="1073022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/>
              <a:t>6</a:t>
            </a:r>
            <a:r>
              <a:rPr lang="en-GB" baseline="30000"/>
              <a:t>th</a:t>
            </a:r>
            <a:r>
              <a:rPr lang="en-GB"/>
              <a:t>-9</a:t>
            </a:r>
            <a:r>
              <a:rPr lang="en-GB" baseline="30000"/>
              <a:t>th </a:t>
            </a:r>
            <a:r>
              <a:rPr lang="en-GB"/>
              <a:t>Aug.  </a:t>
            </a:r>
            <a:r>
              <a:rPr lang="en-GB" dirty="0"/>
              <a:t>Atom bombs</a:t>
            </a:r>
            <a:endParaRPr 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2043743" y="524221"/>
            <a:ext cx="1457744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Feb 1945: The Yalta conference 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1785259" y="111847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3101095" y="111066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4897651" y="111066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8962794" y="110371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529E2EBA-5DE8-A54E-B981-A30995CA5CEC}"/>
              </a:ext>
            </a:extLst>
          </p:cNvPr>
          <p:cNvSpPr/>
          <p:nvPr/>
        </p:nvSpPr>
        <p:spPr>
          <a:xfrm>
            <a:off x="3772236" y="110086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280C3D0-DB22-A24F-ACFB-736684E4618F}"/>
              </a:ext>
            </a:extLst>
          </p:cNvPr>
          <p:cNvSpPr txBox="1"/>
          <p:nvPr/>
        </p:nvSpPr>
        <p:spPr>
          <a:xfrm>
            <a:off x="5461335" y="1252894"/>
            <a:ext cx="1639277" cy="523220"/>
          </a:xfrm>
          <a:prstGeom prst="rect">
            <a:avLst/>
          </a:prstGeom>
          <a:solidFill>
            <a:srgbClr val="73FEFF">
              <a:alpha val="38039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1946: Churchill’s Iron curtain speech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72E5E48-BF1D-B64E-9574-AF23B943BC60}"/>
              </a:ext>
            </a:extLst>
          </p:cNvPr>
          <p:cNvSpPr txBox="1"/>
          <p:nvPr/>
        </p:nvSpPr>
        <p:spPr>
          <a:xfrm>
            <a:off x="7962662" y="324092"/>
            <a:ext cx="1455522" cy="738664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1947: The </a:t>
            </a:r>
            <a:r>
              <a:rPr lang="en-GB"/>
              <a:t>Marshall Aid  begins.</a:t>
            </a:r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D1FB2750-BA8E-7D4A-9AEA-7935DE43F432}"/>
              </a:ext>
            </a:extLst>
          </p:cNvPr>
          <p:cNvSpPr txBox="1"/>
          <p:nvPr/>
        </p:nvSpPr>
        <p:spPr>
          <a:xfrm>
            <a:off x="8439323" y="1265642"/>
            <a:ext cx="954888" cy="738664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1948: The Berlin Blockade</a:t>
            </a:r>
            <a:endParaRPr lang="en-US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FD7E80D1-D073-364B-9839-E9EB87E158D3}"/>
              </a:ext>
            </a:extLst>
          </p:cNvPr>
          <p:cNvSpPr/>
          <p:nvPr/>
        </p:nvSpPr>
        <p:spPr>
          <a:xfrm>
            <a:off x="8092562" y="110371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E1C3C4D1-7660-BC47-B4C5-B0088325E5ED}"/>
              </a:ext>
            </a:extLst>
          </p:cNvPr>
          <p:cNvCxnSpPr>
            <a:cxnSpLocks/>
          </p:cNvCxnSpPr>
          <p:nvPr/>
        </p:nvCxnSpPr>
        <p:spPr>
          <a:xfrm flipV="1">
            <a:off x="9418184" y="928909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A95294F6-AB2C-5247-B051-051CB7AC0E33}"/>
              </a:ext>
            </a:extLst>
          </p:cNvPr>
          <p:cNvSpPr/>
          <p:nvPr/>
        </p:nvSpPr>
        <p:spPr>
          <a:xfrm>
            <a:off x="6016694" y="110086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613727" y="1205060"/>
            <a:ext cx="1657419" cy="646331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June 1944: </a:t>
            </a:r>
            <a:r>
              <a:rPr lang="en-GB" sz="1100" dirty="0"/>
              <a:t>The allies begin to defeat Hitler after D-Day</a:t>
            </a:r>
            <a:endParaRPr lang="en-US" sz="1100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223544" y="112658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F72E5E48-BF1D-B64E-9574-AF23B943BC60}"/>
              </a:ext>
            </a:extLst>
          </p:cNvPr>
          <p:cNvSpPr txBox="1"/>
          <p:nvPr/>
        </p:nvSpPr>
        <p:spPr>
          <a:xfrm>
            <a:off x="6448615" y="123406"/>
            <a:ext cx="1455522" cy="954107"/>
          </a:xfrm>
          <a:prstGeom prst="rect">
            <a:avLst/>
          </a:prstGeom>
          <a:solidFill>
            <a:srgbClr val="73FEFF">
              <a:alpha val="38039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1947: Containment begins following Truman’s speech.</a:t>
            </a:r>
            <a:endParaRPr lang="en-US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7537645" y="111293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F72E5E48-BF1D-B64E-9574-AF23B943BC60}"/>
              </a:ext>
            </a:extLst>
          </p:cNvPr>
          <p:cNvSpPr txBox="1"/>
          <p:nvPr/>
        </p:nvSpPr>
        <p:spPr>
          <a:xfrm>
            <a:off x="7216933" y="1257391"/>
            <a:ext cx="1154102" cy="646331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sz="1200" dirty="0"/>
              <a:t>1947: Murder of Czech. </a:t>
            </a:r>
            <a:r>
              <a:rPr lang="en-GB" sz="1200" dirty="0" err="1"/>
              <a:t>Politican</a:t>
            </a:r>
            <a:r>
              <a:rPr lang="en-GB" sz="1200" dirty="0"/>
              <a:t> </a:t>
            </a:r>
            <a:endParaRPr lang="en-US" sz="1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6556" y="105176"/>
            <a:ext cx="2369079" cy="1776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3149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3803035" y="1287135"/>
            <a:ext cx="1232454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1807: Slavery Abolished in Britain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5132094" y="625136"/>
            <a:ext cx="2425838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R:1837- 1901</a:t>
            </a:r>
          </a:p>
          <a:p>
            <a:r>
              <a:rPr lang="en-GB" sz="1400" dirty="0"/>
              <a:t>Queen Victoria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2012668" y="623079"/>
            <a:ext cx="3016020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1760-1820 </a:t>
            </a:r>
          </a:p>
          <a:p>
            <a:r>
              <a:rPr lang="en-GB" dirty="0"/>
              <a:t>George III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6367850" y="1290516"/>
            <a:ext cx="1152511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1865: Slavery Abolished in USA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263480" y="1291829"/>
            <a:ext cx="1592272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1562: John Hawkins begins the slave trade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228531" y="627384"/>
            <a:ext cx="1475631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R: 1558-1603</a:t>
            </a:r>
          </a:p>
          <a:p>
            <a:r>
              <a:rPr lang="en-GB" dirty="0"/>
              <a:t>Elizabeth I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99C64AE-B33B-EA47-BA2E-D0698BE3BC4B}"/>
              </a:ext>
            </a:extLst>
          </p:cNvPr>
          <p:cNvSpPr txBox="1"/>
          <p:nvPr/>
        </p:nvSpPr>
        <p:spPr>
          <a:xfrm>
            <a:off x="5158562" y="1290516"/>
            <a:ext cx="1152511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1861-5: The American Civil War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2DF6F3F4-B4FD-CC49-9E90-1382DD7BED93}"/>
              </a:ext>
            </a:extLst>
          </p:cNvPr>
          <p:cNvSpPr txBox="1"/>
          <p:nvPr/>
        </p:nvSpPr>
        <p:spPr>
          <a:xfrm>
            <a:off x="2069869" y="1287135"/>
            <a:ext cx="1552018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1776-83: The American War of Independence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123889" y="103481"/>
            <a:ext cx="496815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7 History - Summer 1: Slavery and Civil Rights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 flipV="1">
            <a:off x="147261" y="1217086"/>
            <a:ext cx="9189100" cy="132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142175" y="985773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336361" y="999628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128782" y="116744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526153" y="116388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6683175" y="115359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5088438" y="1157686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457668" y="115359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06005" y="115831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xmlns="" id="{7F04589A-A04D-1349-BE3A-1293569355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42" y="2175775"/>
          <a:ext cx="2880000" cy="464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5716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954284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GB" sz="1200" dirty="0"/>
                        <a:t>1. Empire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group of countries</a:t>
                      </a:r>
                      <a:r>
                        <a:rPr lang="en-US" sz="1200" baseline="0" dirty="0"/>
                        <a:t> that are governed by one ruler.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Trade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Selling goods, materials, and even people internationally.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Convincing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How does the interpretation match your own knowledge.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Slave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Someone who is ‘owned’ and not paid for work.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Servant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person who</a:t>
                      </a:r>
                      <a:r>
                        <a:rPr lang="en-US" sz="1200" baseline="0" dirty="0"/>
                        <a:t> gets paid to work for another person. 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Abolition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baseline="0" dirty="0"/>
                        <a:t>The end of the practice of slavery.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</a:t>
                      </a:r>
                      <a:r>
                        <a:rPr lang="en-GB" sz="1200" dirty="0" err="1"/>
                        <a:t>Emanci</a:t>
                      </a:r>
                      <a:r>
                        <a:rPr lang="en-GB" sz="1200" dirty="0"/>
                        <a:t> </a:t>
                      </a:r>
                      <a:r>
                        <a:rPr lang="en-GB" sz="1200" dirty="0" err="1"/>
                        <a:t>pation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Setting</a:t>
                      </a:r>
                      <a:r>
                        <a:rPr lang="en-US" sz="1200" baseline="0" dirty="0"/>
                        <a:t> slaves free.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 </a:t>
                      </a:r>
                    </a:p>
                    <a:p>
                      <a:r>
                        <a:rPr lang="en-GB" sz="1200" dirty="0"/>
                        <a:t>Freeborn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Somebody who is not born into slavery.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xmlns="" id="{7F1D5DF1-FFBE-0840-A895-0A07A104E27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15342" y="2175775"/>
          <a:ext cx="6372000" cy="464255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1. West Indies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British colonial name for the Caribbean.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7. Raw Materials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Naturally made resources such as coal, wood</a:t>
                      </a:r>
                      <a:r>
                        <a:rPr lang="en-US" sz="1100" baseline="0" dirty="0"/>
                        <a:t> and cotton.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Negroes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A </a:t>
                      </a:r>
                      <a:r>
                        <a:rPr lang="en-US" sz="1200" dirty="0"/>
                        <a:t>term previously often used to describe black people.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8.</a:t>
                      </a:r>
                      <a:r>
                        <a:rPr lang="en-GB" sz="1100" baseline="0" dirty="0"/>
                        <a:t> </a:t>
                      </a:r>
                      <a:r>
                        <a:rPr lang="en-GB" sz="1100" dirty="0"/>
                        <a:t>Manufactured goods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Products made in factories.</a:t>
                      </a:r>
                      <a:r>
                        <a:rPr lang="en-US" sz="1100" baseline="0" dirty="0"/>
                        <a:t> 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3. Epidemic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mass spreading of a disease, including on a ship.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9. Slave State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A State in the US in which slavery was still legal.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Cargo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‘trade’ carried on ships. This would include slaves.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10.</a:t>
                      </a:r>
                      <a:r>
                        <a:rPr lang="en-GB" sz="1100" dirty="0"/>
                        <a:t> Plantation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A farm used to grow one type of crop.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Auction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Selling something to the highest bidder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11. Resistance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To</a:t>
                      </a:r>
                      <a:r>
                        <a:rPr lang="en-US" sz="1100" baseline="0" dirty="0"/>
                        <a:t> try to stop something from happening.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6. </a:t>
                      </a:r>
                      <a:r>
                        <a:rPr lang="en-GB" sz="1200" dirty="0"/>
                        <a:t>The Middle Passage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The journey from Africa to America.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12. The</a:t>
                      </a:r>
                      <a:r>
                        <a:rPr lang="en-US" sz="1100" baseline="0" dirty="0"/>
                        <a:t> American Civil War 1861-5</a:t>
                      </a:r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Fought between Northern</a:t>
                      </a:r>
                      <a:r>
                        <a:rPr lang="en-US" sz="1100" baseline="0" dirty="0"/>
                        <a:t> and Southern states of America. 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sng" dirty="0"/>
                        <a:t>Video link 1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3"/>
                        </a:rPr>
                        <a:t>https://youtu.be/0IJrhQE6DZk</a:t>
                      </a:r>
                      <a:r>
                        <a:rPr lang="en-GB" sz="1200" dirty="0"/>
                        <a:t> Historian-narrated video on the Middle Passage.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u="sng" dirty="0"/>
                        <a:t>Video link 2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4"/>
                        </a:rPr>
                        <a:t>https://youtu.be/zZkDYr7qsCw</a:t>
                      </a:r>
                      <a:r>
                        <a:rPr lang="en-GB" sz="1200" dirty="0"/>
                        <a:t> Historian-narrated video on slavery in America.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GB" sz="1200" u="sng" dirty="0"/>
                        <a:t>Video link 3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5"/>
                        </a:rPr>
                        <a:t>https://youtu.be/PNgpM9TVal8</a:t>
                      </a:r>
                      <a:r>
                        <a:rPr lang="en-GB" sz="1200" dirty="0"/>
                        <a:t> Historian-narrated video on slave resistance.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u="sng" dirty="0"/>
                        <a:t>Video link 4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6"/>
                        </a:rPr>
                        <a:t>https://youtu.be/dnV_MTFEGIY</a:t>
                      </a:r>
                      <a:r>
                        <a:rPr lang="en-GB" sz="1200" dirty="0"/>
                        <a:t> A very high-level video on the Atlantic Slave Trade.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xmlns="" id="{BC24702D-F130-654F-A235-AB482FED97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298242" y="2175300"/>
          <a:ext cx="2880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80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 leaflet to campaign for the abolition of slavery in Britain or the USA.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of one or more parts of the slave journey from Africa to America.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diary entry from the point of view of any slave in the British Empire.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this interpretation about the role of Lincoln in emancipation?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the role of John Hawkins and the first slave trade.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how slavery was also a part of life in Africa – was it only white?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Shirley </a:t>
                      </a:r>
                      <a:r>
                        <a:rPr lang="en-GB" sz="1200" dirty="0" err="1"/>
                        <a:t>Chrisholm</a:t>
                      </a:r>
                      <a:r>
                        <a:rPr lang="en-GB" sz="1200" dirty="0"/>
                        <a:t>, and what did she do?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7"/>
                        </a:rPr>
                        <a:t>https://youtu.be/Ajn9g5Gsv98</a:t>
                      </a:r>
                      <a:r>
                        <a:rPr lang="en-GB" sz="1200" dirty="0"/>
                        <a:t> a very high-level video about slavery.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5B51B14-DE72-754F-8729-97E757F8C68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9708675" y="-209684"/>
            <a:ext cx="2125680" cy="2591925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xmlns="" id="{ED0C517F-2BAA-3B44-AC4F-08F3D8FF7E36}"/>
              </a:ext>
            </a:extLst>
          </p:cNvPr>
          <p:cNvSpPr/>
          <p:nvPr/>
        </p:nvSpPr>
        <p:spPr>
          <a:xfrm>
            <a:off x="1965287" y="116388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9F35144-C79B-7244-8B7E-60E881B5F8C4}"/>
              </a:ext>
            </a:extLst>
          </p:cNvPr>
          <p:cNvSpPr/>
          <p:nvPr/>
        </p:nvSpPr>
        <p:spPr>
          <a:xfrm>
            <a:off x="2255433" y="116388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03B0010C-4D04-924E-A385-61C866E0B46D}"/>
              </a:ext>
            </a:extLst>
          </p:cNvPr>
          <p:cNvSpPr txBox="1"/>
          <p:nvPr/>
        </p:nvSpPr>
        <p:spPr>
          <a:xfrm>
            <a:off x="6379391" y="623473"/>
            <a:ext cx="980372" cy="523220"/>
          </a:xfrm>
          <a:prstGeom prst="rect">
            <a:avLst/>
          </a:prstGeom>
          <a:solidFill>
            <a:srgbClr val="0096FF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P:1861-65</a:t>
            </a:r>
          </a:p>
          <a:p>
            <a:r>
              <a:rPr lang="en-GB" sz="1400" dirty="0"/>
              <a:t>A. Lincoln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176B0D30-3480-634F-81F5-2BED32F79E7D}"/>
              </a:ext>
            </a:extLst>
          </p:cNvPr>
          <p:cNvSpPr txBox="1"/>
          <p:nvPr/>
        </p:nvSpPr>
        <p:spPr>
          <a:xfrm>
            <a:off x="7738378" y="620199"/>
            <a:ext cx="774881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P: JKF</a:t>
            </a:r>
          </a:p>
          <a:p>
            <a:r>
              <a:rPr lang="en-GB" dirty="0"/>
              <a:t>1961-3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8EC52D40-D1A5-AA4B-8C1C-944370B36AFD}"/>
              </a:ext>
            </a:extLst>
          </p:cNvPr>
          <p:cNvSpPr txBox="1"/>
          <p:nvPr/>
        </p:nvSpPr>
        <p:spPr>
          <a:xfrm>
            <a:off x="8527547" y="620199"/>
            <a:ext cx="774881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P: LBJ</a:t>
            </a:r>
          </a:p>
          <a:p>
            <a:r>
              <a:rPr lang="en-GB" dirty="0"/>
              <a:t>1963-9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7611698" y="1287135"/>
            <a:ext cx="1686544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1950s-1960s: The  Civil Rights Movement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2557B2C1-C918-9B41-8053-5C4479AE502E}"/>
              </a:ext>
            </a:extLst>
          </p:cNvPr>
          <p:cNvSpPr/>
          <p:nvPr/>
        </p:nvSpPr>
        <p:spPr>
          <a:xfrm>
            <a:off x="7581308" y="1152747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42700138-BB95-1A49-8D11-E28E565FF54C}"/>
              </a:ext>
            </a:extLst>
          </p:cNvPr>
          <p:cNvSpPr/>
          <p:nvPr/>
        </p:nvSpPr>
        <p:spPr>
          <a:xfrm>
            <a:off x="8545649" y="1143833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0E28B69F-81B9-1C41-9C9F-CB1FCA2EE01C}"/>
              </a:ext>
            </a:extLst>
          </p:cNvPr>
          <p:cNvSpPr/>
          <p:nvPr/>
        </p:nvSpPr>
        <p:spPr>
          <a:xfrm>
            <a:off x="8367301" y="1137159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1890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231341" y="99351"/>
            <a:ext cx="499361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8 History - Summer 1: The Russian Revolution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>
            <a:off x="83478" y="1158240"/>
            <a:ext cx="9288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81656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9370910" y="922020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0" y="2197536"/>
          <a:ext cx="2880000" cy="464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5716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954284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GB" sz="1200" dirty="0"/>
                        <a:t>1. </a:t>
                      </a:r>
                      <a:r>
                        <a:rPr lang="en-GB" sz="1200" dirty="0" err="1"/>
                        <a:t>Commu</a:t>
                      </a:r>
                      <a:r>
                        <a:rPr lang="en-GB" sz="1200" dirty="0"/>
                        <a:t> </a:t>
                      </a:r>
                      <a:r>
                        <a:rPr lang="en-GB" sz="1200" dirty="0" err="1"/>
                        <a:t>nism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political belief in shared ownership and full equality.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Communist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Somebody who believes in Communism.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Tsar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name for the Russian Emperor.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Autocracy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Absolute government under one ruler (like a Tsar).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Karl Marx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Philosopher who invented Marxism / Communism.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Abdicate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give up a throne, and no longer be royal.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Convincing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Does the interpretation match your own knowledge.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 Civil War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Conflict between two sides from the same country.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07940" y="2197536"/>
          <a:ext cx="6372000" cy="464388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24613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173974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862097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2511316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GB" sz="1200" dirty="0"/>
                        <a:t>1. Orthodox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name of the Christian Church in Russia.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7. Duma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Russian term for an elected Parliament, promised by Nicholas II.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Siberia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Northern Russia - extremely cold and inhospitable.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8. Bolshevik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branch of Russian Communism, more extreme than Mensheviks.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Minister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Important in government, in charge of one area of policy.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9. Winter Palace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Tsar’s residence in St. Petersburg, grand and heavily guarded.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Duchy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Dukes / Duchesses are high status nobility, nearly royal.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10. Petrograd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name given to St. Petersburg in WW1, to sound ‘less German’.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Soviet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council run by workers, normally Communist.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11. Red Guards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Bolshevik workers who organized themselves into a small army.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Mani </a:t>
                      </a:r>
                      <a:r>
                        <a:rPr lang="en-GB" sz="1200" dirty="0" err="1"/>
                        <a:t>festo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set of political promises.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12. Reds + Whites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two sides in the Civil War, reds were Communist, whites were not.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u="sng" dirty="0"/>
                        <a:t>Video link 1</a:t>
                      </a:r>
                      <a:r>
                        <a:rPr lang="en-GB" sz="1200" dirty="0"/>
                        <a:t>: A cartoon of Russian history </a:t>
                      </a:r>
                      <a:r>
                        <a:rPr lang="en-GB" sz="1200" dirty="0">
                          <a:hlinkClick r:id="rId3"/>
                        </a:rPr>
                        <a:t>https://youtu.be/EMF7mgycg9M</a:t>
                      </a:r>
                      <a:r>
                        <a:rPr lang="en-GB" sz="1200" dirty="0"/>
                        <a:t> 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u="sng" dirty="0"/>
                        <a:t>Video link 2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4"/>
                        </a:rPr>
                        <a:t>https://youtu.be/KOK1TMSyKcM</a:t>
                      </a:r>
                      <a:r>
                        <a:rPr lang="en-GB" sz="1200" dirty="0"/>
                        <a:t> A cartoon which summarises the 1917 Rev.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GB" sz="1200" u="sng" dirty="0"/>
                        <a:t>Video link 3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5"/>
                        </a:rPr>
                        <a:t>https://youtu.be/3QwICP2ukqM</a:t>
                      </a:r>
                      <a:r>
                        <a:rPr lang="en-GB" sz="1200" dirty="0"/>
                        <a:t> A video which looks at the effect of WW1. 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u="sng" dirty="0"/>
                        <a:t>Video link 4</a:t>
                      </a:r>
                      <a:r>
                        <a:rPr lang="en-GB" sz="1200" dirty="0"/>
                        <a:t>: </a:t>
                      </a:r>
                      <a:r>
                        <a:rPr lang="en-GB" sz="1200" dirty="0">
                          <a:hlinkClick r:id="rId6"/>
                        </a:rPr>
                        <a:t>https://youtu.be/ZZ55ZvBe07U</a:t>
                      </a:r>
                      <a:r>
                        <a:rPr lang="en-GB" sz="1200" dirty="0"/>
                        <a:t> A (10 minute) cartoon which covers the entire course.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290840" y="2197061"/>
          <a:ext cx="2880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80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 propaganda leaflet for either the Bolshevik or Menshevik party.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of the 1905 protests / strikes outside the Winter Palace.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to the Tsar, from any point, to try and help him avoid Revolution.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this interpretation about effects of overthrowing the Tsar?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Father </a:t>
                      </a:r>
                      <a:r>
                        <a:rPr lang="en-GB" sz="1200" dirty="0" err="1"/>
                        <a:t>Gapon</a:t>
                      </a:r>
                      <a:r>
                        <a:rPr lang="en-GB" sz="1200" dirty="0"/>
                        <a:t> and his role in the 1905 Revolution.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the women’s movement ‘Zhenotdel’ and Alexandra Kollontai.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Rasputin, and what was his role in the Revolution?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7"/>
                        </a:rPr>
                        <a:t>https://youtu.be/etmRI2_9Q_A</a:t>
                      </a:r>
                      <a:r>
                        <a:rPr lang="en-GB" sz="1200" dirty="0"/>
                        <a:t> A high-level video about Russian history.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602605" y="1224829"/>
            <a:ext cx="1603980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1898: A Marxist-Communist party is formed in Russia.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138965" y="554277"/>
            <a:ext cx="1439390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1894: Nicholas II becomes Tsar.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2290138" y="1217879"/>
            <a:ext cx="1397247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1905: The 1905 Revolution and strikes.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3853280" y="558529"/>
            <a:ext cx="1250888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1905: The Oct. Manifesto.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EFF721B2-2FD6-6441-B7B4-70E445DDBB49}"/>
              </a:ext>
            </a:extLst>
          </p:cNvPr>
          <p:cNvSpPr txBox="1"/>
          <p:nvPr/>
        </p:nvSpPr>
        <p:spPr>
          <a:xfrm>
            <a:off x="6970713" y="562866"/>
            <a:ext cx="2361530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1917-1923: The Russian Civil War tries to undo Revolution.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CA20E47D-3EB4-B04C-AE02-1D92C8BDD903}"/>
              </a:ext>
            </a:extLst>
          </p:cNvPr>
          <p:cNvSpPr txBox="1"/>
          <p:nvPr/>
        </p:nvSpPr>
        <p:spPr>
          <a:xfrm>
            <a:off x="3720857" y="1224829"/>
            <a:ext cx="1018009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1905 Jan: Bloody Sunday</a:t>
            </a:r>
            <a:endParaRPr 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5132922" y="564652"/>
            <a:ext cx="1809037" cy="52322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1914: Nicholas II takes Russia into WW1</a:t>
            </a:r>
            <a:endParaRPr lang="en-US" sz="1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7999661" y="1233386"/>
            <a:ext cx="1291179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1918: Russia surrenders badly in WW1.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31115" y="110758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8881438" y="1090519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C5597FE6-E74D-354D-B811-160BCC7EB247}"/>
              </a:ext>
            </a:extLst>
          </p:cNvPr>
          <p:cNvSpPr txBox="1"/>
          <p:nvPr/>
        </p:nvSpPr>
        <p:spPr>
          <a:xfrm>
            <a:off x="5248384" y="1234129"/>
            <a:ext cx="1375058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r>
              <a:rPr lang="en-GB" sz="1400" dirty="0"/>
              <a:t>1914-15: Russia suffering huge losses in WW1.</a:t>
            </a:r>
            <a:endParaRPr lang="en-US" sz="14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D73FE39-7F52-3249-AE53-54E16BC23A12}"/>
              </a:ext>
            </a:extLst>
          </p:cNvPr>
          <p:cNvSpPr txBox="1"/>
          <p:nvPr/>
        </p:nvSpPr>
        <p:spPr>
          <a:xfrm>
            <a:off x="1669030" y="562866"/>
            <a:ext cx="2151477" cy="52322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 dirty="0"/>
              <a:t>1904-5: Russia goes to war against Japan and </a:t>
            </a:r>
            <a:r>
              <a:rPr lang="en-US"/>
              <a:t>loses.</a:t>
            </a:r>
            <a:endParaRPr lang="en-US" dirty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xmlns="" id="{DFF0F1ED-A586-3B43-A8EA-F3E17E69D862}"/>
              </a:ext>
            </a:extLst>
          </p:cNvPr>
          <p:cNvSpPr/>
          <p:nvPr/>
        </p:nvSpPr>
        <p:spPr>
          <a:xfrm>
            <a:off x="2727386" y="110112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F121A6EE-1E4D-1A4F-B5B8-3C7DEA2F2D75}"/>
              </a:ext>
            </a:extLst>
          </p:cNvPr>
          <p:cNvSpPr/>
          <p:nvPr/>
        </p:nvSpPr>
        <p:spPr>
          <a:xfrm>
            <a:off x="854856" y="1088479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EAFDE0EE-A2F6-BA45-9B11-7CF1585E6016}"/>
              </a:ext>
            </a:extLst>
          </p:cNvPr>
          <p:cNvSpPr/>
          <p:nvPr/>
        </p:nvSpPr>
        <p:spPr>
          <a:xfrm>
            <a:off x="7610141" y="1109416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B524679A-D6C4-CC4E-B59B-A3BDB87A8976}"/>
              </a:ext>
            </a:extLst>
          </p:cNvPr>
          <p:cNvSpPr txBox="1"/>
          <p:nvPr/>
        </p:nvSpPr>
        <p:spPr>
          <a:xfrm>
            <a:off x="6653358" y="1233386"/>
            <a:ext cx="1312301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US"/>
              <a:t>1917 Feb: </a:t>
            </a:r>
            <a:r>
              <a:rPr lang="en-US" dirty="0"/>
              <a:t>Nicholas forced to abdicate.</a:t>
            </a: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B3BCDA19-E041-B04C-86C9-8032AEDA6361}"/>
              </a:ext>
            </a:extLst>
          </p:cNvPr>
          <p:cNvSpPr/>
          <p:nvPr/>
        </p:nvSpPr>
        <p:spPr>
          <a:xfrm>
            <a:off x="6510400" y="110112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xmlns="" id="{47E33E96-10F0-3C42-A017-345859575BA3}"/>
              </a:ext>
            </a:extLst>
          </p:cNvPr>
          <p:cNvSpPr/>
          <p:nvPr/>
        </p:nvSpPr>
        <p:spPr>
          <a:xfrm>
            <a:off x="7245328" y="110117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84380C21-5BD8-ED4C-9173-23FB6B0FF131}"/>
              </a:ext>
            </a:extLst>
          </p:cNvPr>
          <p:cNvSpPr/>
          <p:nvPr/>
        </p:nvSpPr>
        <p:spPr>
          <a:xfrm>
            <a:off x="3643922" y="1101594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429F75E8-B07C-8A4C-B75A-A004A33C29D3}"/>
              </a:ext>
            </a:extLst>
          </p:cNvPr>
          <p:cNvSpPr/>
          <p:nvPr/>
        </p:nvSpPr>
        <p:spPr>
          <a:xfrm>
            <a:off x="3858607" y="110117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D85072B0-FED1-8A41-8F4C-C86962E9D256}"/>
              </a:ext>
            </a:extLst>
          </p:cNvPr>
          <p:cNvSpPr/>
          <p:nvPr/>
        </p:nvSpPr>
        <p:spPr>
          <a:xfrm>
            <a:off x="4047557" y="110112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xmlns="" id="{425C0C78-C551-FD40-B4EF-74650DF0B120}"/>
              </a:ext>
            </a:extLst>
          </p:cNvPr>
          <p:cNvSpPr/>
          <p:nvPr/>
        </p:nvSpPr>
        <p:spPr>
          <a:xfrm>
            <a:off x="6323189" y="110112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25D2250-E649-1144-A6A1-09030BA8CF4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8772"/>
          <a:stretch/>
        </p:blipFill>
        <p:spPr>
          <a:xfrm>
            <a:off x="9633319" y="61825"/>
            <a:ext cx="2298441" cy="2078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867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2604590" y="129955"/>
            <a:ext cx="467006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9 History </a:t>
            </a:r>
            <a:r>
              <a:rPr lang="en-GB" b="1" dirty="0" smtClean="0"/>
              <a:t>– Summer 1: </a:t>
            </a:r>
            <a:r>
              <a:rPr lang="en-GB" b="1" dirty="0"/>
              <a:t>The Cold War Part 2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  <a:stCxn id="32" idx="6"/>
          </p:cNvCxnSpPr>
          <p:nvPr/>
        </p:nvCxnSpPr>
        <p:spPr>
          <a:xfrm>
            <a:off x="115329" y="1200255"/>
            <a:ext cx="9302855" cy="403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58675" y="973823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xmlns="" id="{ED57A177-412A-514C-B8E7-299845B62D9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5240" y="2197536"/>
          <a:ext cx="2997528" cy="464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5528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Theme: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Arms Race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Competing over who can build the best weapons.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</a:t>
                      </a:r>
                      <a:r>
                        <a:rPr lang="en-US" sz="1200" baseline="0" dirty="0"/>
                        <a:t>Containment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aseline="0" dirty="0"/>
                        <a:t>Keeping something under control, stopping spread.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The United Nations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 international group aimed at keeping peace.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Berlin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pre-War capital of Germany, split occupation.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Cuba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Caribbean island, which went Communist in 1959,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Soviet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adjective for the Communist USSR.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Proxy War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(hot) war between the allies of the US and USSR.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 Guerrilla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Irregular warfare of small groups and ambushes.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8005852E-E504-9C46-8477-9330D729B7B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67796" y="2197536"/>
          <a:ext cx="6048000" cy="464522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16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xmlns="" val="1842101799"/>
                    </a:ext>
                  </a:extLst>
                </a:gridCol>
                <a:gridCol w="1908000">
                  <a:extLst>
                    <a:ext uri="{9D8B030D-6E8A-4147-A177-3AD203B41FA5}">
                      <a16:colId xmlns:a16="http://schemas.microsoft.com/office/drawing/2014/main" xmlns="" val="3240846974"/>
                    </a:ext>
                  </a:extLst>
                </a:gridCol>
              </a:tblGrid>
              <a:tr h="516136">
                <a:tc gridSpan="4">
                  <a:txBody>
                    <a:bodyPr/>
                    <a:lstStyle/>
                    <a:p>
                      <a:r>
                        <a:rPr lang="en-GB" dirty="0"/>
                        <a:t>Key Words for Events: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Space Race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Competing over the exploration of space.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7. The Bay of Pigs 1961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 disastrous attempt by the US to invade Cuba.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2. Apollo 11 1969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rocket that took the first humans to the moon.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8. </a:t>
                      </a:r>
                      <a:r>
                        <a:rPr lang="en-GB" sz="1200" dirty="0" err="1"/>
                        <a:t>ExComm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US government officials to advise Kennedy over Cuba.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Incheon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UN offensive which ‘saved’ South Korea.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9. Blockade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To prevent any travel or trade in or out of a place.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DMZ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De-militarized zone, between N and S Korea.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10. </a:t>
                      </a:r>
                      <a:r>
                        <a:rPr lang="en-GB" sz="1200" dirty="0" err="1"/>
                        <a:t>Khruschchev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leader of the USSR during the Cuban Missile 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 Checkpoint Charlie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only gap in the Berlin Wall, sealed by the USSR.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11. Fidel Castro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The Communist leader of Cuba after 1959.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Communist Revolution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When Communists overthrow a government.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12. Vietnam War 1955-75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America sends troops to Vietnam as Containment.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 1: </a:t>
                      </a:r>
                      <a:r>
                        <a:rPr lang="en-GB" sz="1200" dirty="0">
                          <a:hlinkClick r:id="rId2"/>
                        </a:rPr>
                        <a:t>https://youtu.be/yxaegqvl4aE</a:t>
                      </a:r>
                      <a:r>
                        <a:rPr lang="en-GB" sz="1200" dirty="0"/>
                        <a:t> Cartoon</a:t>
                      </a:r>
                      <a:r>
                        <a:rPr lang="en-US" sz="1200" dirty="0"/>
                        <a:t> about the Korean War.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2: </a:t>
                      </a:r>
                      <a:r>
                        <a:rPr lang="en-GB" sz="1200" dirty="0">
                          <a:hlinkClick r:id="rId3"/>
                        </a:rPr>
                        <a:t>https://youtu.be/naqS-BlpfU4</a:t>
                      </a:r>
                      <a:r>
                        <a:rPr lang="en-GB" sz="1200" dirty="0"/>
                        <a:t> 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Cartoon about </a:t>
                      </a:r>
                      <a:r>
                        <a:rPr lang="en-GB" sz="1200" dirty="0"/>
                        <a:t>the Berlin Wall.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3: </a:t>
                      </a:r>
                      <a:r>
                        <a:rPr lang="en-GB" sz="1200" dirty="0">
                          <a:hlinkClick r:id="rId4"/>
                        </a:rPr>
                        <a:t>https://youtu.be/XbKCyQn5oTc</a:t>
                      </a:r>
                      <a:r>
                        <a:rPr lang="en-GB" sz="1200" dirty="0"/>
                        <a:t> Cartoon about the Cuban Missile Crisis.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200" dirty="0"/>
                        <a:t>Video link 4: </a:t>
                      </a:r>
                      <a:r>
                        <a:rPr lang="en-GB" sz="1200" dirty="0">
                          <a:hlinkClick r:id="rId5"/>
                        </a:rPr>
                        <a:t>https://youtu.be/ezuFR5OwHU8</a:t>
                      </a:r>
                      <a:r>
                        <a:rPr lang="en-GB" sz="1200" dirty="0"/>
                        <a:t> Cartoon about the Tet Offensive (Vietnam)</a:t>
                      </a:r>
                      <a:endParaRPr lang="en-US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xmlns="" id="{96324069-7C3B-D548-98E7-65B22F3B4276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156942" y="2197536"/>
          <a:ext cx="301752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1752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an illustration of a key development from the Arms / Space Race (missile / rocket).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of the Berlin Wall and / or Checkpoint Charlie.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/ set of letters between the USA and the USSR during a point of the CW.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How convincing is this interpretation about America’s involvement in Vietnam?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Stalin - what were his domestic policies inside the USSR?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how the Cold War ended.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Who was Margaret Thatcher, and what was her role in the Cold War?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Video link: </a:t>
                      </a:r>
                      <a:r>
                        <a:rPr lang="en-GB" sz="1200" dirty="0">
                          <a:hlinkClick r:id="rId6"/>
                        </a:rPr>
                        <a:t>https://youtu.be/y9HjvHZfCUI</a:t>
                      </a:r>
                      <a:r>
                        <a:rPr lang="en-GB" sz="1200" dirty="0"/>
                        <a:t> A high-level video about the Cold War.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A4625D6E-D913-C846-B7E8-A556761205D5}"/>
              </a:ext>
            </a:extLst>
          </p:cNvPr>
          <p:cNvSpPr txBox="1"/>
          <p:nvPr/>
        </p:nvSpPr>
        <p:spPr>
          <a:xfrm>
            <a:off x="90768" y="593380"/>
            <a:ext cx="1296328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1949: USSR has nuclear bomb.</a:t>
            </a:r>
            <a:endParaRPr lang="en-US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3154532" y="1293172"/>
            <a:ext cx="1575036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1957: USSR launches Sputnik starts Space Race.</a:t>
            </a:r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4760361" y="1301650"/>
            <a:ext cx="983309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1961: The Berlin Wall is built.</a:t>
            </a:r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AD2BAABD-4C74-C44D-A7E3-BA19BD7533AE}"/>
              </a:ext>
            </a:extLst>
          </p:cNvPr>
          <p:cNvSpPr txBox="1"/>
          <p:nvPr/>
        </p:nvSpPr>
        <p:spPr>
          <a:xfrm>
            <a:off x="5165247" y="601524"/>
            <a:ext cx="1701377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Oct. 1962: The Cuban Missile Crisis.</a:t>
            </a:r>
            <a:endParaRPr lang="en-US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1428383" y="604052"/>
            <a:ext cx="1369959" cy="523220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1950-3: Korean War, US troops.</a:t>
            </a:r>
            <a:endParaRPr lang="en-US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-5514" y="114573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1371429" y="114976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4786146" y="116246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6476920" y="115552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xmlns="" id="{529E2EBA-5DE8-A54E-B981-A30995CA5CEC}"/>
              </a:ext>
            </a:extLst>
          </p:cNvPr>
          <p:cNvSpPr/>
          <p:nvPr/>
        </p:nvSpPr>
        <p:spPr>
          <a:xfrm>
            <a:off x="2416131" y="115267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7280C3D0-DB22-A24F-ACFB-736684E4618F}"/>
              </a:ext>
            </a:extLst>
          </p:cNvPr>
          <p:cNvSpPr txBox="1"/>
          <p:nvPr/>
        </p:nvSpPr>
        <p:spPr>
          <a:xfrm>
            <a:off x="7236917" y="1291412"/>
            <a:ext cx="1085314" cy="738664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1979: USSR invades Afghanistan.</a:t>
            </a:r>
            <a:endParaRPr lang="en-US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F72E5E48-BF1D-B64E-9574-AF23B943BC60}"/>
              </a:ext>
            </a:extLst>
          </p:cNvPr>
          <p:cNvSpPr txBox="1"/>
          <p:nvPr/>
        </p:nvSpPr>
        <p:spPr>
          <a:xfrm>
            <a:off x="7013191" y="601489"/>
            <a:ext cx="1727849" cy="523220"/>
          </a:xfrm>
          <a:prstGeom prst="rect">
            <a:avLst/>
          </a:prstGeom>
          <a:solidFill>
            <a:srgbClr val="D883FF">
              <a:alpha val="38039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1975: Saigon falls, US loses Vietnam War.</a:t>
            </a:r>
            <a:endParaRPr lang="en-US" dirty="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FD7E80D1-D073-364B-9839-E9EB87E158D3}"/>
              </a:ext>
            </a:extLst>
          </p:cNvPr>
          <p:cNvSpPr/>
          <p:nvPr/>
        </p:nvSpPr>
        <p:spPr>
          <a:xfrm>
            <a:off x="5244329" y="115552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xmlns="" id="{1CC6557F-3C77-BA4C-BD80-57440196A075}"/>
              </a:ext>
            </a:extLst>
          </p:cNvPr>
          <p:cNvSpPr/>
          <p:nvPr/>
        </p:nvSpPr>
        <p:spPr>
          <a:xfrm>
            <a:off x="7640380" y="1145236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E1C3C4D1-7660-BC47-B4C5-B0088325E5ED}"/>
              </a:ext>
            </a:extLst>
          </p:cNvPr>
          <p:cNvCxnSpPr>
            <a:cxnSpLocks/>
          </p:cNvCxnSpPr>
          <p:nvPr/>
        </p:nvCxnSpPr>
        <p:spPr>
          <a:xfrm flipV="1">
            <a:off x="9418184" y="979709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Oval 44">
            <a:extLst>
              <a:ext uri="{FF2B5EF4-FFF2-40B4-BE49-F238E27FC236}">
                <a16:creationId xmlns:a16="http://schemas.microsoft.com/office/drawing/2014/main" xmlns="" id="{A95294F6-AB2C-5247-B051-051CB7AC0E33}"/>
              </a:ext>
            </a:extLst>
          </p:cNvPr>
          <p:cNvSpPr/>
          <p:nvPr/>
        </p:nvSpPr>
        <p:spPr>
          <a:xfrm>
            <a:off x="3228320" y="115267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C4C9D41-0AAB-B44F-B3BC-078CE1EB0A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9296" y="269639"/>
            <a:ext cx="2640656" cy="1760437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0307571A-548B-1C4B-834A-35FE9FC054AE}"/>
              </a:ext>
            </a:extLst>
          </p:cNvPr>
          <p:cNvSpPr txBox="1"/>
          <p:nvPr/>
        </p:nvSpPr>
        <p:spPr>
          <a:xfrm>
            <a:off x="115328" y="1293172"/>
            <a:ext cx="1530363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1950: China is Communist, signs treaty with USSR.</a:t>
            </a:r>
            <a:endParaRPr lang="en-US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55B1D11A-CA7C-1C49-93FE-1D0909E478B4}"/>
              </a:ext>
            </a:extLst>
          </p:cNvPr>
          <p:cNvSpPr/>
          <p:nvPr/>
        </p:nvSpPr>
        <p:spPr>
          <a:xfrm>
            <a:off x="1196784" y="1145735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4FBB82C7-47B8-E64E-BC25-81D5AD44D048}"/>
              </a:ext>
            </a:extLst>
          </p:cNvPr>
          <p:cNvSpPr txBox="1"/>
          <p:nvPr/>
        </p:nvSpPr>
        <p:spPr>
          <a:xfrm>
            <a:off x="5798203" y="1291412"/>
            <a:ext cx="1399798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1969: US Apollo 11 puts first man on moon.</a:t>
            </a:r>
            <a:endParaRPr lang="en-US" dirty="0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xmlns="" id="{863B817B-3BCE-4E46-8F05-F928887F19FA}"/>
              </a:ext>
            </a:extLst>
          </p:cNvPr>
          <p:cNvSpPr/>
          <p:nvPr/>
        </p:nvSpPr>
        <p:spPr>
          <a:xfrm>
            <a:off x="4534466" y="1152672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5119F839-6375-DA46-A7B9-508D9254279F}"/>
              </a:ext>
            </a:extLst>
          </p:cNvPr>
          <p:cNvSpPr txBox="1"/>
          <p:nvPr/>
        </p:nvSpPr>
        <p:spPr>
          <a:xfrm>
            <a:off x="3464646" y="601489"/>
            <a:ext cx="1668576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Aril. 1961: Failed Bay of Pigs invasion.</a:t>
            </a:r>
            <a:endParaRPr lang="en-US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BBE7F2E7-063B-B44F-B7AF-C98FB20DF730}"/>
              </a:ext>
            </a:extLst>
          </p:cNvPr>
          <p:cNvSpPr txBox="1"/>
          <p:nvPr/>
        </p:nvSpPr>
        <p:spPr>
          <a:xfrm>
            <a:off x="1681325" y="1301650"/>
            <a:ext cx="1416449" cy="738664"/>
          </a:xfrm>
          <a:prstGeom prst="rect">
            <a:avLst/>
          </a:prstGeom>
          <a:solidFill>
            <a:srgbClr val="0096FF">
              <a:alpha val="30980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1955: US takes over from France in Vietnam.</a:t>
            </a:r>
            <a:endParaRPr lang="en-US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xmlns="" id="{58A4EFF6-4D35-6946-8557-CB408EF360D8}"/>
              </a:ext>
            </a:extLst>
          </p:cNvPr>
          <p:cNvSpPr/>
          <p:nvPr/>
        </p:nvSpPr>
        <p:spPr>
          <a:xfrm>
            <a:off x="7071763" y="1152180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26C01B1A-D916-614C-B689-77C1F35D2621}"/>
              </a:ext>
            </a:extLst>
          </p:cNvPr>
          <p:cNvSpPr txBox="1"/>
          <p:nvPr/>
        </p:nvSpPr>
        <p:spPr>
          <a:xfrm>
            <a:off x="8428899" y="1300647"/>
            <a:ext cx="953729" cy="738664"/>
          </a:xfrm>
          <a:prstGeom prst="rect">
            <a:avLst/>
          </a:prstGeom>
          <a:solidFill>
            <a:srgbClr val="FFD579">
              <a:alpha val="63137"/>
            </a:srgbClr>
          </a:solidFill>
        </p:spPr>
        <p:txBody>
          <a:bodyPr wrap="square" rtlCol="0" anchor="t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1989: Berlin Wall Falls.</a:t>
            </a:r>
            <a:endParaRPr lang="en-US" dirty="0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8C5B9FE0-A3FF-5F42-B108-C460564B24EB}"/>
              </a:ext>
            </a:extLst>
          </p:cNvPr>
          <p:cNvSpPr/>
          <p:nvPr/>
        </p:nvSpPr>
        <p:spPr>
          <a:xfrm>
            <a:off x="9352177" y="1145236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3952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794D3FB-2877-6B4A-A72B-EAF27BBAD692}"/>
              </a:ext>
            </a:extLst>
          </p:cNvPr>
          <p:cNvSpPr txBox="1"/>
          <p:nvPr/>
        </p:nvSpPr>
        <p:spPr>
          <a:xfrm>
            <a:off x="2968497" y="1284470"/>
            <a:ext cx="1728000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1066: The Battle of Hastings and William the Conqueror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6236425" y="893181"/>
            <a:ext cx="2727871" cy="25200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400" dirty="0"/>
              <a:t>1485-1750: Early Modern Era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6142809" y="618769"/>
            <a:ext cx="2421890" cy="25200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1453-1650: The Renaissance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9420171" y="1284470"/>
            <a:ext cx="1440000" cy="738664"/>
          </a:xfrm>
          <a:prstGeom prst="rect">
            <a:avLst/>
          </a:prstGeom>
          <a:solidFill>
            <a:srgbClr val="0096FF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1807, 65: Slavery Abolished in UK then USA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429519" y="1284470"/>
            <a:ext cx="2428673" cy="738664"/>
          </a:xfrm>
          <a:prstGeom prst="rect">
            <a:avLst/>
          </a:prstGeom>
          <a:solidFill>
            <a:srgbClr val="7030A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750 BC – 800AD: Early settlers to Britain: Celts, Romans, Anglo-Saxons, Vikings.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4126438" y="618769"/>
            <a:ext cx="1975953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1066-1485: The Middle Ages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3862632" y="103481"/>
            <a:ext cx="446673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7 History - Summer 2: Historical Themes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>
            <a:off x="59625" y="1218409"/>
            <a:ext cx="1207285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40575" y="985773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12113430" y="992574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43057" y="11618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059428" y="11618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8950125" y="11618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069513" y="1156948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229068" y="1161828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1139430" y="11618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xmlns="" id="{7F04589A-A04D-1349-BE3A-1293569355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42" y="2175775"/>
          <a:ext cx="2880000" cy="464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Analytical</a:t>
                      </a:r>
                      <a:r>
                        <a:rPr lang="en-GB" baseline="0" dirty="0"/>
                        <a:t> Words</a:t>
                      </a:r>
                      <a:r>
                        <a:rPr lang="en-GB" dirty="0"/>
                        <a:t>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GB" sz="1200" dirty="0"/>
                        <a:t>1. Identify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Say</a:t>
                      </a:r>
                      <a:r>
                        <a:rPr lang="en-GB" sz="1200" baseline="0" dirty="0"/>
                        <a:t> n</a:t>
                      </a:r>
                      <a:r>
                        <a:rPr lang="en-GB" sz="1200" dirty="0"/>
                        <a:t>ames, dates, definitions. ‘Who, when, where’.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Describe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Give details, saying</a:t>
                      </a:r>
                      <a:r>
                        <a:rPr lang="en-GB" sz="1200" baseline="0" dirty="0"/>
                        <a:t> ‘what’.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Explain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Discuss caused and consequence, ‘why’.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Evaluate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Discuss ‘how far’ something is true, ‘to what extent’.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Judge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Give your</a:t>
                      </a:r>
                      <a:r>
                        <a:rPr lang="en-GB" sz="1200" baseline="0" dirty="0"/>
                        <a:t> opinion, usually about what is ‘the most X’.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Significant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Similar</a:t>
                      </a:r>
                      <a:r>
                        <a:rPr lang="en-GB" sz="1200" baseline="0" dirty="0"/>
                        <a:t> to ‘important’, has a short or long term effect.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</a:t>
                      </a:r>
                      <a:r>
                        <a:rPr lang="en-GB" sz="1200" dirty="0" err="1"/>
                        <a:t>Funda</a:t>
                      </a:r>
                      <a:r>
                        <a:rPr lang="en-GB" sz="1200" dirty="0"/>
                        <a:t>-mental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Of</a:t>
                      </a:r>
                      <a:r>
                        <a:rPr lang="en-GB" sz="1200" baseline="0" dirty="0"/>
                        <a:t> great importance from the start, the building blocks.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</a:t>
                      </a:r>
                      <a:r>
                        <a:rPr lang="en-GB" sz="1200" baseline="0" dirty="0"/>
                        <a:t> </a:t>
                      </a:r>
                      <a:r>
                        <a:rPr lang="en-GB" sz="1200" dirty="0" err="1"/>
                        <a:t>Inconse-quential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Not important at all.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xmlns="" id="{7F1D5DF1-FFBE-0840-A895-0A07A104E27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15342" y="2175775"/>
          <a:ext cx="3168000" cy="4639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Sources: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1. 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Evidence from the time of an event, or within five years.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Provenance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Where the source comes from – author, time, and place.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3.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information</a:t>
                      </a:r>
                      <a:r>
                        <a:rPr lang="en-GB" sz="1200" baseline="0" dirty="0"/>
                        <a:t> in the source, e.g. the writing or picture.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Useful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What can a historian</a:t>
                      </a:r>
                      <a:r>
                        <a:rPr lang="en-GB" sz="1200" baseline="0" dirty="0"/>
                        <a:t> </a:t>
                      </a:r>
                      <a:r>
                        <a:rPr lang="en-GB" sz="1200" dirty="0"/>
                        <a:t>learn from the source?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Reliable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Can</a:t>
                      </a:r>
                      <a:r>
                        <a:rPr lang="en-GB" sz="1200" baseline="0" dirty="0"/>
                        <a:t> a historian trust the source to be honest about that topic?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6. </a:t>
                      </a:r>
                      <a:r>
                        <a:rPr lang="en-GB" sz="1200" dirty="0"/>
                        <a:t>Biased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If the source has a good reason to lie about that topic.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7. Objective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Without bias.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8. Subjective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With bias, a more formal way of saying</a:t>
                      </a:r>
                      <a:r>
                        <a:rPr lang="en-GB" sz="1200" baseline="0" dirty="0"/>
                        <a:t> something is biased.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xmlns="" id="{BC24702D-F130-654F-A235-AB482FED97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298242" y="2175300"/>
          <a:ext cx="2880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80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 leaflet or</a:t>
                      </a:r>
                      <a:r>
                        <a:rPr lang="en-GB" sz="1200" baseline="0" dirty="0"/>
                        <a:t> poster about one dramatic event or change from the course.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of one place</a:t>
                      </a:r>
                      <a:r>
                        <a:rPr lang="en-GB" sz="1200" baseline="0" dirty="0"/>
                        <a:t> or event from the course.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from a</a:t>
                      </a:r>
                      <a:r>
                        <a:rPr lang="en-GB" sz="1200" baseline="0" dirty="0"/>
                        <a:t> person you have studied, explaining why they did ‘it’.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In a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pair, design two interpretations and then swap them to ask ‘how convincing’.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your</a:t>
                      </a:r>
                      <a:r>
                        <a:rPr lang="en-GB" sz="1200" baseline="0" dirty="0"/>
                        <a:t> favourite part of the course this year.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a leader (King, Queen,</a:t>
                      </a:r>
                      <a:r>
                        <a:rPr lang="en-GB" sz="1200" baseline="0" dirty="0"/>
                        <a:t> President, PM, etc.) during these events.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What</a:t>
                      </a:r>
                      <a:r>
                        <a:rPr lang="en-GB" sz="1200" baseline="0" dirty="0"/>
                        <a:t> role have women played in the course you have studied?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8. If you could only learn about one event you have studied</a:t>
                      </a:r>
                      <a:r>
                        <a:rPr lang="en-GB" sz="1200" baseline="0" dirty="0"/>
                        <a:t> this year, what and why?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31" name="Oval 30">
            <a:extLst>
              <a:ext uri="{FF2B5EF4-FFF2-40B4-BE49-F238E27FC236}">
                <a16:creationId xmlns:a16="http://schemas.microsoft.com/office/drawing/2014/main" xmlns="" id="{ED0C517F-2BAA-3B44-AC4F-08F3D8FF7E36}"/>
              </a:ext>
            </a:extLst>
          </p:cNvPr>
          <p:cNvSpPr/>
          <p:nvPr/>
        </p:nvSpPr>
        <p:spPr>
          <a:xfrm>
            <a:off x="1965287" y="11618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9F35144-C79B-7244-8B7E-60E881B5F8C4}"/>
              </a:ext>
            </a:extLst>
          </p:cNvPr>
          <p:cNvSpPr/>
          <p:nvPr/>
        </p:nvSpPr>
        <p:spPr>
          <a:xfrm>
            <a:off x="2712633" y="11618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03B0010C-4D04-924E-A385-61C866E0B46D}"/>
              </a:ext>
            </a:extLst>
          </p:cNvPr>
          <p:cNvSpPr txBox="1"/>
          <p:nvPr/>
        </p:nvSpPr>
        <p:spPr>
          <a:xfrm>
            <a:off x="9024453" y="618769"/>
            <a:ext cx="1692000" cy="523220"/>
          </a:xfrm>
          <a:prstGeom prst="rect">
            <a:avLst/>
          </a:prstGeom>
          <a:solidFill>
            <a:srgbClr val="0096FF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1750-1900: The Industrial Revolution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176B0D30-3480-634F-81F5-2BED32F79E7D}"/>
              </a:ext>
            </a:extLst>
          </p:cNvPr>
          <p:cNvSpPr txBox="1"/>
          <p:nvPr/>
        </p:nvSpPr>
        <p:spPr>
          <a:xfrm>
            <a:off x="10792993" y="618769"/>
            <a:ext cx="1269854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1900 onwards: Modern Era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10896036" y="1284470"/>
            <a:ext cx="1160645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1950s-1960s: Civil Rights Movement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2557B2C1-C918-9B41-8053-5C4479AE502E}"/>
              </a:ext>
            </a:extLst>
          </p:cNvPr>
          <p:cNvSpPr/>
          <p:nvPr/>
        </p:nvSpPr>
        <p:spPr>
          <a:xfrm>
            <a:off x="10724558" y="1156948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42700138-BB95-1A49-8D11-E28E565FF54C}"/>
              </a:ext>
            </a:extLst>
          </p:cNvPr>
          <p:cNvSpPr/>
          <p:nvPr/>
        </p:nvSpPr>
        <p:spPr>
          <a:xfrm>
            <a:off x="9431474" y="1156948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0E28B69F-81B9-1C41-9C9F-CB1FCA2EE01C}"/>
              </a:ext>
            </a:extLst>
          </p:cNvPr>
          <p:cNvSpPr/>
          <p:nvPr/>
        </p:nvSpPr>
        <p:spPr>
          <a:xfrm>
            <a:off x="8243476" y="1156948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xmlns="" id="{7F1D5DF1-FFBE-0840-A895-0A07A104E27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06792" y="2175775"/>
          <a:ext cx="3168000" cy="4639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Interpretations: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1. </a:t>
                      </a:r>
                      <a:r>
                        <a:rPr lang="en-US" sz="1200" dirty="0" err="1"/>
                        <a:t>Interpre-tation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</a:t>
                      </a:r>
                      <a:r>
                        <a:rPr lang="en-US" sz="1200" baseline="0" dirty="0"/>
                        <a:t> opinion, often a historian’s, five years after or later.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Author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person</a:t>
                      </a:r>
                      <a:r>
                        <a:rPr lang="en-GB" sz="1200" baseline="0" dirty="0"/>
                        <a:t> who wrote the interpretation.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3. Accurate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Details</a:t>
                      </a:r>
                      <a:r>
                        <a:rPr lang="en-GB" sz="1200" baseline="0" dirty="0"/>
                        <a:t> within the interpretation are true.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Convincing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stance </a:t>
                      </a:r>
                      <a:r>
                        <a:rPr lang="en-GB" sz="1200" baseline="0" dirty="0"/>
                        <a:t>in the int. matches your own knowledge.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opinion of an interpretation.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6. </a:t>
                      </a:r>
                      <a:r>
                        <a:rPr lang="en-GB" sz="1200" dirty="0"/>
                        <a:t>Onus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focus of an interpretation, what it centres upon.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7. Scope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What, or how much, does the interpretation cover?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8. </a:t>
                      </a:r>
                      <a:r>
                        <a:rPr lang="en-US" sz="1200" dirty="0" err="1"/>
                        <a:t>Mis</a:t>
                      </a:r>
                      <a:r>
                        <a:rPr lang="en-US" sz="1200" dirty="0"/>
                        <a:t>- represents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If the interpretations does</a:t>
                      </a:r>
                      <a:r>
                        <a:rPr lang="en-GB" sz="1200" baseline="0" dirty="0"/>
                        <a:t> not describe something accurately.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80990" y="618769"/>
            <a:ext cx="1080410" cy="523220"/>
          </a:xfrm>
          <a:prstGeom prst="rect">
            <a:avLst/>
          </a:prstGeom>
          <a:solidFill>
            <a:schemeClr val="accent4">
              <a:lumMod val="60000"/>
              <a:lumOff val="40000"/>
              <a:alpha val="45098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to c.450 BC: Ancient Era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2753194" y="618769"/>
            <a:ext cx="1322380" cy="5232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c.476 AD-1066: Dark Ages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1193974" y="618769"/>
            <a:ext cx="1531624" cy="523220"/>
          </a:xfrm>
          <a:prstGeom prst="rect">
            <a:avLst/>
          </a:prstGeom>
          <a:solidFill>
            <a:srgbClr val="7030A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c.450BC to c.476 AD: Classical Era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399C64AE-B33B-EA47-BA2E-D0698BE3BC4B}"/>
              </a:ext>
            </a:extLst>
          </p:cNvPr>
          <p:cNvSpPr txBox="1"/>
          <p:nvPr/>
        </p:nvSpPr>
        <p:spPr>
          <a:xfrm>
            <a:off x="4714429" y="1284470"/>
            <a:ext cx="930615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1215: The Magna Carta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399C64AE-B33B-EA47-BA2E-D0698BE3BC4B}"/>
              </a:ext>
            </a:extLst>
          </p:cNvPr>
          <p:cNvSpPr txBox="1"/>
          <p:nvPr/>
        </p:nvSpPr>
        <p:spPr>
          <a:xfrm>
            <a:off x="5664524" y="1284470"/>
            <a:ext cx="930615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1347-9: The Black Death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6643354" y="1284470"/>
            <a:ext cx="1584000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1562-83: The Slave Trade and British Empire begin.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8259537" y="1284470"/>
            <a:ext cx="1117870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/>
            </a:lvl1pPr>
          </a:lstStyle>
          <a:p>
            <a:pPr algn="l"/>
            <a:r>
              <a:rPr lang="en-GB" dirty="0"/>
              <a:t>1625: British Colonies in America.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195788" y="11618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689372" y="116182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771993" y="1161828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5640888" y="1156948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xmlns="" id="{42700138-BB95-1A49-8D11-E28E565FF54C}"/>
              </a:ext>
            </a:extLst>
          </p:cNvPr>
          <p:cNvSpPr/>
          <p:nvPr/>
        </p:nvSpPr>
        <p:spPr>
          <a:xfrm>
            <a:off x="9945824" y="1156948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xmlns="" id="{2557B2C1-C918-9B41-8053-5C4479AE502E}"/>
              </a:ext>
            </a:extLst>
          </p:cNvPr>
          <p:cNvSpPr/>
          <p:nvPr/>
        </p:nvSpPr>
        <p:spPr>
          <a:xfrm>
            <a:off x="11553233" y="1156948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1913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6236425" y="880481"/>
            <a:ext cx="2727871" cy="25200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400" dirty="0"/>
              <a:t>1485-1750: Early Modern Era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5962755" y="606069"/>
            <a:ext cx="2601944" cy="25200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1453-1650: The Renaissance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8238518" y="1308158"/>
            <a:ext cx="1082729" cy="738664"/>
          </a:xfrm>
          <a:prstGeom prst="rect">
            <a:avLst/>
          </a:prstGeom>
          <a:solidFill>
            <a:srgbClr val="0096FF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1789-99: The French Revolution.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3948638" y="606069"/>
            <a:ext cx="1975953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1066-1485: The Middle Ages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3862632" y="103481"/>
            <a:ext cx="446673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8 History - Summer 2: Historical Themes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>
            <a:off x="59625" y="1218409"/>
            <a:ext cx="1207285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40575" y="985773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12113430" y="992574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128782" y="116744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526153" y="116388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6683175" y="115359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5088438" y="1157686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457668" y="115359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06005" y="115831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xmlns="" id="{7F04589A-A04D-1349-BE3A-1293569355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42" y="2175775"/>
          <a:ext cx="2880000" cy="464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Analytical</a:t>
                      </a:r>
                      <a:r>
                        <a:rPr lang="en-GB" baseline="0" dirty="0"/>
                        <a:t> Words</a:t>
                      </a:r>
                      <a:r>
                        <a:rPr lang="en-GB" dirty="0"/>
                        <a:t>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GB" sz="1200" dirty="0"/>
                        <a:t>1. Identify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Say</a:t>
                      </a:r>
                      <a:r>
                        <a:rPr lang="en-GB" sz="1200" baseline="0" dirty="0"/>
                        <a:t> n</a:t>
                      </a:r>
                      <a:r>
                        <a:rPr lang="en-GB" sz="1200" dirty="0"/>
                        <a:t>ames, dates, definitions. ‘Who, when, where’.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Describe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Give details, saying</a:t>
                      </a:r>
                      <a:r>
                        <a:rPr lang="en-GB" sz="1200" baseline="0" dirty="0"/>
                        <a:t> ‘what’.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Explain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Discuss caused and consequence, ‘why’.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Evaluate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Discuss ‘how far’ something is true, ‘to what extent’.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Judge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Give your</a:t>
                      </a:r>
                      <a:r>
                        <a:rPr lang="en-GB" sz="1200" baseline="0" dirty="0"/>
                        <a:t> opinion, usually about what is ‘the most X’.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Symbiotic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Where two</a:t>
                      </a:r>
                      <a:r>
                        <a:rPr lang="en-GB" sz="1200" baseline="0" dirty="0"/>
                        <a:t> factors both make each other stronger.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Galvanised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cause</a:t>
                      </a:r>
                      <a:r>
                        <a:rPr lang="en-GB" sz="1200" baseline="0" dirty="0"/>
                        <a:t> or </a:t>
                      </a:r>
                      <a:r>
                        <a:rPr lang="en-GB" sz="1200" dirty="0"/>
                        <a:t>motivate something, to give passion.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</a:t>
                      </a:r>
                      <a:r>
                        <a:rPr lang="en-GB" sz="1200" baseline="0" dirty="0"/>
                        <a:t> </a:t>
                      </a:r>
                      <a:r>
                        <a:rPr lang="en-GB" sz="1200" dirty="0"/>
                        <a:t>Trivial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Not important at all.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xmlns="" id="{7F1D5DF1-FFBE-0840-A895-0A07A104E27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15342" y="2175775"/>
          <a:ext cx="3168000" cy="4639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Sources: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1. 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Evidence from the time of an event, or within five years.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Provenance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Where the source comes from – author, time, and place.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3.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information</a:t>
                      </a:r>
                      <a:r>
                        <a:rPr lang="en-GB" sz="1200" baseline="0" dirty="0"/>
                        <a:t> in the source, e.g. the writing or picture.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Useful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What can a historian</a:t>
                      </a:r>
                      <a:r>
                        <a:rPr lang="en-GB" sz="1200" baseline="0" dirty="0"/>
                        <a:t> </a:t>
                      </a:r>
                      <a:r>
                        <a:rPr lang="en-GB" sz="1200" dirty="0"/>
                        <a:t>learn from the source?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Reliable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Can</a:t>
                      </a:r>
                      <a:r>
                        <a:rPr lang="en-GB" sz="1200" baseline="0" dirty="0"/>
                        <a:t> a historian trust the source to be honest about that topic?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6. </a:t>
                      </a:r>
                      <a:r>
                        <a:rPr lang="en-GB" sz="1200" dirty="0"/>
                        <a:t>Biased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If the source has a good reason to lie about that topic.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7. Objective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Without bias.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8. Subjective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With bias, a more formal way of saying</a:t>
                      </a:r>
                      <a:r>
                        <a:rPr lang="en-GB" sz="1200" baseline="0" dirty="0"/>
                        <a:t> something is biased.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xmlns="" id="{BC24702D-F130-654F-A235-AB482FED97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298242" y="2175300"/>
          <a:ext cx="2880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80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 leaflet or</a:t>
                      </a:r>
                      <a:r>
                        <a:rPr lang="en-GB" sz="1200" baseline="0" dirty="0"/>
                        <a:t> poster about one dramatic event or change from the course.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of one place</a:t>
                      </a:r>
                      <a:r>
                        <a:rPr lang="en-GB" sz="1200" baseline="0" dirty="0"/>
                        <a:t> or event from the course.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from a</a:t>
                      </a:r>
                      <a:r>
                        <a:rPr lang="en-GB" sz="1200" baseline="0" dirty="0"/>
                        <a:t> person you have studied, explaining why they did ‘it’.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In a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pair, design two interpretations and then swap them to ask ‘how convincing’.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your</a:t>
                      </a:r>
                      <a:r>
                        <a:rPr lang="en-GB" sz="1200" baseline="0" dirty="0"/>
                        <a:t> favourite part of the course this year.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a leader (King, Queen,</a:t>
                      </a:r>
                      <a:r>
                        <a:rPr lang="en-GB" sz="1200" baseline="0" dirty="0"/>
                        <a:t> President, PM, etc.) during these events.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What</a:t>
                      </a:r>
                      <a:r>
                        <a:rPr lang="en-GB" sz="1200" baseline="0" dirty="0"/>
                        <a:t> role have women played in the course you have studied?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8. If you could only learn about one event you have studied</a:t>
                      </a:r>
                      <a:r>
                        <a:rPr lang="en-GB" sz="1200" baseline="0" dirty="0"/>
                        <a:t> this year, what and why?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31" name="Oval 30">
            <a:extLst>
              <a:ext uri="{FF2B5EF4-FFF2-40B4-BE49-F238E27FC236}">
                <a16:creationId xmlns:a16="http://schemas.microsoft.com/office/drawing/2014/main" xmlns="" id="{ED0C517F-2BAA-3B44-AC4F-08F3D8FF7E36}"/>
              </a:ext>
            </a:extLst>
          </p:cNvPr>
          <p:cNvSpPr/>
          <p:nvPr/>
        </p:nvSpPr>
        <p:spPr>
          <a:xfrm>
            <a:off x="1965287" y="116388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9F35144-C79B-7244-8B7E-60E881B5F8C4}"/>
              </a:ext>
            </a:extLst>
          </p:cNvPr>
          <p:cNvSpPr/>
          <p:nvPr/>
        </p:nvSpPr>
        <p:spPr>
          <a:xfrm>
            <a:off x="2255433" y="116388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03B0010C-4D04-924E-A385-61C866E0B46D}"/>
              </a:ext>
            </a:extLst>
          </p:cNvPr>
          <p:cNvSpPr txBox="1"/>
          <p:nvPr/>
        </p:nvSpPr>
        <p:spPr>
          <a:xfrm>
            <a:off x="9024453" y="606069"/>
            <a:ext cx="1692000" cy="523220"/>
          </a:xfrm>
          <a:prstGeom prst="rect">
            <a:avLst/>
          </a:prstGeom>
          <a:solidFill>
            <a:srgbClr val="0096FF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1750-1900: The Industrial Revolution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176B0D30-3480-634F-81F5-2BED32F79E7D}"/>
              </a:ext>
            </a:extLst>
          </p:cNvPr>
          <p:cNvSpPr txBox="1"/>
          <p:nvPr/>
        </p:nvSpPr>
        <p:spPr>
          <a:xfrm>
            <a:off x="10792993" y="606069"/>
            <a:ext cx="1269854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1900 onwards: Modern Era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11047298" y="1308158"/>
            <a:ext cx="1009383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1917: The Russian Revolution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2557B2C1-C918-9B41-8053-5C4479AE502E}"/>
              </a:ext>
            </a:extLst>
          </p:cNvPr>
          <p:cNvSpPr/>
          <p:nvPr/>
        </p:nvSpPr>
        <p:spPr>
          <a:xfrm>
            <a:off x="7581308" y="1152747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42700138-BB95-1A49-8D11-E28E565FF54C}"/>
              </a:ext>
            </a:extLst>
          </p:cNvPr>
          <p:cNvSpPr/>
          <p:nvPr/>
        </p:nvSpPr>
        <p:spPr>
          <a:xfrm>
            <a:off x="8545649" y="1143833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0E28B69F-81B9-1C41-9C9F-CB1FCA2EE01C}"/>
              </a:ext>
            </a:extLst>
          </p:cNvPr>
          <p:cNvSpPr/>
          <p:nvPr/>
        </p:nvSpPr>
        <p:spPr>
          <a:xfrm>
            <a:off x="8367301" y="1137159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xmlns="" id="{7F1D5DF1-FFBE-0840-A895-0A07A104E27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06792" y="2175775"/>
          <a:ext cx="3168000" cy="4639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Interpretations: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1. </a:t>
                      </a:r>
                      <a:r>
                        <a:rPr lang="en-US" sz="1200" dirty="0" err="1"/>
                        <a:t>Interpre-tation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</a:t>
                      </a:r>
                      <a:r>
                        <a:rPr lang="en-US" sz="1200" baseline="0" dirty="0"/>
                        <a:t> opinion, often a historian’s, five years after or later.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Author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person</a:t>
                      </a:r>
                      <a:r>
                        <a:rPr lang="en-GB" sz="1200" baseline="0" dirty="0"/>
                        <a:t> who wrote the interpretation.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3. Accurate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Details</a:t>
                      </a:r>
                      <a:r>
                        <a:rPr lang="en-GB" sz="1200" baseline="0" dirty="0"/>
                        <a:t> within the interpretation are true.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Convincing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stance </a:t>
                      </a:r>
                      <a:r>
                        <a:rPr lang="en-GB" sz="1200" baseline="0" dirty="0"/>
                        <a:t>in the int. matches your own knowledge.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opinion of an interpretation.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6. </a:t>
                      </a:r>
                      <a:r>
                        <a:rPr lang="en-GB" sz="1200" dirty="0"/>
                        <a:t>Onus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focus of an interpretation, what it centres upon.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7. Scope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What, or how much, does the interpretation cover?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8. </a:t>
                      </a:r>
                      <a:r>
                        <a:rPr lang="en-US" sz="1200" dirty="0" err="1"/>
                        <a:t>Mis</a:t>
                      </a:r>
                      <a:r>
                        <a:rPr lang="en-US" sz="1200" dirty="0"/>
                        <a:t>- represents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If the interpretations does</a:t>
                      </a:r>
                      <a:r>
                        <a:rPr lang="en-GB" sz="1200" baseline="0" dirty="0"/>
                        <a:t> not describe something accurately.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55590" y="606069"/>
            <a:ext cx="1080410" cy="523220"/>
          </a:xfrm>
          <a:prstGeom prst="rect">
            <a:avLst/>
          </a:prstGeom>
          <a:solidFill>
            <a:schemeClr val="accent4">
              <a:lumMod val="60000"/>
              <a:lumOff val="40000"/>
              <a:alpha val="45098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to c.450 BC: Ancient Era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2588094" y="606069"/>
            <a:ext cx="1322380" cy="5232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c.476 AD-1066: Dark Ages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1155874" y="606069"/>
            <a:ext cx="1404000" cy="523220"/>
          </a:xfrm>
          <a:prstGeom prst="rect">
            <a:avLst/>
          </a:prstGeom>
          <a:solidFill>
            <a:srgbClr val="7030A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c.450BC to c.476 AD: Classical Era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4457532" y="1308158"/>
            <a:ext cx="1584000" cy="738664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1532-1590s: The Tudor Reformation in England.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7142890" y="1308158"/>
            <a:ext cx="1044000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/>
            </a:lvl1pPr>
          </a:lstStyle>
          <a:p>
            <a:pPr algn="l"/>
            <a:r>
              <a:rPr lang="en-GB" dirty="0"/>
              <a:t>1642-1651: The English Revolution.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6169495A-12D1-CE4B-B6EB-AC539863F29C}"/>
              </a:ext>
            </a:extLst>
          </p:cNvPr>
          <p:cNvSpPr txBox="1"/>
          <p:nvPr/>
        </p:nvSpPr>
        <p:spPr>
          <a:xfrm>
            <a:off x="9343418" y="1308158"/>
            <a:ext cx="1647131" cy="738664"/>
          </a:xfrm>
          <a:prstGeom prst="rect">
            <a:avLst/>
          </a:prstGeom>
          <a:solidFill>
            <a:srgbClr val="0096FF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1804-14: Napoleon, Emperor of the French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6086190" y="1308158"/>
            <a:ext cx="1008000" cy="738664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400"/>
            </a:lvl1pPr>
          </a:lstStyle>
          <a:p>
            <a:pPr algn="l"/>
            <a:r>
              <a:rPr lang="en-GB" dirty="0"/>
              <a:t>1605: Gun-powder Plot.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1305556" y="1308158"/>
            <a:ext cx="3129805" cy="738664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1066-1485: The Middle Ages (</a:t>
            </a:r>
            <a:r>
              <a:rPr lang="en-GB" b="1" dirty="0"/>
              <a:t>Context</a:t>
            </a:r>
            <a:r>
              <a:rPr lang="en-GB" dirty="0"/>
              <a:t>). The King and Catholic Pope struggle for power. The Pope often wins.</a:t>
            </a:r>
          </a:p>
        </p:txBody>
      </p:sp>
    </p:spTree>
    <p:extLst>
      <p:ext uri="{BB962C8B-B14F-4D97-AF65-F5344CB8AC3E}">
        <p14:creationId xmlns:p14="http://schemas.microsoft.com/office/powerpoint/2010/main" val="22515036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FB1D6FE7-3B84-9F47-B204-CDF9E874489E}"/>
              </a:ext>
            </a:extLst>
          </p:cNvPr>
          <p:cNvSpPr txBox="1"/>
          <p:nvPr/>
        </p:nvSpPr>
        <p:spPr>
          <a:xfrm>
            <a:off x="6236425" y="850001"/>
            <a:ext cx="2727871" cy="252000"/>
          </a:xfrm>
          <a:prstGeom prst="rect">
            <a:avLst/>
          </a:prstGeom>
          <a:solidFill>
            <a:srgbClr val="73FEFF">
              <a:alpha val="41176"/>
            </a:srgbClr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 sz="1400" dirty="0"/>
              <a:t>1485-1750: Early Modern Era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07C4E671-7337-E145-985F-6D44FA25F9DB}"/>
              </a:ext>
            </a:extLst>
          </p:cNvPr>
          <p:cNvSpPr txBox="1"/>
          <p:nvPr/>
        </p:nvSpPr>
        <p:spPr>
          <a:xfrm>
            <a:off x="5962755" y="575589"/>
            <a:ext cx="2601944" cy="252000"/>
          </a:xfrm>
          <a:prstGeom prst="rect">
            <a:avLst/>
          </a:prstGeom>
          <a:solidFill>
            <a:srgbClr val="D5FC79">
              <a:alpha val="67843"/>
            </a:srgbClr>
          </a:solidFill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1453-1650: The Renaissance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3948638" y="575589"/>
            <a:ext cx="1975953" cy="523220"/>
          </a:xfrm>
          <a:prstGeom prst="rect">
            <a:avLst/>
          </a:prstGeom>
          <a:solidFill>
            <a:srgbClr val="FF260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1066-1485: The Middle Ages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D0BB3DA6-4964-3B47-AAF7-3C9AA7348F41}"/>
              </a:ext>
            </a:extLst>
          </p:cNvPr>
          <p:cNvSpPr txBox="1"/>
          <p:nvPr/>
        </p:nvSpPr>
        <p:spPr>
          <a:xfrm>
            <a:off x="3862632" y="103481"/>
            <a:ext cx="446673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/>
              <a:t>Year 9 History - Summer 2: Historical Themes</a:t>
            </a:r>
            <a:endParaRPr lang="en-US" b="1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xmlns="" id="{2672B725-FB27-9441-94B4-863E33C411AF}"/>
              </a:ext>
            </a:extLst>
          </p:cNvPr>
          <p:cNvCxnSpPr>
            <a:cxnSpLocks/>
          </p:cNvCxnSpPr>
          <p:nvPr/>
        </p:nvCxnSpPr>
        <p:spPr>
          <a:xfrm>
            <a:off x="59625" y="1187929"/>
            <a:ext cx="12072855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A3656568-CE65-CB4F-8EAD-262F6B0C217D}"/>
              </a:ext>
            </a:extLst>
          </p:cNvPr>
          <p:cNvCxnSpPr>
            <a:cxnSpLocks/>
          </p:cNvCxnSpPr>
          <p:nvPr/>
        </p:nvCxnSpPr>
        <p:spPr>
          <a:xfrm flipV="1">
            <a:off x="40575" y="955293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09ABC3EF-E38F-5D4A-8E1F-E517908D24FC}"/>
              </a:ext>
            </a:extLst>
          </p:cNvPr>
          <p:cNvCxnSpPr>
            <a:cxnSpLocks/>
          </p:cNvCxnSpPr>
          <p:nvPr/>
        </p:nvCxnSpPr>
        <p:spPr>
          <a:xfrm flipV="1">
            <a:off x="12113430" y="962094"/>
            <a:ext cx="0" cy="472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2" name="Oval 31">
            <a:extLst>
              <a:ext uri="{FF2B5EF4-FFF2-40B4-BE49-F238E27FC236}">
                <a16:creationId xmlns:a16="http://schemas.microsoft.com/office/drawing/2014/main" xmlns="" id="{7086ED32-7002-DE40-9BDC-7F9E441D0F6B}"/>
              </a:ext>
            </a:extLst>
          </p:cNvPr>
          <p:cNvSpPr/>
          <p:nvPr/>
        </p:nvSpPr>
        <p:spPr>
          <a:xfrm>
            <a:off x="128782" y="1136968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526153" y="113340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xmlns="" id="{BBB7E288-3440-CD4C-B5AD-789E8D11F4DA}"/>
              </a:ext>
            </a:extLst>
          </p:cNvPr>
          <p:cNvSpPr/>
          <p:nvPr/>
        </p:nvSpPr>
        <p:spPr>
          <a:xfrm>
            <a:off x="6683175" y="112311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5088438" y="1127206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AC34C935-0D67-DD4E-99F2-49058DEF1CD6}"/>
              </a:ext>
            </a:extLst>
          </p:cNvPr>
          <p:cNvSpPr/>
          <p:nvPr/>
        </p:nvSpPr>
        <p:spPr>
          <a:xfrm>
            <a:off x="6457668" y="1123113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C5B5E71B-7805-894C-9102-7B4049071EFA}"/>
              </a:ext>
            </a:extLst>
          </p:cNvPr>
          <p:cNvSpPr/>
          <p:nvPr/>
        </p:nvSpPr>
        <p:spPr>
          <a:xfrm>
            <a:off x="406005" y="1127839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xmlns="" id="{7F04589A-A04D-1349-BE3A-12935693557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642" y="2175775"/>
          <a:ext cx="2880000" cy="464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Analytical</a:t>
                      </a:r>
                      <a:r>
                        <a:rPr lang="en-GB" baseline="0" dirty="0"/>
                        <a:t> Words</a:t>
                      </a:r>
                      <a:r>
                        <a:rPr lang="en-GB" dirty="0"/>
                        <a:t>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GB" sz="1200" dirty="0"/>
                        <a:t>1. Identify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Say</a:t>
                      </a:r>
                      <a:r>
                        <a:rPr lang="en-GB" sz="1200" baseline="0" dirty="0"/>
                        <a:t> n</a:t>
                      </a:r>
                      <a:r>
                        <a:rPr lang="en-GB" sz="1200" dirty="0"/>
                        <a:t>ames, dates, definitions. ‘Who, when, where’.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Describe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Give details, saying</a:t>
                      </a:r>
                      <a:r>
                        <a:rPr lang="en-GB" sz="1200" baseline="0" dirty="0"/>
                        <a:t> ‘what’.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3. Explain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Discuss caused and consequence, ‘why’.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4. Evaluate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Discuss ‘how far’ something is true, ‘to what extent’.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Judge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Give your</a:t>
                      </a:r>
                      <a:r>
                        <a:rPr lang="en-GB" sz="1200" baseline="0" dirty="0"/>
                        <a:t> opinion, usually about what is ‘the most X’.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Pivotal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Of </a:t>
                      </a:r>
                      <a:r>
                        <a:rPr lang="en-GB" sz="1200" baseline="0" dirty="0"/>
                        <a:t>importance in changing the direction of something.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Cosmetic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Of only surface importance, no</a:t>
                      </a:r>
                      <a:r>
                        <a:rPr lang="en-GB" sz="1200" baseline="0" dirty="0"/>
                        <a:t> real significance.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8.</a:t>
                      </a:r>
                      <a:r>
                        <a:rPr lang="en-GB" sz="1200" baseline="0" dirty="0"/>
                        <a:t> Tangential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Something</a:t>
                      </a:r>
                      <a:r>
                        <a:rPr lang="en-GB" sz="1200" baseline="0" dirty="0"/>
                        <a:t> only partly related  or getting </a:t>
                      </a:r>
                      <a:r>
                        <a:rPr lang="en-GB" sz="1200" baseline="0" dirty="0" err="1"/>
                        <a:t>sidetracked</a:t>
                      </a:r>
                      <a:r>
                        <a:rPr lang="en-GB" sz="1200" baseline="0" dirty="0"/>
                        <a:t>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xmlns="" id="{7F1D5DF1-FFBE-0840-A895-0A07A104E27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915342" y="2175775"/>
          <a:ext cx="3168000" cy="46398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Sources: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1. Source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Evidence from the time of an event, or within five years.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Provenance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Where the source comes from – author, time, and place.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3.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information</a:t>
                      </a:r>
                      <a:r>
                        <a:rPr lang="en-GB" sz="1200" baseline="0" dirty="0"/>
                        <a:t> in the source, e.g. the writing or picture.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Useful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What can a historian</a:t>
                      </a:r>
                      <a:r>
                        <a:rPr lang="en-GB" sz="1200" baseline="0" dirty="0"/>
                        <a:t> </a:t>
                      </a:r>
                      <a:r>
                        <a:rPr lang="en-GB" sz="1200" dirty="0"/>
                        <a:t>learn from the source?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Reliable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Can</a:t>
                      </a:r>
                      <a:r>
                        <a:rPr lang="en-GB" sz="1200" baseline="0" dirty="0"/>
                        <a:t> a historian trust the source to be honest about that topic?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6. </a:t>
                      </a:r>
                      <a:r>
                        <a:rPr lang="en-GB" sz="1200" dirty="0"/>
                        <a:t>Biased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If the source has a good reason to lie about that topic.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7. Objective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Without bias.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8. Subjective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With bias, a more formal way of saying</a:t>
                      </a:r>
                      <a:r>
                        <a:rPr lang="en-GB" sz="1200" baseline="0" dirty="0"/>
                        <a:t> something is biased.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xmlns="" id="{BC24702D-F130-654F-A235-AB482FED978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298242" y="2175300"/>
          <a:ext cx="2880000" cy="46452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80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</a:tblGrid>
              <a:tr h="516136">
                <a:tc>
                  <a:txBody>
                    <a:bodyPr/>
                    <a:lstStyle/>
                    <a:p>
                      <a:r>
                        <a:rPr lang="en-GB" dirty="0"/>
                        <a:t>The Extra Mile Research: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1. Design a leaflet or</a:t>
                      </a:r>
                      <a:r>
                        <a:rPr lang="en-GB" sz="1200" baseline="0" dirty="0"/>
                        <a:t> poster about one dramatic event or change from the course.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2. Invent a model of one place</a:t>
                      </a:r>
                      <a:r>
                        <a:rPr lang="en-GB" sz="1200" baseline="0" dirty="0"/>
                        <a:t> or event from the course.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en-GB" sz="1200" dirty="0"/>
                        <a:t>Write a letter from a</a:t>
                      </a:r>
                      <a:r>
                        <a:rPr lang="en-GB" sz="1200" baseline="0" dirty="0"/>
                        <a:t> person you have studied, explaining why they did ‘it’.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In a</a:t>
                      </a:r>
                      <a:r>
                        <a:rPr lang="en-GB" sz="12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pair, design two interpretations and then swap them to ask ‘how convincing’.</a:t>
                      </a:r>
                      <a:endParaRPr 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5. Find out more about your</a:t>
                      </a:r>
                      <a:r>
                        <a:rPr lang="en-GB" sz="1200" baseline="0" dirty="0"/>
                        <a:t> favourite part of the course this year.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6. Find out about a leader (King, Queen,</a:t>
                      </a:r>
                      <a:r>
                        <a:rPr lang="en-GB" sz="1200" baseline="0" dirty="0"/>
                        <a:t> President, PM, etc.) during these events.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GB" sz="1200" dirty="0"/>
                        <a:t>7. What</a:t>
                      </a:r>
                      <a:r>
                        <a:rPr lang="en-GB" sz="1200" baseline="0" dirty="0"/>
                        <a:t> role have women played in the course you have studied?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5316044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8. If you could only learn about one event you have studied</a:t>
                      </a:r>
                      <a:r>
                        <a:rPr lang="en-GB" sz="1200" baseline="0" dirty="0"/>
                        <a:t> this year, what and why?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755369"/>
                  </a:ext>
                </a:extLst>
              </a:tr>
            </a:tbl>
          </a:graphicData>
        </a:graphic>
      </p:graphicFrame>
      <p:sp>
        <p:nvSpPr>
          <p:cNvPr id="31" name="Oval 30">
            <a:extLst>
              <a:ext uri="{FF2B5EF4-FFF2-40B4-BE49-F238E27FC236}">
                <a16:creationId xmlns:a16="http://schemas.microsoft.com/office/drawing/2014/main" xmlns="" id="{ED0C517F-2BAA-3B44-AC4F-08F3D8FF7E36}"/>
              </a:ext>
            </a:extLst>
          </p:cNvPr>
          <p:cNvSpPr/>
          <p:nvPr/>
        </p:nvSpPr>
        <p:spPr>
          <a:xfrm>
            <a:off x="1965287" y="113340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29F35144-C79B-7244-8B7E-60E881B5F8C4}"/>
              </a:ext>
            </a:extLst>
          </p:cNvPr>
          <p:cNvSpPr/>
          <p:nvPr/>
        </p:nvSpPr>
        <p:spPr>
          <a:xfrm>
            <a:off x="2255433" y="1133407"/>
            <a:ext cx="120843" cy="10904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03B0010C-4D04-924E-A385-61C866E0B46D}"/>
              </a:ext>
            </a:extLst>
          </p:cNvPr>
          <p:cNvSpPr txBox="1"/>
          <p:nvPr/>
        </p:nvSpPr>
        <p:spPr>
          <a:xfrm>
            <a:off x="9024453" y="575589"/>
            <a:ext cx="1692000" cy="523220"/>
          </a:xfrm>
          <a:prstGeom prst="rect">
            <a:avLst/>
          </a:prstGeom>
          <a:solidFill>
            <a:srgbClr val="0096FF">
              <a:alpha val="50196"/>
            </a:srgb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400" dirty="0"/>
              <a:t>1750-1900: The Industrial Revolution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176B0D30-3480-634F-81F5-2BED32F79E7D}"/>
              </a:ext>
            </a:extLst>
          </p:cNvPr>
          <p:cNvSpPr txBox="1"/>
          <p:nvPr/>
        </p:nvSpPr>
        <p:spPr>
          <a:xfrm>
            <a:off x="10792993" y="575589"/>
            <a:ext cx="1269854" cy="52322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1900 onwards: Modern Era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10956768" y="1382428"/>
            <a:ext cx="1009383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1917: The Russian Revolution</a:t>
            </a: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xmlns="" id="{2557B2C1-C918-9B41-8053-5C4479AE502E}"/>
              </a:ext>
            </a:extLst>
          </p:cNvPr>
          <p:cNvSpPr/>
          <p:nvPr/>
        </p:nvSpPr>
        <p:spPr>
          <a:xfrm>
            <a:off x="7581308" y="1122267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xmlns="" id="{42700138-BB95-1A49-8D11-E28E565FF54C}"/>
              </a:ext>
            </a:extLst>
          </p:cNvPr>
          <p:cNvSpPr/>
          <p:nvPr/>
        </p:nvSpPr>
        <p:spPr>
          <a:xfrm>
            <a:off x="8545649" y="1113353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xmlns="" id="{0E28B69F-81B9-1C41-9C9F-CB1FCA2EE01C}"/>
              </a:ext>
            </a:extLst>
          </p:cNvPr>
          <p:cNvSpPr/>
          <p:nvPr/>
        </p:nvSpPr>
        <p:spPr>
          <a:xfrm>
            <a:off x="8367301" y="1106679"/>
            <a:ext cx="120843" cy="1188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xmlns="" id="{7F1D5DF1-FFBE-0840-A895-0A07A104E27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06792" y="2175775"/>
          <a:ext cx="3168000" cy="4639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44000">
                  <a:extLst>
                    <a:ext uri="{9D8B030D-6E8A-4147-A177-3AD203B41FA5}">
                      <a16:colId xmlns:a16="http://schemas.microsoft.com/office/drawing/2014/main" xmlns="" val="2018838787"/>
                    </a:ext>
                  </a:extLst>
                </a:gridCol>
                <a:gridCol w="2124000">
                  <a:extLst>
                    <a:ext uri="{9D8B030D-6E8A-4147-A177-3AD203B41FA5}">
                      <a16:colId xmlns:a16="http://schemas.microsoft.com/office/drawing/2014/main" xmlns="" val="1850790238"/>
                    </a:ext>
                  </a:extLst>
                </a:gridCol>
              </a:tblGrid>
              <a:tr h="516136">
                <a:tc gridSpan="2">
                  <a:txBody>
                    <a:bodyPr/>
                    <a:lstStyle/>
                    <a:p>
                      <a:r>
                        <a:rPr lang="en-GB" dirty="0"/>
                        <a:t>Key Words for Interpretations: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336746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1. </a:t>
                      </a:r>
                      <a:r>
                        <a:rPr lang="en-US" sz="1200" dirty="0" err="1"/>
                        <a:t>Interpre-tation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An</a:t>
                      </a:r>
                      <a:r>
                        <a:rPr lang="en-US" sz="1200" baseline="0" dirty="0"/>
                        <a:t> opinion, often a historian’s, five years after or later.</a:t>
                      </a: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7534182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2. Author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person</a:t>
                      </a:r>
                      <a:r>
                        <a:rPr lang="en-GB" sz="1200" baseline="0" dirty="0"/>
                        <a:t> who wrote the interpretation.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93854538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3. Accurate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Details</a:t>
                      </a:r>
                      <a:r>
                        <a:rPr lang="en-GB" sz="1200" baseline="0" dirty="0"/>
                        <a:t> within the interpretation are true.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35367506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4. Convincing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stance </a:t>
                      </a:r>
                      <a:r>
                        <a:rPr lang="en-GB" sz="1200" baseline="0" dirty="0"/>
                        <a:t>in the int. matches your own knowledge.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91574410"/>
                  </a:ext>
                </a:extLst>
              </a:tr>
              <a:tr h="516136">
                <a:tc>
                  <a:txBody>
                    <a:bodyPr/>
                    <a:lstStyle/>
                    <a:p>
                      <a:r>
                        <a:rPr lang="en-US" sz="1200" dirty="0"/>
                        <a:t>5. 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opinion of an interpretation.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97713956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6. </a:t>
                      </a:r>
                      <a:r>
                        <a:rPr lang="en-GB" sz="1200" dirty="0"/>
                        <a:t>Onus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focus of an interpretation, what it centres upon.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5291000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7. Scope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What, or how much, does the interpretation cover?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514800">
                <a:tc>
                  <a:txBody>
                    <a:bodyPr/>
                    <a:lstStyle/>
                    <a:p>
                      <a:r>
                        <a:rPr lang="en-US" sz="1200" dirty="0"/>
                        <a:t>8. </a:t>
                      </a:r>
                      <a:r>
                        <a:rPr lang="en-US" sz="1200" dirty="0" err="1"/>
                        <a:t>Mis</a:t>
                      </a:r>
                      <a:r>
                        <a:rPr lang="en-US" sz="1200" dirty="0"/>
                        <a:t>- represents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If the interpretations does</a:t>
                      </a:r>
                      <a:r>
                        <a:rPr lang="en-GB" sz="1200" baseline="0" dirty="0"/>
                        <a:t> not describe something accurately.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55590" y="575589"/>
            <a:ext cx="1080410" cy="523220"/>
          </a:xfrm>
          <a:prstGeom prst="rect">
            <a:avLst/>
          </a:prstGeom>
          <a:solidFill>
            <a:schemeClr val="accent4">
              <a:lumMod val="60000"/>
              <a:lumOff val="40000"/>
              <a:alpha val="45098"/>
            </a:scheme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to c.450 BC: Ancient Era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2588094" y="575589"/>
            <a:ext cx="1322380" cy="52322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c.476 AD-1066: Dark Ages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44EC00FA-71F5-B540-A2B4-A588BA3E0809}"/>
              </a:ext>
            </a:extLst>
          </p:cNvPr>
          <p:cNvSpPr txBox="1"/>
          <p:nvPr/>
        </p:nvSpPr>
        <p:spPr>
          <a:xfrm>
            <a:off x="1155874" y="575589"/>
            <a:ext cx="1404000" cy="523220"/>
          </a:xfrm>
          <a:prstGeom prst="rect">
            <a:avLst/>
          </a:prstGeom>
          <a:solidFill>
            <a:srgbClr val="7030A0">
              <a:alpha val="4509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c.450BC to c.476 AD: Classical Era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11469273" y="1184185"/>
            <a:ext cx="1" cy="180000"/>
          </a:xfrm>
          <a:prstGeom prst="line">
            <a:avLst/>
          </a:prstGeom>
          <a:solidFill>
            <a:srgbClr val="FF8AD8">
              <a:alpha val="54118"/>
            </a:srgbClr>
          </a:solidFill>
          <a:ln w="57150">
            <a:solidFill>
              <a:srgbClr val="FF8AD8">
                <a:alpha val="54118"/>
              </a:srgbClr>
            </a:solidFill>
          </a:ln>
        </p:spPr>
      </p:cxnSp>
      <p:cxnSp>
        <p:nvCxnSpPr>
          <p:cNvPr id="54" name="Straight Connector 53"/>
          <p:cNvCxnSpPr/>
          <p:nvPr/>
        </p:nvCxnSpPr>
        <p:spPr>
          <a:xfrm>
            <a:off x="819991" y="1291273"/>
            <a:ext cx="10620000" cy="0"/>
          </a:xfrm>
          <a:prstGeom prst="line">
            <a:avLst/>
          </a:prstGeom>
          <a:solidFill>
            <a:srgbClr val="FF8AD8">
              <a:alpha val="54118"/>
            </a:srgbClr>
          </a:solidFill>
          <a:ln w="57150">
            <a:solidFill>
              <a:srgbClr val="FF8AD8">
                <a:alpha val="54118"/>
              </a:srgbClr>
            </a:solidFill>
          </a:ln>
        </p:spPr>
      </p:cxn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8507801" y="1382428"/>
            <a:ext cx="2398185" cy="25200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1955-1975: The Vietnam War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7356560" y="1382428"/>
            <a:ext cx="1009383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1950-1953: The Korean War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5061028" y="1382428"/>
            <a:ext cx="2219672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1946: The ‘Iron Curtain’ speech arguably formalises the start of the Cold War.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1955115" y="1382428"/>
            <a:ext cx="1729478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1933: The Holocaust ‘begins’ with the first concentration camp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3809793" y="1382428"/>
            <a:ext cx="1166070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1939-1945: The Second World War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847150" y="1382428"/>
            <a:ext cx="1009383" cy="738664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1914-1919: The First World War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3B4AE09F-A73C-AC4F-9488-45BF478FE948}"/>
              </a:ext>
            </a:extLst>
          </p:cNvPr>
          <p:cNvSpPr txBox="1"/>
          <p:nvPr/>
        </p:nvSpPr>
        <p:spPr>
          <a:xfrm>
            <a:off x="8964826" y="1660299"/>
            <a:ext cx="1429834" cy="468000"/>
          </a:xfrm>
          <a:prstGeom prst="rect">
            <a:avLst/>
          </a:prstGeom>
          <a:solidFill>
            <a:srgbClr val="FF8AD8">
              <a:alpha val="54118"/>
            </a:srgbClr>
          </a:solidFill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400"/>
            </a:lvl1pPr>
          </a:lstStyle>
          <a:p>
            <a:r>
              <a:rPr lang="en-GB" dirty="0"/>
              <a:t>1962: The Cuban Missile Crisis</a:t>
            </a:r>
          </a:p>
        </p:txBody>
      </p:sp>
      <p:cxnSp>
        <p:nvCxnSpPr>
          <p:cNvPr id="66" name="Straight Connector 65"/>
          <p:cNvCxnSpPr/>
          <p:nvPr/>
        </p:nvCxnSpPr>
        <p:spPr>
          <a:xfrm>
            <a:off x="800942" y="1270096"/>
            <a:ext cx="1" cy="180000"/>
          </a:xfrm>
          <a:prstGeom prst="line">
            <a:avLst/>
          </a:prstGeom>
          <a:solidFill>
            <a:srgbClr val="FF8AD8">
              <a:alpha val="54118"/>
            </a:srgbClr>
          </a:solidFill>
          <a:ln w="57150">
            <a:solidFill>
              <a:srgbClr val="FF8AD8">
                <a:alpha val="54118"/>
              </a:srgbClr>
            </a:solidFill>
          </a:ln>
        </p:spPr>
      </p:cxnSp>
      <p:sp>
        <p:nvSpPr>
          <p:cNvPr id="15" name="TextBox 14"/>
          <p:cNvSpPr txBox="1"/>
          <p:nvPr/>
        </p:nvSpPr>
        <p:spPr>
          <a:xfrm>
            <a:off x="101017" y="1374675"/>
            <a:ext cx="689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(All of your topics this year are ‘modern’ history.)</a:t>
            </a:r>
          </a:p>
        </p:txBody>
      </p:sp>
    </p:spTree>
    <p:extLst>
      <p:ext uri="{BB962C8B-B14F-4D97-AF65-F5344CB8AC3E}">
        <p14:creationId xmlns:p14="http://schemas.microsoft.com/office/powerpoint/2010/main" val="4262088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5B95018EEC6A4E957E291E46DCCEC2" ma:contentTypeVersion="6" ma:contentTypeDescription="Create a new document." ma:contentTypeScope="" ma:versionID="79ae722024606cc1a2ceb13140155457">
  <xsd:schema xmlns:xsd="http://www.w3.org/2001/XMLSchema" xmlns:xs="http://www.w3.org/2001/XMLSchema" xmlns:p="http://schemas.microsoft.com/office/2006/metadata/properties" xmlns:ns2="98ad77b7-36cf-4fc5-a12d-9aab5d805e21" xmlns:ns3="22fdf05c-3d90-4b3b-b969-2cb9f703fbb9" targetNamespace="http://schemas.microsoft.com/office/2006/metadata/properties" ma:root="true" ma:fieldsID="53bcbe81e7b6cb1009ee87a12d1b3902" ns2:_="" ns3:_="">
    <xsd:import namespace="98ad77b7-36cf-4fc5-a12d-9aab5d805e21"/>
    <xsd:import namespace="22fdf05c-3d90-4b3b-b969-2cb9f703fbb9"/>
    <xsd:element name="properties">
      <xsd:complexType>
        <xsd:sequence>
          <xsd:element name="documentManagement">
            <xsd:complexType>
              <xsd:all>
                <xsd:element ref="ns2:ocd6018547d84eb2a74aa46bab3c27a8" minOccurs="0"/>
                <xsd:element ref="ns2:TaxCatchAll" minOccurs="0"/>
                <xsd:element ref="ns2:TaxCatchAllLabel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ad77b7-36cf-4fc5-a12d-9aab5d805e21" elementFormDefault="qualified">
    <xsd:import namespace="http://schemas.microsoft.com/office/2006/documentManagement/types"/>
    <xsd:import namespace="http://schemas.microsoft.com/office/infopath/2007/PartnerControls"/>
    <xsd:element name="ocd6018547d84eb2a74aa46bab3c27a8" ma:index="8" nillable="true" ma:taxonomy="true" ma:internalName="ocd6018547d84eb2a74aa46bab3c27a8" ma:taxonomyFieldName="Postcard" ma:displayName="Postcard" ma:default="" ma:fieldId="{8cd60185-47d8-4eb2-a74a-a46bab3c27a8}" ma:sspId="57ebdaee-1bf1-45d5-bffb-ea09575836d3" ma:termSetId="a11b10ce-8768-4fd2-9f97-ff5f6f061f40" ma:anchorId="64bdbb01-3650-4a35-8cdc-db8cd1f8be86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description="" ma:hidden="true" ma:list="{98ab181d-b29a-4820-ac95-3d8495c19432}" ma:internalName="TaxCatchAll" ma:showField="CatchAllData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description="" ma:hidden="true" ma:list="{98ab181d-b29a-4820-ac95-3d8495c19432}" ma:internalName="TaxCatchAllLabel" ma:readOnly="true" ma:showField="CatchAllDataLabel" ma:web="98ad77b7-36cf-4fc5-a12d-9aab5d805e2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4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f05c-3d90-4b3b-b969-2cb9f703fb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8ad77b7-36cf-4fc5-a12d-9aab5d805e21"/>
    <ocd6018547d84eb2a74aa46bab3c27a8 xmlns="98ad77b7-36cf-4fc5-a12d-9aab5d805e21">
      <Terms xmlns="http://schemas.microsoft.com/office/infopath/2007/PartnerControls"/>
    </ocd6018547d84eb2a74aa46bab3c27a8>
    <SharedWithUsers xmlns="98ad77b7-36cf-4fc5-a12d-9aab5d805e21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6E17E50F-B9FE-41E0-9E07-D23C77B9BACB}"/>
</file>

<file path=customXml/itemProps2.xml><?xml version="1.0" encoding="utf-8"?>
<ds:datastoreItem xmlns:ds="http://schemas.openxmlformats.org/officeDocument/2006/customXml" ds:itemID="{34D80C84-AED0-47C8-8465-3A0ABC540C60}"/>
</file>

<file path=customXml/itemProps3.xml><?xml version="1.0" encoding="utf-8"?>
<ds:datastoreItem xmlns:ds="http://schemas.openxmlformats.org/officeDocument/2006/customXml" ds:itemID="{86232433-06D1-4F79-A4E7-9BE68EDA98BD}"/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9902</Words>
  <Application>Microsoft Office PowerPoint</Application>
  <PresentationFormat>Widescreen</PresentationFormat>
  <Paragraphs>1262</Paragraphs>
  <Slides>18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William Popplewell</dc:creator>
  <cp:lastModifiedBy>William Popplewell</cp:lastModifiedBy>
  <cp:revision>2</cp:revision>
  <dcterms:created xsi:type="dcterms:W3CDTF">2018-06-19T08:25:27Z</dcterms:created>
  <dcterms:modified xsi:type="dcterms:W3CDTF">2018-06-19T08:29:57Z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0x010100535B95018EEC6A4E957E291E46DCCEC2</vt:lpwstr>
  </property>
  <property fmtid="{D5CDD505-2E9C-101B-9397-08002B2CF9AE}" pid="3" name="Order">
    <vt:r8>750200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Postcard">
    <vt:lpwstr/>
  </property>
</Properties>
</file>