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57" autoAdjust="0"/>
    <p:restoredTop sz="94660"/>
  </p:normalViewPr>
  <p:slideViewPr>
    <p:cSldViewPr snapToGrid="0">
      <p:cViewPr varScale="1">
        <p:scale>
          <a:sx n="114" d="100"/>
          <a:sy n="114" d="100"/>
        </p:scale>
        <p:origin x="92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A312B-A948-49C2-89BD-200D92B5DB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93D5859-A6FD-4C19-8457-E22CA988B1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5FD0A43-FA73-4FEF-9832-FCC6DD5E3A1D}"/>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70569C93-4B1A-47ED-A542-621B73084C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A27044-75A7-44A4-9F99-8202B7300E5E}"/>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319629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EA970-B189-4795-931A-E735180E0D0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494656-6862-432B-8065-5E3AF6E2853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D17289-6F8A-4736-B850-F8B361553B36}"/>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DB1B3EA2-F912-4F94-875D-E18AE024BF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2E1DDE-9BC1-493E-8C42-C6AAADA88A14}"/>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674711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1A666-40E3-4C13-BFD4-77C76F88340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2E03485-F3A4-4B50-A762-2AB7766536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983B418-01E5-42C5-9F81-23AC355A0E9A}"/>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3A067AD5-C215-492F-939F-5BEE147674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1A52A6-0DF5-4455-8AEA-CAEAC06C6F13}"/>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587966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295A8-ACFB-4263-A02C-19F722E4A3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CA1C8C-38B9-4C3F-AC32-8FE04282DF4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B346077-EDDE-4892-978A-7FFB3D890B9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A1C61E-CBAF-43FB-AFC1-8A9562F900A9}"/>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6" name="Footer Placeholder 5">
            <a:extLst>
              <a:ext uri="{FF2B5EF4-FFF2-40B4-BE49-F238E27FC236}">
                <a16:creationId xmlns:a16="http://schemas.microsoft.com/office/drawing/2014/main" id="{84A2BE48-0B21-4E36-AB55-A25CC8C576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F18B90-57B3-4B5C-8B3F-CA1B8A9666B7}"/>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974789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A346E-A8F9-40CD-A0DB-9F18C1505B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82A5A5-7B1C-4055-AB1B-59999BE00C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171E92B-3515-4C71-A103-7A764D14F24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804D21-F858-438A-AC03-1296A49657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0A815E2-9FB7-4F2A-B59B-2CAD490908B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C9873D1-6F88-41E1-B42E-6432AA86CB49}"/>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8" name="Footer Placeholder 7">
            <a:extLst>
              <a:ext uri="{FF2B5EF4-FFF2-40B4-BE49-F238E27FC236}">
                <a16:creationId xmlns:a16="http://schemas.microsoft.com/office/drawing/2014/main" id="{9ACFCC71-F4A2-4EC6-82AF-5B03915E8A9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9B0F59-FB73-43F0-931E-8D3CF730FFD4}"/>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661311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12FD2-6D84-4380-84CA-23BDC39D5E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900BDB-35A3-4F22-8809-FABD3F88676F}"/>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4" name="Footer Placeholder 3">
            <a:extLst>
              <a:ext uri="{FF2B5EF4-FFF2-40B4-BE49-F238E27FC236}">
                <a16:creationId xmlns:a16="http://schemas.microsoft.com/office/drawing/2014/main" id="{22200050-82B9-467A-AEEE-8704663C09A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D167FE5-BFB3-4F44-90E3-D28854D97AA6}"/>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3706514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473041-CCAC-4144-A15A-1548774ED68A}"/>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3" name="Footer Placeholder 2">
            <a:extLst>
              <a:ext uri="{FF2B5EF4-FFF2-40B4-BE49-F238E27FC236}">
                <a16:creationId xmlns:a16="http://schemas.microsoft.com/office/drawing/2014/main" id="{EEB0D70D-5598-4723-9D4D-F6B110A1AD1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F3EF251-7738-4927-B3B7-96E839D37235}"/>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506169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0C303-2DBF-4403-92A0-9E714E8671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F3EE89F-AAA9-4D50-B0A2-19F62183AB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8C731C2-E23B-4F8A-B321-BC8D377743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E3E65A-CABD-4784-BD6B-714F86DD1D7E}"/>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6" name="Footer Placeholder 5">
            <a:extLst>
              <a:ext uri="{FF2B5EF4-FFF2-40B4-BE49-F238E27FC236}">
                <a16:creationId xmlns:a16="http://schemas.microsoft.com/office/drawing/2014/main" id="{4F996E11-3663-4309-94FE-C8D91566F5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888E8D-58A7-4A5B-AFCD-A0A901191F21}"/>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302411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B4FB8-0102-4B9B-8993-BF4B223B14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834D549-CEB9-4C18-A9F2-84ADA24C62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0D2930-6C34-46AF-8283-D5B68B19C4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BD78E1B-6212-467C-8568-A8A811ABD619}"/>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6" name="Footer Placeholder 5">
            <a:extLst>
              <a:ext uri="{FF2B5EF4-FFF2-40B4-BE49-F238E27FC236}">
                <a16:creationId xmlns:a16="http://schemas.microsoft.com/office/drawing/2014/main" id="{42F485D1-F29A-4006-851E-D13B286899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51E3CA-22D9-4008-85A1-DFA2E323AB04}"/>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905131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2EB9C-CA00-4619-8C90-4954E240B7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2B6021-CA71-4037-BDD6-ECB91EDBC21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B034CF-D38A-4FF8-A345-C6785DB3C925}"/>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6E249A48-888E-4CA0-9540-8979582D1D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EC07BF-5E66-44A0-867C-E5E61D94BC63}"/>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1676795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E97872-27D7-4775-88D6-6BB4DFCF5FF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05CC00-5DA0-4D14-A5A8-F35C23679C1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4A67FE-C130-4BE2-B484-1069BEDADEBF}"/>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09D07B46-997B-4F44-B1C0-C6E419A373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B750F6-4915-45D9-B483-2285851D6F3B}"/>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503609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42FCC6-134D-420E-9FB5-D3C315069D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865E38-3FB9-448B-A7A2-4537E25A41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D3BB6F-EC21-48E1-9B3D-07DDB5AD17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46A82DDC-0D03-414B-A333-E43F48AB07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F377726-0B49-4226-9CC7-4219CFA443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C7CD3C-F428-4901-AF0C-DC2C154425C5}" type="slidenum">
              <a:rPr lang="en-GB" smtClean="0"/>
              <a:t>‹#›</a:t>
            </a:fld>
            <a:endParaRPr lang="en-GB"/>
          </a:p>
        </p:txBody>
      </p:sp>
    </p:spTree>
    <p:extLst>
      <p:ext uri="{BB962C8B-B14F-4D97-AF65-F5344CB8AC3E}">
        <p14:creationId xmlns:p14="http://schemas.microsoft.com/office/powerpoint/2010/main" val="2665586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3B76A2A6-DE8E-40F7-955A-22AC6FDB6550}"/>
              </a:ext>
            </a:extLst>
          </p:cNvPr>
          <p:cNvGraphicFramePr>
            <a:graphicFrameLocks noGrp="1"/>
          </p:cNvGraphicFramePr>
          <p:nvPr>
            <p:extLst>
              <p:ext uri="{D42A27DB-BD31-4B8C-83A1-F6EECF244321}">
                <p14:modId xmlns:p14="http://schemas.microsoft.com/office/powerpoint/2010/main" val="1305455360"/>
              </p:ext>
            </p:extLst>
          </p:nvPr>
        </p:nvGraphicFramePr>
        <p:xfrm>
          <a:off x="6774957" y="395654"/>
          <a:ext cx="3702893" cy="3657600"/>
        </p:xfrm>
        <a:graphic>
          <a:graphicData uri="http://schemas.openxmlformats.org/drawingml/2006/table">
            <a:tbl>
              <a:tblPr firstRow="1" bandRow="1">
                <a:tableStyleId>{F5AB1C69-6EDB-4FF4-983F-18BD219EF322}</a:tableStyleId>
              </a:tblPr>
              <a:tblGrid>
                <a:gridCol w="806943">
                  <a:extLst>
                    <a:ext uri="{9D8B030D-6E8A-4147-A177-3AD203B41FA5}">
                      <a16:colId xmlns:a16="http://schemas.microsoft.com/office/drawing/2014/main" val="15901598"/>
                    </a:ext>
                  </a:extLst>
                </a:gridCol>
                <a:gridCol w="2895950">
                  <a:extLst>
                    <a:ext uri="{9D8B030D-6E8A-4147-A177-3AD203B41FA5}">
                      <a16:colId xmlns:a16="http://schemas.microsoft.com/office/drawing/2014/main" val="2999621450"/>
                    </a:ext>
                  </a:extLst>
                </a:gridCol>
              </a:tblGrid>
              <a:tr h="358577">
                <a:tc gridSpan="2">
                  <a:txBody>
                    <a:bodyPr/>
                    <a:lstStyle/>
                    <a:p>
                      <a:r>
                        <a:rPr lang="en-GB" dirty="0"/>
                        <a:t>Context</a:t>
                      </a:r>
                    </a:p>
                  </a:txBody>
                  <a:tcPr/>
                </a:tc>
                <a:tc hMerge="1">
                  <a:txBody>
                    <a:bodyPr/>
                    <a:lstStyle/>
                    <a:p>
                      <a:endParaRPr lang="en-GB" dirty="0"/>
                    </a:p>
                  </a:txBody>
                  <a:tcPr/>
                </a:tc>
                <a:extLst>
                  <a:ext uri="{0D108BD9-81ED-4DB2-BD59-A6C34878D82A}">
                    <a16:rowId xmlns:a16="http://schemas.microsoft.com/office/drawing/2014/main" val="1159985042"/>
                  </a:ext>
                </a:extLst>
              </a:tr>
              <a:tr h="471404">
                <a:tc>
                  <a:txBody>
                    <a:bodyPr/>
                    <a:lstStyle/>
                    <a:p>
                      <a:r>
                        <a:rPr lang="en-GB" sz="1100" b="1" dirty="0"/>
                        <a:t>Michael Morpurgo</a:t>
                      </a:r>
                    </a:p>
                  </a:txBody>
                  <a:tcPr/>
                </a:tc>
                <a:tc>
                  <a:txBody>
                    <a:bodyPr/>
                    <a:lstStyle/>
                    <a:p>
                      <a:r>
                        <a:rPr lang="en-GB" sz="800" dirty="0"/>
                        <a:t>Author, poet and playwright predominantly known for children’s novels such as ‘War Horse’ (1982) and ‘Private Peaceful’ (2003). His skills in ‘magical story-telling’ and vivid description have been commended, especially his depictions of WW1 conditions. In an interview, he revealed that fireside conversations with WW1 veterans in Devon influenced ‘War Horse’.</a:t>
                      </a:r>
                    </a:p>
                  </a:txBody>
                  <a:tcPr/>
                </a:tc>
                <a:extLst>
                  <a:ext uri="{0D108BD9-81ED-4DB2-BD59-A6C34878D82A}">
                    <a16:rowId xmlns:a16="http://schemas.microsoft.com/office/drawing/2014/main" val="325775473"/>
                  </a:ext>
                </a:extLst>
              </a:tr>
              <a:tr h="549824">
                <a:tc>
                  <a:txBody>
                    <a:bodyPr/>
                    <a:lstStyle/>
                    <a:p>
                      <a:r>
                        <a:rPr lang="en-GB" sz="1100" b="1" dirty="0"/>
                        <a:t>WW1</a:t>
                      </a:r>
                    </a:p>
                  </a:txBody>
                  <a:tcPr/>
                </a:tc>
                <a:tc>
                  <a:txBody>
                    <a:bodyPr/>
                    <a:lstStyle/>
                    <a:p>
                      <a:r>
                        <a:rPr lang="en-GB" sz="800" dirty="0"/>
                        <a:t>Also known as the ‘Great War’, was a global war originating in Europe that took place from July 1914 to November 1918.  It involved all of the world’s major powers. Over 9 million civilians were killed in the war. Many more returned injured. The winter of 1916-17 was cold; many lost fingers and toes to frostbite – trenches offered no protection. </a:t>
                      </a:r>
                    </a:p>
                  </a:txBody>
                  <a:tcPr/>
                </a:tc>
                <a:extLst>
                  <a:ext uri="{0D108BD9-81ED-4DB2-BD59-A6C34878D82A}">
                    <a16:rowId xmlns:a16="http://schemas.microsoft.com/office/drawing/2014/main" val="1765405983"/>
                  </a:ext>
                </a:extLst>
              </a:tr>
              <a:tr h="781328">
                <a:tc>
                  <a:txBody>
                    <a:bodyPr/>
                    <a:lstStyle/>
                    <a:p>
                      <a:r>
                        <a:rPr lang="en-GB" sz="1100" b="1" dirty="0"/>
                        <a:t>Horses in WWI</a:t>
                      </a:r>
                    </a:p>
                  </a:txBody>
                  <a:tcPr/>
                </a:tc>
                <a:tc>
                  <a:txBody>
                    <a:bodyPr/>
                    <a:lstStyle/>
                    <a:p>
                      <a:r>
                        <a:rPr lang="en-GB" sz="800" dirty="0"/>
                        <a:t>At the start of WWI, cavalry attempted a charge across open fields. Facing unbroken German lines of rifle, machine-gun and artillery fire, their ranks were decimated. Horses were of huge military value in WW1 by 1917; Britain alone had over a million horses in active service; they were utilised for cavalry, logistical support, increasing morale, and the transportation of the injured. </a:t>
                      </a:r>
                    </a:p>
                  </a:txBody>
                  <a:tcPr/>
                </a:tc>
                <a:extLst>
                  <a:ext uri="{0D108BD9-81ED-4DB2-BD59-A6C34878D82A}">
                    <a16:rowId xmlns:a16="http://schemas.microsoft.com/office/drawing/2014/main" val="1756010141"/>
                  </a:ext>
                </a:extLst>
              </a:tr>
              <a:tr h="567746">
                <a:tc>
                  <a:txBody>
                    <a:bodyPr/>
                    <a:lstStyle/>
                    <a:p>
                      <a:r>
                        <a:rPr lang="en-GB" sz="1100" b="1" dirty="0"/>
                        <a:t>Trench Warfare</a:t>
                      </a:r>
                    </a:p>
                    <a:p>
                      <a:endParaRPr lang="en-GB" sz="1100" b="1" dirty="0"/>
                    </a:p>
                  </a:txBody>
                  <a:tcPr/>
                </a:tc>
                <a:tc>
                  <a:txBody>
                    <a:bodyPr/>
                    <a:lstStyle/>
                    <a:p>
                      <a:r>
                        <a:rPr lang="en-GB" sz="800" dirty="0"/>
                        <a:t>The use of trench warfare significantly influenced the high death toll.  Both sides dug deep defensive lines in the soil called ‘trenches’ Attacks involved going across ‘No Man’s Land’ (in the middle of both sides) where attackers were open to machine gun fire, mines and shells.  Even if successful, casualties were huge; No Man’s Land was littered with bodies. </a:t>
                      </a:r>
                    </a:p>
                  </a:txBody>
                  <a:tcPr/>
                </a:tc>
                <a:extLst>
                  <a:ext uri="{0D108BD9-81ED-4DB2-BD59-A6C34878D82A}">
                    <a16:rowId xmlns:a16="http://schemas.microsoft.com/office/drawing/2014/main" val="869780414"/>
                  </a:ext>
                </a:extLst>
              </a:tr>
            </a:tbl>
          </a:graphicData>
        </a:graphic>
      </p:graphicFrame>
      <p:sp>
        <p:nvSpPr>
          <p:cNvPr id="6" name="Rectangle 5">
            <a:extLst>
              <a:ext uri="{FF2B5EF4-FFF2-40B4-BE49-F238E27FC236}">
                <a16:creationId xmlns:a16="http://schemas.microsoft.com/office/drawing/2014/main" id="{CB4A945E-5BAD-4F30-8112-DD11C4F8449B}"/>
              </a:ext>
            </a:extLst>
          </p:cNvPr>
          <p:cNvSpPr/>
          <p:nvPr/>
        </p:nvSpPr>
        <p:spPr>
          <a:xfrm>
            <a:off x="66261" y="30553"/>
            <a:ext cx="12059478" cy="32133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Year 7 Autumn Term: ‘War Horse’ by Michael Morpurgo</a:t>
            </a:r>
          </a:p>
        </p:txBody>
      </p:sp>
      <p:graphicFrame>
        <p:nvGraphicFramePr>
          <p:cNvPr id="7" name="Table 6">
            <a:extLst>
              <a:ext uri="{FF2B5EF4-FFF2-40B4-BE49-F238E27FC236}">
                <a16:creationId xmlns:a16="http://schemas.microsoft.com/office/drawing/2014/main" id="{40442A29-1598-47DC-B7C8-9261B66631DB}"/>
              </a:ext>
            </a:extLst>
          </p:cNvPr>
          <p:cNvGraphicFramePr>
            <a:graphicFrameLocks noGrp="1"/>
          </p:cNvGraphicFramePr>
          <p:nvPr>
            <p:extLst>
              <p:ext uri="{D42A27DB-BD31-4B8C-83A1-F6EECF244321}">
                <p14:modId xmlns:p14="http://schemas.microsoft.com/office/powerpoint/2010/main" val="3680929317"/>
              </p:ext>
            </p:extLst>
          </p:nvPr>
        </p:nvGraphicFramePr>
        <p:xfrm>
          <a:off x="3415816" y="392891"/>
          <a:ext cx="3293226" cy="3639460"/>
        </p:xfrm>
        <a:graphic>
          <a:graphicData uri="http://schemas.openxmlformats.org/drawingml/2006/table">
            <a:tbl>
              <a:tblPr firstRow="1" bandRow="1">
                <a:tableStyleId>{21E4AEA4-8DFA-4A89-87EB-49C32662AFE0}</a:tableStyleId>
              </a:tblPr>
              <a:tblGrid>
                <a:gridCol w="854180">
                  <a:extLst>
                    <a:ext uri="{9D8B030D-6E8A-4147-A177-3AD203B41FA5}">
                      <a16:colId xmlns:a16="http://schemas.microsoft.com/office/drawing/2014/main" val="15901598"/>
                    </a:ext>
                  </a:extLst>
                </a:gridCol>
                <a:gridCol w="2439046">
                  <a:extLst>
                    <a:ext uri="{9D8B030D-6E8A-4147-A177-3AD203B41FA5}">
                      <a16:colId xmlns:a16="http://schemas.microsoft.com/office/drawing/2014/main" val="2999621450"/>
                    </a:ext>
                  </a:extLst>
                </a:gridCol>
              </a:tblGrid>
              <a:tr h="345652">
                <a:tc gridSpan="2">
                  <a:txBody>
                    <a:bodyPr/>
                    <a:lstStyle/>
                    <a:p>
                      <a:r>
                        <a:rPr lang="en-GB" dirty="0"/>
                        <a:t>Meaning, themes and ideas</a:t>
                      </a:r>
                    </a:p>
                  </a:txBody>
                  <a:tcPr/>
                </a:tc>
                <a:tc hMerge="1">
                  <a:txBody>
                    <a:bodyPr/>
                    <a:lstStyle/>
                    <a:p>
                      <a:endParaRPr lang="en-GB" dirty="0"/>
                    </a:p>
                  </a:txBody>
                  <a:tcPr/>
                </a:tc>
                <a:extLst>
                  <a:ext uri="{0D108BD9-81ED-4DB2-BD59-A6C34878D82A}">
                    <a16:rowId xmlns:a16="http://schemas.microsoft.com/office/drawing/2014/main" val="1159985042"/>
                  </a:ext>
                </a:extLst>
              </a:tr>
              <a:tr h="777718">
                <a:tc>
                  <a:txBody>
                    <a:bodyPr/>
                    <a:lstStyle/>
                    <a:p>
                      <a:r>
                        <a:rPr lang="en-GB" sz="1100" b="1" dirty="0"/>
                        <a:t>Bonds of Love</a:t>
                      </a:r>
                    </a:p>
                  </a:txBody>
                  <a:tcPr/>
                </a:tc>
                <a:tc>
                  <a:txBody>
                    <a:bodyPr/>
                    <a:lstStyle/>
                    <a:p>
                      <a:r>
                        <a:rPr lang="en-GB" sz="800" dirty="0"/>
                        <a:t>From the start of the novel, a deep and enduring bond between a horse and his rider/owner is both emphasized and celebrated.  The  bond is not limited by age, gender, or profession; Emilie becomes deeply attached to both Topthorn and Joey, as do skilled riders, seasoned veterans, and innocent young people who are all drawn to the horses.  All these human characters value these animals and their traits of nobility, bravery, and gentleness.</a:t>
                      </a:r>
                    </a:p>
                  </a:txBody>
                  <a:tcPr/>
                </a:tc>
                <a:extLst>
                  <a:ext uri="{0D108BD9-81ED-4DB2-BD59-A6C34878D82A}">
                    <a16:rowId xmlns:a16="http://schemas.microsoft.com/office/drawing/2014/main" val="325775473"/>
                  </a:ext>
                </a:extLst>
              </a:tr>
              <a:tr h="889057">
                <a:tc>
                  <a:txBody>
                    <a:bodyPr/>
                    <a:lstStyle/>
                    <a:p>
                      <a:r>
                        <a:rPr lang="en-GB" sz="1100" b="1" dirty="0"/>
                        <a:t>Futility of War</a:t>
                      </a:r>
                    </a:p>
                  </a:txBody>
                  <a:tcPr/>
                </a:tc>
                <a:tc>
                  <a:txBody>
                    <a:bodyPr/>
                    <a:lstStyle/>
                    <a:p>
                      <a:r>
                        <a:rPr lang="en-GB" sz="800" dirty="0"/>
                        <a:t>The people in Albert's area hope the war will solve problems and be an efficient route to victory. Later, as the young men do not come home and more sons are sent to the front, the futility of the battle starts to become entirely clear. When Joey rides with the German artillery, he develops a bond with Friedrich, who is technically an "enemy"; apparently, the soldiers in both armies are essentially the same and are killing each other for reasons that they do not understand or believe in.</a:t>
                      </a:r>
                    </a:p>
                  </a:txBody>
                  <a:tcPr/>
                </a:tc>
                <a:extLst>
                  <a:ext uri="{0D108BD9-81ED-4DB2-BD59-A6C34878D82A}">
                    <a16:rowId xmlns:a16="http://schemas.microsoft.com/office/drawing/2014/main" val="1765405983"/>
                  </a:ext>
                </a:extLst>
              </a:tr>
              <a:tr h="774340">
                <a:tc>
                  <a:txBody>
                    <a:bodyPr/>
                    <a:lstStyle/>
                    <a:p>
                      <a:r>
                        <a:rPr lang="en-GB" sz="1100" b="1" dirty="0"/>
                        <a:t>Death</a:t>
                      </a:r>
                    </a:p>
                  </a:txBody>
                  <a:tcPr/>
                </a:tc>
                <a:tc>
                  <a:txBody>
                    <a:bodyPr/>
                    <a:lstStyle/>
                    <a:p>
                      <a:r>
                        <a:rPr lang="en-GB" sz="800" dirty="0"/>
                        <a:t>Morpurgo's treatment of loss and casualties  shows the sudden and random nature of death during WWI; Captain Nichols, Friedrich, and David die abruptly and in the heat of battle; although </a:t>
                      </a:r>
                      <a:r>
                        <a:rPr lang="en-GB" sz="800" dirty="0" err="1"/>
                        <a:t>Topthorn’s</a:t>
                      </a:r>
                      <a:r>
                        <a:rPr lang="en-GB" sz="800" dirty="0"/>
                        <a:t> death is foreshadowed, it is also quick.</a:t>
                      </a:r>
                    </a:p>
                  </a:txBody>
                  <a:tcPr/>
                </a:tc>
                <a:extLst>
                  <a:ext uri="{0D108BD9-81ED-4DB2-BD59-A6C34878D82A}">
                    <a16:rowId xmlns:a16="http://schemas.microsoft.com/office/drawing/2014/main" val="1756010141"/>
                  </a:ext>
                </a:extLst>
              </a:tr>
            </a:tbl>
          </a:graphicData>
        </a:graphic>
      </p:graphicFrame>
      <p:graphicFrame>
        <p:nvGraphicFramePr>
          <p:cNvPr id="8" name="Table 7">
            <a:extLst>
              <a:ext uri="{FF2B5EF4-FFF2-40B4-BE49-F238E27FC236}">
                <a16:creationId xmlns:a16="http://schemas.microsoft.com/office/drawing/2014/main" id="{0E537E1D-E1AC-4567-97CB-53617EB040A7}"/>
              </a:ext>
            </a:extLst>
          </p:cNvPr>
          <p:cNvGraphicFramePr>
            <a:graphicFrameLocks noGrp="1"/>
          </p:cNvGraphicFramePr>
          <p:nvPr>
            <p:extLst>
              <p:ext uri="{D42A27DB-BD31-4B8C-83A1-F6EECF244321}">
                <p14:modId xmlns:p14="http://schemas.microsoft.com/office/powerpoint/2010/main" val="171888457"/>
              </p:ext>
            </p:extLst>
          </p:nvPr>
        </p:nvGraphicFramePr>
        <p:xfrm>
          <a:off x="0" y="4056737"/>
          <a:ext cx="3415815" cy="2808897"/>
        </p:xfrm>
        <a:graphic>
          <a:graphicData uri="http://schemas.openxmlformats.org/drawingml/2006/table">
            <a:tbl>
              <a:tblPr firstRow="1" bandRow="1">
                <a:tableStyleId>{5C22544A-7EE6-4342-B048-85BDC9FD1C3A}</a:tableStyleId>
              </a:tblPr>
              <a:tblGrid>
                <a:gridCol w="879709">
                  <a:extLst>
                    <a:ext uri="{9D8B030D-6E8A-4147-A177-3AD203B41FA5}">
                      <a16:colId xmlns:a16="http://schemas.microsoft.com/office/drawing/2014/main" val="15901598"/>
                    </a:ext>
                  </a:extLst>
                </a:gridCol>
                <a:gridCol w="961123">
                  <a:extLst>
                    <a:ext uri="{9D8B030D-6E8A-4147-A177-3AD203B41FA5}">
                      <a16:colId xmlns:a16="http://schemas.microsoft.com/office/drawing/2014/main" val="2999621450"/>
                    </a:ext>
                  </a:extLst>
                </a:gridCol>
                <a:gridCol w="1574983">
                  <a:extLst>
                    <a:ext uri="{9D8B030D-6E8A-4147-A177-3AD203B41FA5}">
                      <a16:colId xmlns:a16="http://schemas.microsoft.com/office/drawing/2014/main" val="2432048605"/>
                    </a:ext>
                  </a:extLst>
                </a:gridCol>
              </a:tblGrid>
              <a:tr h="240863">
                <a:tc gridSpan="3">
                  <a:txBody>
                    <a:bodyPr/>
                    <a:lstStyle/>
                    <a:p>
                      <a:r>
                        <a:rPr lang="en-GB" sz="1100" dirty="0"/>
                        <a:t>Language</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159985042"/>
                  </a:ext>
                </a:extLst>
              </a:tr>
              <a:tr h="340041">
                <a:tc>
                  <a:txBody>
                    <a:bodyPr/>
                    <a:lstStyle/>
                    <a:p>
                      <a:r>
                        <a:rPr lang="en-GB" sz="900" b="1" dirty="0"/>
                        <a:t>Technique</a:t>
                      </a:r>
                      <a:endParaRPr lang="en-GB" sz="1000" b="1" dirty="0"/>
                    </a:p>
                  </a:txBody>
                  <a:tcPr/>
                </a:tc>
                <a:tc>
                  <a:txBody>
                    <a:bodyPr/>
                    <a:lstStyle/>
                    <a:p>
                      <a:r>
                        <a:rPr lang="en-GB" sz="900" b="1" dirty="0"/>
                        <a:t>Definition</a:t>
                      </a:r>
                    </a:p>
                  </a:txBody>
                  <a:tcPr/>
                </a:tc>
                <a:tc>
                  <a:txBody>
                    <a:bodyPr/>
                    <a:lstStyle/>
                    <a:p>
                      <a:r>
                        <a:rPr lang="en-GB" sz="900" b="1" dirty="0"/>
                        <a:t>Example and effect in ‘War Horse’</a:t>
                      </a:r>
                    </a:p>
                  </a:txBody>
                  <a:tcPr/>
                </a:tc>
                <a:extLst>
                  <a:ext uri="{0D108BD9-81ED-4DB2-BD59-A6C34878D82A}">
                    <a16:rowId xmlns:a16="http://schemas.microsoft.com/office/drawing/2014/main" val="325775473"/>
                  </a:ext>
                </a:extLst>
              </a:tr>
              <a:tr h="765093">
                <a:tc>
                  <a:txBody>
                    <a:bodyPr/>
                    <a:lstStyle/>
                    <a:p>
                      <a:pPr algn="l"/>
                      <a:r>
                        <a:rPr lang="en-GB" sz="700" b="1" dirty="0"/>
                        <a:t>Characterisation</a:t>
                      </a:r>
                    </a:p>
                  </a:txBody>
                  <a:tcPr/>
                </a:tc>
                <a:tc>
                  <a:txBody>
                    <a:bodyPr/>
                    <a:lstStyle/>
                    <a:p>
                      <a:pPr algn="l"/>
                      <a:r>
                        <a:rPr lang="en-GB" sz="800" dirty="0"/>
                        <a:t>The creation or construction of a fictional character</a:t>
                      </a:r>
                    </a:p>
                  </a:txBody>
                  <a:tcPr/>
                </a:tc>
                <a:tc>
                  <a:txBody>
                    <a:bodyPr/>
                    <a:lstStyle/>
                    <a:p>
                      <a:pPr algn="l"/>
                      <a:r>
                        <a:rPr lang="en-GB" sz="800" dirty="0"/>
                        <a:t>Through Joey’s character, Morpurgo shows that: "Men and horses had to face the same dangers and died in the same way, from mud, wire, shells, exhaustion and disease." </a:t>
                      </a:r>
                    </a:p>
                  </a:txBody>
                  <a:tcPr/>
                </a:tc>
                <a:extLst>
                  <a:ext uri="{0D108BD9-81ED-4DB2-BD59-A6C34878D82A}">
                    <a16:rowId xmlns:a16="http://schemas.microsoft.com/office/drawing/2014/main" val="1756010141"/>
                  </a:ext>
                </a:extLst>
              </a:tr>
              <a:tr h="878440">
                <a:tc>
                  <a:txBody>
                    <a:bodyPr/>
                    <a:lstStyle/>
                    <a:p>
                      <a:pPr algn="l"/>
                      <a:r>
                        <a:rPr lang="en-GB" sz="1000" b="1" dirty="0"/>
                        <a:t>Sensory Language</a:t>
                      </a:r>
                    </a:p>
                  </a:txBody>
                  <a:tcPr/>
                </a:tc>
                <a:tc>
                  <a:txBody>
                    <a:bodyPr/>
                    <a:lstStyle/>
                    <a:p>
                      <a:pPr algn="l"/>
                      <a:r>
                        <a:rPr lang="en-GB" sz="800" dirty="0"/>
                        <a:t>Ways a writer helps readers see /connect with images, description, action, or scene</a:t>
                      </a:r>
                    </a:p>
                  </a:txBody>
                  <a:tcPr/>
                </a:tc>
                <a:tc>
                  <a:txBody>
                    <a:bodyPr/>
                    <a:lstStyle/>
                    <a:p>
                      <a:pPr algn="l"/>
                      <a:r>
                        <a:rPr lang="en-GB" sz="800" dirty="0"/>
                        <a:t>The depiction of calm, pleasant days on the farm and the horrific descriptions of the trenches and battlegrounds of France.  The description of ‘No Man’s Land’ where Joey finds himself trapped in barbed wire.</a:t>
                      </a:r>
                    </a:p>
                  </a:txBody>
                  <a:tcPr/>
                </a:tc>
                <a:extLst>
                  <a:ext uri="{0D108BD9-81ED-4DB2-BD59-A6C34878D82A}">
                    <a16:rowId xmlns:a16="http://schemas.microsoft.com/office/drawing/2014/main" val="1087972972"/>
                  </a:ext>
                </a:extLst>
              </a:tr>
              <a:tr h="416217">
                <a:tc>
                  <a:txBody>
                    <a:bodyPr/>
                    <a:lstStyle/>
                    <a:p>
                      <a:pPr algn="l"/>
                      <a:r>
                        <a:rPr lang="en-GB" sz="1000" b="1" dirty="0"/>
                        <a:t>Metaphor</a:t>
                      </a:r>
                    </a:p>
                  </a:txBody>
                  <a:tcPr/>
                </a:tc>
                <a:tc>
                  <a:txBody>
                    <a:bodyPr/>
                    <a:lstStyle/>
                    <a:p>
                      <a:pPr algn="l"/>
                      <a:r>
                        <a:rPr lang="en-GB" sz="800" dirty="0"/>
                        <a:t>Objects symbolic of something else</a:t>
                      </a:r>
                    </a:p>
                  </a:txBody>
                  <a:tcPr/>
                </a:tc>
                <a:tc>
                  <a:txBody>
                    <a:bodyPr/>
                    <a:lstStyle/>
                    <a:p>
                      <a:pPr algn="l"/>
                      <a:r>
                        <a:rPr lang="en-GB" sz="800" dirty="0"/>
                        <a:t>Albert’s mother tells Albert that Joey eats money.</a:t>
                      </a:r>
                    </a:p>
                  </a:txBody>
                  <a:tcPr/>
                </a:tc>
                <a:extLst>
                  <a:ext uri="{0D108BD9-81ED-4DB2-BD59-A6C34878D82A}">
                    <a16:rowId xmlns:a16="http://schemas.microsoft.com/office/drawing/2014/main" val="1278068696"/>
                  </a:ext>
                </a:extLst>
              </a:tr>
            </a:tbl>
          </a:graphicData>
        </a:graphic>
      </p:graphicFrame>
      <p:graphicFrame>
        <p:nvGraphicFramePr>
          <p:cNvPr id="9" name="Table 8">
            <a:extLst>
              <a:ext uri="{FF2B5EF4-FFF2-40B4-BE49-F238E27FC236}">
                <a16:creationId xmlns:a16="http://schemas.microsoft.com/office/drawing/2014/main" id="{80C59BD0-BBFD-4947-ABFF-59DA0B5E8969}"/>
              </a:ext>
            </a:extLst>
          </p:cNvPr>
          <p:cNvGraphicFramePr>
            <a:graphicFrameLocks noGrp="1"/>
          </p:cNvGraphicFramePr>
          <p:nvPr>
            <p:extLst>
              <p:ext uri="{D42A27DB-BD31-4B8C-83A1-F6EECF244321}">
                <p14:modId xmlns:p14="http://schemas.microsoft.com/office/powerpoint/2010/main" val="3067532514"/>
              </p:ext>
            </p:extLst>
          </p:nvPr>
        </p:nvGraphicFramePr>
        <p:xfrm>
          <a:off x="3415816" y="4053251"/>
          <a:ext cx="7062034" cy="2644140"/>
        </p:xfrm>
        <a:graphic>
          <a:graphicData uri="http://schemas.openxmlformats.org/drawingml/2006/table">
            <a:tbl>
              <a:tblPr firstRow="1" bandRow="1">
                <a:tableStyleId>{7DF18680-E054-41AD-8BC1-D1AEF772440D}</a:tableStyleId>
              </a:tblPr>
              <a:tblGrid>
                <a:gridCol w="996696">
                  <a:extLst>
                    <a:ext uri="{9D8B030D-6E8A-4147-A177-3AD203B41FA5}">
                      <a16:colId xmlns:a16="http://schemas.microsoft.com/office/drawing/2014/main" val="15901598"/>
                    </a:ext>
                  </a:extLst>
                </a:gridCol>
                <a:gridCol w="1435395">
                  <a:extLst>
                    <a:ext uri="{9D8B030D-6E8A-4147-A177-3AD203B41FA5}">
                      <a16:colId xmlns:a16="http://schemas.microsoft.com/office/drawing/2014/main" val="2999621450"/>
                    </a:ext>
                  </a:extLst>
                </a:gridCol>
                <a:gridCol w="4629943">
                  <a:extLst>
                    <a:ext uri="{9D8B030D-6E8A-4147-A177-3AD203B41FA5}">
                      <a16:colId xmlns:a16="http://schemas.microsoft.com/office/drawing/2014/main" val="2432048605"/>
                    </a:ext>
                  </a:extLst>
                </a:gridCol>
              </a:tblGrid>
              <a:tr h="334790">
                <a:tc gridSpan="3">
                  <a:txBody>
                    <a:bodyPr/>
                    <a:lstStyle/>
                    <a:p>
                      <a:r>
                        <a:rPr lang="en-GB" sz="1600" b="1" dirty="0"/>
                        <a:t>Structure</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159985042"/>
                  </a:ext>
                </a:extLst>
              </a:tr>
              <a:tr h="251093">
                <a:tc>
                  <a:txBody>
                    <a:bodyPr/>
                    <a:lstStyle/>
                    <a:p>
                      <a:r>
                        <a:rPr lang="en-GB" sz="1050" b="1" dirty="0"/>
                        <a:t>Technique</a:t>
                      </a:r>
                    </a:p>
                  </a:txBody>
                  <a:tcPr/>
                </a:tc>
                <a:tc>
                  <a:txBody>
                    <a:bodyPr/>
                    <a:lstStyle/>
                    <a:p>
                      <a:r>
                        <a:rPr lang="en-GB" sz="1050" b="1" dirty="0"/>
                        <a:t>Definition</a:t>
                      </a:r>
                    </a:p>
                  </a:txBody>
                  <a:tcPr/>
                </a:tc>
                <a:tc>
                  <a:txBody>
                    <a:bodyPr/>
                    <a:lstStyle/>
                    <a:p>
                      <a:r>
                        <a:rPr lang="en-GB" sz="1050" b="1" dirty="0"/>
                        <a:t>Example and effect in ‘War Horse’</a:t>
                      </a:r>
                    </a:p>
                  </a:txBody>
                  <a:tcPr/>
                </a:tc>
                <a:extLst>
                  <a:ext uri="{0D108BD9-81ED-4DB2-BD59-A6C34878D82A}">
                    <a16:rowId xmlns:a16="http://schemas.microsoft.com/office/drawing/2014/main" val="325775473"/>
                  </a:ext>
                </a:extLst>
              </a:tr>
              <a:tr h="306891">
                <a:tc>
                  <a:txBody>
                    <a:bodyPr/>
                    <a:lstStyle/>
                    <a:p>
                      <a:r>
                        <a:rPr lang="en-GB" sz="1050" b="1" dirty="0"/>
                        <a:t>First-person narrator</a:t>
                      </a:r>
                    </a:p>
                  </a:txBody>
                  <a:tcPr/>
                </a:tc>
                <a:tc>
                  <a:txBody>
                    <a:bodyPr/>
                    <a:lstStyle/>
                    <a:p>
                      <a:r>
                        <a:rPr lang="en-GB" sz="900" dirty="0"/>
                        <a:t>The  author narrates from the perspective of only one character.</a:t>
                      </a:r>
                    </a:p>
                  </a:txBody>
                  <a:tcPr/>
                </a:tc>
                <a:tc>
                  <a:txBody>
                    <a:bodyPr/>
                    <a:lstStyle/>
                    <a:p>
                      <a:r>
                        <a:rPr lang="en-GB" sz="900" dirty="0"/>
                        <a:t>The narrator is </a:t>
                      </a:r>
                      <a:r>
                        <a:rPr lang="en-GB" sz="900" b="1" dirty="0"/>
                        <a:t>subjective</a:t>
                      </a:r>
                      <a:r>
                        <a:rPr lang="en-GB" sz="900" dirty="0"/>
                        <a:t>, describing personal experiences of the war. Morpurgo chooses Joey’s character as his </a:t>
                      </a:r>
                      <a:r>
                        <a:rPr lang="en-GB" sz="900" b="1" dirty="0"/>
                        <a:t>narrative voice </a:t>
                      </a:r>
                      <a:r>
                        <a:rPr lang="en-GB" sz="900" dirty="0"/>
                        <a:t>for three reasons: he wants to demonstrate that animals also suffer in war; that animals have a level of intelligence and understanding regarding things that go on around them; that only Joey is able to relate the events that have happened to him through the war - no one else is constantly with him from beginning to end.</a:t>
                      </a:r>
                    </a:p>
                  </a:txBody>
                  <a:tcPr/>
                </a:tc>
                <a:extLst>
                  <a:ext uri="{0D108BD9-81ED-4DB2-BD59-A6C34878D82A}">
                    <a16:rowId xmlns:a16="http://schemas.microsoft.com/office/drawing/2014/main" val="965808849"/>
                  </a:ext>
                </a:extLst>
              </a:tr>
              <a:tr h="362689">
                <a:tc>
                  <a:txBody>
                    <a:bodyPr/>
                    <a:lstStyle/>
                    <a:p>
                      <a:r>
                        <a:rPr lang="en-GB" sz="1050" b="1" dirty="0"/>
                        <a:t>Chronological Order</a:t>
                      </a:r>
                    </a:p>
                  </a:txBody>
                  <a:tcPr/>
                </a:tc>
                <a:tc>
                  <a:txBody>
                    <a:bodyPr/>
                    <a:lstStyle/>
                    <a:p>
                      <a:r>
                        <a:rPr lang="en-GB" sz="900" dirty="0"/>
                        <a:t>Events are arranged in the order they happened.</a:t>
                      </a:r>
                    </a:p>
                  </a:txBody>
                  <a:tcPr/>
                </a:tc>
                <a:tc>
                  <a:txBody>
                    <a:bodyPr/>
                    <a:lstStyle/>
                    <a:p>
                      <a:r>
                        <a:rPr lang="en-GB" sz="900" dirty="0"/>
                        <a:t>War Horse is told in </a:t>
                      </a:r>
                      <a:r>
                        <a:rPr lang="en-GB" sz="900" b="1" dirty="0"/>
                        <a:t>chronological order</a:t>
                      </a:r>
                      <a:r>
                        <a:rPr lang="en-GB" sz="900" dirty="0"/>
                        <a:t>; the events that happen to Joey are told in accordance with the time sequence in which they occurred, e.g. the</a:t>
                      </a:r>
                      <a:r>
                        <a:rPr lang="en-GB" sz="900" b="1" dirty="0"/>
                        <a:t> narrative </a:t>
                      </a:r>
                      <a:r>
                        <a:rPr lang="en-GB" sz="900" dirty="0"/>
                        <a:t>begins with hazy memories of Joey’s birth and early life as a colt, before he is sold at the horse sale and then goes to live with Albert.</a:t>
                      </a:r>
                    </a:p>
                  </a:txBody>
                  <a:tcPr/>
                </a:tc>
                <a:extLst>
                  <a:ext uri="{0D108BD9-81ED-4DB2-BD59-A6C34878D82A}">
                    <a16:rowId xmlns:a16="http://schemas.microsoft.com/office/drawing/2014/main" val="869780414"/>
                  </a:ext>
                </a:extLst>
              </a:tr>
              <a:tr h="278992">
                <a:tc>
                  <a:txBody>
                    <a:bodyPr/>
                    <a:lstStyle/>
                    <a:p>
                      <a:r>
                        <a:rPr lang="en-GB" sz="1050" b="1" dirty="0"/>
                        <a:t>Freytag’s Pyramid</a:t>
                      </a:r>
                    </a:p>
                  </a:txBody>
                  <a:tcPr/>
                </a:tc>
                <a:tc>
                  <a:txBody>
                    <a:bodyPr/>
                    <a:lstStyle/>
                    <a:p>
                      <a:r>
                        <a:rPr lang="en-GB" sz="900" dirty="0"/>
                        <a:t>The structure of a story using  a five-part system to describe the plot.</a:t>
                      </a:r>
                    </a:p>
                  </a:txBody>
                  <a:tcPr/>
                </a:tc>
                <a:tc>
                  <a:txBody>
                    <a:bodyPr/>
                    <a:lstStyle/>
                    <a:p>
                      <a:r>
                        <a:rPr lang="en-GB" sz="900" b="1" dirty="0"/>
                        <a:t>Exposition: </a:t>
                      </a:r>
                      <a:r>
                        <a:rPr lang="en-GB" sz="900" dirty="0"/>
                        <a:t>Joey is bought and forms a bond with Albert.  </a:t>
                      </a:r>
                      <a:r>
                        <a:rPr lang="en-GB" sz="900" b="1" dirty="0"/>
                        <a:t>Rising Action</a:t>
                      </a:r>
                      <a:r>
                        <a:rPr lang="en-GB" sz="900" dirty="0"/>
                        <a:t>: Joey is sold to Nicholls to be used by cavalry.  </a:t>
                      </a:r>
                      <a:r>
                        <a:rPr lang="en-GB" sz="900" b="1" dirty="0"/>
                        <a:t>Climax</a:t>
                      </a:r>
                      <a:r>
                        <a:rPr lang="en-GB" sz="900" dirty="0"/>
                        <a:t>: Joey fights in war and Topthorn is killed.  </a:t>
                      </a:r>
                      <a:r>
                        <a:rPr lang="en-GB" sz="900" b="1" dirty="0"/>
                        <a:t>Falling action</a:t>
                      </a:r>
                      <a:r>
                        <a:rPr lang="en-GB" sz="900" dirty="0"/>
                        <a:t>: Joey has Tetanus, and the soldiers try to buy him. </a:t>
                      </a:r>
                      <a:r>
                        <a:rPr lang="en-GB" sz="900" b="1" dirty="0"/>
                        <a:t>Dénouement</a:t>
                      </a:r>
                      <a:r>
                        <a:rPr lang="en-GB" sz="900" dirty="0"/>
                        <a:t>: Emilie’s grandfather buys Joey, giving him to Albert.  They  go home.</a:t>
                      </a:r>
                    </a:p>
                  </a:txBody>
                  <a:tcPr/>
                </a:tc>
                <a:extLst>
                  <a:ext uri="{0D108BD9-81ED-4DB2-BD59-A6C34878D82A}">
                    <a16:rowId xmlns:a16="http://schemas.microsoft.com/office/drawing/2014/main" val="1163404103"/>
                  </a:ext>
                </a:extLst>
              </a:tr>
            </a:tbl>
          </a:graphicData>
        </a:graphic>
      </p:graphicFrame>
      <p:graphicFrame>
        <p:nvGraphicFramePr>
          <p:cNvPr id="10" name="Table 9">
            <a:extLst>
              <a:ext uri="{FF2B5EF4-FFF2-40B4-BE49-F238E27FC236}">
                <a16:creationId xmlns:a16="http://schemas.microsoft.com/office/drawing/2014/main" id="{7B55E4AA-777D-41DD-933F-8CA2F8BB6426}"/>
              </a:ext>
            </a:extLst>
          </p:cNvPr>
          <p:cNvGraphicFramePr>
            <a:graphicFrameLocks noGrp="1"/>
          </p:cNvGraphicFramePr>
          <p:nvPr>
            <p:extLst>
              <p:ext uri="{D42A27DB-BD31-4B8C-83A1-F6EECF244321}">
                <p14:modId xmlns:p14="http://schemas.microsoft.com/office/powerpoint/2010/main" val="2367171091"/>
              </p:ext>
            </p:extLst>
          </p:nvPr>
        </p:nvGraphicFramePr>
        <p:xfrm>
          <a:off x="10603684" y="392889"/>
          <a:ext cx="1522055" cy="6304501"/>
        </p:xfrm>
        <a:graphic>
          <a:graphicData uri="http://schemas.openxmlformats.org/drawingml/2006/table">
            <a:tbl>
              <a:tblPr firstRow="1" bandRow="1">
                <a:tableStyleId>{073A0DAA-6AF3-43AB-8588-CEC1D06C72B9}</a:tableStyleId>
              </a:tblPr>
              <a:tblGrid>
                <a:gridCol w="1522055">
                  <a:extLst>
                    <a:ext uri="{9D8B030D-6E8A-4147-A177-3AD203B41FA5}">
                      <a16:colId xmlns:a16="http://schemas.microsoft.com/office/drawing/2014/main" val="2999621450"/>
                    </a:ext>
                  </a:extLst>
                </a:gridCol>
              </a:tblGrid>
              <a:tr h="309052">
                <a:tc>
                  <a:txBody>
                    <a:bodyPr/>
                    <a:lstStyle/>
                    <a:p>
                      <a:r>
                        <a:rPr lang="en-GB" sz="1400" dirty="0"/>
                        <a:t>Vocabulary</a:t>
                      </a:r>
                    </a:p>
                  </a:txBody>
                  <a:tcPr/>
                </a:tc>
                <a:extLst>
                  <a:ext uri="{0D108BD9-81ED-4DB2-BD59-A6C34878D82A}">
                    <a16:rowId xmlns:a16="http://schemas.microsoft.com/office/drawing/2014/main" val="1159985042"/>
                  </a:ext>
                </a:extLst>
              </a:tr>
              <a:tr h="1120312">
                <a:tc>
                  <a:txBody>
                    <a:bodyPr/>
                    <a:lstStyle/>
                    <a:p>
                      <a:r>
                        <a:rPr lang="en-GB" sz="1050" b="1" dirty="0"/>
                        <a:t>Context (n)</a:t>
                      </a:r>
                    </a:p>
                    <a:p>
                      <a:r>
                        <a:rPr lang="en-GB" sz="800" b="0" i="1" dirty="0"/>
                        <a:t>Words and phrases that surround a word or sentence, and help to understand the meaning of a word or sentence.  Also the situation within which something exists or happens and that can explain it. </a:t>
                      </a:r>
                    </a:p>
                  </a:txBody>
                  <a:tcPr/>
                </a:tc>
                <a:extLst>
                  <a:ext uri="{0D108BD9-81ED-4DB2-BD59-A6C34878D82A}">
                    <a16:rowId xmlns:a16="http://schemas.microsoft.com/office/drawing/2014/main" val="445091213"/>
                  </a:ext>
                </a:extLst>
              </a:tr>
              <a:tr h="575550">
                <a:tc>
                  <a:txBody>
                    <a:bodyPr/>
                    <a:lstStyle/>
                    <a:p>
                      <a:r>
                        <a:rPr lang="en-GB" sz="1050" b="1" dirty="0"/>
                        <a:t>Authority (n)</a:t>
                      </a:r>
                    </a:p>
                    <a:p>
                      <a:r>
                        <a:rPr lang="en-GB" sz="800" b="0" i="1" dirty="0"/>
                        <a:t>The =right to make rules and see that the rules are followed.</a:t>
                      </a:r>
                    </a:p>
                  </a:txBody>
                  <a:tcPr/>
                </a:tc>
                <a:extLst>
                  <a:ext uri="{0D108BD9-81ED-4DB2-BD59-A6C34878D82A}">
                    <a16:rowId xmlns:a16="http://schemas.microsoft.com/office/drawing/2014/main" val="3247215792"/>
                  </a:ext>
                </a:extLst>
              </a:tr>
              <a:tr h="515359">
                <a:tc>
                  <a:txBody>
                    <a:bodyPr/>
                    <a:lstStyle/>
                    <a:p>
                      <a:r>
                        <a:rPr lang="en-GB" sz="1050" b="1" dirty="0"/>
                        <a:t>Labour (n)</a:t>
                      </a:r>
                    </a:p>
                    <a:p>
                      <a:r>
                        <a:rPr lang="en-GB" sz="800" b="0" i="1" dirty="0"/>
                        <a:t>Work, especially physical work.     </a:t>
                      </a:r>
                      <a:r>
                        <a:rPr lang="en-GB" sz="800" b="0" i="0" dirty="0"/>
                        <a:t>[verb= To labour]</a:t>
                      </a:r>
                      <a:endParaRPr lang="en-GB" sz="800" b="0" i="1" dirty="0"/>
                    </a:p>
                  </a:txBody>
                  <a:tcPr/>
                </a:tc>
                <a:extLst>
                  <a:ext uri="{0D108BD9-81ED-4DB2-BD59-A6C34878D82A}">
                    <a16:rowId xmlns:a16="http://schemas.microsoft.com/office/drawing/2014/main" val="3733479550"/>
                  </a:ext>
                </a:extLst>
              </a:tr>
              <a:tr h="510584">
                <a:tc>
                  <a:txBody>
                    <a:bodyPr/>
                    <a:lstStyle/>
                    <a:p>
                      <a:r>
                        <a:rPr lang="en-GB" sz="1050" b="1" dirty="0"/>
                        <a:t>Commiserate (</a:t>
                      </a:r>
                      <a:r>
                        <a:rPr lang="en-GB" sz="1050" b="1" dirty="0" err="1"/>
                        <a:t>vb</a:t>
                      </a:r>
                      <a:r>
                        <a:rPr lang="en-GB" sz="1050" b="1" dirty="0"/>
                        <a:t>)</a:t>
                      </a:r>
                    </a:p>
                    <a:p>
                      <a:r>
                        <a:rPr lang="en-GB" sz="800" b="0" i="1" dirty="0"/>
                        <a:t>express or feel sympathy or pity; sympathize.</a:t>
                      </a:r>
                    </a:p>
                  </a:txBody>
                  <a:tcPr/>
                </a:tc>
                <a:extLst>
                  <a:ext uri="{0D108BD9-81ED-4DB2-BD59-A6C34878D82A}">
                    <a16:rowId xmlns:a16="http://schemas.microsoft.com/office/drawing/2014/main" val="1493489524"/>
                  </a:ext>
                </a:extLst>
              </a:tr>
              <a:tr h="636267">
                <a:tc>
                  <a:txBody>
                    <a:bodyPr/>
                    <a:lstStyle/>
                    <a:p>
                      <a:r>
                        <a:rPr lang="en-GB" sz="1050" b="1" dirty="0"/>
                        <a:t>Belligerence (n)</a:t>
                      </a:r>
                    </a:p>
                    <a:p>
                      <a:r>
                        <a:rPr lang="en-GB" sz="800" b="0" i="1" dirty="0"/>
                        <a:t>Aggressive or warlike behaviour. </a:t>
                      </a:r>
                      <a:r>
                        <a:rPr lang="en-GB" sz="800" b="0" i="0" dirty="0"/>
                        <a:t>[adjective= belligerent]</a:t>
                      </a:r>
                      <a:endParaRPr lang="en-GB" sz="800" b="1" i="0" dirty="0"/>
                    </a:p>
                  </a:txBody>
                  <a:tcPr/>
                </a:tc>
                <a:extLst>
                  <a:ext uri="{0D108BD9-81ED-4DB2-BD59-A6C34878D82A}">
                    <a16:rowId xmlns:a16="http://schemas.microsoft.com/office/drawing/2014/main" val="1856692272"/>
                  </a:ext>
                </a:extLst>
              </a:tr>
              <a:tr h="749450">
                <a:tc>
                  <a:txBody>
                    <a:bodyPr/>
                    <a:lstStyle/>
                    <a:p>
                      <a:r>
                        <a:rPr lang="en-GB" sz="1050" b="1" dirty="0"/>
                        <a:t>Inexorable (</a:t>
                      </a:r>
                      <a:r>
                        <a:rPr lang="en-GB" sz="1050" b="1" dirty="0" err="1"/>
                        <a:t>adj</a:t>
                      </a:r>
                      <a:r>
                        <a:rPr lang="en-GB" sz="1050" b="1" dirty="0"/>
                        <a:t>)</a:t>
                      </a:r>
                    </a:p>
                    <a:p>
                      <a:r>
                        <a:rPr lang="en-GB" sz="800" b="0" i="1" dirty="0"/>
                        <a:t>Impossible to stop or prevent, (a person) impossible to persuade, unrelenting. </a:t>
                      </a:r>
                      <a:r>
                        <a:rPr lang="en-GB" sz="800" b="0" i="0" dirty="0"/>
                        <a:t>[adverb= inexorably]</a:t>
                      </a:r>
                      <a:endParaRPr lang="en-GB" sz="800" b="1" i="0" dirty="0"/>
                    </a:p>
                  </a:txBody>
                  <a:tcPr/>
                </a:tc>
                <a:extLst>
                  <a:ext uri="{0D108BD9-81ED-4DB2-BD59-A6C34878D82A}">
                    <a16:rowId xmlns:a16="http://schemas.microsoft.com/office/drawing/2014/main" val="3773960617"/>
                  </a:ext>
                </a:extLst>
              </a:tr>
              <a:tr h="636267">
                <a:tc>
                  <a:txBody>
                    <a:bodyPr/>
                    <a:lstStyle/>
                    <a:p>
                      <a:r>
                        <a:rPr lang="en-GB" sz="1050" b="1" dirty="0"/>
                        <a:t>Vehemently (n)</a:t>
                      </a:r>
                    </a:p>
                    <a:p>
                      <a:r>
                        <a:rPr lang="en-GB" sz="800" b="0" i="1" dirty="0"/>
                        <a:t>Showing strong feeling; forceful, passionate or intense. </a:t>
                      </a:r>
                      <a:r>
                        <a:rPr lang="en-GB" sz="800" b="0" i="0" dirty="0"/>
                        <a:t>[adverb= vehemently]</a:t>
                      </a:r>
                      <a:endParaRPr lang="en-GB" sz="800" b="1" i="0" dirty="0"/>
                    </a:p>
                  </a:txBody>
                  <a:tcPr/>
                </a:tc>
                <a:extLst>
                  <a:ext uri="{0D108BD9-81ED-4DB2-BD59-A6C34878D82A}">
                    <a16:rowId xmlns:a16="http://schemas.microsoft.com/office/drawing/2014/main" val="4102833099"/>
                  </a:ext>
                </a:extLst>
              </a:tr>
              <a:tr h="625830">
                <a:tc>
                  <a:txBody>
                    <a:bodyPr/>
                    <a:lstStyle/>
                    <a:p>
                      <a:r>
                        <a:rPr lang="en-GB" sz="1050" b="1" dirty="0"/>
                        <a:t>Trepidation (n)</a:t>
                      </a:r>
                    </a:p>
                    <a:p>
                      <a:r>
                        <a:rPr lang="en-GB" sz="800" b="0" i="1" dirty="0"/>
                        <a:t>A feeling of fear or anxiety about something which may happen. </a:t>
                      </a:r>
                      <a:endParaRPr lang="en-GB" sz="800" b="0" i="0" dirty="0"/>
                    </a:p>
                  </a:txBody>
                  <a:tcPr/>
                </a:tc>
                <a:extLst>
                  <a:ext uri="{0D108BD9-81ED-4DB2-BD59-A6C34878D82A}">
                    <a16:rowId xmlns:a16="http://schemas.microsoft.com/office/drawing/2014/main" val="1900708076"/>
                  </a:ext>
                </a:extLst>
              </a:tr>
              <a:tr h="625830">
                <a:tc>
                  <a:txBody>
                    <a:bodyPr/>
                    <a:lstStyle/>
                    <a:p>
                      <a:r>
                        <a:rPr lang="en-GB" sz="1050" b="1" dirty="0"/>
                        <a:t>Besiege (</a:t>
                      </a:r>
                      <a:r>
                        <a:rPr lang="en-GB" sz="1050" b="1" dirty="0" err="1"/>
                        <a:t>vb</a:t>
                      </a:r>
                      <a:r>
                        <a:rPr lang="en-GB" sz="1050" b="1" dirty="0"/>
                        <a:t>)</a:t>
                      </a:r>
                    </a:p>
                    <a:p>
                      <a:r>
                        <a:rPr lang="en-GB" sz="800" b="0" i="1" dirty="0"/>
                        <a:t>To surround, be inundated by  or harassed. </a:t>
                      </a:r>
                      <a:r>
                        <a:rPr lang="en-GB" sz="800" b="0" i="0" dirty="0"/>
                        <a:t>[adjective= besieged]</a:t>
                      </a:r>
                    </a:p>
                  </a:txBody>
                  <a:tcPr/>
                </a:tc>
                <a:extLst>
                  <a:ext uri="{0D108BD9-81ED-4DB2-BD59-A6C34878D82A}">
                    <a16:rowId xmlns:a16="http://schemas.microsoft.com/office/drawing/2014/main" val="1765405983"/>
                  </a:ext>
                </a:extLst>
              </a:tr>
            </a:tbl>
          </a:graphicData>
        </a:graphic>
      </p:graphicFrame>
      <p:graphicFrame>
        <p:nvGraphicFramePr>
          <p:cNvPr id="4" name="Table 3">
            <a:extLst>
              <a:ext uri="{FF2B5EF4-FFF2-40B4-BE49-F238E27FC236}">
                <a16:creationId xmlns:a16="http://schemas.microsoft.com/office/drawing/2014/main" id="{C1DCD9FA-DEEC-4566-8334-D13C539B8596}"/>
              </a:ext>
            </a:extLst>
          </p:cNvPr>
          <p:cNvGraphicFramePr>
            <a:graphicFrameLocks noGrp="1"/>
          </p:cNvGraphicFramePr>
          <p:nvPr>
            <p:extLst>
              <p:ext uri="{D42A27DB-BD31-4B8C-83A1-F6EECF244321}">
                <p14:modId xmlns:p14="http://schemas.microsoft.com/office/powerpoint/2010/main" val="3716541972"/>
              </p:ext>
            </p:extLst>
          </p:nvPr>
        </p:nvGraphicFramePr>
        <p:xfrm>
          <a:off x="67537" y="383885"/>
          <a:ext cx="3293226" cy="3657600"/>
        </p:xfrm>
        <a:graphic>
          <a:graphicData uri="http://schemas.openxmlformats.org/drawingml/2006/table">
            <a:tbl>
              <a:tblPr firstRow="1" bandRow="1">
                <a:tableStyleId>{93296810-A885-4BE3-A3E7-6D5BEEA58F35}</a:tableStyleId>
              </a:tblPr>
              <a:tblGrid>
                <a:gridCol w="695800">
                  <a:extLst>
                    <a:ext uri="{9D8B030D-6E8A-4147-A177-3AD203B41FA5}">
                      <a16:colId xmlns:a16="http://schemas.microsoft.com/office/drawing/2014/main" val="15901598"/>
                    </a:ext>
                  </a:extLst>
                </a:gridCol>
                <a:gridCol w="2597426">
                  <a:extLst>
                    <a:ext uri="{9D8B030D-6E8A-4147-A177-3AD203B41FA5}">
                      <a16:colId xmlns:a16="http://schemas.microsoft.com/office/drawing/2014/main" val="2999621450"/>
                    </a:ext>
                  </a:extLst>
                </a:gridCol>
              </a:tblGrid>
              <a:tr h="352969">
                <a:tc gridSpan="2">
                  <a:txBody>
                    <a:bodyPr/>
                    <a:lstStyle/>
                    <a:p>
                      <a:r>
                        <a:rPr lang="en-GB" sz="1800" dirty="0"/>
                        <a:t>Characters</a:t>
                      </a:r>
                    </a:p>
                  </a:txBody>
                  <a:tcPr/>
                </a:tc>
                <a:tc hMerge="1">
                  <a:txBody>
                    <a:bodyPr/>
                    <a:lstStyle/>
                    <a:p>
                      <a:endParaRPr lang="en-GB" dirty="0"/>
                    </a:p>
                  </a:txBody>
                  <a:tcPr/>
                </a:tc>
                <a:extLst>
                  <a:ext uri="{0D108BD9-81ED-4DB2-BD59-A6C34878D82A}">
                    <a16:rowId xmlns:a16="http://schemas.microsoft.com/office/drawing/2014/main" val="1159985042"/>
                  </a:ext>
                </a:extLst>
              </a:tr>
              <a:tr h="352969">
                <a:tc>
                  <a:txBody>
                    <a:bodyPr/>
                    <a:lstStyle/>
                    <a:p>
                      <a:r>
                        <a:rPr lang="en-GB" sz="1200" b="1" dirty="0"/>
                        <a:t>Joey</a:t>
                      </a:r>
                    </a:p>
                  </a:txBody>
                  <a:tcPr/>
                </a:tc>
                <a:tc>
                  <a:txBody>
                    <a:bodyPr/>
                    <a:lstStyle/>
                    <a:p>
                      <a:r>
                        <a:rPr lang="en-GB" sz="800" dirty="0"/>
                        <a:t>Anthropomorphic narrator of ‘War Horse’.  Joey is a beautiful red bay. Bought when young by a farmer, he forms a close bond with the farmer’s son, Albert.  He is a quick learner, courageous, resilient, and loyal, who never stops believing in a reunion with Albert, and is overjoyed when this happens.</a:t>
                      </a:r>
                    </a:p>
                  </a:txBody>
                  <a:tcPr/>
                </a:tc>
                <a:extLst>
                  <a:ext uri="{0D108BD9-81ED-4DB2-BD59-A6C34878D82A}">
                    <a16:rowId xmlns:a16="http://schemas.microsoft.com/office/drawing/2014/main" val="325775473"/>
                  </a:ext>
                </a:extLst>
              </a:tr>
              <a:tr h="352969">
                <a:tc>
                  <a:txBody>
                    <a:bodyPr/>
                    <a:lstStyle/>
                    <a:p>
                      <a:r>
                        <a:rPr lang="en-GB" sz="1100" b="1" dirty="0"/>
                        <a:t>Albert</a:t>
                      </a:r>
                    </a:p>
                  </a:txBody>
                  <a:tcPr/>
                </a:tc>
                <a:tc>
                  <a:txBody>
                    <a:bodyPr/>
                    <a:lstStyle/>
                    <a:p>
                      <a:r>
                        <a:rPr lang="en-GB" sz="800" dirty="0"/>
                        <a:t>The gentle young son of a farmer who bonds with Joey.  He’s hard-working, and spends hours training Joey.  He’s often seen to put the needs of Joey above his own.  When Joey is sold, he is still too young to join the army but is determined to do so when he’s old enough, so that he can bring Joey home safely.  He returns to his village as a hero.</a:t>
                      </a:r>
                    </a:p>
                  </a:txBody>
                  <a:tcPr/>
                </a:tc>
                <a:extLst>
                  <a:ext uri="{0D108BD9-81ED-4DB2-BD59-A6C34878D82A}">
                    <a16:rowId xmlns:a16="http://schemas.microsoft.com/office/drawing/2014/main" val="1765405983"/>
                  </a:ext>
                </a:extLst>
              </a:tr>
              <a:tr h="352969">
                <a:tc>
                  <a:txBody>
                    <a:bodyPr/>
                    <a:lstStyle/>
                    <a:p>
                      <a:r>
                        <a:rPr lang="en-GB" sz="800" b="1" dirty="0"/>
                        <a:t>Topthorn</a:t>
                      </a:r>
                    </a:p>
                  </a:txBody>
                  <a:tcPr/>
                </a:tc>
                <a:tc>
                  <a:txBody>
                    <a:bodyPr/>
                    <a:lstStyle/>
                    <a:p>
                      <a:r>
                        <a:rPr lang="en-GB" sz="800" dirty="0"/>
                        <a:t>A beautiful, grand black horse, who rides alongside Joey in the army.  His bravery shows in his efforts at the front of the cavalry; he almost dies at one point due to illness but shows resilience and tenacity to fight his way back.  He becomes Joey’s best friend in the war, but tragically doesn’t make it back home. </a:t>
                      </a:r>
                    </a:p>
                  </a:txBody>
                  <a:tcPr/>
                </a:tc>
                <a:extLst>
                  <a:ext uri="{0D108BD9-81ED-4DB2-BD59-A6C34878D82A}">
                    <a16:rowId xmlns:a16="http://schemas.microsoft.com/office/drawing/2014/main" val="1756010141"/>
                  </a:ext>
                </a:extLst>
              </a:tr>
              <a:tr h="201867">
                <a:tc>
                  <a:txBody>
                    <a:bodyPr/>
                    <a:lstStyle/>
                    <a:p>
                      <a:r>
                        <a:rPr lang="en-GB" sz="1200" b="1" dirty="0"/>
                        <a:t>Emile</a:t>
                      </a:r>
                    </a:p>
                  </a:txBody>
                  <a:tcPr/>
                </a:tc>
                <a:tc>
                  <a:txBody>
                    <a:bodyPr/>
                    <a:lstStyle/>
                    <a:p>
                      <a:r>
                        <a:rPr lang="en-GB" sz="800" dirty="0"/>
                        <a:t>Emile and her grandfather  live on a farm where Joey and Topthorn work.  Emilie proves there’s love and warmth in the world even during times of war. She's a touchstone for Joey and Topthorn.  Unfortunately, she’s a fragile girl destroyed by war. The war may have indirectly killed her, but it also gave meaning to her brief life.</a:t>
                      </a:r>
                    </a:p>
                  </a:txBody>
                  <a:tcPr/>
                </a:tc>
                <a:extLst>
                  <a:ext uri="{0D108BD9-81ED-4DB2-BD59-A6C34878D82A}">
                    <a16:rowId xmlns:a16="http://schemas.microsoft.com/office/drawing/2014/main" val="869780414"/>
                  </a:ext>
                </a:extLst>
              </a:tr>
            </a:tbl>
          </a:graphicData>
        </a:graphic>
      </p:graphicFrame>
    </p:spTree>
    <p:extLst>
      <p:ext uri="{BB962C8B-B14F-4D97-AF65-F5344CB8AC3E}">
        <p14:creationId xmlns:p14="http://schemas.microsoft.com/office/powerpoint/2010/main" val="3102154731"/>
      </p:ext>
    </p:extLst>
  </p:cSld>
  <p:clrMapOvr>
    <a:masterClrMapping/>
  </p:clrMapOvr>
</p:sld>
</file>

<file path=ppt/theme/theme1.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756</TotalTime>
  <Words>1390</Words>
  <Application>Microsoft Office PowerPoint</Application>
  <PresentationFormat>Widescreen</PresentationFormat>
  <Paragraphs>71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Balvinder Kaur</dc:creator>
  <cp:lastModifiedBy>Laura Mosley</cp:lastModifiedBy>
  <cp:revision>23</cp:revision>
  <dcterms:created xsi:type="dcterms:W3CDTF">2019-07-16T19:36:00Z</dcterms:created>
  <dcterms:modified xsi:type="dcterms:W3CDTF">2019-07-19T08:11:41Z</dcterms:modified>
</cp:coreProperties>
</file>