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notesSlides/notesSlide15.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slideMasters/slideMaster1.xml" ContentType="application/vnd.openxmlformats-officedocument.presentationml.slideMaster+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63" r:id="rId2"/>
    <p:sldId id="297" r:id="rId3"/>
    <p:sldId id="292" r:id="rId4"/>
    <p:sldId id="299" r:id="rId5"/>
    <p:sldId id="264" r:id="rId6"/>
    <p:sldId id="300" r:id="rId7"/>
    <p:sldId id="295" r:id="rId8"/>
    <p:sldId id="298" r:id="rId9"/>
    <p:sldId id="267" r:id="rId10"/>
    <p:sldId id="294" r:id="rId11"/>
    <p:sldId id="296" r:id="rId12"/>
    <p:sldId id="301" r:id="rId13"/>
    <p:sldId id="266" r:id="rId14"/>
    <p:sldId id="287" r:id="rId15"/>
    <p:sldId id="286" r:id="rId16"/>
    <p:sldId id="288" r:id="rId17"/>
    <p:sldId id="268" r:id="rId18"/>
    <p:sldId id="259" r:id="rId19"/>
    <p:sldId id="290" r:id="rId20"/>
    <p:sldId id="289" r:id="rId21"/>
    <p:sldId id="265" r:id="rId22"/>
    <p:sldId id="260" r:id="rId23"/>
    <p:sldId id="302" r:id="rId24"/>
    <p:sldId id="291" r:id="rId2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88566" autoAdjust="0"/>
  </p:normalViewPr>
  <p:slideViewPr>
    <p:cSldViewPr snapToGrid="0">
      <p:cViewPr varScale="1">
        <p:scale>
          <a:sx n="78" d="100"/>
          <a:sy n="78" d="100"/>
        </p:scale>
        <p:origin x="161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Brush" userId="S::t.brush@nishkamschools.org::0f261104-3020-42cc-98e2-114f13880549" providerId="AD" clId="Web-{4E0368CC-CB6F-480A-AFAA-C10CEC3E4A86}"/>
    <pc:docChg chg="addSld modSld">
      <pc:chgData name="Thomas Brush" userId="S::t.brush@nishkamschools.org::0f261104-3020-42cc-98e2-114f13880549" providerId="AD" clId="Web-{4E0368CC-CB6F-480A-AFAA-C10CEC3E4A86}" dt="2018-06-21T10:43:52.939" v="29"/>
      <pc:docMkLst>
        <pc:docMk/>
      </pc:docMkLst>
      <pc:sldChg chg="modSp">
        <pc:chgData name="Thomas Brush" userId="S::t.brush@nishkamschools.org::0f261104-3020-42cc-98e2-114f13880549" providerId="AD" clId="Web-{4E0368CC-CB6F-480A-AFAA-C10CEC3E4A86}" dt="2018-06-21T10:43:05.736" v="25" actId="20577"/>
        <pc:sldMkLst>
          <pc:docMk/>
          <pc:sldMk cId="1997617311" sldId="257"/>
        </pc:sldMkLst>
        <pc:spChg chg="mod">
          <ac:chgData name="Thomas Brush" userId="S::t.brush@nishkamschools.org::0f261104-3020-42cc-98e2-114f13880549" providerId="AD" clId="Web-{4E0368CC-CB6F-480A-AFAA-C10CEC3E4A86}" dt="2018-06-21T10:43:05.736" v="25" actId="20577"/>
          <ac:spMkLst>
            <pc:docMk/>
            <pc:sldMk cId="1997617311" sldId="257"/>
            <ac:spMk id="2" creationId="{00000000-0000-0000-0000-000000000000}"/>
          </ac:spMkLst>
        </pc:spChg>
      </pc:sldChg>
      <pc:sldChg chg="modSp">
        <pc:chgData name="Thomas Brush" userId="S::t.brush@nishkamschools.org::0f261104-3020-42cc-98e2-114f13880549" providerId="AD" clId="Web-{4E0368CC-CB6F-480A-AFAA-C10CEC3E4A86}" dt="2018-06-21T10:42:34.377" v="20" actId="20577"/>
        <pc:sldMkLst>
          <pc:docMk/>
          <pc:sldMk cId="3780790863" sldId="258"/>
        </pc:sldMkLst>
        <pc:spChg chg="mod">
          <ac:chgData name="Thomas Brush" userId="S::t.brush@nishkamschools.org::0f261104-3020-42cc-98e2-114f13880549" providerId="AD" clId="Web-{4E0368CC-CB6F-480A-AFAA-C10CEC3E4A86}" dt="2018-06-21T10:42:34.377" v="20" actId="20577"/>
          <ac:spMkLst>
            <pc:docMk/>
            <pc:sldMk cId="3780790863" sldId="258"/>
            <ac:spMk id="2" creationId="{00000000-0000-0000-0000-000000000000}"/>
          </ac:spMkLst>
        </pc:spChg>
      </pc:sldChg>
      <pc:sldChg chg="modSp">
        <pc:chgData name="Thomas Brush" userId="S::t.brush@nishkamschools.org::0f261104-3020-42cc-98e2-114f13880549" providerId="AD" clId="Web-{4E0368CC-CB6F-480A-AFAA-C10CEC3E4A86}" dt="2018-06-21T10:43:52.939" v="29"/>
        <pc:sldMkLst>
          <pc:docMk/>
          <pc:sldMk cId="438979730" sldId="259"/>
        </pc:sldMkLst>
        <pc:graphicFrameChg chg="mod modGraphic">
          <ac:chgData name="Thomas Brush" userId="S::t.brush@nishkamschools.org::0f261104-3020-42cc-98e2-114f13880549" providerId="AD" clId="Web-{4E0368CC-CB6F-480A-AFAA-C10CEC3E4A86}" dt="2018-06-21T10:43:52.939" v="29"/>
          <ac:graphicFrameMkLst>
            <pc:docMk/>
            <pc:sldMk cId="438979730" sldId="259"/>
            <ac:graphicFrameMk id="4" creationId="{00000000-0000-0000-0000-000000000000}"/>
          </ac:graphicFrameMkLst>
        </pc:graphicFrameChg>
      </pc:sldChg>
      <pc:sldChg chg="modSp">
        <pc:chgData name="Thomas Brush" userId="S::t.brush@nishkamschools.org::0f261104-3020-42cc-98e2-114f13880549" providerId="AD" clId="Web-{4E0368CC-CB6F-480A-AFAA-C10CEC3E4A86}" dt="2018-06-21T10:41:48.643" v="17"/>
        <pc:sldMkLst>
          <pc:docMk/>
          <pc:sldMk cId="4225224268" sldId="260"/>
        </pc:sldMkLst>
        <pc:graphicFrameChg chg="mod modGraphic">
          <ac:chgData name="Thomas Brush" userId="S::t.brush@nishkamschools.org::0f261104-3020-42cc-98e2-114f13880549" providerId="AD" clId="Web-{4E0368CC-CB6F-480A-AFAA-C10CEC3E4A86}" dt="2018-06-21T10:41:48.643" v="17"/>
          <ac:graphicFrameMkLst>
            <pc:docMk/>
            <pc:sldMk cId="4225224268" sldId="260"/>
            <ac:graphicFrameMk id="4" creationId="{00000000-0000-0000-0000-000000000000}"/>
          </ac:graphicFrameMkLst>
        </pc:graphicFrameChg>
      </pc:sldChg>
      <pc:sldChg chg="new">
        <pc:chgData name="Thomas Brush" userId="S::t.brush@nishkamschools.org::0f261104-3020-42cc-98e2-114f13880549" providerId="AD" clId="Web-{4E0368CC-CB6F-480A-AFAA-C10CEC3E4A86}" dt="2018-06-21T10:43:36.080" v="27"/>
        <pc:sldMkLst>
          <pc:docMk/>
          <pc:sldMk cId="3137993583" sldId="261"/>
        </pc:sldMkLst>
      </pc:sldChg>
    </pc:docChg>
  </pc:docChgLst>
  <pc:docChgLst>
    <pc:chgData clId="Web-{41047E0D-E761-4600-A6B1-0A511501012B}"/>
    <pc:docChg chg="modSld">
      <pc:chgData name="" userId="" providerId="" clId="Web-{41047E0D-E761-4600-A6B1-0A511501012B}" dt="2018-06-28T19:10:59.538" v="4" actId="14100"/>
      <pc:docMkLst>
        <pc:docMk/>
      </pc:docMkLst>
      <pc:sldChg chg="addSp delSp modSp">
        <pc:chgData name="" userId="" providerId="" clId="Web-{41047E0D-E761-4600-A6B1-0A511501012B}" dt="2018-06-28T19:10:59.538" v="4" actId="14100"/>
        <pc:sldMkLst>
          <pc:docMk/>
          <pc:sldMk cId="244536807" sldId="297"/>
        </pc:sldMkLst>
        <pc:spChg chg="del">
          <ac:chgData name="" userId="" providerId="" clId="Web-{41047E0D-E761-4600-A6B1-0A511501012B}" dt="2018-06-28T19:10:37.626" v="0"/>
          <ac:spMkLst>
            <pc:docMk/>
            <pc:sldMk cId="244536807" sldId="297"/>
            <ac:spMk id="3" creationId="{00000000-0000-0000-0000-000000000000}"/>
          </ac:spMkLst>
        </pc:spChg>
        <pc:picChg chg="add mod ord">
          <ac:chgData name="" userId="" providerId="" clId="Web-{41047E0D-E761-4600-A6B1-0A511501012B}" dt="2018-06-28T19:10:59.538" v="4" actId="14100"/>
          <ac:picMkLst>
            <pc:docMk/>
            <pc:sldMk cId="244536807" sldId="297"/>
            <ac:picMk id="4" creationId="{352018CC-C837-42F0-B64E-BDF56F0E747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692F41F-D129-415A-BBBD-8D9827032323}" type="datetimeFigureOut">
              <a:rPr lang="en-GB" smtClean="0"/>
              <a:t>07/08/2018</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3EC7618-F201-4E00-8012-5414D1805122}" type="slidenum">
              <a:rPr lang="en-GB" smtClean="0"/>
              <a:t>‹#›</a:t>
            </a:fld>
            <a:endParaRPr lang="en-GB"/>
          </a:p>
        </p:txBody>
      </p:sp>
    </p:spTree>
    <p:extLst>
      <p:ext uri="{BB962C8B-B14F-4D97-AF65-F5344CB8AC3E}">
        <p14:creationId xmlns:p14="http://schemas.microsoft.com/office/powerpoint/2010/main" val="1926402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3</a:t>
            </a:fld>
            <a:endParaRPr lang="en-GB"/>
          </a:p>
        </p:txBody>
      </p:sp>
    </p:spTree>
    <p:extLst>
      <p:ext uri="{BB962C8B-B14F-4D97-AF65-F5344CB8AC3E}">
        <p14:creationId xmlns:p14="http://schemas.microsoft.com/office/powerpoint/2010/main" val="3486237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4</a:t>
            </a:fld>
            <a:endParaRPr lang="en-GB"/>
          </a:p>
        </p:txBody>
      </p:sp>
    </p:spTree>
    <p:extLst>
      <p:ext uri="{BB962C8B-B14F-4D97-AF65-F5344CB8AC3E}">
        <p14:creationId xmlns:p14="http://schemas.microsoft.com/office/powerpoint/2010/main" val="331779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6</a:t>
            </a:fld>
            <a:endParaRPr lang="en-GB"/>
          </a:p>
        </p:txBody>
      </p:sp>
    </p:spTree>
    <p:extLst>
      <p:ext uri="{BB962C8B-B14F-4D97-AF65-F5344CB8AC3E}">
        <p14:creationId xmlns:p14="http://schemas.microsoft.com/office/powerpoint/2010/main" val="832736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7</a:t>
            </a:fld>
            <a:endParaRPr lang="en-GB"/>
          </a:p>
        </p:txBody>
      </p:sp>
    </p:spTree>
    <p:extLst>
      <p:ext uri="{BB962C8B-B14F-4D97-AF65-F5344CB8AC3E}">
        <p14:creationId xmlns:p14="http://schemas.microsoft.com/office/powerpoint/2010/main" val="15674079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8</a:t>
            </a:fld>
            <a:endParaRPr lang="en-GB"/>
          </a:p>
        </p:txBody>
      </p:sp>
    </p:spTree>
    <p:extLst>
      <p:ext uri="{BB962C8B-B14F-4D97-AF65-F5344CB8AC3E}">
        <p14:creationId xmlns:p14="http://schemas.microsoft.com/office/powerpoint/2010/main" val="1177063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10</a:t>
            </a:fld>
            <a:endParaRPr lang="en-GB"/>
          </a:p>
        </p:txBody>
      </p:sp>
    </p:spTree>
    <p:extLst>
      <p:ext uri="{BB962C8B-B14F-4D97-AF65-F5344CB8AC3E}">
        <p14:creationId xmlns:p14="http://schemas.microsoft.com/office/powerpoint/2010/main" val="4017947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11</a:t>
            </a:fld>
            <a:endParaRPr lang="en-GB"/>
          </a:p>
        </p:txBody>
      </p:sp>
    </p:spTree>
    <p:extLst>
      <p:ext uri="{BB962C8B-B14F-4D97-AF65-F5344CB8AC3E}">
        <p14:creationId xmlns:p14="http://schemas.microsoft.com/office/powerpoint/2010/main" val="1629839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12</a:t>
            </a:fld>
            <a:endParaRPr lang="en-GB"/>
          </a:p>
        </p:txBody>
      </p:sp>
    </p:spTree>
    <p:extLst>
      <p:ext uri="{BB962C8B-B14F-4D97-AF65-F5344CB8AC3E}">
        <p14:creationId xmlns:p14="http://schemas.microsoft.com/office/powerpoint/2010/main" val="1778869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14</a:t>
            </a:fld>
            <a:endParaRPr lang="en-GB"/>
          </a:p>
        </p:txBody>
      </p:sp>
    </p:spTree>
    <p:extLst>
      <p:ext uri="{BB962C8B-B14F-4D97-AF65-F5344CB8AC3E}">
        <p14:creationId xmlns:p14="http://schemas.microsoft.com/office/powerpoint/2010/main" val="3949269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15</a:t>
            </a:fld>
            <a:endParaRPr lang="en-GB"/>
          </a:p>
        </p:txBody>
      </p:sp>
    </p:spTree>
    <p:extLst>
      <p:ext uri="{BB962C8B-B14F-4D97-AF65-F5344CB8AC3E}">
        <p14:creationId xmlns:p14="http://schemas.microsoft.com/office/powerpoint/2010/main" val="1706153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16</a:t>
            </a:fld>
            <a:endParaRPr lang="en-GB"/>
          </a:p>
        </p:txBody>
      </p:sp>
    </p:spTree>
    <p:extLst>
      <p:ext uri="{BB962C8B-B14F-4D97-AF65-F5344CB8AC3E}">
        <p14:creationId xmlns:p14="http://schemas.microsoft.com/office/powerpoint/2010/main" val="1777442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18</a:t>
            </a:fld>
            <a:endParaRPr lang="en-GB"/>
          </a:p>
        </p:txBody>
      </p:sp>
    </p:spTree>
    <p:extLst>
      <p:ext uri="{BB962C8B-B14F-4D97-AF65-F5344CB8AC3E}">
        <p14:creationId xmlns:p14="http://schemas.microsoft.com/office/powerpoint/2010/main" val="1131257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19</a:t>
            </a:fld>
            <a:endParaRPr lang="en-GB"/>
          </a:p>
        </p:txBody>
      </p:sp>
    </p:spTree>
    <p:extLst>
      <p:ext uri="{BB962C8B-B14F-4D97-AF65-F5344CB8AC3E}">
        <p14:creationId xmlns:p14="http://schemas.microsoft.com/office/powerpoint/2010/main" val="4167048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20</a:t>
            </a:fld>
            <a:endParaRPr lang="en-GB"/>
          </a:p>
        </p:txBody>
      </p:sp>
    </p:spTree>
    <p:extLst>
      <p:ext uri="{BB962C8B-B14F-4D97-AF65-F5344CB8AC3E}">
        <p14:creationId xmlns:p14="http://schemas.microsoft.com/office/powerpoint/2010/main" val="41234143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22</a:t>
            </a:fld>
            <a:endParaRPr lang="en-GB"/>
          </a:p>
        </p:txBody>
      </p:sp>
    </p:spTree>
    <p:extLst>
      <p:ext uri="{BB962C8B-B14F-4D97-AF65-F5344CB8AC3E}">
        <p14:creationId xmlns:p14="http://schemas.microsoft.com/office/powerpoint/2010/main" val="980239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23</a:t>
            </a:fld>
            <a:endParaRPr lang="en-GB"/>
          </a:p>
        </p:txBody>
      </p:sp>
    </p:spTree>
    <p:extLst>
      <p:ext uri="{BB962C8B-B14F-4D97-AF65-F5344CB8AC3E}">
        <p14:creationId xmlns:p14="http://schemas.microsoft.com/office/powerpoint/2010/main" val="17139862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24</a:t>
            </a:fld>
            <a:endParaRPr lang="en-GB"/>
          </a:p>
        </p:txBody>
      </p:sp>
    </p:spTree>
    <p:extLst>
      <p:ext uri="{BB962C8B-B14F-4D97-AF65-F5344CB8AC3E}">
        <p14:creationId xmlns:p14="http://schemas.microsoft.com/office/powerpoint/2010/main" val="420766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9CC329-F9C1-4215-9BCB-193B853E8F9F}" type="datetimeFigureOut">
              <a:rPr lang="en-GB" smtClean="0"/>
              <a:t>07/08/2018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1088241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CC329-F9C1-4215-9BCB-193B853E8F9F}" type="datetimeFigureOut">
              <a:rPr lang="en-GB" smtClean="0"/>
              <a:t>07/08/2018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3534632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CC329-F9C1-4215-9BCB-193B853E8F9F}" type="datetimeFigureOut">
              <a:rPr lang="en-GB" smtClean="0"/>
              <a:t>07/08/2018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3456093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9CC329-F9C1-4215-9BCB-193B853E8F9F}" type="datetimeFigureOut">
              <a:rPr lang="en-GB" smtClean="0"/>
              <a:t>07/08/2018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2221287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9CC329-F9C1-4215-9BCB-193B853E8F9F}" type="datetimeFigureOut">
              <a:rPr lang="en-GB" smtClean="0"/>
              <a:t>07/08/2018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2368045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9CC329-F9C1-4215-9BCB-193B853E8F9F}" type="datetimeFigureOut">
              <a:rPr lang="en-GB" smtClean="0"/>
              <a:t>07/08/2018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2062710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9CC329-F9C1-4215-9BCB-193B853E8F9F}" type="datetimeFigureOut">
              <a:rPr lang="en-GB" smtClean="0"/>
              <a:t>07/08/2018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2298851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9CC329-F9C1-4215-9BCB-193B853E8F9F}" type="datetimeFigureOut">
              <a:rPr lang="en-GB" smtClean="0"/>
              <a:t>07/08/2018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4146093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9CC329-F9C1-4215-9BCB-193B853E8F9F}" type="datetimeFigureOut">
              <a:rPr lang="en-GB" smtClean="0"/>
              <a:t>07/08/2018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3207503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CC329-F9C1-4215-9BCB-193B853E8F9F}" type="datetimeFigureOut">
              <a:rPr lang="en-GB" smtClean="0"/>
              <a:t>07/08/2018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3354316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CC329-F9C1-4215-9BCB-193B853E8F9F}" type="datetimeFigureOut">
              <a:rPr lang="en-GB" smtClean="0"/>
              <a:t>07/08/2018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2C723A-38D7-4C0F-A49F-3EE412A13F18}" type="slidenum">
              <a:rPr lang="en-GB" smtClean="0"/>
              <a:t>‹#›</a:t>
            </a:fld>
            <a:endParaRPr lang="en-GB"/>
          </a:p>
        </p:txBody>
      </p:sp>
    </p:spTree>
    <p:extLst>
      <p:ext uri="{BB962C8B-B14F-4D97-AF65-F5344CB8AC3E}">
        <p14:creationId xmlns:p14="http://schemas.microsoft.com/office/powerpoint/2010/main" val="4283878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CC329-F9C1-4215-9BCB-193B853E8F9F}" type="datetimeFigureOut">
              <a:rPr lang="en-GB" smtClean="0"/>
              <a:t>07/08/2018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2C723A-38D7-4C0F-A49F-3EE412A13F18}" type="slidenum">
              <a:rPr lang="en-GB" smtClean="0"/>
              <a:t>‹#›</a:t>
            </a:fld>
            <a:endParaRPr lang="en-GB"/>
          </a:p>
        </p:txBody>
      </p:sp>
    </p:spTree>
    <p:extLst>
      <p:ext uri="{BB962C8B-B14F-4D97-AF65-F5344CB8AC3E}">
        <p14:creationId xmlns:p14="http://schemas.microsoft.com/office/powerpoint/2010/main" val="42831578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e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pn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gif"/><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4.png"/><Relationship Id="rId7" Type="http://schemas.openxmlformats.org/officeDocument/2006/relationships/image" Target="../media/image38.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7.jp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jp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Autumn 1</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931223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4" descr="A screenshot of a cell phone&#10;&#10;Description generated with very high confidence">
            <a:extLst>
              <a:ext uri="{FF2B5EF4-FFF2-40B4-BE49-F238E27FC236}">
                <a16:creationId xmlns:a16="http://schemas.microsoft.com/office/drawing/2014/main" id="{352018CC-C837-42F0-B64E-BDF56F0E7476}"/>
              </a:ext>
            </a:extLst>
          </p:cNvPr>
          <p:cNvPicPr>
            <a:picLocks noGrp="1" noChangeAspect="1"/>
          </p:cNvPicPr>
          <p:nvPr>
            <p:ph idx="1"/>
          </p:nvPr>
        </p:nvPicPr>
        <p:blipFill>
          <a:blip r:embed="rId2"/>
          <a:stretch>
            <a:fillRect/>
          </a:stretch>
        </p:blipFill>
        <p:spPr>
          <a:xfrm>
            <a:off x="3595" y="61000"/>
            <a:ext cx="9338093" cy="6802286"/>
          </a:xfrm>
          <a:prstGeom prst="rect">
            <a:avLst/>
          </a:prstGeom>
        </p:spPr>
      </p:pic>
    </p:spTree>
    <p:extLst>
      <p:ext uri="{BB962C8B-B14F-4D97-AF65-F5344CB8AC3E}">
        <p14:creationId xmlns:p14="http://schemas.microsoft.com/office/powerpoint/2010/main" val="244536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2" y="267813"/>
          <a:ext cx="6611814" cy="3141929"/>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1791291">
                  <a:extLst>
                    <a:ext uri="{9D8B030D-6E8A-4147-A177-3AD203B41FA5}">
                      <a16:colId xmlns:a16="http://schemas.microsoft.com/office/drawing/2014/main" val="2235163462"/>
                    </a:ext>
                  </a:extLst>
                </a:gridCol>
                <a:gridCol w="1021691">
                  <a:extLst>
                    <a:ext uri="{9D8B030D-6E8A-4147-A177-3AD203B41FA5}">
                      <a16:colId xmlns:a16="http://schemas.microsoft.com/office/drawing/2014/main" val="327974424"/>
                    </a:ext>
                  </a:extLst>
                </a:gridCol>
                <a:gridCol w="2907082">
                  <a:extLst>
                    <a:ext uri="{9D8B030D-6E8A-4147-A177-3AD203B41FA5}">
                      <a16:colId xmlns:a16="http://schemas.microsoft.com/office/drawing/2014/main" val="1394976353"/>
                    </a:ext>
                  </a:extLst>
                </a:gridCol>
              </a:tblGrid>
              <a:tr h="292735">
                <a:tc gridSpan="2">
                  <a:txBody>
                    <a:bodyPr/>
                    <a:lstStyle/>
                    <a:p>
                      <a:r>
                        <a:rPr lang="en-GB" sz="1100" dirty="0">
                          <a:solidFill>
                            <a:schemeClr val="tx1"/>
                          </a:solidFill>
                        </a:rPr>
                        <a:t>Names of</a:t>
                      </a:r>
                      <a:r>
                        <a:rPr lang="en-GB" sz="1100" baseline="0" dirty="0">
                          <a:solidFill>
                            <a:schemeClr val="tx1"/>
                          </a:solidFill>
                        </a:rPr>
                        <a:t> </a:t>
                      </a:r>
                      <a:r>
                        <a:rPr lang="en-GB" sz="1100" dirty="0">
                          <a:solidFill>
                            <a:schemeClr val="tx1"/>
                          </a:solidFill>
                        </a:rPr>
                        <a:t>Bones</a:t>
                      </a:r>
                    </a:p>
                  </a:txBody>
                  <a:tcPr>
                    <a:solidFill>
                      <a:srgbClr val="92D050"/>
                    </a:solidFill>
                  </a:tcPr>
                </a:tc>
                <a:tc hMerge="1">
                  <a:txBody>
                    <a:bodyPr/>
                    <a:lstStyle/>
                    <a:p>
                      <a:endParaRPr lang="en-GB"/>
                    </a:p>
                  </a:txBody>
                  <a:tcPr/>
                </a:tc>
                <a:tc gridSpan="2">
                  <a:txBody>
                    <a:bodyPr/>
                    <a:lstStyle/>
                    <a:p>
                      <a:r>
                        <a:rPr lang="en-GB" sz="1100" dirty="0">
                          <a:solidFill>
                            <a:schemeClr val="tx1"/>
                          </a:solidFill>
                        </a:rPr>
                        <a:t>Names of Muscles</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63554">
                <a:tc>
                  <a:txBody>
                    <a:bodyPr/>
                    <a:lstStyle/>
                    <a:p>
                      <a:r>
                        <a:rPr lang="en-GB" sz="1000" dirty="0" err="1">
                          <a:solidFill>
                            <a:schemeClr val="tx1"/>
                          </a:solidFill>
                        </a:rPr>
                        <a:t>Humerus</a:t>
                      </a:r>
                      <a:endParaRPr lang="en-GB" sz="1000" dirty="0">
                        <a:solidFill>
                          <a:schemeClr val="tx1"/>
                        </a:solidFill>
                      </a:endParaRPr>
                    </a:p>
                  </a:txBody>
                  <a:tcPr>
                    <a:solidFill>
                      <a:srgbClr val="92D050"/>
                    </a:solidFill>
                  </a:tcPr>
                </a:tc>
                <a:tc>
                  <a:txBody>
                    <a:bodyPr/>
                    <a:lstStyle/>
                    <a:p>
                      <a:r>
                        <a:rPr lang="en-GB" sz="1000" dirty="0">
                          <a:solidFill>
                            <a:schemeClr val="tx1"/>
                          </a:solidFill>
                        </a:rPr>
                        <a:t>The</a:t>
                      </a:r>
                      <a:r>
                        <a:rPr lang="en-GB" sz="1000" baseline="0" dirty="0">
                          <a:solidFill>
                            <a:schemeClr val="tx1"/>
                          </a:solidFill>
                        </a:rPr>
                        <a:t> long bone in the arm. Used when throwing a ball.</a:t>
                      </a:r>
                      <a:endParaRPr lang="en-GB" sz="10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Hamstrings</a:t>
                      </a:r>
                    </a:p>
                    <a:p>
                      <a:endParaRPr lang="en-GB" sz="1000" dirty="0">
                        <a:solidFill>
                          <a:schemeClr val="tx1"/>
                        </a:solidFill>
                      </a:endParaRPr>
                    </a:p>
                  </a:txBody>
                  <a:tcPr>
                    <a:solidFill>
                      <a:schemeClr val="accent2">
                        <a:lumMod val="60000"/>
                        <a:lumOff val="40000"/>
                      </a:schemeClr>
                    </a:solidFill>
                  </a:tcPr>
                </a:tc>
                <a:tc>
                  <a:txBody>
                    <a:bodyPr/>
                    <a:lstStyle/>
                    <a:p>
                      <a:r>
                        <a:rPr lang="en-GB" sz="1000" dirty="0">
                          <a:solidFill>
                            <a:schemeClr val="tx1"/>
                          </a:solidFill>
                        </a:rPr>
                        <a:t>Located at</a:t>
                      </a:r>
                      <a:r>
                        <a:rPr lang="en-GB" sz="1000" baseline="0" dirty="0">
                          <a:solidFill>
                            <a:schemeClr val="tx1"/>
                          </a:solidFill>
                        </a:rPr>
                        <a:t> the back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467290002"/>
                  </a:ext>
                </a:extLst>
              </a:tr>
              <a:tr h="446280">
                <a:tc>
                  <a:txBody>
                    <a:bodyPr/>
                    <a:lstStyle/>
                    <a:p>
                      <a:r>
                        <a:rPr lang="en-GB" sz="1000" dirty="0">
                          <a:solidFill>
                            <a:schemeClr val="tx1"/>
                          </a:solidFill>
                        </a:rPr>
                        <a:t>Femur</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A long bone in the top half</a:t>
                      </a:r>
                      <a:r>
                        <a:rPr lang="en-GB" sz="1000" baseline="0" dirty="0">
                          <a:solidFill>
                            <a:schemeClr val="tx1"/>
                          </a:solidFill>
                        </a:rPr>
                        <a:t> of the leg. Used when running.</a:t>
                      </a:r>
                      <a:endParaRPr lang="en-GB" sz="1000" dirty="0">
                        <a:solidFill>
                          <a:schemeClr val="tx1"/>
                        </a:solidFill>
                      </a:endParaRPr>
                    </a:p>
                  </a:txBody>
                  <a:tcPr>
                    <a:solidFill>
                      <a:srgbClr val="92D050"/>
                    </a:solidFill>
                  </a:tcPr>
                </a:tc>
                <a:tc>
                  <a:txBody>
                    <a:bodyPr/>
                    <a:lstStyle/>
                    <a:p>
                      <a:r>
                        <a:rPr lang="en-GB" sz="1000" dirty="0">
                          <a:solidFill>
                            <a:schemeClr val="tx1"/>
                          </a:solidFill>
                        </a:rPr>
                        <a:t>Quadriceps</a:t>
                      </a:r>
                    </a:p>
                  </a:txBody>
                  <a:tcPr>
                    <a:solidFill>
                      <a:schemeClr val="accent2">
                        <a:lumMod val="60000"/>
                        <a:lumOff val="40000"/>
                      </a:schemeClr>
                    </a:solidFill>
                  </a:tcPr>
                </a:tc>
                <a:tc>
                  <a:txBody>
                    <a:bodyPr/>
                    <a:lstStyle/>
                    <a:p>
                      <a:r>
                        <a:rPr lang="en-GB" sz="1000" dirty="0">
                          <a:solidFill>
                            <a:schemeClr val="tx1"/>
                          </a:solidFill>
                        </a:rPr>
                        <a:t>Known</a:t>
                      </a:r>
                      <a:r>
                        <a:rPr lang="en-GB" sz="1000" baseline="0" dirty="0">
                          <a:solidFill>
                            <a:schemeClr val="tx1"/>
                          </a:solidFill>
                        </a:rPr>
                        <a:t> as the thigh muscle. Located on the front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490120">
                <a:tc>
                  <a:txBody>
                    <a:bodyPr/>
                    <a:lstStyle/>
                    <a:p>
                      <a:r>
                        <a:rPr lang="en-GB" sz="1000" dirty="0">
                          <a:solidFill>
                            <a:schemeClr val="tx1"/>
                          </a:solidFill>
                        </a:rPr>
                        <a:t>Cranium</a:t>
                      </a:r>
                    </a:p>
                  </a:txBody>
                  <a:tcPr>
                    <a:solidFill>
                      <a:srgbClr val="92D050"/>
                    </a:solidFill>
                  </a:tcPr>
                </a:tc>
                <a:tc>
                  <a:txBody>
                    <a:bodyPr/>
                    <a:lstStyle/>
                    <a:p>
                      <a:r>
                        <a:rPr lang="en-GB" sz="1000" dirty="0">
                          <a:solidFill>
                            <a:schemeClr val="tx1"/>
                          </a:solidFill>
                        </a:rPr>
                        <a:t>Another name for the skull.</a:t>
                      </a:r>
                      <a:r>
                        <a:rPr lang="en-GB" sz="1000" baseline="0" dirty="0">
                          <a:solidFill>
                            <a:schemeClr val="tx1"/>
                          </a:solidFill>
                        </a:rPr>
                        <a:t> Used when heading a ball.</a:t>
                      </a:r>
                      <a:endParaRPr lang="en-GB" sz="1000" dirty="0">
                        <a:solidFill>
                          <a:schemeClr val="tx1"/>
                        </a:solidFill>
                      </a:endParaRPr>
                    </a:p>
                  </a:txBody>
                  <a:tcPr>
                    <a:solidFill>
                      <a:srgbClr val="92D050"/>
                    </a:solidFill>
                  </a:tcPr>
                </a:tc>
                <a:tc>
                  <a:txBody>
                    <a:bodyPr/>
                    <a:lstStyle/>
                    <a:p>
                      <a:r>
                        <a:rPr lang="en-GB" sz="1000" dirty="0">
                          <a:solidFill>
                            <a:schemeClr val="tx1"/>
                          </a:solidFill>
                        </a:rPr>
                        <a:t>Biceps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Located</a:t>
                      </a:r>
                      <a:r>
                        <a:rPr lang="en-GB" sz="1000" baseline="0" dirty="0">
                          <a:solidFill>
                            <a:schemeClr val="tx1"/>
                          </a:solidFill>
                        </a:rPr>
                        <a:t> at the top of the arm between the shoulder and elbow. Used when lifting weights.</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594812">
                <a:tc>
                  <a:txBody>
                    <a:bodyPr/>
                    <a:lstStyle/>
                    <a:p>
                      <a:r>
                        <a:rPr lang="en-GB" sz="1000" dirty="0">
                          <a:solidFill>
                            <a:schemeClr val="tx1"/>
                          </a:solidFill>
                        </a:rPr>
                        <a:t>Rib cage</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Protects the vital organs of the body. Used </a:t>
                      </a:r>
                      <a:r>
                        <a:rPr lang="en-GB" sz="1000" baseline="0" dirty="0">
                          <a:solidFill>
                            <a:schemeClr val="tx1"/>
                          </a:solidFill>
                        </a:rPr>
                        <a:t>during tacking in rugby.</a:t>
                      </a:r>
                      <a:endParaRPr lang="en-GB" sz="1000" dirty="0">
                        <a:solidFill>
                          <a:schemeClr val="tx1"/>
                        </a:solidFill>
                      </a:endParaRPr>
                    </a:p>
                  </a:txBody>
                  <a:tcPr>
                    <a:solidFill>
                      <a:srgbClr val="92D050"/>
                    </a:solidFill>
                  </a:tcPr>
                </a:tc>
                <a:tc>
                  <a:txBody>
                    <a:bodyPr/>
                    <a:lstStyle/>
                    <a:p>
                      <a:r>
                        <a:rPr lang="en-GB" sz="1000" dirty="0">
                          <a:solidFill>
                            <a:schemeClr val="tx1"/>
                          </a:solidFill>
                        </a:rPr>
                        <a:t>Triceps</a:t>
                      </a:r>
                    </a:p>
                  </a:txBody>
                  <a:tcPr>
                    <a:solidFill>
                      <a:schemeClr val="accent2">
                        <a:lumMod val="60000"/>
                        <a:lumOff val="40000"/>
                      </a:schemeClr>
                    </a:solidFill>
                  </a:tcPr>
                </a:tc>
                <a:tc>
                  <a:txBody>
                    <a:bodyPr/>
                    <a:lstStyle/>
                    <a:p>
                      <a:r>
                        <a:rPr lang="en-GB" sz="1000" dirty="0"/>
                        <a:t>Located at the back of the arm. Used when throwing a ball.</a:t>
                      </a:r>
                    </a:p>
                  </a:txBody>
                  <a:tcPr>
                    <a:solidFill>
                      <a:schemeClr val="accent2">
                        <a:lumMod val="60000"/>
                        <a:lumOff val="40000"/>
                      </a:schemeClr>
                    </a:solidFill>
                  </a:tcPr>
                </a:tc>
                <a:extLst>
                  <a:ext uri="{0D108BD9-81ED-4DB2-BD59-A6C34878D82A}">
                    <a16:rowId xmlns:a16="http://schemas.microsoft.com/office/drawing/2014/main" val="3441995262"/>
                  </a:ext>
                </a:extLst>
              </a:tr>
              <a:tr h="372276">
                <a:tc rowSpan="2">
                  <a:txBody>
                    <a:bodyPr/>
                    <a:lstStyle/>
                    <a:p>
                      <a:r>
                        <a:rPr lang="en-GB" sz="1000" dirty="0">
                          <a:solidFill>
                            <a:schemeClr val="tx1"/>
                          </a:solidFill>
                        </a:rPr>
                        <a:t>Scapula</a:t>
                      </a:r>
                    </a:p>
                  </a:txBody>
                  <a:tcPr>
                    <a:solidFill>
                      <a:srgbClr val="92D050"/>
                    </a:solidFill>
                  </a:tcPr>
                </a:tc>
                <a:tc rowSpan="2">
                  <a:txBody>
                    <a:bodyPr/>
                    <a:lstStyle/>
                    <a:p>
                      <a:r>
                        <a:rPr lang="en-GB" sz="1000" dirty="0">
                          <a:solidFill>
                            <a:schemeClr val="tx1"/>
                          </a:solidFill>
                        </a:rPr>
                        <a:t>The shoulder bone. Used when swimming.</a:t>
                      </a:r>
                    </a:p>
                  </a:txBody>
                  <a:tcPr>
                    <a:solidFill>
                      <a:srgbClr val="92D050"/>
                    </a:solidFill>
                  </a:tcPr>
                </a:tc>
                <a:tc>
                  <a:txBody>
                    <a:bodyPr/>
                    <a:lstStyle/>
                    <a:p>
                      <a:r>
                        <a:rPr lang="en-GB" sz="1000" dirty="0">
                          <a:solidFill>
                            <a:schemeClr val="tx1"/>
                          </a:solidFill>
                        </a:rPr>
                        <a:t>Gastrocnemius</a:t>
                      </a:r>
                    </a:p>
                  </a:txBody>
                  <a:tcPr>
                    <a:solidFill>
                      <a:schemeClr val="accent2">
                        <a:lumMod val="60000"/>
                        <a:lumOff val="40000"/>
                      </a:schemeClr>
                    </a:solidFill>
                  </a:tcPr>
                </a:tc>
                <a:tc>
                  <a:txBody>
                    <a:bodyPr/>
                    <a:lstStyle/>
                    <a:p>
                      <a:r>
                        <a:rPr lang="en-GB" sz="1000" dirty="0"/>
                        <a:t>Known</a:t>
                      </a:r>
                      <a:r>
                        <a:rPr lang="en-GB" sz="1000" baseline="0" dirty="0"/>
                        <a:t> as the calf muscle. Located in the lower leg.</a:t>
                      </a:r>
                      <a:endParaRPr lang="en-GB" sz="1000" dirty="0"/>
                    </a:p>
                  </a:txBody>
                  <a:tcPr>
                    <a:solidFill>
                      <a:schemeClr val="accent2">
                        <a:lumMod val="60000"/>
                        <a:lumOff val="40000"/>
                      </a:schemeClr>
                    </a:solidFill>
                  </a:tcPr>
                </a:tc>
                <a:extLst>
                  <a:ext uri="{0D108BD9-81ED-4DB2-BD59-A6C34878D82A}">
                    <a16:rowId xmlns:a16="http://schemas.microsoft.com/office/drawing/2014/main" val="3078415272"/>
                  </a:ext>
                </a:extLst>
              </a:tr>
              <a:tr h="482152">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000" dirty="0">
                          <a:solidFill>
                            <a:schemeClr val="tx1"/>
                          </a:solidFill>
                        </a:rPr>
                        <a:t>Deltoid</a:t>
                      </a:r>
                    </a:p>
                  </a:txBody>
                  <a:tcPr>
                    <a:solidFill>
                      <a:schemeClr val="accent2">
                        <a:lumMod val="60000"/>
                        <a:lumOff val="40000"/>
                      </a:schemeClr>
                    </a:solidFill>
                  </a:tcPr>
                </a:tc>
                <a:tc>
                  <a:txBody>
                    <a:bodyPr/>
                    <a:lstStyle/>
                    <a:p>
                      <a:r>
                        <a:rPr lang="en-GB" sz="1000" dirty="0"/>
                        <a:t>When something is repeated</a:t>
                      </a:r>
                      <a:r>
                        <a:rPr lang="en-GB" sz="1000" baseline="0" dirty="0"/>
                        <a:t> for a certain effect e.g. to reinforce an idea. </a:t>
                      </a:r>
                      <a:endParaRPr lang="en-GB" sz="10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58001"/>
        </p:xfrm>
        <a:graphic>
          <a:graphicData uri="http://schemas.openxmlformats.org/drawingml/2006/table">
            <a:tbl>
              <a:tblPr firstRow="1" bandRow="1">
                <a:tableStyleId>{5C22544A-7EE6-4342-B048-85BDC9FD1C3A}</a:tableStyleId>
              </a:tblPr>
              <a:tblGrid>
                <a:gridCol w="1098872">
                  <a:extLst>
                    <a:ext uri="{9D8B030D-6E8A-4147-A177-3AD203B41FA5}">
                      <a16:colId xmlns:a16="http://schemas.microsoft.com/office/drawing/2014/main" val="4199751454"/>
                    </a:ext>
                  </a:extLst>
                </a:gridCol>
                <a:gridCol w="1433312">
                  <a:extLst>
                    <a:ext uri="{9D8B030D-6E8A-4147-A177-3AD203B41FA5}">
                      <a16:colId xmlns:a16="http://schemas.microsoft.com/office/drawing/2014/main" val="134358647"/>
                    </a:ext>
                  </a:extLst>
                </a:gridCol>
              </a:tblGrid>
              <a:tr h="261991">
                <a:tc gridSpan="2">
                  <a:txBody>
                    <a:bodyPr/>
                    <a:lstStyle/>
                    <a:p>
                      <a:r>
                        <a:rPr lang="en-GB" sz="1100" baseline="0" dirty="0">
                          <a:solidFill>
                            <a:schemeClr val="tx1"/>
                          </a:solidFill>
                        </a:rPr>
                        <a:t> Rules and skills of handball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770562">
                <a:tc>
                  <a:txBody>
                    <a:bodyPr/>
                    <a:lstStyle/>
                    <a:p>
                      <a:r>
                        <a:rPr lang="en-GB" sz="1100" b="1" dirty="0">
                          <a:solidFill>
                            <a:schemeClr val="tx1"/>
                          </a:solidFill>
                        </a:rPr>
                        <a:t>3 seconds on the ball</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only allowed to have possession of the ball for 3 seconds.</a:t>
                      </a:r>
                    </a:p>
                  </a:txBody>
                  <a:tcPr>
                    <a:solidFill>
                      <a:schemeClr val="accent3">
                        <a:lumMod val="20000"/>
                        <a:lumOff val="80000"/>
                      </a:schemeClr>
                    </a:solidFill>
                  </a:tcPr>
                </a:tc>
                <a:extLst>
                  <a:ext uri="{0D108BD9-81ED-4DB2-BD59-A6C34878D82A}">
                    <a16:rowId xmlns:a16="http://schemas.microsoft.com/office/drawing/2014/main" val="2963840982"/>
                  </a:ext>
                </a:extLst>
              </a:tr>
              <a:tr h="940085">
                <a:tc>
                  <a:txBody>
                    <a:bodyPr/>
                    <a:lstStyle/>
                    <a:p>
                      <a:r>
                        <a:rPr lang="en-GB" sz="1100" b="1" dirty="0">
                          <a:solidFill>
                            <a:schemeClr val="tx1"/>
                          </a:solidFill>
                        </a:rPr>
                        <a:t>Start of a game</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A game starts with a</a:t>
                      </a:r>
                      <a:r>
                        <a:rPr lang="en-GB" sz="1100" baseline="0" dirty="0">
                          <a:solidFill>
                            <a:schemeClr val="tx1"/>
                          </a:solidFill>
                        </a:rPr>
                        <a:t> pass backwards to e teammate. This is also how a game restarts after a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770562">
                <a:tc>
                  <a:txBody>
                    <a:bodyPr/>
                    <a:lstStyle/>
                    <a:p>
                      <a:r>
                        <a:rPr lang="en-GB" sz="1100" b="1" dirty="0">
                          <a:solidFill>
                            <a:schemeClr val="tx1"/>
                          </a:solidFill>
                        </a:rPr>
                        <a:t>Shooting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can shoot from outside of the D or by performing a jump</a:t>
                      </a:r>
                      <a:r>
                        <a:rPr lang="en-GB" sz="1100" baseline="0" dirty="0">
                          <a:solidFill>
                            <a:schemeClr val="tx1"/>
                          </a:solidFill>
                        </a:rPr>
                        <a:t> shot.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770562">
                <a:tc>
                  <a:txBody>
                    <a:bodyPr/>
                    <a:lstStyle/>
                    <a:p>
                      <a:r>
                        <a:rPr lang="en-GB" sz="1100" b="1" dirty="0">
                          <a:solidFill>
                            <a:schemeClr val="tx1"/>
                          </a:solidFill>
                        </a:rPr>
                        <a:t>Dribbling</a:t>
                      </a:r>
                    </a:p>
                  </a:txBody>
                  <a:tcPr>
                    <a:solidFill>
                      <a:schemeClr val="accent3">
                        <a:lumMod val="20000"/>
                        <a:lumOff val="80000"/>
                      </a:schemeClr>
                    </a:solidFill>
                  </a:tcPr>
                </a:tc>
                <a:tc>
                  <a:txBody>
                    <a:bodyPr/>
                    <a:lstStyle/>
                    <a:p>
                      <a:r>
                        <a:rPr lang="en-GB" sz="1100" dirty="0">
                          <a:solidFill>
                            <a:schemeClr val="tx1"/>
                          </a:solidFill>
                        </a:rPr>
                        <a:t>Players can move with the ball by bouncing but only for 3 seconds.</a:t>
                      </a:r>
                    </a:p>
                  </a:txBody>
                  <a:tcPr>
                    <a:solidFill>
                      <a:schemeClr val="accent3">
                        <a:lumMod val="20000"/>
                        <a:lumOff val="80000"/>
                      </a:schemeClr>
                    </a:solidFill>
                  </a:tcPr>
                </a:tc>
                <a:extLst>
                  <a:ext uri="{0D108BD9-81ED-4DB2-BD59-A6C34878D82A}">
                    <a16:rowId xmlns:a16="http://schemas.microsoft.com/office/drawing/2014/main" val="3388531900"/>
                  </a:ext>
                </a:extLst>
              </a:tr>
              <a:tr h="940085">
                <a:tc>
                  <a:txBody>
                    <a:bodyPr/>
                    <a:lstStyle/>
                    <a:p>
                      <a:r>
                        <a:rPr lang="en-GB" sz="1100" b="1" dirty="0">
                          <a:solidFill>
                            <a:schemeClr val="tx1"/>
                          </a:solidFill>
                        </a:rPr>
                        <a:t>Passing</a:t>
                      </a:r>
                    </a:p>
                  </a:txBody>
                  <a:tcPr>
                    <a:solidFill>
                      <a:schemeClr val="accent3">
                        <a:lumMod val="20000"/>
                        <a:lumOff val="80000"/>
                      </a:schemeClr>
                    </a:solidFill>
                  </a:tcPr>
                </a:tc>
                <a:tc>
                  <a:txBody>
                    <a:bodyPr/>
                    <a:lstStyle/>
                    <a:p>
                      <a:r>
                        <a:rPr lang="en-GB" sz="1100" dirty="0">
                          <a:solidFill>
                            <a:schemeClr val="tx1"/>
                          </a:solidFill>
                        </a:rPr>
                        <a:t>Passing</a:t>
                      </a:r>
                      <a:r>
                        <a:rPr lang="en-GB" sz="1100" baseline="0" dirty="0">
                          <a:solidFill>
                            <a:schemeClr val="tx1"/>
                          </a:solidFill>
                        </a:rPr>
                        <a:t> is done with one arm and can include a shoulder pass and bounce pass.</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742250476"/>
                  </a:ext>
                </a:extLst>
              </a:tr>
              <a:tr h="431515">
                <a:tc>
                  <a:txBody>
                    <a:bodyPr/>
                    <a:lstStyle/>
                    <a:p>
                      <a:r>
                        <a:rPr lang="en-GB" sz="1100" b="1" dirty="0">
                          <a:solidFill>
                            <a:schemeClr val="tx1"/>
                          </a:solidFill>
                        </a:rPr>
                        <a:t>Contact</a:t>
                      </a:r>
                    </a:p>
                  </a:txBody>
                  <a:tcPr>
                    <a:solidFill>
                      <a:schemeClr val="accent3">
                        <a:lumMod val="20000"/>
                        <a:lumOff val="80000"/>
                      </a:schemeClr>
                    </a:solidFill>
                  </a:tcPr>
                </a:tc>
                <a:tc>
                  <a:txBody>
                    <a:bodyPr/>
                    <a:lstStyle/>
                    <a:p>
                      <a:r>
                        <a:rPr lang="en-GB" sz="1100" dirty="0">
                          <a:solidFill>
                            <a:schemeClr val="tx1"/>
                          </a:solidFill>
                        </a:rPr>
                        <a:t>Contact is allowed</a:t>
                      </a:r>
                      <a:r>
                        <a:rPr lang="en-GB" sz="1100" baseline="0" dirty="0">
                          <a:solidFill>
                            <a:schemeClr val="tx1"/>
                          </a:solidFill>
                        </a:rPr>
                        <a:t> in handball.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601038">
                <a:tc>
                  <a:txBody>
                    <a:bodyPr/>
                    <a:lstStyle/>
                    <a:p>
                      <a:r>
                        <a:rPr lang="en-GB" sz="1100" b="1" dirty="0">
                          <a:solidFill>
                            <a:schemeClr val="tx1"/>
                          </a:solidFill>
                        </a:rPr>
                        <a:t>Goalkeeper</a:t>
                      </a:r>
                    </a:p>
                  </a:txBody>
                  <a:tcPr>
                    <a:solidFill>
                      <a:schemeClr val="accent3">
                        <a:lumMod val="20000"/>
                        <a:lumOff val="80000"/>
                      </a:schemeClr>
                    </a:solidFill>
                  </a:tcPr>
                </a:tc>
                <a:tc>
                  <a:txBody>
                    <a:bodyPr/>
                    <a:lstStyle/>
                    <a:p>
                      <a:r>
                        <a:rPr lang="en-GB" sz="1100" dirty="0">
                          <a:solidFill>
                            <a:schemeClr val="tx1"/>
                          </a:solidFill>
                        </a:rPr>
                        <a:t>Goalkeeper can leave the D but not in possession of the ball.</a:t>
                      </a:r>
                    </a:p>
                  </a:txBody>
                  <a:tcPr>
                    <a:solidFill>
                      <a:schemeClr val="accent3">
                        <a:lumMod val="20000"/>
                        <a:lumOff val="80000"/>
                      </a:schemeClr>
                    </a:solidFill>
                  </a:tcPr>
                </a:tc>
                <a:extLst>
                  <a:ext uri="{0D108BD9-81ED-4DB2-BD59-A6C34878D82A}">
                    <a16:rowId xmlns:a16="http://schemas.microsoft.com/office/drawing/2014/main" val="3955363356"/>
                  </a:ext>
                </a:extLst>
              </a:tr>
              <a:tr h="770562">
                <a:tc>
                  <a:txBody>
                    <a:bodyPr/>
                    <a:lstStyle/>
                    <a:p>
                      <a:r>
                        <a:rPr lang="en-GB" sz="1100" b="1" dirty="0">
                          <a:solidFill>
                            <a:schemeClr val="tx1"/>
                          </a:solidFill>
                        </a:rPr>
                        <a:t>Corners</a:t>
                      </a:r>
                    </a:p>
                  </a:txBody>
                  <a:tcPr>
                    <a:solidFill>
                      <a:schemeClr val="accent3">
                        <a:lumMod val="20000"/>
                        <a:lumOff val="80000"/>
                      </a:schemeClr>
                    </a:solidFill>
                  </a:tcPr>
                </a:tc>
                <a:tc>
                  <a:txBody>
                    <a:bodyPr/>
                    <a:lstStyle/>
                    <a:p>
                      <a:r>
                        <a:rPr lang="en-GB" sz="1100" dirty="0">
                          <a:solidFill>
                            <a:schemeClr val="tx1"/>
                          </a:solidFill>
                        </a:rPr>
                        <a:t>Awarded if the ball comes off a defender and goes behind</a:t>
                      </a:r>
                      <a:r>
                        <a:rPr lang="en-GB" sz="1100" baseline="0" dirty="0">
                          <a:solidFill>
                            <a:schemeClr val="tx1"/>
                          </a:solidFill>
                        </a:rPr>
                        <a:t> the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96340">
                <a:tc rowSpan="3">
                  <a:txBody>
                    <a:bodyPr/>
                    <a:lstStyle/>
                    <a:p>
                      <a:r>
                        <a:rPr lang="en-GB" sz="1100" b="1" dirty="0">
                          <a:solidFill>
                            <a:schemeClr val="tx1"/>
                          </a:solidFill>
                        </a:rPr>
                        <a:t>Penalty throw</a:t>
                      </a:r>
                    </a:p>
                  </a:txBody>
                  <a:tcPr>
                    <a:solidFill>
                      <a:schemeClr val="accent3">
                        <a:lumMod val="20000"/>
                        <a:lumOff val="80000"/>
                      </a:schemeClr>
                    </a:solidFill>
                  </a:tcPr>
                </a:tc>
                <a:tc rowSpan="3">
                  <a:txBody>
                    <a:bodyPr/>
                    <a:lstStyle/>
                    <a:p>
                      <a:r>
                        <a:rPr lang="en-GB" sz="1100" dirty="0">
                          <a:solidFill>
                            <a:schemeClr val="tx1"/>
                          </a:solidFill>
                        </a:rPr>
                        <a:t>Awarded</a:t>
                      </a:r>
                      <a:r>
                        <a:rPr lang="en-GB" sz="1100" baseline="0" dirty="0">
                          <a:solidFill>
                            <a:schemeClr val="tx1"/>
                          </a:solidFill>
                        </a:rPr>
                        <a:t> if a defender steps into the 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685754201"/>
                  </a:ext>
                </a:extLst>
              </a:tr>
              <a:tr h="196340">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550887459"/>
                  </a:ext>
                </a:extLst>
              </a:tr>
              <a:tr h="208359">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115463771"/>
                  </a:ext>
                </a:extLst>
              </a:tr>
            </a:tbl>
          </a:graphicData>
        </a:graphic>
      </p:graphicFrame>
      <p:graphicFrame>
        <p:nvGraphicFramePr>
          <p:cNvPr id="6" name="Table 5"/>
          <p:cNvGraphicFramePr>
            <a:graphicFrameLocks noGrp="1"/>
          </p:cNvGraphicFramePr>
          <p:nvPr>
            <p:extLst/>
          </p:nvPr>
        </p:nvGraphicFramePr>
        <p:xfrm>
          <a:off x="2" y="3433667"/>
          <a:ext cx="2743197" cy="3424333"/>
        </p:xfrm>
        <a:graphic>
          <a:graphicData uri="http://schemas.openxmlformats.org/drawingml/2006/table">
            <a:tbl>
              <a:tblPr firstRow="1" bandRow="1">
                <a:tableStyleId>{5C22544A-7EE6-4342-B048-85BDC9FD1C3A}</a:tableStyleId>
              </a:tblPr>
              <a:tblGrid>
                <a:gridCol w="985176">
                  <a:extLst>
                    <a:ext uri="{9D8B030D-6E8A-4147-A177-3AD203B41FA5}">
                      <a16:colId xmlns:a16="http://schemas.microsoft.com/office/drawing/2014/main" val="2645025886"/>
                    </a:ext>
                  </a:extLst>
                </a:gridCol>
                <a:gridCol w="1758021">
                  <a:extLst>
                    <a:ext uri="{9D8B030D-6E8A-4147-A177-3AD203B41FA5}">
                      <a16:colId xmlns:a16="http://schemas.microsoft.com/office/drawing/2014/main" val="3333972068"/>
                    </a:ext>
                  </a:extLst>
                </a:gridCol>
              </a:tblGrid>
              <a:tr h="32981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Why do we warm up?</a:t>
                      </a: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86216">
                <a:tc>
                  <a:txBody>
                    <a:bodyPr/>
                    <a:lstStyle/>
                    <a:p>
                      <a:r>
                        <a:rPr lang="en-GB" sz="1100" dirty="0">
                          <a:solidFill>
                            <a:schemeClr val="tx1"/>
                          </a:solidFill>
                        </a:rPr>
                        <a:t>Prevent</a:t>
                      </a:r>
                      <a:r>
                        <a:rPr lang="en-GB" sz="1100" baseline="0" dirty="0">
                          <a:solidFill>
                            <a:schemeClr val="tx1"/>
                          </a:solidFill>
                        </a:rPr>
                        <a:t> injury</a:t>
                      </a:r>
                      <a:endParaRPr lang="en-GB" sz="1100" dirty="0">
                        <a:solidFill>
                          <a:schemeClr val="tx1"/>
                        </a:solidFill>
                      </a:endParaRPr>
                    </a:p>
                  </a:txBody>
                  <a:tcPr>
                    <a:solidFill>
                      <a:schemeClr val="accent1">
                        <a:lumMod val="40000"/>
                        <a:lumOff val="60000"/>
                      </a:schemeClr>
                    </a:solidFill>
                  </a:tcPr>
                </a:tc>
                <a:tc>
                  <a:txBody>
                    <a:bodyPr/>
                    <a:lstStyle/>
                    <a:p>
                      <a:r>
                        <a:rPr lang="en-GB" sz="1100" dirty="0"/>
                        <a:t>To loosen the muscles and increase heart rate and body temperature.</a:t>
                      </a:r>
                    </a:p>
                  </a:txBody>
                  <a:tcPr>
                    <a:solidFill>
                      <a:schemeClr val="accent1">
                        <a:lumMod val="40000"/>
                        <a:lumOff val="60000"/>
                      </a:schemeClr>
                    </a:solidFill>
                  </a:tcPr>
                </a:tc>
                <a:extLst>
                  <a:ext uri="{0D108BD9-81ED-4DB2-BD59-A6C34878D82A}">
                    <a16:rowId xmlns:a16="http://schemas.microsoft.com/office/drawing/2014/main" val="3061556891"/>
                  </a:ext>
                </a:extLst>
              </a:tr>
              <a:tr h="573295">
                <a:tc>
                  <a:txBody>
                    <a:bodyPr/>
                    <a:lstStyle/>
                    <a:p>
                      <a:r>
                        <a:rPr lang="en-GB" sz="1100" dirty="0">
                          <a:solidFill>
                            <a:schemeClr val="tx1"/>
                          </a:solidFill>
                        </a:rPr>
                        <a:t>Raise heart rate</a:t>
                      </a:r>
                    </a:p>
                  </a:txBody>
                  <a:tcPr>
                    <a:solidFill>
                      <a:schemeClr val="accent1">
                        <a:lumMod val="40000"/>
                        <a:lumOff val="60000"/>
                      </a:schemeClr>
                    </a:solidFill>
                  </a:tcPr>
                </a:tc>
                <a:tc>
                  <a:txBody>
                    <a:bodyPr/>
                    <a:lstStyle/>
                    <a:p>
                      <a:r>
                        <a:rPr lang="en-GB" sz="1100" dirty="0"/>
                        <a:t>To increase blood flow to</a:t>
                      </a:r>
                      <a:r>
                        <a:rPr lang="en-GB" sz="1100" baseline="0" dirty="0"/>
                        <a:t> working muscles.</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17502">
                <a:tc>
                  <a:txBody>
                    <a:bodyPr/>
                    <a:lstStyle/>
                    <a:p>
                      <a:r>
                        <a:rPr lang="en-GB" sz="1100" dirty="0">
                          <a:solidFill>
                            <a:schemeClr val="tx1"/>
                          </a:solidFill>
                        </a:rPr>
                        <a:t>Increase</a:t>
                      </a:r>
                      <a:r>
                        <a:rPr lang="en-GB" sz="1100" baseline="0" dirty="0">
                          <a:solidFill>
                            <a:schemeClr val="tx1"/>
                          </a:solidFill>
                        </a:rPr>
                        <a:t> flexibility</a:t>
                      </a:r>
                      <a:endParaRPr lang="en-GB" sz="1100" dirty="0">
                        <a:solidFill>
                          <a:schemeClr val="tx1"/>
                        </a:solidFill>
                      </a:endParaRPr>
                    </a:p>
                  </a:txBody>
                  <a:tcPr>
                    <a:solidFill>
                      <a:schemeClr val="accent1">
                        <a:lumMod val="40000"/>
                        <a:lumOff val="60000"/>
                      </a:schemeClr>
                    </a:solidFill>
                  </a:tcPr>
                </a:tc>
                <a:tc>
                  <a:txBody>
                    <a:bodyPr/>
                    <a:lstStyle/>
                    <a:p>
                      <a:r>
                        <a:rPr lang="en-GB" sz="1100" dirty="0"/>
                        <a:t>Increases the range of movement at a joint t allow skills and movements to be performed easier.</a:t>
                      </a:r>
                    </a:p>
                  </a:txBody>
                  <a:tcPr>
                    <a:solidFill>
                      <a:schemeClr val="accent1">
                        <a:lumMod val="40000"/>
                        <a:lumOff val="60000"/>
                      </a:schemeClr>
                    </a:solidFill>
                  </a:tcPr>
                </a:tc>
                <a:extLst>
                  <a:ext uri="{0D108BD9-81ED-4DB2-BD59-A6C34878D82A}">
                    <a16:rowId xmlns:a16="http://schemas.microsoft.com/office/drawing/2014/main" val="1948897614"/>
                  </a:ext>
                </a:extLst>
              </a:tr>
              <a:tr h="917502">
                <a:tc>
                  <a:txBody>
                    <a:bodyPr/>
                    <a:lstStyle/>
                    <a:p>
                      <a:r>
                        <a:rPr lang="en-GB" sz="1100" dirty="0">
                          <a:solidFill>
                            <a:schemeClr val="tx1"/>
                          </a:solidFill>
                        </a:rPr>
                        <a:t>Increase mental alertness</a:t>
                      </a:r>
                    </a:p>
                  </a:txBody>
                  <a:tcPr>
                    <a:solidFill>
                      <a:schemeClr val="accent1">
                        <a:lumMod val="40000"/>
                        <a:lumOff val="60000"/>
                      </a:schemeClr>
                    </a:solidFill>
                  </a:tcPr>
                </a:tc>
                <a:tc>
                  <a:txBody>
                    <a:bodyPr/>
                    <a:lstStyle/>
                    <a:p>
                      <a:r>
                        <a:rPr lang="en-GB" sz="1100" dirty="0"/>
                        <a:t>Warm ups prepare the performer mentally and makes them alert</a:t>
                      </a:r>
                      <a:r>
                        <a:rPr lang="en-GB" sz="1100" baseline="0" dirty="0"/>
                        <a:t> ready for performance.</a:t>
                      </a:r>
                      <a:endParaRPr lang="en-GB" sz="1100" dirty="0"/>
                    </a:p>
                  </a:txBody>
                  <a:tcPr>
                    <a:solidFill>
                      <a:schemeClr val="accent1">
                        <a:lumMod val="40000"/>
                        <a:lumOff val="60000"/>
                      </a:schemeClr>
                    </a:solidFill>
                  </a:tcPr>
                </a:tc>
                <a:extLst>
                  <a:ext uri="{0D108BD9-81ED-4DB2-BD59-A6C34878D82A}">
                    <a16:rowId xmlns:a16="http://schemas.microsoft.com/office/drawing/2014/main" val="3699752105"/>
                  </a:ext>
                </a:extLst>
              </a:tr>
            </a:tbl>
          </a:graphicData>
        </a:graphic>
      </p:graphicFrame>
      <p:graphicFrame>
        <p:nvGraphicFramePr>
          <p:cNvPr id="7" name="Table 6"/>
          <p:cNvGraphicFramePr>
            <a:graphicFrameLocks noGrp="1"/>
          </p:cNvGraphicFramePr>
          <p:nvPr>
            <p:extLst/>
          </p:nvPr>
        </p:nvGraphicFramePr>
        <p:xfrm>
          <a:off x="2671011" y="3433669"/>
          <a:ext cx="3940806" cy="3448255"/>
        </p:xfrm>
        <a:graphic>
          <a:graphicData uri="http://schemas.openxmlformats.org/drawingml/2006/table">
            <a:tbl>
              <a:tblPr firstRow="1" bandRow="1">
                <a:tableStyleId>{5C22544A-7EE6-4342-B048-85BDC9FD1C3A}</a:tableStyleId>
              </a:tblPr>
              <a:tblGrid>
                <a:gridCol w="1476913">
                  <a:extLst>
                    <a:ext uri="{9D8B030D-6E8A-4147-A177-3AD203B41FA5}">
                      <a16:colId xmlns:a16="http://schemas.microsoft.com/office/drawing/2014/main" val="2484351767"/>
                    </a:ext>
                  </a:extLst>
                </a:gridCol>
                <a:gridCol w="2463893">
                  <a:extLst>
                    <a:ext uri="{9D8B030D-6E8A-4147-A177-3AD203B41FA5}">
                      <a16:colId xmlns:a16="http://schemas.microsoft.com/office/drawing/2014/main" val="531569662"/>
                    </a:ext>
                  </a:extLst>
                </a:gridCol>
              </a:tblGrid>
              <a:tr h="31724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Skill</a:t>
                      </a:r>
                      <a:r>
                        <a:rPr lang="en-GB" sz="1100" b="1" baseline="0" dirty="0">
                          <a:solidFill>
                            <a:schemeClr val="tx1"/>
                          </a:solidFill>
                        </a:rPr>
                        <a:t>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18746">
                <a:tc>
                  <a:txBody>
                    <a:bodyPr/>
                    <a:lstStyle/>
                    <a:p>
                      <a:r>
                        <a:rPr lang="en-GB" sz="1100" dirty="0">
                          <a:solidFill>
                            <a:schemeClr val="tx1"/>
                          </a:solidFill>
                        </a:rPr>
                        <a:t>Balance</a:t>
                      </a:r>
                    </a:p>
                  </a:txBody>
                  <a:tcPr>
                    <a:solidFill>
                      <a:schemeClr val="accent5">
                        <a:lumMod val="40000"/>
                        <a:lumOff val="60000"/>
                      </a:schemeClr>
                    </a:solidFill>
                  </a:tcPr>
                </a:tc>
                <a:tc>
                  <a:txBody>
                    <a:bodyPr/>
                    <a:lstStyle/>
                    <a:p>
                      <a:r>
                        <a:rPr lang="en-GB" sz="1100" dirty="0"/>
                        <a:t>Ability</a:t>
                      </a:r>
                      <a:r>
                        <a:rPr lang="en-GB" sz="1100" baseline="0" dirty="0"/>
                        <a:t> to maintain a stationary position. Needed in gymnastics.</a:t>
                      </a:r>
                      <a:endParaRPr lang="en-GB" sz="1100" dirty="0"/>
                    </a:p>
                  </a:txBody>
                  <a:tcPr>
                    <a:solidFill>
                      <a:schemeClr val="accent5">
                        <a:lumMod val="40000"/>
                        <a:lumOff val="60000"/>
                      </a:schemeClr>
                    </a:solidFill>
                  </a:tcPr>
                </a:tc>
                <a:extLst>
                  <a:ext uri="{0D108BD9-81ED-4DB2-BD59-A6C34878D82A}">
                    <a16:rowId xmlns:a16="http://schemas.microsoft.com/office/drawing/2014/main" val="1154790536"/>
                  </a:ext>
                </a:extLst>
              </a:tr>
              <a:tr h="583253">
                <a:tc>
                  <a:txBody>
                    <a:bodyPr/>
                    <a:lstStyle/>
                    <a:p>
                      <a:r>
                        <a:rPr lang="en-GB" sz="1100" dirty="0">
                          <a:solidFill>
                            <a:schemeClr val="tx1"/>
                          </a:solidFill>
                        </a:rPr>
                        <a:t>Power</a:t>
                      </a:r>
                    </a:p>
                  </a:txBody>
                  <a:tcPr>
                    <a:solidFill>
                      <a:schemeClr val="accent5">
                        <a:lumMod val="40000"/>
                        <a:lumOff val="60000"/>
                      </a:schemeClr>
                    </a:solidFill>
                  </a:tcPr>
                </a:tc>
                <a:tc>
                  <a:txBody>
                    <a:bodyPr/>
                    <a:lstStyle/>
                    <a:p>
                      <a:r>
                        <a:rPr lang="en-GB" sz="1100" dirty="0"/>
                        <a:t>Ability</a:t>
                      </a:r>
                      <a:r>
                        <a:rPr lang="en-GB" sz="1100" baseline="0" dirty="0"/>
                        <a:t> to perform strength exercises quickly. Used when weightlifting.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418746">
                <a:tc>
                  <a:txBody>
                    <a:bodyPr/>
                    <a:lstStyle/>
                    <a:p>
                      <a:r>
                        <a:rPr lang="en-GB" sz="1100" dirty="0">
                          <a:solidFill>
                            <a:schemeClr val="tx1"/>
                          </a:solidFill>
                        </a:rPr>
                        <a:t>Coordination</a:t>
                      </a:r>
                    </a:p>
                  </a:txBody>
                  <a:tcPr>
                    <a:solidFill>
                      <a:schemeClr val="accent5">
                        <a:lumMod val="40000"/>
                        <a:lumOff val="60000"/>
                      </a:schemeClr>
                    </a:solidFill>
                  </a:tcPr>
                </a:tc>
                <a:tc>
                  <a:txBody>
                    <a:bodyPr/>
                    <a:lstStyle/>
                    <a:p>
                      <a:r>
                        <a:rPr lang="en-GB" sz="1100" dirty="0"/>
                        <a:t>Using to body parts at the same time. Used in badminton.</a:t>
                      </a:r>
                    </a:p>
                  </a:txBody>
                  <a:tcPr>
                    <a:solidFill>
                      <a:schemeClr val="accent5">
                        <a:lumMod val="40000"/>
                        <a:lumOff val="60000"/>
                      </a:schemeClr>
                    </a:solidFill>
                  </a:tcPr>
                </a:tc>
                <a:extLst>
                  <a:ext uri="{0D108BD9-81ED-4DB2-BD59-A6C34878D82A}">
                    <a16:rowId xmlns:a16="http://schemas.microsoft.com/office/drawing/2014/main" val="1401316423"/>
                  </a:ext>
                </a:extLst>
              </a:tr>
              <a:tr h="418746">
                <a:tc>
                  <a:txBody>
                    <a:bodyPr/>
                    <a:lstStyle/>
                    <a:p>
                      <a:r>
                        <a:rPr lang="en-GB" sz="1100" dirty="0">
                          <a:solidFill>
                            <a:schemeClr val="tx1"/>
                          </a:solidFill>
                        </a:rPr>
                        <a:t>Agility</a:t>
                      </a:r>
                    </a:p>
                  </a:txBody>
                  <a:tcPr>
                    <a:solidFill>
                      <a:schemeClr val="accent5">
                        <a:lumMod val="40000"/>
                        <a:lumOff val="60000"/>
                      </a:schemeClr>
                    </a:solidFill>
                  </a:tcPr>
                </a:tc>
                <a:tc>
                  <a:txBody>
                    <a:bodyPr/>
                    <a:lstStyle/>
                    <a:p>
                      <a:r>
                        <a:rPr lang="en-GB" sz="1100" dirty="0"/>
                        <a:t>Ability to change direction quickly. Used in football</a:t>
                      </a:r>
                      <a:r>
                        <a:rPr lang="en-GB" sz="1100" baseline="0" dirty="0"/>
                        <a:t> and basketball.</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583253">
                <a:tc>
                  <a:txBody>
                    <a:bodyPr/>
                    <a:lstStyle/>
                    <a:p>
                      <a:r>
                        <a:rPr lang="en-GB" sz="1100" dirty="0">
                          <a:solidFill>
                            <a:schemeClr val="tx1"/>
                          </a:solidFill>
                        </a:rPr>
                        <a:t>Reaction time</a:t>
                      </a:r>
                    </a:p>
                  </a:txBody>
                  <a:tcPr>
                    <a:solidFill>
                      <a:schemeClr val="accent5">
                        <a:lumMod val="40000"/>
                        <a:lumOff val="60000"/>
                      </a:schemeClr>
                    </a:solidFill>
                  </a:tcPr>
                </a:tc>
                <a:tc>
                  <a:txBody>
                    <a:bodyPr/>
                    <a:lstStyle/>
                    <a:p>
                      <a:r>
                        <a:rPr lang="en-GB" sz="1100" dirty="0"/>
                        <a:t>Ability to respond to a stimulus quickly. Used at</a:t>
                      </a:r>
                      <a:r>
                        <a:rPr lang="en-GB" sz="1100" baseline="0" dirty="0"/>
                        <a:t> the start of the 100m.</a:t>
                      </a:r>
                      <a:endParaRPr lang="en-GB" sz="1100" dirty="0"/>
                    </a:p>
                  </a:txBody>
                  <a:tcPr>
                    <a:solidFill>
                      <a:schemeClr val="accent5">
                        <a:lumMod val="40000"/>
                        <a:lumOff val="60000"/>
                      </a:schemeClr>
                    </a:solidFill>
                  </a:tcPr>
                </a:tc>
                <a:extLst>
                  <a:ext uri="{0D108BD9-81ED-4DB2-BD59-A6C34878D82A}">
                    <a16:rowId xmlns:a16="http://schemas.microsoft.com/office/drawing/2014/main" val="2506169505"/>
                  </a:ext>
                </a:extLst>
              </a:tr>
              <a:tr h="684342">
                <a:tc>
                  <a:txBody>
                    <a:bodyPr/>
                    <a:lstStyle/>
                    <a:p>
                      <a:r>
                        <a:rPr lang="en-GB" sz="1100" dirty="0">
                          <a:solidFill>
                            <a:schemeClr val="tx1"/>
                          </a:solidFill>
                        </a:rPr>
                        <a:t>Speed</a:t>
                      </a:r>
                    </a:p>
                  </a:txBody>
                  <a:tcPr>
                    <a:solidFill>
                      <a:schemeClr val="accent5">
                        <a:lumMod val="40000"/>
                        <a:lumOff val="60000"/>
                      </a:schemeClr>
                    </a:solidFill>
                  </a:tcPr>
                </a:tc>
                <a:tc>
                  <a:txBody>
                    <a:bodyPr/>
                    <a:lstStyle/>
                    <a:p>
                      <a:r>
                        <a:rPr lang="en-GB" sz="1100" dirty="0"/>
                        <a:t>Ability</a:t>
                      </a:r>
                      <a:r>
                        <a:rPr lang="en-GB" sz="1100" baseline="0" dirty="0"/>
                        <a:t> to get from one place to another quickly. Used in sprinting and football.</a:t>
                      </a:r>
                      <a:endParaRPr lang="en-GB" sz="1100" dirty="0"/>
                    </a:p>
                  </a:txBody>
                  <a:tcPr>
                    <a:solidFill>
                      <a:schemeClr val="accent5">
                        <a:lumMod val="40000"/>
                        <a:lumOff val="60000"/>
                      </a:schemeClr>
                    </a:solidFill>
                  </a:tcPr>
                </a:tc>
                <a:extLst>
                  <a:ext uri="{0D108BD9-81ED-4DB2-BD59-A6C34878D82A}">
                    <a16:rowId xmlns:a16="http://schemas.microsoft.com/office/drawing/2014/main" val="306945458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755933957"/>
              </p:ext>
            </p:extLst>
          </p:nvPr>
        </p:nvGraphicFramePr>
        <p:xfrm>
          <a:off x="2"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Autumn</a:t>
                      </a:r>
                      <a:r>
                        <a:rPr lang="en-GB" sz="1400" baseline="0" dirty="0" smtClean="0">
                          <a:solidFill>
                            <a:srgbClr val="000000"/>
                          </a:solidFill>
                        </a:rPr>
                        <a:t> </a:t>
                      </a:r>
                      <a:r>
                        <a:rPr lang="en-GB" sz="1400" baseline="0" dirty="0">
                          <a:solidFill>
                            <a:srgbClr val="000000"/>
                          </a:solidFill>
                        </a:rPr>
                        <a:t>Term 1 Knowledge Organiser – Handball Year 8</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3572511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0" y="296110"/>
          <a:ext cx="6611814" cy="3204004"/>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2116144">
                  <a:extLst>
                    <a:ext uri="{9D8B030D-6E8A-4147-A177-3AD203B41FA5}">
                      <a16:colId xmlns:a16="http://schemas.microsoft.com/office/drawing/2014/main" val="2235163462"/>
                    </a:ext>
                  </a:extLst>
                </a:gridCol>
                <a:gridCol w="1082842">
                  <a:extLst>
                    <a:ext uri="{9D8B030D-6E8A-4147-A177-3AD203B41FA5}">
                      <a16:colId xmlns:a16="http://schemas.microsoft.com/office/drawing/2014/main" val="327974424"/>
                    </a:ext>
                  </a:extLst>
                </a:gridCol>
                <a:gridCol w="2521078">
                  <a:extLst>
                    <a:ext uri="{9D8B030D-6E8A-4147-A177-3AD203B41FA5}">
                      <a16:colId xmlns:a16="http://schemas.microsoft.com/office/drawing/2014/main" val="1394976353"/>
                    </a:ext>
                  </a:extLst>
                </a:gridCol>
              </a:tblGrid>
              <a:tr h="264261">
                <a:tc gridSpan="2">
                  <a:txBody>
                    <a:bodyPr/>
                    <a:lstStyle/>
                    <a:p>
                      <a:r>
                        <a:rPr lang="en-GB" sz="1100" dirty="0">
                          <a:solidFill>
                            <a:schemeClr val="tx1"/>
                          </a:solidFill>
                        </a:rPr>
                        <a:t>Skeletal System</a:t>
                      </a:r>
                    </a:p>
                  </a:txBody>
                  <a:tcPr>
                    <a:solidFill>
                      <a:srgbClr val="92D050"/>
                    </a:solidFill>
                  </a:tcPr>
                </a:tc>
                <a:tc hMerge="1">
                  <a:txBody>
                    <a:bodyPr/>
                    <a:lstStyle/>
                    <a:p>
                      <a:endParaRPr lang="en-GB"/>
                    </a:p>
                  </a:txBody>
                  <a:tcPr/>
                </a:tc>
                <a:tc gridSpan="2">
                  <a:txBody>
                    <a:bodyPr/>
                    <a:lstStyle/>
                    <a:p>
                      <a:r>
                        <a:rPr lang="en-GB" sz="1100" dirty="0">
                          <a:solidFill>
                            <a:schemeClr val="tx1"/>
                          </a:solidFill>
                        </a:rPr>
                        <a:t>Muscular System</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71029">
                <a:tc>
                  <a:txBody>
                    <a:bodyPr/>
                    <a:lstStyle/>
                    <a:p>
                      <a:r>
                        <a:rPr lang="en-GB" sz="1100" dirty="0">
                          <a:solidFill>
                            <a:schemeClr val="tx1"/>
                          </a:solidFill>
                        </a:rPr>
                        <a:t>Ulna</a:t>
                      </a:r>
                    </a:p>
                  </a:txBody>
                  <a:tcPr>
                    <a:solidFill>
                      <a:srgbClr val="92D050"/>
                    </a:solidFill>
                  </a:tcPr>
                </a:tc>
                <a:tc>
                  <a:txBody>
                    <a:bodyPr/>
                    <a:lstStyle/>
                    <a:p>
                      <a:r>
                        <a:rPr lang="en-GB" sz="1100" dirty="0">
                          <a:solidFill>
                            <a:schemeClr val="tx1"/>
                          </a:solidFill>
                        </a:rPr>
                        <a:t>Located in</a:t>
                      </a:r>
                      <a:r>
                        <a:rPr lang="en-GB" sz="1100" baseline="0" dirty="0">
                          <a:solidFill>
                            <a:schemeClr val="tx1"/>
                          </a:solidFill>
                        </a:rPr>
                        <a:t> the lower arm next to the radius. Used when hitting a ball in tennis.</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Pectorals</a:t>
                      </a:r>
                    </a:p>
                    <a:p>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Located on the top/front</a:t>
                      </a:r>
                      <a:r>
                        <a:rPr lang="en-GB" sz="1100" baseline="0" dirty="0">
                          <a:solidFill>
                            <a:schemeClr val="tx1"/>
                          </a:solidFill>
                        </a:rPr>
                        <a:t> </a:t>
                      </a:r>
                      <a:r>
                        <a:rPr lang="en-GB" sz="1100" dirty="0">
                          <a:solidFill>
                            <a:schemeClr val="tx1"/>
                          </a:solidFill>
                        </a:rPr>
                        <a:t>of the chest. Used in throwing such as javelin.</a:t>
                      </a:r>
                    </a:p>
                  </a:txBody>
                  <a:tcPr>
                    <a:solidFill>
                      <a:schemeClr val="accent2">
                        <a:lumMod val="60000"/>
                        <a:lumOff val="40000"/>
                      </a:schemeClr>
                    </a:solidFill>
                  </a:tcPr>
                </a:tc>
                <a:extLst>
                  <a:ext uri="{0D108BD9-81ED-4DB2-BD59-A6C34878D82A}">
                    <a16:rowId xmlns:a16="http://schemas.microsoft.com/office/drawing/2014/main" val="467290002"/>
                  </a:ext>
                </a:extLst>
              </a:tr>
              <a:tr h="423423">
                <a:tc>
                  <a:txBody>
                    <a:bodyPr/>
                    <a:lstStyle/>
                    <a:p>
                      <a:r>
                        <a:rPr lang="en-GB" sz="1100" dirty="0">
                          <a:solidFill>
                            <a:schemeClr val="tx1"/>
                          </a:solidFill>
                        </a:rPr>
                        <a:t>Radius</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 in the lower arm next to the ulna. Used when hitting</a:t>
                      </a:r>
                      <a:r>
                        <a:rPr lang="en-GB" sz="1100" baseline="0" dirty="0">
                          <a:solidFill>
                            <a:schemeClr val="tx1"/>
                          </a:solidFill>
                        </a:rPr>
                        <a:t> a ball in cricket.</a:t>
                      </a:r>
                      <a:endParaRPr lang="en-GB" sz="1100" dirty="0">
                        <a:solidFill>
                          <a:schemeClr val="tx1"/>
                        </a:solidFill>
                      </a:endParaRPr>
                    </a:p>
                  </a:txBody>
                  <a:tcPr>
                    <a:solidFill>
                      <a:srgbClr val="92D050"/>
                    </a:solidFill>
                  </a:tcPr>
                </a:tc>
                <a:tc>
                  <a:txBody>
                    <a:bodyPr/>
                    <a:lstStyle/>
                    <a:p>
                      <a:r>
                        <a:rPr lang="en-GB" sz="1100" dirty="0">
                          <a:solidFill>
                            <a:schemeClr val="tx1"/>
                          </a:solidFill>
                        </a:rPr>
                        <a:t>Latissimus</a:t>
                      </a:r>
                      <a:r>
                        <a:rPr lang="en-GB" sz="1100" baseline="0" dirty="0">
                          <a:solidFill>
                            <a:schemeClr val="tx1"/>
                          </a:solidFill>
                        </a:rPr>
                        <a:t> </a:t>
                      </a:r>
                      <a:r>
                        <a:rPr lang="en-GB" sz="1100" baseline="0" dirty="0" err="1">
                          <a:solidFill>
                            <a:schemeClr val="tx1"/>
                          </a:solidFill>
                        </a:rPr>
                        <a:t>dorsi</a:t>
                      </a:r>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Allows</a:t>
                      </a:r>
                      <a:r>
                        <a:rPr lang="en-GB" sz="1100" baseline="0" dirty="0">
                          <a:solidFill>
                            <a:schemeClr val="tx1"/>
                          </a:solidFill>
                        </a:rPr>
                        <a:t> the shoulder to move up and down. Used in swimming.</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606246">
                <a:tc>
                  <a:txBody>
                    <a:bodyPr/>
                    <a:lstStyle/>
                    <a:p>
                      <a:r>
                        <a:rPr lang="en-GB" sz="1100" dirty="0">
                          <a:solidFill>
                            <a:schemeClr val="tx1"/>
                          </a:solidFill>
                        </a:rPr>
                        <a:t>Vertebrae</a:t>
                      </a:r>
                    </a:p>
                  </a:txBody>
                  <a:tcPr>
                    <a:solidFill>
                      <a:srgbClr val="92D050"/>
                    </a:solidFill>
                  </a:tcPr>
                </a:tc>
                <a:tc>
                  <a:txBody>
                    <a:bodyPr/>
                    <a:lstStyle/>
                    <a:p>
                      <a:r>
                        <a:rPr lang="en-GB" sz="1100" dirty="0">
                          <a:solidFill>
                            <a:schemeClr val="tx1"/>
                          </a:solidFill>
                        </a:rPr>
                        <a:t>Protects</a:t>
                      </a:r>
                      <a:r>
                        <a:rPr lang="en-GB" sz="1100" baseline="0" dirty="0">
                          <a:solidFill>
                            <a:schemeClr val="tx1"/>
                          </a:solidFill>
                        </a:rPr>
                        <a:t> the spinal cord. Used when performing rolls in gymnastics.</a:t>
                      </a:r>
                      <a:endParaRPr lang="en-GB" sz="1100" dirty="0">
                        <a:solidFill>
                          <a:schemeClr val="tx1"/>
                        </a:solidFill>
                      </a:endParaRPr>
                    </a:p>
                  </a:txBody>
                  <a:tcPr>
                    <a:solidFill>
                      <a:srgbClr val="92D050"/>
                    </a:solidFill>
                  </a:tcPr>
                </a:tc>
                <a:tc>
                  <a:txBody>
                    <a:bodyPr/>
                    <a:lstStyle/>
                    <a:p>
                      <a:r>
                        <a:rPr lang="en-GB" sz="1100" dirty="0">
                          <a:solidFill>
                            <a:schemeClr val="tx1"/>
                          </a:solidFill>
                        </a:rPr>
                        <a:t>Trapezius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a:t>
                      </a:r>
                      <a:r>
                        <a:rPr lang="en-GB" sz="1100" baseline="0" dirty="0">
                          <a:solidFill>
                            <a:schemeClr val="tx1"/>
                          </a:solidFill>
                        </a:rPr>
                        <a:t> at the top of the back keeping the shoulder in position. Used when taking a throw in in football.</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295014">
                <a:tc>
                  <a:txBody>
                    <a:bodyPr/>
                    <a:lstStyle/>
                    <a:p>
                      <a:r>
                        <a:rPr lang="en-GB" sz="1100" dirty="0">
                          <a:solidFill>
                            <a:schemeClr val="tx1"/>
                          </a:solidFill>
                        </a:rPr>
                        <a:t>Hip</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Consists</a:t>
                      </a:r>
                      <a:r>
                        <a:rPr lang="en-GB" sz="1100" baseline="0" dirty="0">
                          <a:solidFill>
                            <a:schemeClr val="tx1"/>
                          </a:solidFill>
                        </a:rPr>
                        <a:t> of the pelvis that is a flat bone.</a:t>
                      </a:r>
                      <a:endParaRPr lang="en-GB" sz="1100" dirty="0">
                        <a:solidFill>
                          <a:schemeClr val="tx1"/>
                        </a:solidFill>
                      </a:endParaRPr>
                    </a:p>
                  </a:txBody>
                  <a:tcPr>
                    <a:solidFill>
                      <a:srgbClr val="92D050"/>
                    </a:solidFill>
                  </a:tcPr>
                </a:tc>
                <a:tc>
                  <a:txBody>
                    <a:bodyPr/>
                    <a:lstStyle/>
                    <a:p>
                      <a:r>
                        <a:rPr lang="en-GB" sz="1100" dirty="0">
                          <a:solidFill>
                            <a:schemeClr val="tx1"/>
                          </a:solidFill>
                        </a:rPr>
                        <a:t>Tendon</a:t>
                      </a:r>
                    </a:p>
                  </a:txBody>
                  <a:tcPr>
                    <a:solidFill>
                      <a:schemeClr val="accent2">
                        <a:lumMod val="60000"/>
                        <a:lumOff val="40000"/>
                      </a:schemeClr>
                    </a:solidFill>
                  </a:tcPr>
                </a:tc>
                <a:tc>
                  <a:txBody>
                    <a:bodyPr/>
                    <a:lstStyle/>
                    <a:p>
                      <a:r>
                        <a:rPr lang="en-GB" sz="1100" dirty="0"/>
                        <a:t>Attaches</a:t>
                      </a:r>
                      <a:r>
                        <a:rPr lang="en-GB" sz="1100" baseline="0" dirty="0"/>
                        <a:t> a muscle to a bone</a:t>
                      </a:r>
                      <a:endParaRPr lang="en-GB" sz="1100" dirty="0"/>
                    </a:p>
                  </a:txBody>
                  <a:tcPr>
                    <a:solidFill>
                      <a:schemeClr val="accent2">
                        <a:lumMod val="60000"/>
                        <a:lumOff val="40000"/>
                      </a:schemeClr>
                    </a:solidFill>
                  </a:tcPr>
                </a:tc>
                <a:extLst>
                  <a:ext uri="{0D108BD9-81ED-4DB2-BD59-A6C34878D82A}">
                    <a16:rowId xmlns:a16="http://schemas.microsoft.com/office/drawing/2014/main" val="3441995262"/>
                  </a:ext>
                </a:extLst>
              </a:tr>
              <a:tr h="282804">
                <a:tc rowSpan="2">
                  <a:txBody>
                    <a:bodyPr/>
                    <a:lstStyle/>
                    <a:p>
                      <a:r>
                        <a:rPr lang="en-GB" sz="1100" dirty="0">
                          <a:solidFill>
                            <a:schemeClr val="tx1"/>
                          </a:solidFill>
                        </a:rPr>
                        <a:t>Ankle</a:t>
                      </a:r>
                    </a:p>
                  </a:txBody>
                  <a:tcPr>
                    <a:solidFill>
                      <a:srgbClr val="92D050"/>
                    </a:solidFill>
                  </a:tcPr>
                </a:tc>
                <a:tc rowSpan="2">
                  <a:txBody>
                    <a:bodyPr/>
                    <a:lstStyle/>
                    <a:p>
                      <a:r>
                        <a:rPr lang="en-GB" sz="1100" dirty="0">
                          <a:solidFill>
                            <a:schemeClr val="tx1"/>
                          </a:solidFill>
                        </a:rPr>
                        <a:t>Bones that make up the ankle include the talus, tibia and fibula. Used when</a:t>
                      </a:r>
                      <a:r>
                        <a:rPr lang="en-GB" sz="1100" baseline="0" dirty="0">
                          <a:solidFill>
                            <a:schemeClr val="tx1"/>
                          </a:solidFill>
                        </a:rPr>
                        <a:t> kicking a ball.</a:t>
                      </a:r>
                      <a:endParaRPr lang="en-GB" sz="1100" dirty="0">
                        <a:solidFill>
                          <a:schemeClr val="tx1"/>
                        </a:solidFill>
                      </a:endParaRPr>
                    </a:p>
                  </a:txBody>
                  <a:tcPr>
                    <a:solidFill>
                      <a:srgbClr val="92D050"/>
                    </a:solidFill>
                  </a:tcPr>
                </a:tc>
                <a:tc>
                  <a:txBody>
                    <a:bodyPr/>
                    <a:lstStyle/>
                    <a:p>
                      <a:r>
                        <a:rPr lang="en-GB" sz="1100" dirty="0">
                          <a:solidFill>
                            <a:schemeClr val="tx1"/>
                          </a:solidFill>
                        </a:rPr>
                        <a:t>Ligament</a:t>
                      </a:r>
                    </a:p>
                  </a:txBody>
                  <a:tcPr>
                    <a:solidFill>
                      <a:schemeClr val="accent2">
                        <a:lumMod val="60000"/>
                        <a:lumOff val="40000"/>
                      </a:schemeClr>
                    </a:solidFill>
                  </a:tcPr>
                </a:tc>
                <a:tc>
                  <a:txBody>
                    <a:bodyPr/>
                    <a:lstStyle/>
                    <a:p>
                      <a:r>
                        <a:rPr lang="en-GB" sz="1100" dirty="0"/>
                        <a:t>Attaches a</a:t>
                      </a:r>
                      <a:r>
                        <a:rPr lang="en-GB" sz="1100" baseline="0" dirty="0"/>
                        <a:t> bone to a bone</a:t>
                      </a:r>
                    </a:p>
                  </a:txBody>
                  <a:tcPr>
                    <a:solidFill>
                      <a:schemeClr val="accent2">
                        <a:lumMod val="60000"/>
                        <a:lumOff val="40000"/>
                      </a:schemeClr>
                    </a:solidFill>
                  </a:tcPr>
                </a:tc>
                <a:extLst>
                  <a:ext uri="{0D108BD9-81ED-4DB2-BD59-A6C34878D82A}">
                    <a16:rowId xmlns:a16="http://schemas.microsoft.com/office/drawing/2014/main" val="3078415272"/>
                  </a:ext>
                </a:extLst>
              </a:tr>
              <a:tr h="435253">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100" dirty="0">
                          <a:solidFill>
                            <a:schemeClr val="tx1"/>
                          </a:solidFill>
                        </a:rPr>
                        <a:t>Abdominals</a:t>
                      </a:r>
                    </a:p>
                  </a:txBody>
                  <a:tcPr>
                    <a:solidFill>
                      <a:schemeClr val="accent2">
                        <a:lumMod val="60000"/>
                        <a:lumOff val="40000"/>
                      </a:schemeClr>
                    </a:solidFill>
                  </a:tcPr>
                </a:tc>
                <a:tc>
                  <a:txBody>
                    <a:bodyPr/>
                    <a:lstStyle/>
                    <a:p>
                      <a:r>
                        <a:rPr lang="en-GB" sz="1100" dirty="0"/>
                        <a:t>Located in</a:t>
                      </a:r>
                      <a:r>
                        <a:rPr lang="en-GB" sz="1100" baseline="0" dirty="0"/>
                        <a:t> the middle of the body. Allows the body to bend. Used in gym.</a:t>
                      </a:r>
                      <a:endParaRPr lang="en-GB" sz="11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64266"/>
        </p:xfrm>
        <a:graphic>
          <a:graphicData uri="http://schemas.openxmlformats.org/drawingml/2006/table">
            <a:tbl>
              <a:tblPr firstRow="1" bandRow="1">
                <a:tableStyleId>{5C22544A-7EE6-4342-B048-85BDC9FD1C3A}</a:tableStyleId>
              </a:tblPr>
              <a:tblGrid>
                <a:gridCol w="931985">
                  <a:extLst>
                    <a:ext uri="{9D8B030D-6E8A-4147-A177-3AD203B41FA5}">
                      <a16:colId xmlns:a16="http://schemas.microsoft.com/office/drawing/2014/main" val="4199751454"/>
                    </a:ext>
                  </a:extLst>
                </a:gridCol>
                <a:gridCol w="1600199">
                  <a:extLst>
                    <a:ext uri="{9D8B030D-6E8A-4147-A177-3AD203B41FA5}">
                      <a16:colId xmlns:a16="http://schemas.microsoft.com/office/drawing/2014/main" val="134358647"/>
                    </a:ext>
                  </a:extLst>
                </a:gridCol>
              </a:tblGrid>
              <a:tr h="258623">
                <a:tc gridSpan="2">
                  <a:txBody>
                    <a:bodyPr/>
                    <a:lstStyle/>
                    <a:p>
                      <a:r>
                        <a:rPr lang="en-GB" sz="1100" baseline="0" dirty="0">
                          <a:solidFill>
                            <a:schemeClr val="tx1"/>
                          </a:solidFill>
                        </a:rPr>
                        <a:t> Rules of basketball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112135">
                <a:tc>
                  <a:txBody>
                    <a:bodyPr/>
                    <a:lstStyle/>
                    <a:p>
                      <a:r>
                        <a:rPr lang="en-GB" sz="1100" b="1" dirty="0">
                          <a:solidFill>
                            <a:schemeClr val="tx1"/>
                          </a:solidFill>
                        </a:rPr>
                        <a:t>Travelling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not allowed to carry or move with the ball in</a:t>
                      </a:r>
                      <a:r>
                        <a:rPr lang="en-GB" sz="1100" baseline="0" dirty="0">
                          <a:solidFill>
                            <a:schemeClr val="tx1"/>
                          </a:solidFill>
                        </a:rPr>
                        <a:t> their hands. Side line ball awarded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1262688">
                <a:tc>
                  <a:txBody>
                    <a:bodyPr/>
                    <a:lstStyle/>
                    <a:p>
                      <a:r>
                        <a:rPr lang="en-GB" sz="1100" b="1" dirty="0">
                          <a:solidFill>
                            <a:schemeClr val="tx1"/>
                          </a:solidFill>
                        </a:rPr>
                        <a:t>Double Dribble</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is when a player dribbles the ball twice after the ball comes to rest or they put two hands on the ball. Side line ball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388531900"/>
                  </a:ext>
                </a:extLst>
              </a:tr>
              <a:tr h="1262688">
                <a:tc>
                  <a:txBody>
                    <a:bodyPr/>
                    <a:lstStyle/>
                    <a:p>
                      <a:r>
                        <a:rPr lang="en-GB" sz="1100" b="1" dirty="0">
                          <a:solidFill>
                            <a:schemeClr val="tx1"/>
                          </a:solidFill>
                        </a:rPr>
                        <a:t>Physical Foul</a:t>
                      </a:r>
                    </a:p>
                  </a:txBody>
                  <a:tcPr>
                    <a:solidFill>
                      <a:schemeClr val="accent3">
                        <a:lumMod val="20000"/>
                        <a:lumOff val="80000"/>
                      </a:schemeClr>
                    </a:solidFill>
                  </a:tcPr>
                </a:tc>
                <a:tc>
                  <a:txBody>
                    <a:bodyPr/>
                    <a:lstStyle/>
                    <a:p>
                      <a:r>
                        <a:rPr lang="en-GB" sz="1100" dirty="0">
                          <a:solidFill>
                            <a:schemeClr val="tx1"/>
                          </a:solidFill>
                        </a:rPr>
                        <a:t>No contact is permitted between players.  Side line ball is awarded to the opposition. If a foul occurs in the key during a shot. A free throw is awarded.</a:t>
                      </a:r>
                    </a:p>
                  </a:txBody>
                  <a:tcPr>
                    <a:solidFill>
                      <a:schemeClr val="accent3">
                        <a:lumMod val="20000"/>
                        <a:lumOff val="80000"/>
                      </a:schemeClr>
                    </a:solidFill>
                  </a:tcPr>
                </a:tc>
                <a:extLst>
                  <a:ext uri="{0D108BD9-81ED-4DB2-BD59-A6C34878D82A}">
                    <a16:rowId xmlns:a16="http://schemas.microsoft.com/office/drawing/2014/main" val="742250476"/>
                  </a:ext>
                </a:extLst>
              </a:tr>
              <a:tr h="760655">
                <a:tc>
                  <a:txBody>
                    <a:bodyPr/>
                    <a:lstStyle/>
                    <a:p>
                      <a:r>
                        <a:rPr lang="en-GB" sz="1100" b="1" dirty="0">
                          <a:solidFill>
                            <a:schemeClr val="tx1"/>
                          </a:solidFill>
                        </a:rPr>
                        <a:t>Back court violation</a:t>
                      </a:r>
                    </a:p>
                  </a:txBody>
                  <a:tcPr>
                    <a:solidFill>
                      <a:schemeClr val="accent3">
                        <a:lumMod val="20000"/>
                        <a:lumOff val="80000"/>
                      </a:schemeClr>
                    </a:solidFill>
                  </a:tcPr>
                </a:tc>
                <a:tc>
                  <a:txBody>
                    <a:bodyPr/>
                    <a:lstStyle/>
                    <a:p>
                      <a:r>
                        <a:rPr lang="en-GB" sz="1100" dirty="0">
                          <a:solidFill>
                            <a:schemeClr val="tx1"/>
                          </a:solidFill>
                        </a:rPr>
                        <a:t>This is when a player passes</a:t>
                      </a:r>
                      <a:r>
                        <a:rPr lang="en-GB" sz="1100" baseline="0" dirty="0">
                          <a:solidFill>
                            <a:schemeClr val="tx1"/>
                          </a:solidFill>
                        </a:rPr>
                        <a:t> or dribbles the all back into their own half of the court.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1112135">
                <a:tc>
                  <a:txBody>
                    <a:bodyPr/>
                    <a:lstStyle/>
                    <a:p>
                      <a:r>
                        <a:rPr lang="en-GB" sz="1100" b="1" dirty="0">
                          <a:solidFill>
                            <a:schemeClr val="tx1"/>
                          </a:solidFill>
                        </a:rPr>
                        <a:t>Scoring</a:t>
                      </a:r>
                    </a:p>
                  </a:txBody>
                  <a:tcPr>
                    <a:solidFill>
                      <a:schemeClr val="accent3">
                        <a:lumMod val="20000"/>
                        <a:lumOff val="80000"/>
                      </a:schemeClr>
                    </a:solidFill>
                  </a:tcPr>
                </a:tc>
                <a:tc>
                  <a:txBody>
                    <a:bodyPr/>
                    <a:lstStyle/>
                    <a:p>
                      <a:r>
                        <a:rPr lang="en-GB" sz="1100" dirty="0">
                          <a:solidFill>
                            <a:schemeClr val="tx1"/>
                          </a:solidFill>
                        </a:rPr>
                        <a:t>2 points</a:t>
                      </a:r>
                      <a:r>
                        <a:rPr lang="en-GB" sz="1100" baseline="0" dirty="0">
                          <a:solidFill>
                            <a:schemeClr val="tx1"/>
                          </a:solidFill>
                        </a:rPr>
                        <a:t> awarded for a basket within the key. 3 points are awarded for a basket from outside the key. 1 point is awarded for a free throw.</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089076">
                <a:tc>
                  <a:txBody>
                    <a:bodyPr/>
                    <a:lstStyle/>
                    <a:p>
                      <a:r>
                        <a:rPr lang="en-GB" sz="1100" b="1" dirty="0">
                          <a:solidFill>
                            <a:schemeClr val="tx1"/>
                          </a:solidFill>
                        </a:rPr>
                        <a:t>Triple threat</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a position when a player can either pass, dribble or shoot.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211236564"/>
                  </a:ext>
                </a:extLst>
              </a:tr>
            </a:tbl>
          </a:graphicData>
        </a:graphic>
      </p:graphicFrame>
      <p:graphicFrame>
        <p:nvGraphicFramePr>
          <p:cNvPr id="6" name="Table 5"/>
          <p:cNvGraphicFramePr>
            <a:graphicFrameLocks noGrp="1"/>
          </p:cNvGraphicFramePr>
          <p:nvPr>
            <p:extLst/>
          </p:nvPr>
        </p:nvGraphicFramePr>
        <p:xfrm>
          <a:off x="1" y="3506380"/>
          <a:ext cx="2538662" cy="3351620"/>
        </p:xfrm>
        <a:graphic>
          <a:graphicData uri="http://schemas.openxmlformats.org/drawingml/2006/table">
            <a:tbl>
              <a:tblPr firstRow="1" bandRow="1">
                <a:tableStyleId>{5C22544A-7EE6-4342-B048-85BDC9FD1C3A}</a:tableStyleId>
              </a:tblPr>
              <a:tblGrid>
                <a:gridCol w="926431">
                  <a:extLst>
                    <a:ext uri="{9D8B030D-6E8A-4147-A177-3AD203B41FA5}">
                      <a16:colId xmlns:a16="http://schemas.microsoft.com/office/drawing/2014/main" val="2645025886"/>
                    </a:ext>
                  </a:extLst>
                </a:gridCol>
                <a:gridCol w="1612231">
                  <a:extLst>
                    <a:ext uri="{9D8B030D-6E8A-4147-A177-3AD203B41FA5}">
                      <a16:colId xmlns:a16="http://schemas.microsoft.com/office/drawing/2014/main" val="3333972068"/>
                    </a:ext>
                  </a:extLst>
                </a:gridCol>
              </a:tblGrid>
              <a:tr h="33761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Different body types in</a:t>
                      </a:r>
                      <a:r>
                        <a:rPr lang="en-GB" sz="1100" b="1" baseline="0" dirty="0">
                          <a:solidFill>
                            <a:schemeClr val="tx1"/>
                          </a:solidFill>
                        </a:rPr>
                        <a:t> sport</a:t>
                      </a:r>
                      <a:endParaRPr lang="en-GB" sz="1100" b="1" dirty="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951610">
                <a:tc>
                  <a:txBody>
                    <a:bodyPr/>
                    <a:lstStyle/>
                    <a:p>
                      <a:r>
                        <a:rPr lang="en-GB" sz="1100" dirty="0">
                          <a:solidFill>
                            <a:schemeClr val="tx1"/>
                          </a:solidFill>
                        </a:rPr>
                        <a:t>Ectomorph</a:t>
                      </a:r>
                    </a:p>
                  </a:txBody>
                  <a:tcPr>
                    <a:solidFill>
                      <a:schemeClr val="accent1">
                        <a:lumMod val="40000"/>
                        <a:lumOff val="60000"/>
                      </a:schemeClr>
                    </a:solidFill>
                  </a:tcPr>
                </a:tc>
                <a:tc>
                  <a:txBody>
                    <a:bodyPr/>
                    <a:lstStyle/>
                    <a:p>
                      <a:r>
                        <a:rPr lang="en-GB" sz="1100" dirty="0"/>
                        <a:t>Characteristic</a:t>
                      </a:r>
                      <a:r>
                        <a:rPr lang="en-GB" sz="1100" baseline="0" dirty="0"/>
                        <a:t>s include: long arms and legs, little body fat/muscle. Sports: marathon running, high jump.</a:t>
                      </a:r>
                      <a:endParaRPr lang="en-GB" sz="1100" dirty="0"/>
                    </a:p>
                  </a:txBody>
                  <a:tcPr>
                    <a:solidFill>
                      <a:schemeClr val="accent1">
                        <a:lumMod val="40000"/>
                        <a:lumOff val="60000"/>
                      </a:schemeClr>
                    </a:solidFill>
                  </a:tcPr>
                </a:tc>
                <a:extLst>
                  <a:ext uri="{0D108BD9-81ED-4DB2-BD59-A6C34878D82A}">
                    <a16:rowId xmlns:a16="http://schemas.microsoft.com/office/drawing/2014/main" val="3061556891"/>
                  </a:ext>
                </a:extLst>
              </a:tr>
              <a:tr h="1123212">
                <a:tc>
                  <a:txBody>
                    <a:bodyPr/>
                    <a:lstStyle/>
                    <a:p>
                      <a:r>
                        <a:rPr lang="en-GB" sz="1100" dirty="0">
                          <a:solidFill>
                            <a:schemeClr val="tx1"/>
                          </a:solidFill>
                        </a:rPr>
                        <a:t>Mesomorph</a:t>
                      </a:r>
                    </a:p>
                  </a:txBody>
                  <a:tcPr>
                    <a:solidFill>
                      <a:schemeClr val="accent1">
                        <a:lumMod val="40000"/>
                        <a:lumOff val="60000"/>
                      </a:schemeClr>
                    </a:solidFill>
                  </a:tcPr>
                </a:tc>
                <a:tc>
                  <a:txBody>
                    <a:bodyPr/>
                    <a:lstStyle/>
                    <a:p>
                      <a:r>
                        <a:rPr lang="en-GB" sz="1100" dirty="0"/>
                        <a:t>Characteristics include: lots of muscle, wide</a:t>
                      </a:r>
                      <a:r>
                        <a:rPr lang="en-GB" sz="1100" baseline="0" dirty="0"/>
                        <a:t> shoulders and narrow waist. Sports: Weightlifting, swimming, sprinting.</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39185">
                <a:tc>
                  <a:txBody>
                    <a:bodyPr/>
                    <a:lstStyle/>
                    <a:p>
                      <a:r>
                        <a:rPr lang="en-GB" sz="1100" dirty="0">
                          <a:solidFill>
                            <a:schemeClr val="tx1"/>
                          </a:solidFill>
                        </a:rPr>
                        <a:t>Endomorph</a:t>
                      </a:r>
                    </a:p>
                  </a:txBody>
                  <a:tcPr>
                    <a:solidFill>
                      <a:schemeClr val="accent1">
                        <a:lumMod val="40000"/>
                        <a:lumOff val="60000"/>
                      </a:schemeClr>
                    </a:solidFill>
                  </a:tcPr>
                </a:tc>
                <a:tc>
                  <a:txBody>
                    <a:bodyPr/>
                    <a:lstStyle/>
                    <a:p>
                      <a:r>
                        <a:rPr lang="en-GB" sz="1100" dirty="0"/>
                        <a:t>Characteristics:</a:t>
                      </a:r>
                      <a:r>
                        <a:rPr lang="en-GB" sz="1100" baseline="0" dirty="0"/>
                        <a:t>  dumpy, lots of fat, little muscle, short arms/legs. Sports: Sumo wrestling.</a:t>
                      </a:r>
                      <a:endParaRPr lang="en-GB" sz="1100" dirty="0"/>
                    </a:p>
                  </a:txBody>
                  <a:tcPr>
                    <a:solidFill>
                      <a:schemeClr val="accent1">
                        <a:lumMod val="40000"/>
                        <a:lumOff val="60000"/>
                      </a:schemeClr>
                    </a:solidFill>
                  </a:tcPr>
                </a:tc>
                <a:extLst>
                  <a:ext uri="{0D108BD9-81ED-4DB2-BD59-A6C34878D82A}">
                    <a16:rowId xmlns:a16="http://schemas.microsoft.com/office/drawing/2014/main" val="1948897614"/>
                  </a:ext>
                </a:extLst>
              </a:tr>
            </a:tbl>
          </a:graphicData>
        </a:graphic>
      </p:graphicFrame>
      <p:graphicFrame>
        <p:nvGraphicFramePr>
          <p:cNvPr id="7" name="Table 6"/>
          <p:cNvGraphicFramePr>
            <a:graphicFrameLocks noGrp="1"/>
          </p:cNvGraphicFramePr>
          <p:nvPr>
            <p:extLst/>
          </p:nvPr>
        </p:nvGraphicFramePr>
        <p:xfrm>
          <a:off x="2538663" y="3506381"/>
          <a:ext cx="4073152" cy="3351619"/>
        </p:xfrm>
        <a:graphic>
          <a:graphicData uri="http://schemas.openxmlformats.org/drawingml/2006/table">
            <a:tbl>
              <a:tblPr firstRow="1" bandRow="1">
                <a:tableStyleId>{5C22544A-7EE6-4342-B048-85BDC9FD1C3A}</a:tableStyleId>
              </a:tblPr>
              <a:tblGrid>
                <a:gridCol w="1526513">
                  <a:extLst>
                    <a:ext uri="{9D8B030D-6E8A-4147-A177-3AD203B41FA5}">
                      <a16:colId xmlns:a16="http://schemas.microsoft.com/office/drawing/2014/main" val="2484351767"/>
                    </a:ext>
                  </a:extLst>
                </a:gridCol>
                <a:gridCol w="2546639">
                  <a:extLst>
                    <a:ext uri="{9D8B030D-6E8A-4147-A177-3AD203B41FA5}">
                      <a16:colId xmlns:a16="http://schemas.microsoft.com/office/drawing/2014/main" val="531569662"/>
                    </a:ext>
                  </a:extLst>
                </a:gridCol>
              </a:tblGrid>
              <a:tr h="32161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Health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61088">
                <a:tc>
                  <a:txBody>
                    <a:bodyPr/>
                    <a:lstStyle/>
                    <a:p>
                      <a:r>
                        <a:rPr lang="en-GB" sz="1100" dirty="0">
                          <a:solidFill>
                            <a:schemeClr val="tx1"/>
                          </a:solidFill>
                        </a:rPr>
                        <a:t>Flexibility</a:t>
                      </a:r>
                    </a:p>
                  </a:txBody>
                  <a:tcPr>
                    <a:solidFill>
                      <a:schemeClr val="accent5">
                        <a:lumMod val="40000"/>
                        <a:lumOff val="60000"/>
                      </a:schemeClr>
                    </a:solidFill>
                  </a:tcPr>
                </a:tc>
                <a:tc>
                  <a:txBody>
                    <a:bodyPr/>
                    <a:lstStyle/>
                    <a:p>
                      <a:r>
                        <a:rPr lang="en-GB" sz="1100" dirty="0"/>
                        <a:t>The range of movement at a joint.  Needed in gymnastics.</a:t>
                      </a:r>
                    </a:p>
                  </a:txBody>
                  <a:tcPr>
                    <a:solidFill>
                      <a:schemeClr val="accent5">
                        <a:lumMod val="40000"/>
                        <a:lumOff val="60000"/>
                      </a:schemeClr>
                    </a:solidFill>
                  </a:tcPr>
                </a:tc>
                <a:extLst>
                  <a:ext uri="{0D108BD9-81ED-4DB2-BD59-A6C34878D82A}">
                    <a16:rowId xmlns:a16="http://schemas.microsoft.com/office/drawing/2014/main" val="1154790536"/>
                  </a:ext>
                </a:extLst>
              </a:tr>
              <a:tr h="461088">
                <a:tc>
                  <a:txBody>
                    <a:bodyPr/>
                    <a:lstStyle/>
                    <a:p>
                      <a:r>
                        <a:rPr lang="en-GB" sz="1100" dirty="0">
                          <a:solidFill>
                            <a:schemeClr val="tx1"/>
                          </a:solidFill>
                        </a:rPr>
                        <a:t>Muscular Strength</a:t>
                      </a:r>
                    </a:p>
                  </a:txBody>
                  <a:tcPr>
                    <a:solidFill>
                      <a:schemeClr val="accent5">
                        <a:lumMod val="40000"/>
                        <a:lumOff val="60000"/>
                      </a:schemeClr>
                    </a:solidFill>
                  </a:tcPr>
                </a:tc>
                <a:tc>
                  <a:txBody>
                    <a:bodyPr/>
                    <a:lstStyle/>
                    <a:p>
                      <a:r>
                        <a:rPr lang="en-GB" sz="1100" dirty="0"/>
                        <a:t>The maximum force that can</a:t>
                      </a:r>
                      <a:r>
                        <a:rPr lang="en-GB" sz="1100" baseline="0" dirty="0"/>
                        <a:t> be applied to an object. Used in weightlifting.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642230">
                <a:tc>
                  <a:txBody>
                    <a:bodyPr/>
                    <a:lstStyle/>
                    <a:p>
                      <a:r>
                        <a:rPr lang="en-GB" sz="1100" dirty="0">
                          <a:solidFill>
                            <a:schemeClr val="tx1"/>
                          </a:solidFill>
                        </a:rPr>
                        <a:t>Cardiovascular Fitness</a:t>
                      </a:r>
                    </a:p>
                  </a:txBody>
                  <a:tcPr>
                    <a:solidFill>
                      <a:schemeClr val="accent5">
                        <a:lumMod val="40000"/>
                        <a:lumOff val="60000"/>
                      </a:schemeClr>
                    </a:solidFill>
                  </a:tcPr>
                </a:tc>
                <a:tc>
                  <a:txBody>
                    <a:bodyPr/>
                    <a:lstStyle/>
                    <a:p>
                      <a:r>
                        <a:rPr lang="en-GB" sz="1100" dirty="0"/>
                        <a:t>The ability of the heart to work for long periods</a:t>
                      </a:r>
                      <a:r>
                        <a:rPr lang="en-GB" sz="1100" baseline="0" dirty="0"/>
                        <a:t> without tiring. Needed in long distance running and cycling.</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642230">
                <a:tc>
                  <a:txBody>
                    <a:bodyPr/>
                    <a:lstStyle/>
                    <a:p>
                      <a:r>
                        <a:rPr lang="en-GB" sz="1100" dirty="0">
                          <a:solidFill>
                            <a:schemeClr val="tx1"/>
                          </a:solidFill>
                        </a:rPr>
                        <a:t>Muscular Endurance</a:t>
                      </a:r>
                    </a:p>
                  </a:txBody>
                  <a:tcPr>
                    <a:solidFill>
                      <a:schemeClr val="accent5">
                        <a:lumMod val="40000"/>
                        <a:lumOff val="60000"/>
                      </a:schemeClr>
                    </a:solidFill>
                  </a:tcPr>
                </a:tc>
                <a:tc>
                  <a:txBody>
                    <a:bodyPr/>
                    <a:lstStyle/>
                    <a:p>
                      <a:r>
                        <a:rPr lang="en-GB" sz="1100" dirty="0"/>
                        <a:t>The</a:t>
                      </a:r>
                      <a:r>
                        <a:rPr lang="en-GB" sz="1100" baseline="0" dirty="0"/>
                        <a:t> ability of the muscles to work for long periods without tiring. Needed in the legs when cycling.</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823371">
                <a:tc>
                  <a:txBody>
                    <a:bodyPr/>
                    <a:lstStyle/>
                    <a:p>
                      <a:r>
                        <a:rPr lang="en-GB" sz="1100" dirty="0">
                          <a:solidFill>
                            <a:schemeClr val="tx1"/>
                          </a:solidFill>
                        </a:rPr>
                        <a:t>Body</a:t>
                      </a:r>
                      <a:r>
                        <a:rPr lang="en-GB" sz="1100" baseline="0" dirty="0">
                          <a:solidFill>
                            <a:schemeClr val="tx1"/>
                          </a:solidFill>
                        </a:rPr>
                        <a:t> Composition</a:t>
                      </a:r>
                      <a:endParaRPr lang="en-GB" sz="1100" dirty="0">
                        <a:solidFill>
                          <a:schemeClr val="tx1"/>
                        </a:solidFill>
                      </a:endParaRPr>
                    </a:p>
                  </a:txBody>
                  <a:tcPr>
                    <a:solidFill>
                      <a:schemeClr val="accent5">
                        <a:lumMod val="40000"/>
                        <a:lumOff val="60000"/>
                      </a:schemeClr>
                    </a:solidFill>
                  </a:tcPr>
                </a:tc>
                <a:tc>
                  <a:txBody>
                    <a:bodyPr/>
                    <a:lstStyle/>
                    <a:p>
                      <a:r>
                        <a:rPr lang="en-GB" sz="1100" dirty="0"/>
                        <a:t>The percentage of muscles, bone and fat on the body. Runners would need low body composition. Rugby players a higher body composition.</a:t>
                      </a:r>
                    </a:p>
                  </a:txBody>
                  <a:tcPr>
                    <a:solidFill>
                      <a:schemeClr val="accent5">
                        <a:lumMod val="40000"/>
                        <a:lumOff val="60000"/>
                      </a:schemeClr>
                    </a:solidFill>
                  </a:tcPr>
                </a:tc>
                <a:extLst>
                  <a:ext uri="{0D108BD9-81ED-4DB2-BD59-A6C34878D82A}">
                    <a16:rowId xmlns:a16="http://schemas.microsoft.com/office/drawing/2014/main" val="25061695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205519527"/>
              </p:ext>
            </p:extLst>
          </p:nvPr>
        </p:nvGraphicFramePr>
        <p:xfrm>
          <a:off x="0"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Autumn</a:t>
                      </a:r>
                      <a:r>
                        <a:rPr lang="en-GB" sz="1400" baseline="0" dirty="0" smtClean="0">
                          <a:solidFill>
                            <a:srgbClr val="000000"/>
                          </a:solidFill>
                        </a:rPr>
                        <a:t> </a:t>
                      </a:r>
                      <a:r>
                        <a:rPr lang="en-GB" sz="1400" baseline="0" dirty="0">
                          <a:solidFill>
                            <a:srgbClr val="000000"/>
                          </a:solidFill>
                        </a:rPr>
                        <a:t>Term 1 Knowledge Organiser – Basketball Year 9</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1774327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Autumn 2</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2603592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1743959" y="390051"/>
          <a:ext cx="3782122" cy="4269252"/>
        </p:xfrm>
        <a:graphic>
          <a:graphicData uri="http://schemas.openxmlformats.org/drawingml/2006/table">
            <a:tbl>
              <a:tblPr firstRow="1" bandRow="1">
                <a:tableStyleId>{5C22544A-7EE6-4342-B048-85BDC9FD1C3A}</a:tableStyleId>
              </a:tblPr>
              <a:tblGrid>
                <a:gridCol w="773162">
                  <a:extLst>
                    <a:ext uri="{9D8B030D-6E8A-4147-A177-3AD203B41FA5}">
                      <a16:colId xmlns:a16="http://schemas.microsoft.com/office/drawing/2014/main" val="4199751454"/>
                    </a:ext>
                  </a:extLst>
                </a:gridCol>
                <a:gridCol w="3008960">
                  <a:extLst>
                    <a:ext uri="{9D8B030D-6E8A-4147-A177-3AD203B41FA5}">
                      <a16:colId xmlns:a16="http://schemas.microsoft.com/office/drawing/2014/main" val="134358647"/>
                    </a:ext>
                  </a:extLst>
                </a:gridCol>
              </a:tblGrid>
              <a:tr h="182815">
                <a:tc gridSpan="2">
                  <a:txBody>
                    <a:bodyPr/>
                    <a:lstStyle/>
                    <a:p>
                      <a:r>
                        <a:rPr lang="en-GB" sz="1100" dirty="0">
                          <a:solidFill>
                            <a:schemeClr val="tx1"/>
                          </a:solidFill>
                        </a:rPr>
                        <a:t>Core Skill</a:t>
                      </a:r>
                      <a:r>
                        <a:rPr lang="en-GB" sz="1100" baseline="0" dirty="0">
                          <a:solidFill>
                            <a:schemeClr val="tx1"/>
                          </a:solidFill>
                        </a:rPr>
                        <a:t> – Chest pass</a:t>
                      </a:r>
                    </a:p>
                    <a:p>
                      <a:endParaRPr lang="en-GB" sz="1100" baseline="0" dirty="0">
                        <a:solidFill>
                          <a:schemeClr val="tx1"/>
                        </a:solidFill>
                      </a:endParaRPr>
                    </a:p>
                    <a:p>
                      <a:endParaRPr lang="en-GB" sz="1100" baseline="0" dirty="0">
                        <a:solidFill>
                          <a:schemeClr val="tx1"/>
                        </a:solidFill>
                      </a:endParaRPr>
                    </a:p>
                    <a:p>
                      <a:endParaRPr lang="en-GB" sz="1100" baseline="0" dirty="0">
                        <a:solidFill>
                          <a:schemeClr val="tx1"/>
                        </a:solidFill>
                      </a:endParaRPr>
                    </a:p>
                    <a:p>
                      <a:pPr algn="ct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879305">
                <a:tc>
                  <a:txBody>
                    <a:bodyPr/>
                    <a:lstStyle/>
                    <a:p>
                      <a:r>
                        <a:rPr lang="en-GB" sz="1100" b="1" dirty="0">
                          <a:solidFill>
                            <a:schemeClr val="tx1"/>
                          </a:solidFill>
                        </a:rPr>
                        <a:t>Step 1</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endParaRPr lang="en-GB" sz="1200" b="0" i="0" kern="1200" dirty="0">
                        <a:solidFill>
                          <a:schemeClr val="dk1"/>
                        </a:solidFill>
                        <a:effectLst/>
                        <a:latin typeface="+mn-lt"/>
                        <a:ea typeface="+mn-ea"/>
                        <a:cs typeface="+mn-cs"/>
                      </a:endParaRPr>
                    </a:p>
                    <a:p>
                      <a:pPr algn="l"/>
                      <a:r>
                        <a:rPr lang="en-GB" sz="1200" b="0" i="0" dirty="0">
                          <a:solidFill>
                            <a:srgbClr val="000000"/>
                          </a:solidFill>
                          <a:effectLst/>
                          <a:latin typeface="+mn-lt"/>
                        </a:rPr>
                        <a:t>Your hands should form a W behind the ball. Bring your thumbs together in the centre with your fingers comfortably spread out.</a:t>
                      </a:r>
                    </a:p>
                    <a:p>
                      <a:pPr marL="171450" indent="-171450">
                        <a:lnSpc>
                          <a:spcPts val="900"/>
                        </a:lnSpc>
                        <a:buFont typeface="Arial" panose="020B0604020202020204" pitchFamily="34" charset="0"/>
                        <a:buChar char="•"/>
                      </a:pPr>
                      <a:endParaRPr lang="en-GB" sz="1200" b="0" i="0" kern="1200" dirty="0">
                        <a:solidFill>
                          <a:schemeClr val="dk1"/>
                        </a:solidFill>
                        <a:effectLst/>
                        <a:latin typeface="+mn-lt"/>
                        <a:ea typeface="+mn-ea"/>
                        <a:cs typeface="+mn-cs"/>
                      </a:endParaRPr>
                    </a:p>
                  </a:txBody>
                  <a:tcPr>
                    <a:solidFill>
                      <a:schemeClr val="accent3">
                        <a:lumMod val="20000"/>
                        <a:lumOff val="80000"/>
                      </a:schemeClr>
                    </a:solidFill>
                  </a:tcPr>
                </a:tc>
                <a:extLst>
                  <a:ext uri="{0D108BD9-81ED-4DB2-BD59-A6C34878D82A}">
                    <a16:rowId xmlns:a16="http://schemas.microsoft.com/office/drawing/2014/main" val="2963840982"/>
                  </a:ext>
                </a:extLst>
              </a:tr>
              <a:tr h="791527">
                <a:tc>
                  <a:txBody>
                    <a:bodyPr/>
                    <a:lstStyle/>
                    <a:p>
                      <a:r>
                        <a:rPr lang="en-GB" sz="1100" b="1" dirty="0">
                          <a:solidFill>
                            <a:schemeClr val="tx1"/>
                          </a:solidFill>
                        </a:rPr>
                        <a:t>Step 2</a:t>
                      </a:r>
                    </a:p>
                  </a:txBody>
                  <a:tcPr>
                    <a:solidFill>
                      <a:schemeClr val="accent3">
                        <a:lumMod val="20000"/>
                        <a:lumOff val="80000"/>
                      </a:schemeClr>
                    </a:solidFill>
                  </a:tcPr>
                </a:tc>
                <a:tc>
                  <a:txBody>
                    <a:bodyPr/>
                    <a:lstStyle/>
                    <a:p>
                      <a:pPr algn="l"/>
                      <a:r>
                        <a:rPr lang="en-GB" sz="1200" b="0" i="0" dirty="0">
                          <a:solidFill>
                            <a:srgbClr val="000000"/>
                          </a:solidFill>
                          <a:effectLst/>
                          <a:latin typeface="+mn-lt"/>
                        </a:rPr>
                        <a:t>When making a pass, step forward with one foot. This will help you get energy from the floor as you push through with the ball.</a:t>
                      </a:r>
                    </a:p>
                    <a:p>
                      <a:pPr marL="285750" indent="-285750">
                        <a:lnSpc>
                          <a:spcPts val="900"/>
                        </a:lnSpc>
                        <a:buFont typeface="Arial" panose="020B0604020202020204" pitchFamily="34" charset="0"/>
                        <a:buChar char="•"/>
                      </a:pPr>
                      <a:endParaRPr lang="en-GB" sz="900" dirty="0">
                        <a:solidFill>
                          <a:schemeClr val="accent3">
                            <a:lumMod val="75000"/>
                          </a:schemeClr>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1443881">
                <a:tc>
                  <a:txBody>
                    <a:bodyPr/>
                    <a:lstStyle/>
                    <a:p>
                      <a:r>
                        <a:rPr lang="en-GB" sz="1100" b="1" dirty="0">
                          <a:solidFill>
                            <a:schemeClr val="tx1"/>
                          </a:solidFill>
                        </a:rPr>
                        <a:t>Step 3</a:t>
                      </a:r>
                    </a:p>
                  </a:txBody>
                  <a:tcPr>
                    <a:solidFill>
                      <a:schemeClr val="accent3">
                        <a:lumMod val="20000"/>
                        <a:lumOff val="80000"/>
                      </a:schemeClr>
                    </a:solidFill>
                  </a:tcPr>
                </a:tc>
                <a:tc>
                  <a:txBody>
                    <a:bodyPr/>
                    <a:lstStyle/>
                    <a:p>
                      <a:pPr algn="l"/>
                      <a:r>
                        <a:rPr lang="en-GB" sz="1200" b="0" i="0" dirty="0">
                          <a:solidFill>
                            <a:srgbClr val="000000"/>
                          </a:solidFill>
                          <a:effectLst/>
                          <a:latin typeface="+mn-lt"/>
                        </a:rPr>
                        <a:t>Keep your elbows close to your body and push through with the ball. As you release the ball, straighten your arms and fingers. Keep your wrists pointed upwards to help fully extend your arms.</a:t>
                      </a:r>
                    </a:p>
                    <a:p>
                      <a:pPr algn="l"/>
                      <a:r>
                        <a:rPr lang="en-GB" sz="1200" b="0" i="0" dirty="0">
                          <a:solidFill>
                            <a:srgbClr val="000000"/>
                          </a:solidFill>
                          <a:effectLst/>
                          <a:latin typeface="+mn-lt"/>
                        </a:rPr>
                        <a:t>Keep your eye on the receiver. If you're catching the ball, move towards not away from it.</a:t>
                      </a:r>
                    </a:p>
                    <a:p>
                      <a:pPr marL="0" indent="0">
                        <a:lnSpc>
                          <a:spcPts val="900"/>
                        </a:lnSpc>
                        <a:buFont typeface="Arial" panose="020B0604020202020204" pitchFamily="34" charset="0"/>
                        <a:buNone/>
                      </a:pPr>
                      <a:endParaRPr lang="en-GB" sz="1200" b="0" i="0" kern="1200" dirty="0">
                        <a:solidFill>
                          <a:schemeClr val="dk1"/>
                        </a:solidFill>
                        <a:effectLst/>
                        <a:latin typeface="+mn-lt"/>
                        <a:ea typeface="+mn-ea"/>
                        <a:cs typeface="+mn-cs"/>
                      </a:endParaRPr>
                    </a:p>
                  </a:txBody>
                  <a:tcPr>
                    <a:solidFill>
                      <a:schemeClr val="accent3">
                        <a:lumMod val="20000"/>
                        <a:lumOff val="80000"/>
                      </a:schemeClr>
                    </a:solidFill>
                  </a:tcPr>
                </a:tc>
                <a:extLst>
                  <a:ext uri="{0D108BD9-81ED-4DB2-BD59-A6C34878D82A}">
                    <a16:rowId xmlns:a16="http://schemas.microsoft.com/office/drawing/2014/main" val="856247343"/>
                  </a:ext>
                </a:extLst>
              </a:tr>
            </a:tbl>
          </a:graphicData>
        </a:graphic>
      </p:graphicFrame>
      <p:graphicFrame>
        <p:nvGraphicFramePr>
          <p:cNvPr id="6" name="Table 5"/>
          <p:cNvGraphicFramePr>
            <a:graphicFrameLocks noGrp="1"/>
          </p:cNvGraphicFramePr>
          <p:nvPr>
            <p:extLst/>
          </p:nvPr>
        </p:nvGraphicFramePr>
        <p:xfrm>
          <a:off x="0" y="4659303"/>
          <a:ext cx="5526081" cy="2198695"/>
        </p:xfrm>
        <a:graphic>
          <a:graphicData uri="http://schemas.openxmlformats.org/drawingml/2006/table">
            <a:tbl>
              <a:tblPr firstRow="1" bandRow="1">
                <a:tableStyleId>{5C22544A-7EE6-4342-B048-85BDC9FD1C3A}</a:tableStyleId>
              </a:tblPr>
              <a:tblGrid>
                <a:gridCol w="1319846">
                  <a:extLst>
                    <a:ext uri="{9D8B030D-6E8A-4147-A177-3AD203B41FA5}">
                      <a16:colId xmlns:a16="http://schemas.microsoft.com/office/drawing/2014/main" val="3333972068"/>
                    </a:ext>
                  </a:extLst>
                </a:gridCol>
                <a:gridCol w="4206235">
                  <a:extLst>
                    <a:ext uri="{9D8B030D-6E8A-4147-A177-3AD203B41FA5}">
                      <a16:colId xmlns:a16="http://schemas.microsoft.com/office/drawing/2014/main" val="3984004876"/>
                    </a:ext>
                  </a:extLst>
                </a:gridCol>
              </a:tblGrid>
              <a:tr h="374547">
                <a:tc gridSpan="2">
                  <a:txBody>
                    <a:bodyPr/>
                    <a:lstStyle/>
                    <a:p>
                      <a:pPr algn="ctr"/>
                      <a:r>
                        <a:rPr lang="en-GB" sz="1200" b="1" u="none" dirty="0">
                          <a:solidFill>
                            <a:schemeClr val="tx1"/>
                          </a:solidFill>
                          <a:effectLst/>
                        </a:rPr>
                        <a:t>Components of fitness </a:t>
                      </a:r>
                      <a:r>
                        <a:rPr lang="en-GB" sz="1200" b="1" u="none" dirty="0">
                          <a:solidFill>
                            <a:schemeClr val="tx1"/>
                          </a:solidFill>
                        </a:rPr>
                        <a:t>needed in Netball</a:t>
                      </a:r>
                    </a:p>
                  </a:txBody>
                  <a:tcPr>
                    <a:solidFill>
                      <a:schemeClr val="accent1">
                        <a:lumMod val="40000"/>
                        <a:lumOff val="60000"/>
                      </a:schemeClr>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chemeClr val="accent1">
                        <a:lumMod val="40000"/>
                        <a:lumOff val="60000"/>
                      </a:schemeClr>
                    </a:solidFill>
                  </a:tcPr>
                </a:tc>
                <a:extLst>
                  <a:ext uri="{0D108BD9-81ED-4DB2-BD59-A6C34878D82A}">
                    <a16:rowId xmlns:a16="http://schemas.microsoft.com/office/drawing/2014/main" val="496933320"/>
                  </a:ext>
                </a:extLst>
              </a:tr>
              <a:tr h="346504">
                <a:tc>
                  <a:txBody>
                    <a:bodyPr/>
                    <a:lstStyle/>
                    <a:p>
                      <a:pPr marL="0" indent="0" algn="just">
                        <a:lnSpc>
                          <a:spcPts val="900"/>
                        </a:lnSpc>
                        <a:buFont typeface="Arial" panose="020B0604020202020204" pitchFamily="34" charset="0"/>
                        <a:buNone/>
                      </a:pPr>
                      <a:r>
                        <a:rPr lang="en-GB" sz="1200" b="1" u="none" dirty="0">
                          <a:solidFill>
                            <a:schemeClr val="dk1"/>
                          </a:solidFill>
                          <a:effectLst/>
                        </a:rPr>
                        <a:t>Flexibility</a:t>
                      </a:r>
                      <a:endParaRPr lang="en-GB" sz="1200" u="none" dirty="0"/>
                    </a:p>
                  </a:txBody>
                  <a:tcPr>
                    <a:solidFill>
                      <a:schemeClr val="accent1">
                        <a:lumMod val="40000"/>
                        <a:lumOff val="60000"/>
                      </a:schemeClr>
                    </a:solidFill>
                  </a:tcPr>
                </a:tc>
                <a:tc>
                  <a:txBody>
                    <a:bodyPr/>
                    <a:lstStyle/>
                    <a:p>
                      <a:pPr marL="0" marR="0" indent="0" algn="just" defTabSz="914400" rtl="0" eaLnBrk="1" fontAlgn="auto" latinLnBrk="0" hangingPunct="1">
                        <a:lnSpc>
                          <a:spcPts val="900"/>
                        </a:lnSpc>
                        <a:spcBef>
                          <a:spcPts val="0"/>
                        </a:spcBef>
                        <a:spcAft>
                          <a:spcPts val="0"/>
                        </a:spcAft>
                        <a:buClrTx/>
                        <a:buSzTx/>
                        <a:buFont typeface="Arial" panose="020B0604020202020204" pitchFamily="34" charset="0"/>
                        <a:buNone/>
                        <a:tabLst/>
                        <a:defRPr/>
                      </a:pPr>
                      <a:r>
                        <a:rPr lang="en-GB" sz="1200" b="0" u="none" dirty="0">
                          <a:solidFill>
                            <a:schemeClr val="dk1"/>
                          </a:solidFill>
                          <a:effectLst/>
                        </a:rPr>
                        <a:t>The range of movements possible at a joint.</a:t>
                      </a:r>
                      <a:endParaRPr lang="en-GB" sz="1200" b="1" u="sng" dirty="0">
                        <a:solidFill>
                          <a:schemeClr val="dk1"/>
                        </a:solidFill>
                        <a:effectLst/>
                      </a:endParaRPr>
                    </a:p>
                    <a:p>
                      <a:pPr marL="0" indent="0" algn="just">
                        <a:lnSpc>
                          <a:spcPts val="900"/>
                        </a:lnSpc>
                        <a:buFont typeface="Arial" panose="020B0604020202020204" pitchFamily="34" charset="0"/>
                        <a:buNone/>
                      </a:pPr>
                      <a:endParaRPr lang="en-GB" sz="1200" dirty="0"/>
                    </a:p>
                  </a:txBody>
                  <a:tcPr>
                    <a:solidFill>
                      <a:schemeClr val="accent1">
                        <a:lumMod val="40000"/>
                        <a:lumOff val="60000"/>
                      </a:schemeClr>
                    </a:solidFill>
                  </a:tcPr>
                </a:tc>
                <a:extLst>
                  <a:ext uri="{0D108BD9-81ED-4DB2-BD59-A6C34878D82A}">
                    <a16:rowId xmlns:a16="http://schemas.microsoft.com/office/drawing/2014/main" val="3061556891"/>
                  </a:ext>
                </a:extLst>
              </a:tr>
              <a:tr h="283819">
                <a:tc>
                  <a:txBody>
                    <a:bodyPr/>
                    <a:lstStyle/>
                    <a:p>
                      <a:pPr marL="0" indent="0">
                        <a:lnSpc>
                          <a:spcPts val="900"/>
                        </a:lnSpc>
                        <a:buFont typeface="Arial" panose="020B0604020202020204" pitchFamily="34" charset="0"/>
                        <a:buNone/>
                      </a:pPr>
                      <a:r>
                        <a:rPr lang="en-GB" sz="1200" b="1" u="none" dirty="0">
                          <a:solidFill>
                            <a:schemeClr val="dk1"/>
                          </a:solidFill>
                          <a:effectLst/>
                        </a:rPr>
                        <a:t>Agility</a:t>
                      </a:r>
                      <a:endParaRPr lang="en-GB" sz="12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indent="0">
                        <a:lnSpc>
                          <a:spcPts val="900"/>
                        </a:lnSpc>
                        <a:buFont typeface="Arial" panose="020B0604020202020204" pitchFamily="34" charset="0"/>
                        <a:buNone/>
                      </a:pPr>
                      <a:r>
                        <a:rPr lang="en-GB" sz="1200" b="0" baseline="0" dirty="0">
                          <a:solidFill>
                            <a:schemeClr val="dk1"/>
                          </a:solidFill>
                          <a:effectLst/>
                        </a:rPr>
                        <a:t>The ability to move and change direction quickly </a:t>
                      </a:r>
                      <a:endParaRPr lang="en-GB" sz="120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3577693263"/>
                  </a:ext>
                </a:extLst>
              </a:tr>
              <a:tr h="569580">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none" dirty="0">
                          <a:solidFill>
                            <a:schemeClr val="dk1"/>
                          </a:solidFill>
                          <a:effectLst/>
                        </a:rPr>
                        <a:t>Co-ordination</a:t>
                      </a:r>
                      <a:endParaRPr lang="en-GB" sz="12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solidFill>
                            <a:schemeClr val="dk1"/>
                          </a:solidFill>
                          <a:effectLst/>
                        </a:rPr>
                        <a:t>The ability</a:t>
                      </a:r>
                      <a:r>
                        <a:rPr lang="en-GB" sz="1200" baseline="0" dirty="0">
                          <a:solidFill>
                            <a:schemeClr val="dk1"/>
                          </a:solidFill>
                          <a:effectLst/>
                        </a:rPr>
                        <a:t> to use different (two or more) parts of the body together, smoothly and efficiently.</a:t>
                      </a:r>
                      <a:endParaRPr lang="en-GB" sz="1200" dirty="0">
                        <a:solidFill>
                          <a:schemeClr val="dk1"/>
                        </a:solidFill>
                        <a:effectLst/>
                      </a:endParaRPr>
                    </a:p>
                  </a:txBody>
                  <a:tcPr>
                    <a:solidFill>
                      <a:schemeClr val="accent1">
                        <a:lumMod val="40000"/>
                        <a:lumOff val="60000"/>
                      </a:schemeClr>
                    </a:solidFill>
                  </a:tcPr>
                </a:tc>
                <a:extLst>
                  <a:ext uri="{0D108BD9-81ED-4DB2-BD59-A6C34878D82A}">
                    <a16:rowId xmlns:a16="http://schemas.microsoft.com/office/drawing/2014/main" val="1948897614"/>
                  </a:ext>
                </a:extLst>
              </a:tr>
              <a:tr h="624245">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none" baseline="0" dirty="0">
                          <a:solidFill>
                            <a:schemeClr val="dk1"/>
                          </a:solidFill>
                          <a:effectLst/>
                          <a:latin typeface="+mn-lt"/>
                          <a:ea typeface="+mn-ea"/>
                          <a:cs typeface="+mn-cs"/>
                        </a:rPr>
                        <a:t>Balance</a:t>
                      </a: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solidFill>
                            <a:schemeClr val="dk1"/>
                          </a:solidFill>
                          <a:effectLst/>
                        </a:rPr>
                        <a:t>is</a:t>
                      </a:r>
                      <a:r>
                        <a:rPr lang="en-GB" sz="1200" b="0" baseline="0" dirty="0">
                          <a:solidFill>
                            <a:schemeClr val="dk1"/>
                          </a:solidFill>
                          <a:effectLst/>
                        </a:rPr>
                        <a:t> the maintenance of the centre of mass over the base of support.</a:t>
                      </a:r>
                    </a:p>
                  </a:txBody>
                  <a:tcPr>
                    <a:solidFill>
                      <a:schemeClr val="accent1">
                        <a:lumMod val="40000"/>
                        <a:lumOff val="60000"/>
                      </a:schemeClr>
                    </a:solidFill>
                  </a:tcPr>
                </a:tc>
                <a:extLst>
                  <a:ext uri="{0D108BD9-81ED-4DB2-BD59-A6C34878D82A}">
                    <a16:rowId xmlns:a16="http://schemas.microsoft.com/office/drawing/2014/main" val="1650310147"/>
                  </a:ext>
                </a:extLst>
              </a:tr>
            </a:tbl>
          </a:graphicData>
        </a:graphic>
      </p:graphicFrame>
      <p:sp>
        <p:nvSpPr>
          <p:cNvPr id="2" name="TextBox 1"/>
          <p:cNvSpPr txBox="1"/>
          <p:nvPr/>
        </p:nvSpPr>
        <p:spPr>
          <a:xfrm>
            <a:off x="60546" y="0"/>
            <a:ext cx="5707781" cy="369332"/>
          </a:xfrm>
          <a:prstGeom prst="rect">
            <a:avLst/>
          </a:prstGeom>
          <a:noFill/>
        </p:spPr>
        <p:txBody>
          <a:bodyPr wrap="none" rtlCol="0" anchor="t">
            <a:spAutoFit/>
          </a:bodyPr>
          <a:lstStyle/>
          <a:p>
            <a:r>
              <a:rPr lang="en-GB" b="1" dirty="0" smtClean="0"/>
              <a:t>PE Autumn </a:t>
            </a:r>
            <a:r>
              <a:rPr lang="en-GB" b="1" dirty="0"/>
              <a:t>Term 1: Knowledge Organiser – </a:t>
            </a:r>
            <a:r>
              <a:rPr lang="en-GB" sz="1600" b="1" dirty="0"/>
              <a:t>Netball Year </a:t>
            </a:r>
            <a:r>
              <a:rPr lang="en-GB" sz="1600" b="1" dirty="0" smtClean="0"/>
              <a:t>8</a:t>
            </a:r>
            <a:r>
              <a:rPr lang="en-GB" b="1" dirty="0"/>
              <a:t> </a:t>
            </a:r>
          </a:p>
        </p:txBody>
      </p:sp>
      <p:sp>
        <p:nvSpPr>
          <p:cNvPr id="3" name="Rectangle 2"/>
          <p:cNvSpPr/>
          <p:nvPr/>
        </p:nvSpPr>
        <p:spPr>
          <a:xfrm>
            <a:off x="60546" y="362269"/>
            <a:ext cx="1891859" cy="4031873"/>
          </a:xfrm>
          <a:prstGeom prst="rect">
            <a:avLst/>
          </a:prstGeom>
        </p:spPr>
        <p:txBody>
          <a:bodyPr wrap="square">
            <a:spAutoFit/>
          </a:bodyPr>
          <a:lstStyle/>
          <a:p>
            <a:pPr lvl="0" algn="ctr"/>
            <a:r>
              <a:rPr lang="en-GB" sz="1600" b="1" u="sng" dirty="0">
                <a:solidFill>
                  <a:schemeClr val="dk1"/>
                </a:solidFill>
              </a:rPr>
              <a:t>Key Words</a:t>
            </a:r>
          </a:p>
          <a:p>
            <a:pPr lvl="0"/>
            <a:r>
              <a:rPr lang="en-GB" sz="1600" dirty="0">
                <a:solidFill>
                  <a:schemeClr val="dk1"/>
                </a:solidFill>
              </a:rPr>
              <a:t>Chest pass</a:t>
            </a:r>
          </a:p>
          <a:p>
            <a:pPr lvl="0"/>
            <a:r>
              <a:rPr lang="en-GB" sz="1600" dirty="0">
                <a:solidFill>
                  <a:schemeClr val="dk1"/>
                </a:solidFill>
              </a:rPr>
              <a:t>Bounce pass</a:t>
            </a:r>
          </a:p>
          <a:p>
            <a:pPr lvl="0"/>
            <a:r>
              <a:rPr lang="en-GB" sz="1600" dirty="0">
                <a:solidFill>
                  <a:schemeClr val="dk1"/>
                </a:solidFill>
              </a:rPr>
              <a:t>Shoulder pass</a:t>
            </a:r>
          </a:p>
          <a:p>
            <a:pPr lvl="0"/>
            <a:r>
              <a:rPr lang="en-GB" sz="1600" dirty="0">
                <a:solidFill>
                  <a:schemeClr val="dk1"/>
                </a:solidFill>
              </a:rPr>
              <a:t>Shooting</a:t>
            </a:r>
          </a:p>
          <a:p>
            <a:pPr lvl="0"/>
            <a:r>
              <a:rPr lang="en-GB" sz="1600" dirty="0">
                <a:solidFill>
                  <a:schemeClr val="dk1"/>
                </a:solidFill>
              </a:rPr>
              <a:t>Footwork</a:t>
            </a:r>
          </a:p>
          <a:p>
            <a:pPr lvl="0"/>
            <a:r>
              <a:rPr lang="en-GB" sz="1600" dirty="0">
                <a:solidFill>
                  <a:schemeClr val="dk1"/>
                </a:solidFill>
              </a:rPr>
              <a:t>Obstruction</a:t>
            </a:r>
          </a:p>
          <a:p>
            <a:pPr lvl="0"/>
            <a:r>
              <a:rPr lang="en-GB" sz="1600" dirty="0">
                <a:solidFill>
                  <a:schemeClr val="dk1"/>
                </a:solidFill>
              </a:rPr>
              <a:t>Contact</a:t>
            </a:r>
          </a:p>
          <a:p>
            <a:pPr lvl="0"/>
            <a:r>
              <a:rPr lang="en-GB" sz="1600" dirty="0">
                <a:solidFill>
                  <a:schemeClr val="dk1"/>
                </a:solidFill>
              </a:rPr>
              <a:t>Centre pass</a:t>
            </a:r>
          </a:p>
          <a:p>
            <a:pPr lvl="0"/>
            <a:r>
              <a:rPr lang="en-GB" sz="1600" dirty="0">
                <a:solidFill>
                  <a:schemeClr val="dk1"/>
                </a:solidFill>
              </a:rPr>
              <a:t>Landing foot</a:t>
            </a:r>
          </a:p>
          <a:p>
            <a:pPr lvl="0"/>
            <a:r>
              <a:rPr lang="en-GB" sz="1600" dirty="0">
                <a:solidFill>
                  <a:schemeClr val="dk1"/>
                </a:solidFill>
              </a:rPr>
              <a:t>Shooting circle</a:t>
            </a:r>
          </a:p>
          <a:p>
            <a:pPr lvl="0"/>
            <a:r>
              <a:rPr lang="en-GB" sz="1600" dirty="0">
                <a:solidFill>
                  <a:schemeClr val="dk1"/>
                </a:solidFill>
              </a:rPr>
              <a:t>Goal third</a:t>
            </a:r>
          </a:p>
          <a:p>
            <a:pPr lvl="0"/>
            <a:r>
              <a:rPr lang="en-GB" sz="1600" dirty="0">
                <a:solidFill>
                  <a:schemeClr val="dk1"/>
                </a:solidFill>
              </a:rPr>
              <a:t>Centre third</a:t>
            </a:r>
          </a:p>
          <a:p>
            <a:pPr lvl="0"/>
            <a:r>
              <a:rPr lang="en-GB" sz="1600" dirty="0">
                <a:solidFill>
                  <a:schemeClr val="dk1"/>
                </a:solidFill>
              </a:rPr>
              <a:t>Dodge</a:t>
            </a:r>
          </a:p>
          <a:p>
            <a:pPr lvl="0"/>
            <a:r>
              <a:rPr lang="en-GB" sz="1600" dirty="0">
                <a:solidFill>
                  <a:schemeClr val="dk1"/>
                </a:solidFill>
              </a:rPr>
              <a:t>On toes</a:t>
            </a:r>
          </a:p>
          <a:p>
            <a:pPr lvl="0"/>
            <a:r>
              <a:rPr lang="en-GB" sz="1600" dirty="0">
                <a:solidFill>
                  <a:schemeClr val="dk1"/>
                </a:solidFill>
              </a:rPr>
              <a:t>Defending</a:t>
            </a:r>
          </a:p>
        </p:txBody>
      </p:sp>
      <p:pic>
        <p:nvPicPr>
          <p:cNvPr id="14" name="Content Placeholder 3">
            <a:extLst>
              <a:ext uri="{FF2B5EF4-FFF2-40B4-BE49-F238E27FC236}">
                <a16:creationId xmlns:a16="http://schemas.microsoft.com/office/drawing/2014/main" id="{BFDFB6F1-0310-4A62-8602-815F2CEC9C6C}"/>
              </a:ext>
            </a:extLst>
          </p:cNvPr>
          <p:cNvPicPr>
            <a:picLocks noChangeAspect="1"/>
          </p:cNvPicPr>
          <p:nvPr/>
        </p:nvPicPr>
        <p:blipFill>
          <a:blip r:embed="rId3"/>
          <a:stretch>
            <a:fillRect/>
          </a:stretch>
        </p:blipFill>
        <p:spPr>
          <a:xfrm>
            <a:off x="5548392" y="-5423"/>
            <a:ext cx="3595608" cy="3693003"/>
          </a:xfrm>
          <a:prstGeom prst="rect">
            <a:avLst/>
          </a:prstGeom>
        </p:spPr>
      </p:pic>
      <p:pic>
        <p:nvPicPr>
          <p:cNvPr id="10" name="Picture 9">
            <a:extLst>
              <a:ext uri="{FF2B5EF4-FFF2-40B4-BE49-F238E27FC236}">
                <a16:creationId xmlns:a16="http://schemas.microsoft.com/office/drawing/2014/main" id="{F9553B64-9883-49DF-9FD8-855B3ADE3FC5}"/>
              </a:ext>
            </a:extLst>
          </p:cNvPr>
          <p:cNvPicPr>
            <a:picLocks noChangeAspect="1"/>
          </p:cNvPicPr>
          <p:nvPr/>
        </p:nvPicPr>
        <p:blipFill>
          <a:blip r:embed="rId4"/>
          <a:stretch>
            <a:fillRect/>
          </a:stretch>
        </p:blipFill>
        <p:spPr>
          <a:xfrm>
            <a:off x="3770814" y="390051"/>
            <a:ext cx="1743275" cy="976234"/>
          </a:xfrm>
          <a:prstGeom prst="rect">
            <a:avLst/>
          </a:prstGeom>
        </p:spPr>
      </p:pic>
      <p:graphicFrame>
        <p:nvGraphicFramePr>
          <p:cNvPr id="15" name="Table 14">
            <a:extLst>
              <a:ext uri="{FF2B5EF4-FFF2-40B4-BE49-F238E27FC236}">
                <a16:creationId xmlns:a16="http://schemas.microsoft.com/office/drawing/2014/main" id="{AF04A0B7-F461-42AA-81DE-8A2EE03034BA}"/>
              </a:ext>
            </a:extLst>
          </p:cNvPr>
          <p:cNvGraphicFramePr>
            <a:graphicFrameLocks noGrp="1"/>
          </p:cNvGraphicFramePr>
          <p:nvPr>
            <p:extLst/>
          </p:nvPr>
        </p:nvGraphicFramePr>
        <p:xfrm>
          <a:off x="5548392" y="3665729"/>
          <a:ext cx="3573676" cy="3160871"/>
        </p:xfrm>
        <a:graphic>
          <a:graphicData uri="http://schemas.openxmlformats.org/drawingml/2006/table">
            <a:tbl>
              <a:tblPr firstRow="1" bandRow="1">
                <a:tableStyleId>{5C22544A-7EE6-4342-B048-85BDC9FD1C3A}</a:tableStyleId>
              </a:tblPr>
              <a:tblGrid>
                <a:gridCol w="1134669">
                  <a:extLst>
                    <a:ext uri="{9D8B030D-6E8A-4147-A177-3AD203B41FA5}">
                      <a16:colId xmlns:a16="http://schemas.microsoft.com/office/drawing/2014/main" val="2484351767"/>
                    </a:ext>
                  </a:extLst>
                </a:gridCol>
                <a:gridCol w="2439007">
                  <a:extLst>
                    <a:ext uri="{9D8B030D-6E8A-4147-A177-3AD203B41FA5}">
                      <a16:colId xmlns:a16="http://schemas.microsoft.com/office/drawing/2014/main" val="531569662"/>
                    </a:ext>
                  </a:extLst>
                </a:gridCol>
              </a:tblGrid>
              <a:tr h="2519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Types of feedback in sport</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0">
                <a:tc>
                  <a:txBody>
                    <a:bodyPr/>
                    <a:lstStyle/>
                    <a:p>
                      <a:r>
                        <a:rPr lang="en-GB" sz="1100" dirty="0">
                          <a:solidFill>
                            <a:schemeClr val="tx1"/>
                          </a:solidFill>
                        </a:rPr>
                        <a:t>Positive feedback</a:t>
                      </a:r>
                    </a:p>
                  </a:txBody>
                  <a:tcPr>
                    <a:solidFill>
                      <a:schemeClr val="accent5">
                        <a:lumMod val="40000"/>
                        <a:lumOff val="60000"/>
                      </a:schemeClr>
                    </a:solidFill>
                  </a:tcPr>
                </a:tc>
                <a:tc>
                  <a:txBody>
                    <a:bodyPr/>
                    <a:lstStyle/>
                    <a:p>
                      <a:r>
                        <a:rPr lang="en-GB" sz="1100" dirty="0"/>
                        <a:t>This is feedback about</a:t>
                      </a:r>
                      <a:r>
                        <a:rPr lang="en-GB" sz="1100" baseline="0" dirty="0"/>
                        <a:t> good aspects of a performance.</a:t>
                      </a:r>
                      <a:endParaRPr lang="en-GB" sz="1100" dirty="0"/>
                    </a:p>
                  </a:txBody>
                  <a:tcPr>
                    <a:solidFill>
                      <a:schemeClr val="accent5">
                        <a:lumMod val="40000"/>
                        <a:lumOff val="60000"/>
                      </a:schemeClr>
                    </a:solidFill>
                  </a:tcPr>
                </a:tc>
                <a:extLst>
                  <a:ext uri="{0D108BD9-81ED-4DB2-BD59-A6C34878D82A}">
                    <a16:rowId xmlns:a16="http://schemas.microsoft.com/office/drawing/2014/main" val="1154790536"/>
                  </a:ext>
                </a:extLst>
              </a:tr>
              <a:tr h="414940">
                <a:tc>
                  <a:txBody>
                    <a:bodyPr/>
                    <a:lstStyle/>
                    <a:p>
                      <a:r>
                        <a:rPr lang="en-GB" sz="1100" dirty="0">
                          <a:solidFill>
                            <a:schemeClr val="tx1"/>
                          </a:solidFill>
                        </a:rPr>
                        <a:t>Negative Feedback</a:t>
                      </a:r>
                    </a:p>
                  </a:txBody>
                  <a:tcPr>
                    <a:solidFill>
                      <a:schemeClr val="accent5">
                        <a:lumMod val="40000"/>
                        <a:lumOff val="60000"/>
                      </a:schemeClr>
                    </a:solidFill>
                  </a:tcPr>
                </a:tc>
                <a:tc>
                  <a:txBody>
                    <a:bodyPr/>
                    <a:lstStyle/>
                    <a:p>
                      <a:r>
                        <a:rPr lang="en-GB" sz="1100" dirty="0"/>
                        <a:t>This is feedback about</a:t>
                      </a:r>
                      <a:r>
                        <a:rPr lang="en-GB" sz="1100" baseline="0" dirty="0"/>
                        <a:t> bad performances or movements.</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534337">
                <a:tc>
                  <a:txBody>
                    <a:bodyPr/>
                    <a:lstStyle/>
                    <a:p>
                      <a:r>
                        <a:rPr lang="en-GB" sz="1100" dirty="0">
                          <a:solidFill>
                            <a:schemeClr val="tx1"/>
                          </a:solidFill>
                        </a:rPr>
                        <a:t>Intrinsic</a:t>
                      </a:r>
                      <a:r>
                        <a:rPr lang="en-GB" sz="1100" baseline="0" dirty="0">
                          <a:solidFill>
                            <a:schemeClr val="tx1"/>
                          </a:solidFill>
                        </a:rPr>
                        <a:t> Feedback</a:t>
                      </a:r>
                      <a:endParaRPr lang="en-GB" sz="1100" dirty="0">
                        <a:solidFill>
                          <a:schemeClr val="tx1"/>
                        </a:solidFill>
                      </a:endParaRPr>
                    </a:p>
                  </a:txBody>
                  <a:tcPr>
                    <a:solidFill>
                      <a:schemeClr val="accent5">
                        <a:lumMod val="40000"/>
                        <a:lumOff val="60000"/>
                      </a:schemeClr>
                    </a:solidFill>
                  </a:tcPr>
                </a:tc>
                <a:tc>
                  <a:txBody>
                    <a:bodyPr/>
                    <a:lstStyle/>
                    <a:p>
                      <a:r>
                        <a:rPr lang="en-GB" sz="1100" dirty="0"/>
                        <a:t>This is feedback received from within</a:t>
                      </a:r>
                      <a:r>
                        <a:rPr lang="en-GB" sz="1100" baseline="0" dirty="0"/>
                        <a:t> e.g. how the movement felt.</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577952">
                <a:tc>
                  <a:txBody>
                    <a:bodyPr/>
                    <a:lstStyle/>
                    <a:p>
                      <a:r>
                        <a:rPr lang="en-GB" sz="1100" dirty="0">
                          <a:solidFill>
                            <a:schemeClr val="tx1"/>
                          </a:solidFill>
                        </a:rPr>
                        <a:t>Extrinsic Feedback</a:t>
                      </a:r>
                    </a:p>
                  </a:txBody>
                  <a:tcPr>
                    <a:solidFill>
                      <a:schemeClr val="accent5">
                        <a:lumMod val="40000"/>
                        <a:lumOff val="60000"/>
                      </a:schemeClr>
                    </a:solidFill>
                  </a:tcPr>
                </a:tc>
                <a:tc>
                  <a:txBody>
                    <a:bodyPr/>
                    <a:lstStyle/>
                    <a:p>
                      <a:r>
                        <a:rPr lang="en-GB" sz="1100" dirty="0"/>
                        <a:t>This is feedback received from others e.g.</a:t>
                      </a:r>
                      <a:r>
                        <a:rPr lang="en-GB" sz="1100" baseline="0" dirty="0"/>
                        <a:t> coaches, parents, players.</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414940">
                <a:tc>
                  <a:txBody>
                    <a:bodyPr/>
                    <a:lstStyle/>
                    <a:p>
                      <a:r>
                        <a:rPr lang="en-GB" sz="1100" dirty="0">
                          <a:solidFill>
                            <a:schemeClr val="tx1"/>
                          </a:solidFill>
                        </a:rPr>
                        <a:t>Knowledge of results</a:t>
                      </a:r>
                    </a:p>
                  </a:txBody>
                  <a:tcPr>
                    <a:solidFill>
                      <a:schemeClr val="accent5">
                        <a:lumMod val="40000"/>
                        <a:lumOff val="60000"/>
                      </a:schemeClr>
                    </a:solidFill>
                  </a:tcPr>
                </a:tc>
                <a:tc>
                  <a:txBody>
                    <a:bodyPr/>
                    <a:lstStyle/>
                    <a:p>
                      <a:r>
                        <a:rPr lang="en-GB" sz="1100" dirty="0"/>
                        <a:t>This is feedback about the result of the game e.g. you won 3-1</a:t>
                      </a:r>
                    </a:p>
                  </a:txBody>
                  <a:tcPr>
                    <a:solidFill>
                      <a:schemeClr val="accent5">
                        <a:lumMod val="40000"/>
                        <a:lumOff val="60000"/>
                      </a:schemeClr>
                    </a:solidFill>
                  </a:tcPr>
                </a:tc>
                <a:extLst>
                  <a:ext uri="{0D108BD9-81ED-4DB2-BD59-A6C34878D82A}">
                    <a16:rowId xmlns:a16="http://schemas.microsoft.com/office/drawing/2014/main" val="2506169505"/>
                  </a:ext>
                </a:extLst>
              </a:tr>
              <a:tr h="509342">
                <a:tc>
                  <a:txBody>
                    <a:bodyPr/>
                    <a:lstStyle/>
                    <a:p>
                      <a:r>
                        <a:rPr lang="en-GB" sz="1100" dirty="0">
                          <a:solidFill>
                            <a:schemeClr val="tx1"/>
                          </a:solidFill>
                        </a:rPr>
                        <a:t>Knowledge of performance</a:t>
                      </a:r>
                    </a:p>
                  </a:txBody>
                  <a:tcPr>
                    <a:solidFill>
                      <a:schemeClr val="accent5">
                        <a:lumMod val="40000"/>
                        <a:lumOff val="60000"/>
                      </a:schemeClr>
                    </a:solidFill>
                  </a:tcPr>
                </a:tc>
                <a:tc>
                  <a:txBody>
                    <a:bodyPr/>
                    <a:lstStyle/>
                    <a:p>
                      <a:r>
                        <a:rPr lang="en-GB" sz="1100" dirty="0"/>
                        <a:t>This is feedback about your performance or movement.</a:t>
                      </a:r>
                    </a:p>
                  </a:txBody>
                  <a:tcPr>
                    <a:solidFill>
                      <a:schemeClr val="accent5">
                        <a:lumMod val="40000"/>
                        <a:lumOff val="60000"/>
                      </a:schemeClr>
                    </a:solidFill>
                  </a:tcPr>
                </a:tc>
                <a:extLst>
                  <a:ext uri="{0D108BD9-81ED-4DB2-BD59-A6C34878D82A}">
                    <a16:rowId xmlns:a16="http://schemas.microsoft.com/office/drawing/2014/main" val="4207445373"/>
                  </a:ext>
                </a:extLst>
              </a:tr>
            </a:tbl>
          </a:graphicData>
        </a:graphic>
      </p:graphicFrame>
    </p:spTree>
    <p:extLst>
      <p:ext uri="{BB962C8B-B14F-4D97-AF65-F5344CB8AC3E}">
        <p14:creationId xmlns:p14="http://schemas.microsoft.com/office/powerpoint/2010/main" val="4079777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3302454" y="320317"/>
          <a:ext cx="3238499" cy="3383129"/>
        </p:xfrm>
        <a:graphic>
          <a:graphicData uri="http://schemas.openxmlformats.org/drawingml/2006/table">
            <a:tbl>
              <a:tblPr firstRow="1" bandRow="1">
                <a:tableStyleId>{5C22544A-7EE6-4342-B048-85BDC9FD1C3A}</a:tableStyleId>
              </a:tblPr>
              <a:tblGrid>
                <a:gridCol w="1038224">
                  <a:extLst>
                    <a:ext uri="{9D8B030D-6E8A-4147-A177-3AD203B41FA5}">
                      <a16:colId xmlns:a16="http://schemas.microsoft.com/office/drawing/2014/main" val="327974424"/>
                    </a:ext>
                  </a:extLst>
                </a:gridCol>
                <a:gridCol w="2200275">
                  <a:extLst>
                    <a:ext uri="{9D8B030D-6E8A-4147-A177-3AD203B41FA5}">
                      <a16:colId xmlns:a16="http://schemas.microsoft.com/office/drawing/2014/main" val="1394976353"/>
                    </a:ext>
                  </a:extLst>
                </a:gridCol>
              </a:tblGrid>
              <a:tr h="266996">
                <a:tc gridSpan="2">
                  <a:txBody>
                    <a:bodyPr/>
                    <a:lstStyle/>
                    <a:p>
                      <a:pPr>
                        <a:buNone/>
                      </a:pPr>
                      <a:r>
                        <a:rPr lang="en-GB" sz="1100" dirty="0">
                          <a:solidFill>
                            <a:srgbClr val="000000"/>
                          </a:solidFill>
                        </a:rPr>
                        <a:t>Cardio-Respiratory System</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767849">
                <a:tc>
                  <a:txBody>
                    <a:bodyPr/>
                    <a:lstStyle/>
                    <a:p>
                      <a:pPr>
                        <a:buNone/>
                      </a:pPr>
                      <a:r>
                        <a:rPr lang="en-GB" sz="1100" dirty="0">
                          <a:solidFill>
                            <a:srgbClr val="000000"/>
                          </a:solidFill>
                        </a:rPr>
                        <a:t>Cardiac cycle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solidFill>
                            <a:srgbClr val="000000"/>
                          </a:solidFill>
                        </a:rPr>
                        <a:t>The process of the heart going through the stages of systole and diastole in the atria and ventricles.</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467290002"/>
                  </a:ext>
                </a:extLst>
              </a:tr>
              <a:tr h="475695">
                <a:tc>
                  <a:txBody>
                    <a:bodyPr/>
                    <a:lstStyle/>
                    <a:p>
                      <a:pPr>
                        <a:buNone/>
                      </a:pPr>
                      <a:r>
                        <a:rPr lang="en-GB" sz="1100" dirty="0">
                          <a:solidFill>
                            <a:srgbClr val="000000"/>
                          </a:solidFill>
                        </a:rPr>
                        <a:t>Diastolic blood pressure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solidFill>
                            <a:srgbClr val="000000"/>
                          </a:solidFill>
                        </a:rPr>
                        <a:t>When the heart is relaxing</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338022">
                <a:tc>
                  <a:txBody>
                    <a:bodyPr/>
                    <a:lstStyle/>
                    <a:p>
                      <a:pPr>
                        <a:buNone/>
                      </a:pPr>
                      <a:r>
                        <a:rPr lang="en-GB" sz="1100" dirty="0">
                          <a:solidFill>
                            <a:srgbClr val="000000"/>
                          </a:solidFill>
                        </a:rPr>
                        <a:t>Embolism</a:t>
                      </a:r>
                      <a:endParaRPr lang="en-GB" sz="1100" dirty="0">
                        <a:solidFill>
                          <a:schemeClr val="tx1"/>
                        </a:solidFill>
                      </a:endParaRP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rPr>
                        <a:t>The blockage of a blood vessel</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661871">
                <a:tc>
                  <a:txBody>
                    <a:bodyPr/>
                    <a:lstStyle/>
                    <a:p>
                      <a:pPr>
                        <a:buNone/>
                      </a:pPr>
                      <a:r>
                        <a:rPr lang="en-GB" sz="1100" dirty="0">
                          <a:solidFill>
                            <a:srgbClr val="000000"/>
                          </a:solidFill>
                        </a:rPr>
                        <a:t>Haemoglobin</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t>The substance in red blood cells that transports oxygen and carbon dioxide.</a:t>
                      </a:r>
                    </a:p>
                  </a:txBody>
                  <a:tcPr>
                    <a:solidFill>
                      <a:schemeClr val="accent2">
                        <a:lumMod val="60000"/>
                        <a:lumOff val="40000"/>
                      </a:schemeClr>
                    </a:solidFill>
                  </a:tcPr>
                </a:tc>
                <a:extLst>
                  <a:ext uri="{0D108BD9-81ED-4DB2-BD59-A6C34878D82A}">
                    <a16:rowId xmlns:a16="http://schemas.microsoft.com/office/drawing/2014/main" val="3441995262"/>
                  </a:ext>
                </a:extLst>
              </a:tr>
              <a:tr h="317536">
                <a:tc>
                  <a:txBody>
                    <a:bodyPr/>
                    <a:lstStyle/>
                    <a:p>
                      <a:pPr>
                        <a:buNone/>
                      </a:pPr>
                      <a:r>
                        <a:rPr lang="en-GB" sz="1100" dirty="0">
                          <a:solidFill>
                            <a:srgbClr val="000000"/>
                          </a:solidFill>
                        </a:rPr>
                        <a:t>Hypertension</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baseline="0" dirty="0"/>
                        <a:t>High blood pressure in the arteries</a:t>
                      </a:r>
                    </a:p>
                  </a:txBody>
                  <a:tcPr>
                    <a:solidFill>
                      <a:schemeClr val="accent2">
                        <a:lumMod val="60000"/>
                        <a:lumOff val="40000"/>
                      </a:schemeClr>
                    </a:solidFill>
                  </a:tcPr>
                </a:tc>
                <a:extLst>
                  <a:ext uri="{0D108BD9-81ED-4DB2-BD59-A6C34878D82A}">
                    <a16:rowId xmlns:a16="http://schemas.microsoft.com/office/drawing/2014/main" val="3078415272"/>
                  </a:ext>
                </a:extLst>
              </a:tr>
              <a:tr h="555160">
                <a:tc>
                  <a:txBody>
                    <a:bodyPr/>
                    <a:lstStyle/>
                    <a:p>
                      <a:pPr>
                        <a:buNone/>
                      </a:pPr>
                      <a:r>
                        <a:rPr lang="en-GB" sz="1100" dirty="0">
                          <a:solidFill>
                            <a:srgbClr val="000000"/>
                          </a:solidFill>
                        </a:rPr>
                        <a:t>Systolic blood pressure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t>When the heart is contracting</a:t>
                      </a:r>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27518"/>
        </p:xfrm>
        <a:graphic>
          <a:graphicData uri="http://schemas.openxmlformats.org/drawingml/2006/table">
            <a:tbl>
              <a:tblPr firstRow="1" bandRow="1">
                <a:tableStyleId>{5C22544A-7EE6-4342-B048-85BDC9FD1C3A}</a:tableStyleId>
              </a:tblPr>
              <a:tblGrid>
                <a:gridCol w="931985">
                  <a:extLst>
                    <a:ext uri="{9D8B030D-6E8A-4147-A177-3AD203B41FA5}">
                      <a16:colId xmlns:a16="http://schemas.microsoft.com/office/drawing/2014/main" val="4199751454"/>
                    </a:ext>
                  </a:extLst>
                </a:gridCol>
                <a:gridCol w="1600199">
                  <a:extLst>
                    <a:ext uri="{9D8B030D-6E8A-4147-A177-3AD203B41FA5}">
                      <a16:colId xmlns:a16="http://schemas.microsoft.com/office/drawing/2014/main" val="134358647"/>
                    </a:ext>
                  </a:extLst>
                </a:gridCol>
              </a:tblGrid>
              <a:tr h="356806">
                <a:tc gridSpan="2">
                  <a:txBody>
                    <a:bodyPr/>
                    <a:lstStyle/>
                    <a:p>
                      <a:r>
                        <a:rPr lang="en-GB" sz="1100" baseline="0" dirty="0">
                          <a:solidFill>
                            <a:schemeClr val="tx1"/>
                          </a:solidFill>
                        </a:rPr>
                        <a:t> Rules of badminton</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861184">
                <a:tc>
                  <a:txBody>
                    <a:bodyPr/>
                    <a:lstStyle/>
                    <a:p>
                      <a:r>
                        <a:rPr lang="en-GB" sz="1100" b="1" dirty="0">
                          <a:solidFill>
                            <a:schemeClr val="tx1"/>
                          </a:solidFill>
                        </a:rPr>
                        <a:t>Scoring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Games are played first to 21 points. Players must win by 2 clear points if the score reaches 20-20.</a:t>
                      </a:r>
                      <a:r>
                        <a:rPr lang="en-GB" sz="1100" baseline="0" dirty="0">
                          <a:solidFill>
                            <a:schemeClr val="tx1"/>
                          </a:solidFill>
                        </a:rPr>
                        <a:t> Players can score on their own and on their opponents serve.</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2304764">
                <a:tc>
                  <a:txBody>
                    <a:bodyPr/>
                    <a:lstStyle/>
                    <a:p>
                      <a:r>
                        <a:rPr lang="en-GB" sz="1100" b="1" dirty="0">
                          <a:solidFill>
                            <a:schemeClr val="tx1"/>
                          </a:solidFill>
                        </a:rPr>
                        <a:t>Service</a:t>
                      </a:r>
                    </a:p>
                  </a:txBody>
                  <a:tcPr>
                    <a:solidFill>
                      <a:schemeClr val="accent3">
                        <a:lumMod val="20000"/>
                        <a:lumOff val="80000"/>
                      </a:schemeClr>
                    </a:solidFill>
                  </a:tcPr>
                </a:tc>
                <a:tc>
                  <a:txBody>
                    <a:bodyPr/>
                    <a:lstStyle/>
                    <a:p>
                      <a:pPr>
                        <a:buNone/>
                      </a:pPr>
                      <a:r>
                        <a:rPr lang="en-GB" sz="1100" dirty="0">
                          <a:solidFill>
                            <a:srgbClr val="000000"/>
                          </a:solidFill>
                        </a:rPr>
                        <a:t>The serve in both doubles and singles games starts from the right hand side of the court. When the score is even e.g. 2-2 the serve is from the right. When the score is odd e.g. 3-2, the serve is from the left.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388531900"/>
                  </a:ext>
                </a:extLst>
              </a:tr>
              <a:tr h="2304764">
                <a:tc>
                  <a:txBody>
                    <a:bodyPr/>
                    <a:lstStyle/>
                    <a:p>
                      <a:pPr>
                        <a:buNone/>
                      </a:pPr>
                      <a:r>
                        <a:rPr lang="en-GB" sz="1100" b="1" dirty="0">
                          <a:solidFill>
                            <a:srgbClr val="000000"/>
                          </a:solidFill>
                        </a:rPr>
                        <a:t>Court dimensions for singles and doubles</a:t>
                      </a:r>
                      <a:endParaRPr lang="en-GB" sz="1100" b="1" dirty="0">
                        <a:solidFill>
                          <a:schemeClr val="tx1"/>
                        </a:solidFill>
                      </a:endParaRPr>
                    </a:p>
                  </a:txBody>
                  <a:tcPr>
                    <a:solidFill>
                      <a:schemeClr val="accent3">
                        <a:lumMod val="20000"/>
                        <a:lumOff val="80000"/>
                      </a:schemeClr>
                    </a:solidFill>
                  </a:tcPr>
                </a:tc>
                <a:tc>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742250476"/>
                  </a:ext>
                </a:extLst>
              </a:tr>
            </a:tbl>
          </a:graphicData>
        </a:graphic>
      </p:graphicFrame>
      <p:graphicFrame>
        <p:nvGraphicFramePr>
          <p:cNvPr id="6" name="Table 5"/>
          <p:cNvGraphicFramePr>
            <a:graphicFrameLocks noGrp="1"/>
          </p:cNvGraphicFramePr>
          <p:nvPr>
            <p:extLst/>
          </p:nvPr>
        </p:nvGraphicFramePr>
        <p:xfrm>
          <a:off x="0" y="3687928"/>
          <a:ext cx="3331030" cy="3177157"/>
        </p:xfrm>
        <a:graphic>
          <a:graphicData uri="http://schemas.openxmlformats.org/drawingml/2006/table">
            <a:tbl>
              <a:tblPr firstRow="1" bandRow="1">
                <a:tableStyleId>{5C22544A-7EE6-4342-B048-85BDC9FD1C3A}</a:tableStyleId>
              </a:tblPr>
              <a:tblGrid>
                <a:gridCol w="950638">
                  <a:extLst>
                    <a:ext uri="{9D8B030D-6E8A-4147-A177-3AD203B41FA5}">
                      <a16:colId xmlns:a16="http://schemas.microsoft.com/office/drawing/2014/main" val="2645025886"/>
                    </a:ext>
                  </a:extLst>
                </a:gridCol>
                <a:gridCol w="2380392">
                  <a:extLst>
                    <a:ext uri="{9D8B030D-6E8A-4147-A177-3AD203B41FA5}">
                      <a16:colId xmlns:a16="http://schemas.microsoft.com/office/drawing/2014/main" val="3333972068"/>
                    </a:ext>
                  </a:extLst>
                </a:gridCol>
              </a:tblGrid>
              <a:tr h="27755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Training Methods</a:t>
                      </a:r>
                      <a:endParaRPr lang="en-GB" sz="1100" b="1" dirty="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01503">
                <a:tc>
                  <a:txBody>
                    <a:bodyPr/>
                    <a:lstStyle/>
                    <a:p>
                      <a:r>
                        <a:rPr lang="en-GB" sz="1100" dirty="0"/>
                        <a:t>Fartlek </a:t>
                      </a:r>
                    </a:p>
                  </a:txBody>
                  <a:tcPr>
                    <a:solidFill>
                      <a:schemeClr val="accent1">
                        <a:lumMod val="40000"/>
                        <a:lumOff val="60000"/>
                      </a:schemeClr>
                    </a:solidFill>
                  </a:tcPr>
                </a:tc>
                <a:tc>
                  <a:txBody>
                    <a:bodyPr/>
                    <a:lstStyle/>
                    <a:p>
                      <a:r>
                        <a:rPr lang="en-GB" sz="1100" dirty="0"/>
                        <a:t>This involves</a:t>
                      </a:r>
                      <a:r>
                        <a:rPr lang="en-GB" sz="1100" baseline="0" dirty="0"/>
                        <a:t> speed play. Working at different speeds across different terrains and distances.</a:t>
                      </a:r>
                      <a:endParaRPr lang="en-GB" sz="1100" dirty="0"/>
                    </a:p>
                  </a:txBody>
                  <a:tcPr>
                    <a:solidFill>
                      <a:schemeClr val="accent1">
                        <a:lumMod val="40000"/>
                        <a:lumOff val="60000"/>
                      </a:schemeClr>
                    </a:solidFill>
                  </a:tcPr>
                </a:tc>
                <a:extLst>
                  <a:ext uri="{0D108BD9-81ED-4DB2-BD59-A6C34878D82A}">
                    <a16:rowId xmlns:a16="http://schemas.microsoft.com/office/drawing/2014/main" val="3061556891"/>
                  </a:ext>
                </a:extLst>
              </a:tr>
              <a:tr h="425672">
                <a:tc>
                  <a:txBody>
                    <a:bodyPr/>
                    <a:lstStyle/>
                    <a:p>
                      <a:r>
                        <a:rPr lang="en-GB" sz="1100" dirty="0"/>
                        <a:t>Interval</a:t>
                      </a:r>
                    </a:p>
                  </a:txBody>
                  <a:tcPr>
                    <a:solidFill>
                      <a:schemeClr val="accent1">
                        <a:lumMod val="40000"/>
                        <a:lumOff val="60000"/>
                      </a:schemeClr>
                    </a:solidFill>
                  </a:tcPr>
                </a:tc>
                <a:tc>
                  <a:txBody>
                    <a:bodyPr/>
                    <a:lstStyle/>
                    <a:p>
                      <a:r>
                        <a:rPr lang="en-GB" sz="1100" dirty="0"/>
                        <a:t>Periods of work followed by periods of rest.</a:t>
                      </a:r>
                    </a:p>
                  </a:txBody>
                  <a:tcPr>
                    <a:solidFill>
                      <a:schemeClr val="accent1">
                        <a:lumMod val="40000"/>
                        <a:lumOff val="60000"/>
                      </a:schemeClr>
                    </a:solidFill>
                  </a:tcPr>
                </a:tc>
                <a:extLst>
                  <a:ext uri="{0D108BD9-81ED-4DB2-BD59-A6C34878D82A}">
                    <a16:rowId xmlns:a16="http://schemas.microsoft.com/office/drawing/2014/main" val="2485108920"/>
                  </a:ext>
                </a:extLst>
              </a:tr>
              <a:tr h="592264">
                <a:tc>
                  <a:txBody>
                    <a:bodyPr/>
                    <a:lstStyle/>
                    <a:p>
                      <a:r>
                        <a:rPr lang="en-GB" sz="1100" dirty="0"/>
                        <a:t>Weight</a:t>
                      </a:r>
                    </a:p>
                  </a:txBody>
                  <a:tcPr>
                    <a:solidFill>
                      <a:schemeClr val="accent1">
                        <a:lumMod val="40000"/>
                        <a:lumOff val="60000"/>
                      </a:schemeClr>
                    </a:solidFill>
                  </a:tcPr>
                </a:tc>
                <a:tc>
                  <a:txBody>
                    <a:bodyPr/>
                    <a:lstStyle/>
                    <a:p>
                      <a:r>
                        <a:rPr lang="en-GB" sz="1100" dirty="0"/>
                        <a:t>This involves resistance</a:t>
                      </a:r>
                      <a:r>
                        <a:rPr lang="en-GB" sz="1100" baseline="0" dirty="0"/>
                        <a:t> training using weights aiming at improving strength and endurance of muscles.</a:t>
                      </a:r>
                      <a:endParaRPr lang="en-GB" sz="1100" dirty="0"/>
                    </a:p>
                  </a:txBody>
                  <a:tcPr>
                    <a:solidFill>
                      <a:schemeClr val="accent1">
                        <a:lumMod val="40000"/>
                        <a:lumOff val="60000"/>
                      </a:schemeClr>
                    </a:solidFill>
                  </a:tcPr>
                </a:tc>
                <a:extLst>
                  <a:ext uri="{0D108BD9-81ED-4DB2-BD59-A6C34878D82A}">
                    <a16:rowId xmlns:a16="http://schemas.microsoft.com/office/drawing/2014/main" val="1983637040"/>
                  </a:ext>
                </a:extLst>
              </a:tr>
              <a:tr h="629221">
                <a:tc>
                  <a:txBody>
                    <a:bodyPr/>
                    <a:lstStyle/>
                    <a:p>
                      <a:r>
                        <a:rPr lang="en-GB" sz="1100" dirty="0"/>
                        <a:t>Continuous</a:t>
                      </a:r>
                    </a:p>
                  </a:txBody>
                  <a:tcPr>
                    <a:solidFill>
                      <a:schemeClr val="accent1">
                        <a:lumMod val="40000"/>
                        <a:lumOff val="60000"/>
                      </a:schemeClr>
                    </a:solidFill>
                  </a:tcPr>
                </a:tc>
                <a:tc>
                  <a:txBody>
                    <a:bodyPr/>
                    <a:lstStyle/>
                    <a:p>
                      <a:r>
                        <a:rPr lang="en-GB" sz="1100" dirty="0"/>
                        <a:t>This involves aerobic activity for long periods of time without stopping e.g. cycling, running, swimming.</a:t>
                      </a:r>
                    </a:p>
                  </a:txBody>
                  <a:tcPr>
                    <a:solidFill>
                      <a:schemeClr val="accent1">
                        <a:lumMod val="40000"/>
                        <a:lumOff val="60000"/>
                      </a:schemeClr>
                    </a:solidFill>
                  </a:tcPr>
                </a:tc>
                <a:extLst>
                  <a:ext uri="{0D108BD9-81ED-4DB2-BD59-A6C34878D82A}">
                    <a16:rowId xmlns:a16="http://schemas.microsoft.com/office/drawing/2014/main" val="470359411"/>
                  </a:ext>
                </a:extLst>
              </a:tr>
              <a:tr h="647795">
                <a:tc>
                  <a:txBody>
                    <a:bodyPr/>
                    <a:lstStyle/>
                    <a:p>
                      <a:pPr>
                        <a:buNone/>
                      </a:pPr>
                      <a:r>
                        <a:rPr lang="en-GB" sz="1100" dirty="0"/>
                        <a:t>Circuit</a:t>
                      </a:r>
                    </a:p>
                  </a:txBody>
                  <a:tcPr>
                    <a:solidFill>
                      <a:schemeClr val="accent1">
                        <a:lumMod val="40000"/>
                        <a:lumOff val="60000"/>
                      </a:schemeClr>
                    </a:solidFill>
                  </a:tcPr>
                </a:tc>
                <a:tc>
                  <a:txBody>
                    <a:bodyPr/>
                    <a:lstStyle/>
                    <a:p>
                      <a:pPr>
                        <a:buNone/>
                      </a:pPr>
                      <a:r>
                        <a:rPr lang="en-GB" sz="1100" dirty="0"/>
                        <a:t>This involves performing a series of activities in a circuit to develop either aerobic or anaerobic fitness.</a:t>
                      </a:r>
                    </a:p>
                  </a:txBody>
                  <a:tcPr>
                    <a:solidFill>
                      <a:schemeClr val="accent1">
                        <a:lumMod val="40000"/>
                        <a:lumOff val="60000"/>
                      </a:schemeClr>
                    </a:solidFill>
                  </a:tcPr>
                </a:tc>
                <a:extLst>
                  <a:ext uri="{0D108BD9-81ED-4DB2-BD59-A6C34878D82A}">
                    <a16:rowId xmlns:a16="http://schemas.microsoft.com/office/drawing/2014/main" val="3577693263"/>
                  </a:ext>
                </a:extLst>
              </a:tr>
            </a:tbl>
          </a:graphicData>
        </a:graphic>
      </p:graphicFrame>
      <p:graphicFrame>
        <p:nvGraphicFramePr>
          <p:cNvPr id="7" name="Table 6"/>
          <p:cNvGraphicFramePr>
            <a:graphicFrameLocks noGrp="1"/>
          </p:cNvGraphicFramePr>
          <p:nvPr>
            <p:extLst/>
          </p:nvPr>
        </p:nvGraphicFramePr>
        <p:xfrm>
          <a:off x="3331029" y="3703447"/>
          <a:ext cx="3209924" cy="3177279"/>
        </p:xfrm>
        <a:graphic>
          <a:graphicData uri="http://schemas.openxmlformats.org/drawingml/2006/table">
            <a:tbl>
              <a:tblPr firstRow="1" bandRow="1">
                <a:tableStyleId>{5C22544A-7EE6-4342-B048-85BDC9FD1C3A}</a:tableStyleId>
              </a:tblPr>
              <a:tblGrid>
                <a:gridCol w="1019175">
                  <a:extLst>
                    <a:ext uri="{9D8B030D-6E8A-4147-A177-3AD203B41FA5}">
                      <a16:colId xmlns:a16="http://schemas.microsoft.com/office/drawing/2014/main" val="2484351767"/>
                    </a:ext>
                  </a:extLst>
                </a:gridCol>
                <a:gridCol w="2190749">
                  <a:extLst>
                    <a:ext uri="{9D8B030D-6E8A-4147-A177-3AD203B41FA5}">
                      <a16:colId xmlns:a16="http://schemas.microsoft.com/office/drawing/2014/main" val="531569662"/>
                    </a:ext>
                  </a:extLst>
                </a:gridCol>
              </a:tblGrid>
              <a:tr h="2519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Types of feedback in sport</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14940">
                <a:tc>
                  <a:txBody>
                    <a:bodyPr/>
                    <a:lstStyle/>
                    <a:p>
                      <a:r>
                        <a:rPr lang="en-GB" sz="1100" dirty="0">
                          <a:solidFill>
                            <a:schemeClr val="tx1"/>
                          </a:solidFill>
                        </a:rPr>
                        <a:t>Positive feedback</a:t>
                      </a:r>
                    </a:p>
                  </a:txBody>
                  <a:tcPr>
                    <a:solidFill>
                      <a:schemeClr val="accent5">
                        <a:lumMod val="40000"/>
                        <a:lumOff val="60000"/>
                      </a:schemeClr>
                    </a:solidFill>
                  </a:tcPr>
                </a:tc>
                <a:tc>
                  <a:txBody>
                    <a:bodyPr/>
                    <a:lstStyle/>
                    <a:p>
                      <a:r>
                        <a:rPr lang="en-GB" sz="1100" dirty="0"/>
                        <a:t>This is feedback about</a:t>
                      </a:r>
                      <a:r>
                        <a:rPr lang="en-GB" sz="1100" baseline="0" dirty="0"/>
                        <a:t> good aspects of a performance.</a:t>
                      </a:r>
                      <a:endParaRPr lang="en-GB" sz="1100" dirty="0"/>
                    </a:p>
                  </a:txBody>
                  <a:tcPr>
                    <a:solidFill>
                      <a:schemeClr val="accent5">
                        <a:lumMod val="40000"/>
                        <a:lumOff val="60000"/>
                      </a:schemeClr>
                    </a:solidFill>
                  </a:tcPr>
                </a:tc>
                <a:extLst>
                  <a:ext uri="{0D108BD9-81ED-4DB2-BD59-A6C34878D82A}">
                    <a16:rowId xmlns:a16="http://schemas.microsoft.com/office/drawing/2014/main" val="1154790536"/>
                  </a:ext>
                </a:extLst>
              </a:tr>
              <a:tr h="414940">
                <a:tc>
                  <a:txBody>
                    <a:bodyPr/>
                    <a:lstStyle/>
                    <a:p>
                      <a:r>
                        <a:rPr lang="en-GB" sz="1100" dirty="0">
                          <a:solidFill>
                            <a:schemeClr val="tx1"/>
                          </a:solidFill>
                        </a:rPr>
                        <a:t>Negative Feedback</a:t>
                      </a:r>
                    </a:p>
                  </a:txBody>
                  <a:tcPr>
                    <a:solidFill>
                      <a:schemeClr val="accent5">
                        <a:lumMod val="40000"/>
                        <a:lumOff val="60000"/>
                      </a:schemeClr>
                    </a:solidFill>
                  </a:tcPr>
                </a:tc>
                <a:tc>
                  <a:txBody>
                    <a:bodyPr/>
                    <a:lstStyle/>
                    <a:p>
                      <a:r>
                        <a:rPr lang="en-GB" sz="1100" dirty="0"/>
                        <a:t>This is feedback about</a:t>
                      </a:r>
                      <a:r>
                        <a:rPr lang="en-GB" sz="1100" baseline="0" dirty="0"/>
                        <a:t> bad performances or movements.</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534337">
                <a:tc>
                  <a:txBody>
                    <a:bodyPr/>
                    <a:lstStyle/>
                    <a:p>
                      <a:r>
                        <a:rPr lang="en-GB" sz="1100" dirty="0">
                          <a:solidFill>
                            <a:schemeClr val="tx1"/>
                          </a:solidFill>
                        </a:rPr>
                        <a:t>Intrinsic</a:t>
                      </a:r>
                      <a:r>
                        <a:rPr lang="en-GB" sz="1100" baseline="0" dirty="0">
                          <a:solidFill>
                            <a:schemeClr val="tx1"/>
                          </a:solidFill>
                        </a:rPr>
                        <a:t> Feedback</a:t>
                      </a:r>
                      <a:endParaRPr lang="en-GB" sz="1100" dirty="0">
                        <a:solidFill>
                          <a:schemeClr val="tx1"/>
                        </a:solidFill>
                      </a:endParaRPr>
                    </a:p>
                  </a:txBody>
                  <a:tcPr>
                    <a:solidFill>
                      <a:schemeClr val="accent5">
                        <a:lumMod val="40000"/>
                        <a:lumOff val="60000"/>
                      </a:schemeClr>
                    </a:solidFill>
                  </a:tcPr>
                </a:tc>
                <a:tc>
                  <a:txBody>
                    <a:bodyPr/>
                    <a:lstStyle/>
                    <a:p>
                      <a:r>
                        <a:rPr lang="en-GB" sz="1100" dirty="0"/>
                        <a:t>This is feedback received from within</a:t>
                      </a:r>
                      <a:r>
                        <a:rPr lang="en-GB" sz="1100" baseline="0" dirty="0"/>
                        <a:t> e.g. how the movement felt.</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577952">
                <a:tc>
                  <a:txBody>
                    <a:bodyPr/>
                    <a:lstStyle/>
                    <a:p>
                      <a:r>
                        <a:rPr lang="en-GB" sz="1100" dirty="0">
                          <a:solidFill>
                            <a:schemeClr val="tx1"/>
                          </a:solidFill>
                        </a:rPr>
                        <a:t>Extrinsic Feedback</a:t>
                      </a:r>
                    </a:p>
                  </a:txBody>
                  <a:tcPr>
                    <a:solidFill>
                      <a:schemeClr val="accent5">
                        <a:lumMod val="40000"/>
                        <a:lumOff val="60000"/>
                      </a:schemeClr>
                    </a:solidFill>
                  </a:tcPr>
                </a:tc>
                <a:tc>
                  <a:txBody>
                    <a:bodyPr/>
                    <a:lstStyle/>
                    <a:p>
                      <a:r>
                        <a:rPr lang="en-GB" sz="1100" dirty="0"/>
                        <a:t>This is feedback received from others e.g.</a:t>
                      </a:r>
                      <a:r>
                        <a:rPr lang="en-GB" sz="1100" baseline="0" dirty="0"/>
                        <a:t> coaches, parents, players.</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414940">
                <a:tc>
                  <a:txBody>
                    <a:bodyPr/>
                    <a:lstStyle/>
                    <a:p>
                      <a:r>
                        <a:rPr lang="en-GB" sz="1100" dirty="0">
                          <a:solidFill>
                            <a:schemeClr val="tx1"/>
                          </a:solidFill>
                        </a:rPr>
                        <a:t>Knowledge of results</a:t>
                      </a:r>
                    </a:p>
                  </a:txBody>
                  <a:tcPr>
                    <a:solidFill>
                      <a:schemeClr val="accent5">
                        <a:lumMod val="40000"/>
                        <a:lumOff val="60000"/>
                      </a:schemeClr>
                    </a:solidFill>
                  </a:tcPr>
                </a:tc>
                <a:tc>
                  <a:txBody>
                    <a:bodyPr/>
                    <a:lstStyle/>
                    <a:p>
                      <a:r>
                        <a:rPr lang="en-GB" sz="1100" dirty="0"/>
                        <a:t>This is feedback about the result of the game e.g. you won 3-1</a:t>
                      </a:r>
                    </a:p>
                  </a:txBody>
                  <a:tcPr>
                    <a:solidFill>
                      <a:schemeClr val="accent5">
                        <a:lumMod val="40000"/>
                        <a:lumOff val="60000"/>
                      </a:schemeClr>
                    </a:solidFill>
                  </a:tcPr>
                </a:tc>
                <a:extLst>
                  <a:ext uri="{0D108BD9-81ED-4DB2-BD59-A6C34878D82A}">
                    <a16:rowId xmlns:a16="http://schemas.microsoft.com/office/drawing/2014/main" val="2506169505"/>
                  </a:ext>
                </a:extLst>
              </a:tr>
              <a:tr h="509342">
                <a:tc>
                  <a:txBody>
                    <a:bodyPr/>
                    <a:lstStyle/>
                    <a:p>
                      <a:r>
                        <a:rPr lang="en-GB" sz="1100" dirty="0">
                          <a:solidFill>
                            <a:schemeClr val="tx1"/>
                          </a:solidFill>
                        </a:rPr>
                        <a:t>Knowledge of performance</a:t>
                      </a:r>
                    </a:p>
                  </a:txBody>
                  <a:tcPr>
                    <a:solidFill>
                      <a:schemeClr val="accent5">
                        <a:lumMod val="40000"/>
                        <a:lumOff val="60000"/>
                      </a:schemeClr>
                    </a:solidFill>
                  </a:tcPr>
                </a:tc>
                <a:tc>
                  <a:txBody>
                    <a:bodyPr/>
                    <a:lstStyle/>
                    <a:p>
                      <a:r>
                        <a:rPr lang="en-GB" sz="1100" dirty="0"/>
                        <a:t>This is feedback about your performance or movement.</a:t>
                      </a:r>
                    </a:p>
                  </a:txBody>
                  <a:tcPr>
                    <a:solidFill>
                      <a:schemeClr val="accent5">
                        <a:lumMod val="40000"/>
                        <a:lumOff val="60000"/>
                      </a:schemeClr>
                    </a:solidFill>
                  </a:tcPr>
                </a:tc>
                <a:extLst>
                  <a:ext uri="{0D108BD9-81ED-4DB2-BD59-A6C34878D82A}">
                    <a16:rowId xmlns:a16="http://schemas.microsoft.com/office/drawing/2014/main" val="4207445373"/>
                  </a:ext>
                </a:extLst>
              </a:tr>
            </a:tbl>
          </a:graphicData>
        </a:graphic>
      </p:graphicFrame>
      <p:graphicFrame>
        <p:nvGraphicFramePr>
          <p:cNvPr id="2" name="Table 1"/>
          <p:cNvGraphicFramePr>
            <a:graphicFrameLocks noGrp="1"/>
          </p:cNvGraphicFramePr>
          <p:nvPr>
            <p:extLst/>
          </p:nvPr>
        </p:nvGraphicFramePr>
        <p:xfrm>
          <a:off x="-8118" y="320320"/>
          <a:ext cx="3340360" cy="3367608"/>
        </p:xfrm>
        <a:graphic>
          <a:graphicData uri="http://schemas.openxmlformats.org/drawingml/2006/table">
            <a:tbl>
              <a:tblPr firstRow="1" bandRow="1">
                <a:tableStyleId>{5C22544A-7EE6-4342-B048-85BDC9FD1C3A}</a:tableStyleId>
              </a:tblPr>
              <a:tblGrid>
                <a:gridCol w="903759">
                  <a:extLst>
                    <a:ext uri="{9D8B030D-6E8A-4147-A177-3AD203B41FA5}">
                      <a16:colId xmlns:a16="http://schemas.microsoft.com/office/drawing/2014/main" val="2623607729"/>
                    </a:ext>
                  </a:extLst>
                </a:gridCol>
                <a:gridCol w="2436601">
                  <a:extLst>
                    <a:ext uri="{9D8B030D-6E8A-4147-A177-3AD203B41FA5}">
                      <a16:colId xmlns:a16="http://schemas.microsoft.com/office/drawing/2014/main" val="2289949677"/>
                    </a:ext>
                  </a:extLst>
                </a:gridCol>
              </a:tblGrid>
              <a:tr h="277115">
                <a:tc gridSpan="2">
                  <a:txBody>
                    <a:bodyPr/>
                    <a:lstStyle/>
                    <a:p>
                      <a:r>
                        <a:rPr lang="en-GB" sz="1100" dirty="0">
                          <a:solidFill>
                            <a:schemeClr val="tx1"/>
                          </a:solidFill>
                        </a:rPr>
                        <a:t>Skeletal</a:t>
                      </a:r>
                      <a:r>
                        <a:rPr lang="en-GB" sz="1100" baseline="0" dirty="0">
                          <a:solidFill>
                            <a:schemeClr val="tx1"/>
                          </a:solidFill>
                        </a:rPr>
                        <a:t> system and movement at joints</a:t>
                      </a:r>
                      <a:endParaRPr lang="en-GB" sz="1100" dirty="0">
                        <a:solidFill>
                          <a:schemeClr val="tx1"/>
                        </a:solidFill>
                      </a:endParaRPr>
                    </a:p>
                  </a:txBody>
                  <a:tcPr>
                    <a:solidFill>
                      <a:srgbClr val="92D050"/>
                    </a:solidFill>
                  </a:tcPr>
                </a:tc>
                <a:tc hMerge="1">
                  <a:txBody>
                    <a:bodyPr/>
                    <a:lstStyle/>
                    <a:p>
                      <a:endParaRPr lang="en-GB"/>
                    </a:p>
                  </a:txBody>
                  <a:tcPr/>
                </a:tc>
                <a:extLst>
                  <a:ext uri="{0D108BD9-81ED-4DB2-BD59-A6C34878D82A}">
                    <a16:rowId xmlns:a16="http://schemas.microsoft.com/office/drawing/2014/main" val="2156674740"/>
                  </a:ext>
                </a:extLst>
              </a:tr>
              <a:tr h="464285">
                <a:tc>
                  <a:txBody>
                    <a:bodyPr/>
                    <a:lstStyle/>
                    <a:p>
                      <a:r>
                        <a:rPr lang="en-GB" sz="1100" dirty="0">
                          <a:solidFill>
                            <a:schemeClr val="tx1"/>
                          </a:solidFill>
                        </a:rPr>
                        <a:t>Hinge Joints</a:t>
                      </a:r>
                    </a:p>
                  </a:txBody>
                  <a:tcPr>
                    <a:solidFill>
                      <a:srgbClr val="92D050"/>
                    </a:solidFill>
                  </a:tcPr>
                </a:tc>
                <a:tc>
                  <a:txBody>
                    <a:bodyPr/>
                    <a:lstStyle/>
                    <a:p>
                      <a:r>
                        <a:rPr lang="en-GB" sz="1100">
                          <a:solidFill>
                            <a:schemeClr val="tx1"/>
                          </a:solidFill>
                        </a:rPr>
                        <a:t>Examples include the knee and elbow. Allow flexion</a:t>
                      </a:r>
                      <a:r>
                        <a:rPr lang="en-GB" sz="1100" baseline="0">
                          <a:solidFill>
                            <a:schemeClr val="tx1"/>
                          </a:solidFill>
                        </a:rPr>
                        <a:t> and extension.</a:t>
                      </a:r>
                      <a:endParaRPr lang="en-GB" sz="1100" dirty="0">
                        <a:solidFill>
                          <a:schemeClr val="tx1"/>
                        </a:solidFill>
                      </a:endParaRPr>
                    </a:p>
                  </a:txBody>
                  <a:tcPr>
                    <a:solidFill>
                      <a:srgbClr val="92D050"/>
                    </a:solidFill>
                  </a:tcPr>
                </a:tc>
                <a:extLst>
                  <a:ext uri="{0D108BD9-81ED-4DB2-BD59-A6C34878D82A}">
                    <a16:rowId xmlns:a16="http://schemas.microsoft.com/office/drawing/2014/main" val="3803598761"/>
                  </a:ext>
                </a:extLst>
              </a:tr>
              <a:tr h="635735">
                <a:tc>
                  <a:txBody>
                    <a:bodyPr/>
                    <a:lstStyle/>
                    <a:p>
                      <a:r>
                        <a:rPr lang="en-GB" sz="1100">
                          <a:solidFill>
                            <a:schemeClr val="tx1"/>
                          </a:solidFill>
                        </a:rPr>
                        <a:t>Ball and socket joints</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Examples</a:t>
                      </a:r>
                      <a:r>
                        <a:rPr lang="en-GB" sz="1100" baseline="0" dirty="0">
                          <a:solidFill>
                            <a:schemeClr val="tx1"/>
                          </a:solidFill>
                        </a:rPr>
                        <a:t> include the hip and the shoulder. They allow abduction, adduction and rotation.</a:t>
                      </a:r>
                      <a:endParaRPr lang="en-GB" sz="1100" dirty="0">
                        <a:solidFill>
                          <a:schemeClr val="tx1"/>
                        </a:solidFill>
                      </a:endParaRPr>
                    </a:p>
                  </a:txBody>
                  <a:tcPr>
                    <a:solidFill>
                      <a:srgbClr val="92D050"/>
                    </a:solidFill>
                  </a:tcPr>
                </a:tc>
                <a:extLst>
                  <a:ext uri="{0D108BD9-81ED-4DB2-BD59-A6C34878D82A}">
                    <a16:rowId xmlns:a16="http://schemas.microsoft.com/office/drawing/2014/main" val="1063539698"/>
                  </a:ext>
                </a:extLst>
              </a:tr>
              <a:tr h="276286">
                <a:tc>
                  <a:txBody>
                    <a:bodyPr/>
                    <a:lstStyle/>
                    <a:p>
                      <a:r>
                        <a:rPr lang="en-GB" sz="1100" dirty="0">
                          <a:solidFill>
                            <a:schemeClr val="tx1"/>
                          </a:solidFill>
                        </a:rPr>
                        <a:t>Flexion</a:t>
                      </a:r>
                    </a:p>
                  </a:txBody>
                  <a:tcPr>
                    <a:solidFill>
                      <a:srgbClr val="92D050"/>
                    </a:solidFill>
                  </a:tcPr>
                </a:tc>
                <a:tc>
                  <a:txBody>
                    <a:bodyPr/>
                    <a:lstStyle/>
                    <a:p>
                      <a:r>
                        <a:rPr lang="en-GB" sz="1100" dirty="0">
                          <a:solidFill>
                            <a:schemeClr val="tx1"/>
                          </a:solidFill>
                        </a:rPr>
                        <a:t>Decrease in the angle at a joint. </a:t>
                      </a:r>
                    </a:p>
                  </a:txBody>
                  <a:tcPr>
                    <a:solidFill>
                      <a:srgbClr val="92D050"/>
                    </a:solidFill>
                  </a:tcPr>
                </a:tc>
                <a:extLst>
                  <a:ext uri="{0D108BD9-81ED-4DB2-BD59-A6C34878D82A}">
                    <a16:rowId xmlns:a16="http://schemas.microsoft.com/office/drawing/2014/main" val="1147006213"/>
                  </a:ext>
                </a:extLst>
              </a:tr>
              <a:tr h="339492">
                <a:tc>
                  <a:txBody>
                    <a:bodyPr/>
                    <a:lstStyle/>
                    <a:p>
                      <a:r>
                        <a:rPr lang="en-GB" sz="1100">
                          <a:solidFill>
                            <a:schemeClr val="tx1"/>
                          </a:solidFill>
                        </a:rPr>
                        <a:t>Extension</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Increase in the angle at a joint.</a:t>
                      </a:r>
                    </a:p>
                  </a:txBody>
                  <a:tcPr>
                    <a:solidFill>
                      <a:srgbClr val="92D050"/>
                    </a:solidFill>
                  </a:tcPr>
                </a:tc>
                <a:extLst>
                  <a:ext uri="{0D108BD9-81ED-4DB2-BD59-A6C34878D82A}">
                    <a16:rowId xmlns:a16="http://schemas.microsoft.com/office/drawing/2014/main" val="2526639159"/>
                  </a:ext>
                </a:extLst>
              </a:tr>
              <a:tr h="470793">
                <a:tc>
                  <a:txBody>
                    <a:bodyPr/>
                    <a:lstStyle/>
                    <a:p>
                      <a:r>
                        <a:rPr lang="en-GB" sz="1100" dirty="0">
                          <a:solidFill>
                            <a:schemeClr val="tx1"/>
                          </a:solidFill>
                        </a:rPr>
                        <a:t>Abduction</a:t>
                      </a:r>
                    </a:p>
                  </a:txBody>
                  <a:tcPr>
                    <a:solidFill>
                      <a:srgbClr val="92D050"/>
                    </a:solidFill>
                  </a:tcPr>
                </a:tc>
                <a:tc>
                  <a:txBody>
                    <a:bodyPr/>
                    <a:lstStyle/>
                    <a:p>
                      <a:r>
                        <a:rPr lang="en-GB" sz="1100" dirty="0">
                          <a:solidFill>
                            <a:schemeClr val="tx1"/>
                          </a:solidFill>
                        </a:rPr>
                        <a:t>Movement of a body part away from the body.</a:t>
                      </a:r>
                    </a:p>
                  </a:txBody>
                  <a:tcPr>
                    <a:solidFill>
                      <a:srgbClr val="92D050"/>
                    </a:solidFill>
                  </a:tcPr>
                </a:tc>
                <a:extLst>
                  <a:ext uri="{0D108BD9-81ED-4DB2-BD59-A6C34878D82A}">
                    <a16:rowId xmlns:a16="http://schemas.microsoft.com/office/drawing/2014/main" val="1732658252"/>
                  </a:ext>
                </a:extLst>
              </a:tr>
              <a:tr h="447477">
                <a:tc>
                  <a:txBody>
                    <a:bodyPr/>
                    <a:lstStyle/>
                    <a:p>
                      <a:r>
                        <a:rPr lang="en-GB" sz="1100" dirty="0">
                          <a:solidFill>
                            <a:schemeClr val="tx1"/>
                          </a:solidFill>
                        </a:rPr>
                        <a:t>Adduction</a:t>
                      </a:r>
                    </a:p>
                  </a:txBody>
                  <a:tcPr>
                    <a:solidFill>
                      <a:srgbClr val="92D050"/>
                    </a:solidFill>
                  </a:tcPr>
                </a:tc>
                <a:tc>
                  <a:txBody>
                    <a:bodyPr/>
                    <a:lstStyle/>
                    <a:p>
                      <a:r>
                        <a:rPr lang="en-GB" sz="1100" dirty="0"/>
                        <a:t>Movement of a body part towards the body.</a:t>
                      </a:r>
                    </a:p>
                  </a:txBody>
                  <a:tcPr>
                    <a:solidFill>
                      <a:srgbClr val="92D050"/>
                    </a:solidFill>
                  </a:tcPr>
                </a:tc>
                <a:extLst>
                  <a:ext uri="{0D108BD9-81ED-4DB2-BD59-A6C34878D82A}">
                    <a16:rowId xmlns:a16="http://schemas.microsoft.com/office/drawing/2014/main" val="2891395090"/>
                  </a:ext>
                </a:extLst>
              </a:tr>
              <a:tr h="456425">
                <a:tc>
                  <a:txBody>
                    <a:bodyPr/>
                    <a:lstStyle/>
                    <a:p>
                      <a:r>
                        <a:rPr lang="en-GB" sz="1100" dirty="0">
                          <a:solidFill>
                            <a:schemeClr val="tx1"/>
                          </a:solidFill>
                        </a:rPr>
                        <a:t>Rotation</a:t>
                      </a:r>
                    </a:p>
                  </a:txBody>
                  <a:tcPr>
                    <a:solidFill>
                      <a:srgbClr val="92D050"/>
                    </a:solidFill>
                  </a:tcPr>
                </a:tc>
                <a:tc>
                  <a:txBody>
                    <a:bodyPr/>
                    <a:lstStyle/>
                    <a:p>
                      <a:r>
                        <a:rPr lang="en-GB" sz="1100" dirty="0"/>
                        <a:t>Movement of a body part around an axis.</a:t>
                      </a:r>
                    </a:p>
                  </a:txBody>
                  <a:tcPr>
                    <a:solidFill>
                      <a:srgbClr val="92D050"/>
                    </a:solidFill>
                  </a:tcPr>
                </a:tc>
                <a:extLst>
                  <a:ext uri="{0D108BD9-81ED-4DB2-BD59-A6C34878D82A}">
                    <a16:rowId xmlns:a16="http://schemas.microsoft.com/office/drawing/2014/main" val="1991969131"/>
                  </a:ext>
                </a:extLst>
              </a:tr>
            </a:tbl>
          </a:graphicData>
        </a:graphic>
      </p:graphicFrame>
      <p:pic>
        <p:nvPicPr>
          <p:cNvPr id="3" name="Picture 7" descr="A screenshot of a cell phone&#10;&#10;Description generated with very high confidence">
            <a:extLst>
              <a:ext uri="{FF2B5EF4-FFF2-40B4-BE49-F238E27FC236}">
                <a16:creationId xmlns:a16="http://schemas.microsoft.com/office/drawing/2014/main" id="{FF2D5ACF-CD0D-48BA-BDF1-8E7986B9F27E}"/>
              </a:ext>
            </a:extLst>
          </p:cNvPr>
          <p:cNvPicPr>
            <a:picLocks noChangeAspect="1"/>
          </p:cNvPicPr>
          <p:nvPr/>
        </p:nvPicPr>
        <p:blipFill>
          <a:blip r:embed="rId3"/>
          <a:stretch>
            <a:fillRect/>
          </a:stretch>
        </p:blipFill>
        <p:spPr>
          <a:xfrm rot="5400000">
            <a:off x="7202131" y="4877124"/>
            <a:ext cx="2293937" cy="1595469"/>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766536426"/>
              </p:ext>
            </p:extLst>
          </p:nvPr>
        </p:nvGraphicFramePr>
        <p:xfrm>
          <a:off x="0"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Autumn</a:t>
                      </a:r>
                      <a:r>
                        <a:rPr lang="en-GB" sz="1400" baseline="0" dirty="0" smtClean="0">
                          <a:solidFill>
                            <a:srgbClr val="000000"/>
                          </a:solidFill>
                        </a:rPr>
                        <a:t> </a:t>
                      </a:r>
                      <a:r>
                        <a:rPr lang="en-GB" sz="1400" baseline="0" dirty="0">
                          <a:solidFill>
                            <a:srgbClr val="000000"/>
                          </a:solidFill>
                        </a:rPr>
                        <a:t>Term 2 Knowledge Organiser – Badminton Year 8</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1576693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2" y="267813"/>
          <a:ext cx="6611814" cy="3141929"/>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1791291">
                  <a:extLst>
                    <a:ext uri="{9D8B030D-6E8A-4147-A177-3AD203B41FA5}">
                      <a16:colId xmlns:a16="http://schemas.microsoft.com/office/drawing/2014/main" val="2235163462"/>
                    </a:ext>
                  </a:extLst>
                </a:gridCol>
                <a:gridCol w="1021691">
                  <a:extLst>
                    <a:ext uri="{9D8B030D-6E8A-4147-A177-3AD203B41FA5}">
                      <a16:colId xmlns:a16="http://schemas.microsoft.com/office/drawing/2014/main" val="327974424"/>
                    </a:ext>
                  </a:extLst>
                </a:gridCol>
                <a:gridCol w="2907082">
                  <a:extLst>
                    <a:ext uri="{9D8B030D-6E8A-4147-A177-3AD203B41FA5}">
                      <a16:colId xmlns:a16="http://schemas.microsoft.com/office/drawing/2014/main" val="1394976353"/>
                    </a:ext>
                  </a:extLst>
                </a:gridCol>
              </a:tblGrid>
              <a:tr h="292735">
                <a:tc gridSpan="2">
                  <a:txBody>
                    <a:bodyPr/>
                    <a:lstStyle/>
                    <a:p>
                      <a:r>
                        <a:rPr lang="en-GB" sz="1100" dirty="0">
                          <a:solidFill>
                            <a:schemeClr val="tx1"/>
                          </a:solidFill>
                        </a:rPr>
                        <a:t>Names of</a:t>
                      </a:r>
                      <a:r>
                        <a:rPr lang="en-GB" sz="1100" baseline="0" dirty="0">
                          <a:solidFill>
                            <a:schemeClr val="tx1"/>
                          </a:solidFill>
                        </a:rPr>
                        <a:t> </a:t>
                      </a:r>
                      <a:r>
                        <a:rPr lang="en-GB" sz="1100" dirty="0">
                          <a:solidFill>
                            <a:schemeClr val="tx1"/>
                          </a:solidFill>
                        </a:rPr>
                        <a:t>Bones</a:t>
                      </a:r>
                    </a:p>
                  </a:txBody>
                  <a:tcPr>
                    <a:solidFill>
                      <a:srgbClr val="92D050"/>
                    </a:solidFill>
                  </a:tcPr>
                </a:tc>
                <a:tc hMerge="1">
                  <a:txBody>
                    <a:bodyPr/>
                    <a:lstStyle/>
                    <a:p>
                      <a:endParaRPr lang="en-GB"/>
                    </a:p>
                  </a:txBody>
                  <a:tcPr/>
                </a:tc>
                <a:tc gridSpan="2">
                  <a:txBody>
                    <a:bodyPr/>
                    <a:lstStyle/>
                    <a:p>
                      <a:r>
                        <a:rPr lang="en-GB" sz="1100" dirty="0">
                          <a:solidFill>
                            <a:schemeClr val="tx1"/>
                          </a:solidFill>
                        </a:rPr>
                        <a:t>Names of Muscles</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63554">
                <a:tc>
                  <a:txBody>
                    <a:bodyPr/>
                    <a:lstStyle/>
                    <a:p>
                      <a:r>
                        <a:rPr lang="en-GB" sz="1000" dirty="0" err="1">
                          <a:solidFill>
                            <a:schemeClr val="tx1"/>
                          </a:solidFill>
                        </a:rPr>
                        <a:t>Humerus</a:t>
                      </a:r>
                      <a:endParaRPr lang="en-GB" sz="1000" dirty="0">
                        <a:solidFill>
                          <a:schemeClr val="tx1"/>
                        </a:solidFill>
                      </a:endParaRPr>
                    </a:p>
                  </a:txBody>
                  <a:tcPr>
                    <a:solidFill>
                      <a:srgbClr val="92D050"/>
                    </a:solidFill>
                  </a:tcPr>
                </a:tc>
                <a:tc>
                  <a:txBody>
                    <a:bodyPr/>
                    <a:lstStyle/>
                    <a:p>
                      <a:r>
                        <a:rPr lang="en-GB" sz="1000" dirty="0">
                          <a:solidFill>
                            <a:schemeClr val="tx1"/>
                          </a:solidFill>
                        </a:rPr>
                        <a:t>The</a:t>
                      </a:r>
                      <a:r>
                        <a:rPr lang="en-GB" sz="1000" baseline="0" dirty="0">
                          <a:solidFill>
                            <a:schemeClr val="tx1"/>
                          </a:solidFill>
                        </a:rPr>
                        <a:t> long bone in the arm. Used when throwing a ball.</a:t>
                      </a:r>
                      <a:endParaRPr lang="en-GB" sz="10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Hamstrings</a:t>
                      </a:r>
                    </a:p>
                    <a:p>
                      <a:endParaRPr lang="en-GB" sz="1000" dirty="0">
                        <a:solidFill>
                          <a:schemeClr val="tx1"/>
                        </a:solidFill>
                      </a:endParaRPr>
                    </a:p>
                  </a:txBody>
                  <a:tcPr>
                    <a:solidFill>
                      <a:schemeClr val="accent2">
                        <a:lumMod val="60000"/>
                        <a:lumOff val="40000"/>
                      </a:schemeClr>
                    </a:solidFill>
                  </a:tcPr>
                </a:tc>
                <a:tc>
                  <a:txBody>
                    <a:bodyPr/>
                    <a:lstStyle/>
                    <a:p>
                      <a:r>
                        <a:rPr lang="en-GB" sz="1000" dirty="0">
                          <a:solidFill>
                            <a:schemeClr val="tx1"/>
                          </a:solidFill>
                        </a:rPr>
                        <a:t>Located at</a:t>
                      </a:r>
                      <a:r>
                        <a:rPr lang="en-GB" sz="1000" baseline="0" dirty="0">
                          <a:solidFill>
                            <a:schemeClr val="tx1"/>
                          </a:solidFill>
                        </a:rPr>
                        <a:t> the back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467290002"/>
                  </a:ext>
                </a:extLst>
              </a:tr>
              <a:tr h="446280">
                <a:tc>
                  <a:txBody>
                    <a:bodyPr/>
                    <a:lstStyle/>
                    <a:p>
                      <a:r>
                        <a:rPr lang="en-GB" sz="1000" dirty="0">
                          <a:solidFill>
                            <a:schemeClr val="tx1"/>
                          </a:solidFill>
                        </a:rPr>
                        <a:t>Femur</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A long bone in the top half</a:t>
                      </a:r>
                      <a:r>
                        <a:rPr lang="en-GB" sz="1000" baseline="0" dirty="0">
                          <a:solidFill>
                            <a:schemeClr val="tx1"/>
                          </a:solidFill>
                        </a:rPr>
                        <a:t> of the leg. Used when running.</a:t>
                      </a:r>
                      <a:endParaRPr lang="en-GB" sz="1000" dirty="0">
                        <a:solidFill>
                          <a:schemeClr val="tx1"/>
                        </a:solidFill>
                      </a:endParaRPr>
                    </a:p>
                  </a:txBody>
                  <a:tcPr>
                    <a:solidFill>
                      <a:srgbClr val="92D050"/>
                    </a:solidFill>
                  </a:tcPr>
                </a:tc>
                <a:tc>
                  <a:txBody>
                    <a:bodyPr/>
                    <a:lstStyle/>
                    <a:p>
                      <a:r>
                        <a:rPr lang="en-GB" sz="1000" dirty="0">
                          <a:solidFill>
                            <a:schemeClr val="tx1"/>
                          </a:solidFill>
                        </a:rPr>
                        <a:t>Quadriceps</a:t>
                      </a:r>
                    </a:p>
                  </a:txBody>
                  <a:tcPr>
                    <a:solidFill>
                      <a:schemeClr val="accent2">
                        <a:lumMod val="60000"/>
                        <a:lumOff val="40000"/>
                      </a:schemeClr>
                    </a:solidFill>
                  </a:tcPr>
                </a:tc>
                <a:tc>
                  <a:txBody>
                    <a:bodyPr/>
                    <a:lstStyle/>
                    <a:p>
                      <a:r>
                        <a:rPr lang="en-GB" sz="1000" dirty="0">
                          <a:solidFill>
                            <a:schemeClr val="tx1"/>
                          </a:solidFill>
                        </a:rPr>
                        <a:t>Known</a:t>
                      </a:r>
                      <a:r>
                        <a:rPr lang="en-GB" sz="1000" baseline="0" dirty="0">
                          <a:solidFill>
                            <a:schemeClr val="tx1"/>
                          </a:solidFill>
                        </a:rPr>
                        <a:t> as the thigh muscle. Located on the front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490120">
                <a:tc>
                  <a:txBody>
                    <a:bodyPr/>
                    <a:lstStyle/>
                    <a:p>
                      <a:r>
                        <a:rPr lang="en-GB" sz="1000" dirty="0">
                          <a:solidFill>
                            <a:schemeClr val="tx1"/>
                          </a:solidFill>
                        </a:rPr>
                        <a:t>Cranium</a:t>
                      </a:r>
                    </a:p>
                  </a:txBody>
                  <a:tcPr>
                    <a:solidFill>
                      <a:srgbClr val="92D050"/>
                    </a:solidFill>
                  </a:tcPr>
                </a:tc>
                <a:tc>
                  <a:txBody>
                    <a:bodyPr/>
                    <a:lstStyle/>
                    <a:p>
                      <a:r>
                        <a:rPr lang="en-GB" sz="1000" dirty="0">
                          <a:solidFill>
                            <a:schemeClr val="tx1"/>
                          </a:solidFill>
                        </a:rPr>
                        <a:t>Another name for the skull.</a:t>
                      </a:r>
                      <a:r>
                        <a:rPr lang="en-GB" sz="1000" baseline="0" dirty="0">
                          <a:solidFill>
                            <a:schemeClr val="tx1"/>
                          </a:solidFill>
                        </a:rPr>
                        <a:t> Used when heading a ball.</a:t>
                      </a:r>
                      <a:endParaRPr lang="en-GB" sz="1000" dirty="0">
                        <a:solidFill>
                          <a:schemeClr val="tx1"/>
                        </a:solidFill>
                      </a:endParaRPr>
                    </a:p>
                  </a:txBody>
                  <a:tcPr>
                    <a:solidFill>
                      <a:srgbClr val="92D050"/>
                    </a:solidFill>
                  </a:tcPr>
                </a:tc>
                <a:tc>
                  <a:txBody>
                    <a:bodyPr/>
                    <a:lstStyle/>
                    <a:p>
                      <a:r>
                        <a:rPr lang="en-GB" sz="1000" dirty="0">
                          <a:solidFill>
                            <a:schemeClr val="tx1"/>
                          </a:solidFill>
                        </a:rPr>
                        <a:t>Biceps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Located</a:t>
                      </a:r>
                      <a:r>
                        <a:rPr lang="en-GB" sz="1000" baseline="0" dirty="0">
                          <a:solidFill>
                            <a:schemeClr val="tx1"/>
                          </a:solidFill>
                        </a:rPr>
                        <a:t> at the top of the arm between the shoulder and elbow. Used when lifting weights.</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594812">
                <a:tc>
                  <a:txBody>
                    <a:bodyPr/>
                    <a:lstStyle/>
                    <a:p>
                      <a:r>
                        <a:rPr lang="en-GB" sz="1000" dirty="0">
                          <a:solidFill>
                            <a:schemeClr val="tx1"/>
                          </a:solidFill>
                        </a:rPr>
                        <a:t>Rib cage</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Protects the vital organs of the body. Used </a:t>
                      </a:r>
                      <a:r>
                        <a:rPr lang="en-GB" sz="1000" baseline="0" dirty="0">
                          <a:solidFill>
                            <a:schemeClr val="tx1"/>
                          </a:solidFill>
                        </a:rPr>
                        <a:t>during tacking in rugby.</a:t>
                      </a:r>
                      <a:endParaRPr lang="en-GB" sz="1000" dirty="0">
                        <a:solidFill>
                          <a:schemeClr val="tx1"/>
                        </a:solidFill>
                      </a:endParaRPr>
                    </a:p>
                  </a:txBody>
                  <a:tcPr>
                    <a:solidFill>
                      <a:srgbClr val="92D050"/>
                    </a:solidFill>
                  </a:tcPr>
                </a:tc>
                <a:tc>
                  <a:txBody>
                    <a:bodyPr/>
                    <a:lstStyle/>
                    <a:p>
                      <a:r>
                        <a:rPr lang="en-GB" sz="1000" dirty="0">
                          <a:solidFill>
                            <a:schemeClr val="tx1"/>
                          </a:solidFill>
                        </a:rPr>
                        <a:t>Triceps</a:t>
                      </a:r>
                    </a:p>
                  </a:txBody>
                  <a:tcPr>
                    <a:solidFill>
                      <a:schemeClr val="accent2">
                        <a:lumMod val="60000"/>
                        <a:lumOff val="40000"/>
                      </a:schemeClr>
                    </a:solidFill>
                  </a:tcPr>
                </a:tc>
                <a:tc>
                  <a:txBody>
                    <a:bodyPr/>
                    <a:lstStyle/>
                    <a:p>
                      <a:r>
                        <a:rPr lang="en-GB" sz="1000" dirty="0"/>
                        <a:t>Located at the back of the arm. Used when throwing a ball.</a:t>
                      </a:r>
                    </a:p>
                  </a:txBody>
                  <a:tcPr>
                    <a:solidFill>
                      <a:schemeClr val="accent2">
                        <a:lumMod val="60000"/>
                        <a:lumOff val="40000"/>
                      </a:schemeClr>
                    </a:solidFill>
                  </a:tcPr>
                </a:tc>
                <a:extLst>
                  <a:ext uri="{0D108BD9-81ED-4DB2-BD59-A6C34878D82A}">
                    <a16:rowId xmlns:a16="http://schemas.microsoft.com/office/drawing/2014/main" val="3441995262"/>
                  </a:ext>
                </a:extLst>
              </a:tr>
              <a:tr h="372276">
                <a:tc rowSpan="2">
                  <a:txBody>
                    <a:bodyPr/>
                    <a:lstStyle/>
                    <a:p>
                      <a:r>
                        <a:rPr lang="en-GB" sz="1000" dirty="0">
                          <a:solidFill>
                            <a:schemeClr val="tx1"/>
                          </a:solidFill>
                        </a:rPr>
                        <a:t>Scapula</a:t>
                      </a:r>
                    </a:p>
                  </a:txBody>
                  <a:tcPr>
                    <a:solidFill>
                      <a:srgbClr val="92D050"/>
                    </a:solidFill>
                  </a:tcPr>
                </a:tc>
                <a:tc rowSpan="2">
                  <a:txBody>
                    <a:bodyPr/>
                    <a:lstStyle/>
                    <a:p>
                      <a:r>
                        <a:rPr lang="en-GB" sz="1000" dirty="0">
                          <a:solidFill>
                            <a:schemeClr val="tx1"/>
                          </a:solidFill>
                        </a:rPr>
                        <a:t>The shoulder bone. Used when swimming.</a:t>
                      </a:r>
                    </a:p>
                  </a:txBody>
                  <a:tcPr>
                    <a:solidFill>
                      <a:srgbClr val="92D050"/>
                    </a:solidFill>
                  </a:tcPr>
                </a:tc>
                <a:tc>
                  <a:txBody>
                    <a:bodyPr/>
                    <a:lstStyle/>
                    <a:p>
                      <a:r>
                        <a:rPr lang="en-GB" sz="1000" dirty="0">
                          <a:solidFill>
                            <a:schemeClr val="tx1"/>
                          </a:solidFill>
                        </a:rPr>
                        <a:t>Gastrocnemius</a:t>
                      </a:r>
                    </a:p>
                  </a:txBody>
                  <a:tcPr>
                    <a:solidFill>
                      <a:schemeClr val="accent2">
                        <a:lumMod val="60000"/>
                        <a:lumOff val="40000"/>
                      </a:schemeClr>
                    </a:solidFill>
                  </a:tcPr>
                </a:tc>
                <a:tc>
                  <a:txBody>
                    <a:bodyPr/>
                    <a:lstStyle/>
                    <a:p>
                      <a:r>
                        <a:rPr lang="en-GB" sz="1000" dirty="0"/>
                        <a:t>Known</a:t>
                      </a:r>
                      <a:r>
                        <a:rPr lang="en-GB" sz="1000" baseline="0" dirty="0"/>
                        <a:t> as the calf muscle. Located in the lower leg.</a:t>
                      </a:r>
                      <a:endParaRPr lang="en-GB" sz="1000" dirty="0"/>
                    </a:p>
                  </a:txBody>
                  <a:tcPr>
                    <a:solidFill>
                      <a:schemeClr val="accent2">
                        <a:lumMod val="60000"/>
                        <a:lumOff val="40000"/>
                      </a:schemeClr>
                    </a:solidFill>
                  </a:tcPr>
                </a:tc>
                <a:extLst>
                  <a:ext uri="{0D108BD9-81ED-4DB2-BD59-A6C34878D82A}">
                    <a16:rowId xmlns:a16="http://schemas.microsoft.com/office/drawing/2014/main" val="3078415272"/>
                  </a:ext>
                </a:extLst>
              </a:tr>
              <a:tr h="482152">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000" dirty="0">
                          <a:solidFill>
                            <a:schemeClr val="tx1"/>
                          </a:solidFill>
                        </a:rPr>
                        <a:t>Deltoid</a:t>
                      </a:r>
                    </a:p>
                  </a:txBody>
                  <a:tcPr>
                    <a:solidFill>
                      <a:schemeClr val="accent2">
                        <a:lumMod val="60000"/>
                        <a:lumOff val="40000"/>
                      </a:schemeClr>
                    </a:solidFill>
                  </a:tcPr>
                </a:tc>
                <a:tc>
                  <a:txBody>
                    <a:bodyPr/>
                    <a:lstStyle/>
                    <a:p>
                      <a:r>
                        <a:rPr lang="en-GB" sz="1000" dirty="0"/>
                        <a:t>When something is repeated</a:t>
                      </a:r>
                      <a:r>
                        <a:rPr lang="en-GB" sz="1000" baseline="0" dirty="0"/>
                        <a:t> for a certain effect e.g. to reinforce an idea. </a:t>
                      </a:r>
                      <a:endParaRPr lang="en-GB" sz="10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58001"/>
        </p:xfrm>
        <a:graphic>
          <a:graphicData uri="http://schemas.openxmlformats.org/drawingml/2006/table">
            <a:tbl>
              <a:tblPr firstRow="1" bandRow="1">
                <a:tableStyleId>{5C22544A-7EE6-4342-B048-85BDC9FD1C3A}</a:tableStyleId>
              </a:tblPr>
              <a:tblGrid>
                <a:gridCol w="1098872">
                  <a:extLst>
                    <a:ext uri="{9D8B030D-6E8A-4147-A177-3AD203B41FA5}">
                      <a16:colId xmlns:a16="http://schemas.microsoft.com/office/drawing/2014/main" val="4199751454"/>
                    </a:ext>
                  </a:extLst>
                </a:gridCol>
                <a:gridCol w="1433312">
                  <a:extLst>
                    <a:ext uri="{9D8B030D-6E8A-4147-A177-3AD203B41FA5}">
                      <a16:colId xmlns:a16="http://schemas.microsoft.com/office/drawing/2014/main" val="134358647"/>
                    </a:ext>
                  </a:extLst>
                </a:gridCol>
              </a:tblGrid>
              <a:tr h="261991">
                <a:tc gridSpan="2">
                  <a:txBody>
                    <a:bodyPr/>
                    <a:lstStyle/>
                    <a:p>
                      <a:r>
                        <a:rPr lang="en-GB" sz="1100" baseline="0" dirty="0">
                          <a:solidFill>
                            <a:schemeClr val="tx1"/>
                          </a:solidFill>
                        </a:rPr>
                        <a:t> Rules and skills of handball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770562">
                <a:tc>
                  <a:txBody>
                    <a:bodyPr/>
                    <a:lstStyle/>
                    <a:p>
                      <a:r>
                        <a:rPr lang="en-GB" sz="1100" b="1" dirty="0">
                          <a:solidFill>
                            <a:schemeClr val="tx1"/>
                          </a:solidFill>
                        </a:rPr>
                        <a:t>3 seconds on the ball</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only allowed to have possession of the ball for 3 seconds.</a:t>
                      </a:r>
                    </a:p>
                  </a:txBody>
                  <a:tcPr>
                    <a:solidFill>
                      <a:schemeClr val="accent3">
                        <a:lumMod val="20000"/>
                        <a:lumOff val="80000"/>
                      </a:schemeClr>
                    </a:solidFill>
                  </a:tcPr>
                </a:tc>
                <a:extLst>
                  <a:ext uri="{0D108BD9-81ED-4DB2-BD59-A6C34878D82A}">
                    <a16:rowId xmlns:a16="http://schemas.microsoft.com/office/drawing/2014/main" val="2963840982"/>
                  </a:ext>
                </a:extLst>
              </a:tr>
              <a:tr h="940085">
                <a:tc>
                  <a:txBody>
                    <a:bodyPr/>
                    <a:lstStyle/>
                    <a:p>
                      <a:r>
                        <a:rPr lang="en-GB" sz="1100" b="1" dirty="0">
                          <a:solidFill>
                            <a:schemeClr val="tx1"/>
                          </a:solidFill>
                        </a:rPr>
                        <a:t>Start of a game</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A game starts with a</a:t>
                      </a:r>
                      <a:r>
                        <a:rPr lang="en-GB" sz="1100" baseline="0" dirty="0">
                          <a:solidFill>
                            <a:schemeClr val="tx1"/>
                          </a:solidFill>
                        </a:rPr>
                        <a:t> pass backwards to e teammate. This is also how a game restarts after a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770562">
                <a:tc>
                  <a:txBody>
                    <a:bodyPr/>
                    <a:lstStyle/>
                    <a:p>
                      <a:r>
                        <a:rPr lang="en-GB" sz="1100" b="1" dirty="0">
                          <a:solidFill>
                            <a:schemeClr val="tx1"/>
                          </a:solidFill>
                        </a:rPr>
                        <a:t>Shooting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can shoot from outside of the D or by performing a jump</a:t>
                      </a:r>
                      <a:r>
                        <a:rPr lang="en-GB" sz="1100" baseline="0" dirty="0">
                          <a:solidFill>
                            <a:schemeClr val="tx1"/>
                          </a:solidFill>
                        </a:rPr>
                        <a:t> shot.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770562">
                <a:tc>
                  <a:txBody>
                    <a:bodyPr/>
                    <a:lstStyle/>
                    <a:p>
                      <a:r>
                        <a:rPr lang="en-GB" sz="1100" b="1" dirty="0">
                          <a:solidFill>
                            <a:schemeClr val="tx1"/>
                          </a:solidFill>
                        </a:rPr>
                        <a:t>Dribbling</a:t>
                      </a:r>
                    </a:p>
                  </a:txBody>
                  <a:tcPr>
                    <a:solidFill>
                      <a:schemeClr val="accent3">
                        <a:lumMod val="20000"/>
                        <a:lumOff val="80000"/>
                      </a:schemeClr>
                    </a:solidFill>
                  </a:tcPr>
                </a:tc>
                <a:tc>
                  <a:txBody>
                    <a:bodyPr/>
                    <a:lstStyle/>
                    <a:p>
                      <a:r>
                        <a:rPr lang="en-GB" sz="1100" dirty="0">
                          <a:solidFill>
                            <a:schemeClr val="tx1"/>
                          </a:solidFill>
                        </a:rPr>
                        <a:t>Players can move with the ball by bouncing but only for 3 seconds.</a:t>
                      </a:r>
                    </a:p>
                  </a:txBody>
                  <a:tcPr>
                    <a:solidFill>
                      <a:schemeClr val="accent3">
                        <a:lumMod val="20000"/>
                        <a:lumOff val="80000"/>
                      </a:schemeClr>
                    </a:solidFill>
                  </a:tcPr>
                </a:tc>
                <a:extLst>
                  <a:ext uri="{0D108BD9-81ED-4DB2-BD59-A6C34878D82A}">
                    <a16:rowId xmlns:a16="http://schemas.microsoft.com/office/drawing/2014/main" val="3388531900"/>
                  </a:ext>
                </a:extLst>
              </a:tr>
              <a:tr h="940085">
                <a:tc>
                  <a:txBody>
                    <a:bodyPr/>
                    <a:lstStyle/>
                    <a:p>
                      <a:r>
                        <a:rPr lang="en-GB" sz="1100" b="1" dirty="0">
                          <a:solidFill>
                            <a:schemeClr val="tx1"/>
                          </a:solidFill>
                        </a:rPr>
                        <a:t>Passing</a:t>
                      </a:r>
                    </a:p>
                  </a:txBody>
                  <a:tcPr>
                    <a:solidFill>
                      <a:schemeClr val="accent3">
                        <a:lumMod val="20000"/>
                        <a:lumOff val="80000"/>
                      </a:schemeClr>
                    </a:solidFill>
                  </a:tcPr>
                </a:tc>
                <a:tc>
                  <a:txBody>
                    <a:bodyPr/>
                    <a:lstStyle/>
                    <a:p>
                      <a:r>
                        <a:rPr lang="en-GB" sz="1100" dirty="0">
                          <a:solidFill>
                            <a:schemeClr val="tx1"/>
                          </a:solidFill>
                        </a:rPr>
                        <a:t>Passing</a:t>
                      </a:r>
                      <a:r>
                        <a:rPr lang="en-GB" sz="1100" baseline="0" dirty="0">
                          <a:solidFill>
                            <a:schemeClr val="tx1"/>
                          </a:solidFill>
                        </a:rPr>
                        <a:t> is done with one arm and can include a shoulder pass and bounce pass.</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742250476"/>
                  </a:ext>
                </a:extLst>
              </a:tr>
              <a:tr h="431515">
                <a:tc>
                  <a:txBody>
                    <a:bodyPr/>
                    <a:lstStyle/>
                    <a:p>
                      <a:r>
                        <a:rPr lang="en-GB" sz="1100" b="1" dirty="0">
                          <a:solidFill>
                            <a:schemeClr val="tx1"/>
                          </a:solidFill>
                        </a:rPr>
                        <a:t>Contact</a:t>
                      </a:r>
                    </a:p>
                  </a:txBody>
                  <a:tcPr>
                    <a:solidFill>
                      <a:schemeClr val="accent3">
                        <a:lumMod val="20000"/>
                        <a:lumOff val="80000"/>
                      </a:schemeClr>
                    </a:solidFill>
                  </a:tcPr>
                </a:tc>
                <a:tc>
                  <a:txBody>
                    <a:bodyPr/>
                    <a:lstStyle/>
                    <a:p>
                      <a:r>
                        <a:rPr lang="en-GB" sz="1100" dirty="0">
                          <a:solidFill>
                            <a:schemeClr val="tx1"/>
                          </a:solidFill>
                        </a:rPr>
                        <a:t>Contact is allowed</a:t>
                      </a:r>
                      <a:r>
                        <a:rPr lang="en-GB" sz="1100" baseline="0" dirty="0">
                          <a:solidFill>
                            <a:schemeClr val="tx1"/>
                          </a:solidFill>
                        </a:rPr>
                        <a:t> in handball.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601038">
                <a:tc>
                  <a:txBody>
                    <a:bodyPr/>
                    <a:lstStyle/>
                    <a:p>
                      <a:r>
                        <a:rPr lang="en-GB" sz="1100" b="1" dirty="0">
                          <a:solidFill>
                            <a:schemeClr val="tx1"/>
                          </a:solidFill>
                        </a:rPr>
                        <a:t>Goalkeeper</a:t>
                      </a:r>
                    </a:p>
                  </a:txBody>
                  <a:tcPr>
                    <a:solidFill>
                      <a:schemeClr val="accent3">
                        <a:lumMod val="20000"/>
                        <a:lumOff val="80000"/>
                      </a:schemeClr>
                    </a:solidFill>
                  </a:tcPr>
                </a:tc>
                <a:tc>
                  <a:txBody>
                    <a:bodyPr/>
                    <a:lstStyle/>
                    <a:p>
                      <a:r>
                        <a:rPr lang="en-GB" sz="1100" dirty="0">
                          <a:solidFill>
                            <a:schemeClr val="tx1"/>
                          </a:solidFill>
                        </a:rPr>
                        <a:t>Goalkeeper can leave the D but not in possession of the ball.</a:t>
                      </a:r>
                    </a:p>
                  </a:txBody>
                  <a:tcPr>
                    <a:solidFill>
                      <a:schemeClr val="accent3">
                        <a:lumMod val="20000"/>
                        <a:lumOff val="80000"/>
                      </a:schemeClr>
                    </a:solidFill>
                  </a:tcPr>
                </a:tc>
                <a:extLst>
                  <a:ext uri="{0D108BD9-81ED-4DB2-BD59-A6C34878D82A}">
                    <a16:rowId xmlns:a16="http://schemas.microsoft.com/office/drawing/2014/main" val="3955363356"/>
                  </a:ext>
                </a:extLst>
              </a:tr>
              <a:tr h="770562">
                <a:tc>
                  <a:txBody>
                    <a:bodyPr/>
                    <a:lstStyle/>
                    <a:p>
                      <a:r>
                        <a:rPr lang="en-GB" sz="1100" b="1" dirty="0">
                          <a:solidFill>
                            <a:schemeClr val="tx1"/>
                          </a:solidFill>
                        </a:rPr>
                        <a:t>Corners</a:t>
                      </a:r>
                    </a:p>
                  </a:txBody>
                  <a:tcPr>
                    <a:solidFill>
                      <a:schemeClr val="accent3">
                        <a:lumMod val="20000"/>
                        <a:lumOff val="80000"/>
                      </a:schemeClr>
                    </a:solidFill>
                  </a:tcPr>
                </a:tc>
                <a:tc>
                  <a:txBody>
                    <a:bodyPr/>
                    <a:lstStyle/>
                    <a:p>
                      <a:r>
                        <a:rPr lang="en-GB" sz="1100" dirty="0">
                          <a:solidFill>
                            <a:schemeClr val="tx1"/>
                          </a:solidFill>
                        </a:rPr>
                        <a:t>Awarded if the ball comes off a defender and goes behind</a:t>
                      </a:r>
                      <a:r>
                        <a:rPr lang="en-GB" sz="1100" baseline="0" dirty="0">
                          <a:solidFill>
                            <a:schemeClr val="tx1"/>
                          </a:solidFill>
                        </a:rPr>
                        <a:t> the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96340">
                <a:tc rowSpan="3">
                  <a:txBody>
                    <a:bodyPr/>
                    <a:lstStyle/>
                    <a:p>
                      <a:r>
                        <a:rPr lang="en-GB" sz="1100" b="1" dirty="0">
                          <a:solidFill>
                            <a:schemeClr val="tx1"/>
                          </a:solidFill>
                        </a:rPr>
                        <a:t>Penalty throw</a:t>
                      </a:r>
                    </a:p>
                  </a:txBody>
                  <a:tcPr>
                    <a:solidFill>
                      <a:schemeClr val="accent3">
                        <a:lumMod val="20000"/>
                        <a:lumOff val="80000"/>
                      </a:schemeClr>
                    </a:solidFill>
                  </a:tcPr>
                </a:tc>
                <a:tc rowSpan="3">
                  <a:txBody>
                    <a:bodyPr/>
                    <a:lstStyle/>
                    <a:p>
                      <a:r>
                        <a:rPr lang="en-GB" sz="1100" dirty="0">
                          <a:solidFill>
                            <a:schemeClr val="tx1"/>
                          </a:solidFill>
                        </a:rPr>
                        <a:t>Awarded</a:t>
                      </a:r>
                      <a:r>
                        <a:rPr lang="en-GB" sz="1100" baseline="0" dirty="0">
                          <a:solidFill>
                            <a:schemeClr val="tx1"/>
                          </a:solidFill>
                        </a:rPr>
                        <a:t> if a defender steps into the 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685754201"/>
                  </a:ext>
                </a:extLst>
              </a:tr>
              <a:tr h="196340">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550887459"/>
                  </a:ext>
                </a:extLst>
              </a:tr>
              <a:tr h="208359">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11546377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630847073"/>
              </p:ext>
            </p:extLst>
          </p:nvPr>
        </p:nvGraphicFramePr>
        <p:xfrm>
          <a:off x="2" y="3433667"/>
          <a:ext cx="2743197" cy="3424333"/>
        </p:xfrm>
        <a:graphic>
          <a:graphicData uri="http://schemas.openxmlformats.org/drawingml/2006/table">
            <a:tbl>
              <a:tblPr firstRow="1" bandRow="1">
                <a:tableStyleId>{5C22544A-7EE6-4342-B048-85BDC9FD1C3A}</a:tableStyleId>
              </a:tblPr>
              <a:tblGrid>
                <a:gridCol w="985176">
                  <a:extLst>
                    <a:ext uri="{9D8B030D-6E8A-4147-A177-3AD203B41FA5}">
                      <a16:colId xmlns:a16="http://schemas.microsoft.com/office/drawing/2014/main" val="2645025886"/>
                    </a:ext>
                  </a:extLst>
                </a:gridCol>
                <a:gridCol w="1758021">
                  <a:extLst>
                    <a:ext uri="{9D8B030D-6E8A-4147-A177-3AD203B41FA5}">
                      <a16:colId xmlns:a16="http://schemas.microsoft.com/office/drawing/2014/main" val="3333972068"/>
                    </a:ext>
                  </a:extLst>
                </a:gridCol>
              </a:tblGrid>
              <a:tr h="32981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Why do we cool down?</a:t>
                      </a: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86216">
                <a:tc>
                  <a:txBody>
                    <a:bodyPr/>
                    <a:lstStyle/>
                    <a:p>
                      <a:r>
                        <a:rPr lang="en-GB" sz="1100" dirty="0">
                          <a:solidFill>
                            <a:schemeClr val="tx1"/>
                          </a:solidFill>
                        </a:rPr>
                        <a:t>Prevent</a:t>
                      </a:r>
                      <a:r>
                        <a:rPr lang="en-GB" sz="1100" baseline="0" dirty="0">
                          <a:solidFill>
                            <a:schemeClr val="tx1"/>
                          </a:solidFill>
                        </a:rPr>
                        <a:t> injury</a:t>
                      </a:r>
                      <a:endParaRPr lang="en-GB" sz="1100" dirty="0">
                        <a:solidFill>
                          <a:schemeClr val="tx1"/>
                        </a:solidFill>
                      </a:endParaRPr>
                    </a:p>
                  </a:txBody>
                  <a:tcPr>
                    <a:solidFill>
                      <a:schemeClr val="accent1">
                        <a:lumMod val="40000"/>
                        <a:lumOff val="60000"/>
                      </a:schemeClr>
                    </a:solidFill>
                  </a:tcPr>
                </a:tc>
                <a:tc>
                  <a:txBody>
                    <a:bodyPr/>
                    <a:lstStyle/>
                    <a:p>
                      <a:r>
                        <a:rPr lang="en-GB" sz="1100" dirty="0"/>
                        <a:t>To prevent blood pooling of blood in the muscles</a:t>
                      </a:r>
                    </a:p>
                  </a:txBody>
                  <a:tcPr>
                    <a:solidFill>
                      <a:schemeClr val="accent1">
                        <a:lumMod val="40000"/>
                        <a:lumOff val="60000"/>
                      </a:schemeClr>
                    </a:solidFill>
                  </a:tcPr>
                </a:tc>
                <a:extLst>
                  <a:ext uri="{0D108BD9-81ED-4DB2-BD59-A6C34878D82A}">
                    <a16:rowId xmlns:a16="http://schemas.microsoft.com/office/drawing/2014/main" val="3061556891"/>
                  </a:ext>
                </a:extLst>
              </a:tr>
              <a:tr h="573295">
                <a:tc>
                  <a:txBody>
                    <a:bodyPr/>
                    <a:lstStyle/>
                    <a:p>
                      <a:r>
                        <a:rPr lang="en-GB" sz="1100" dirty="0">
                          <a:solidFill>
                            <a:schemeClr val="tx1"/>
                          </a:solidFill>
                        </a:rPr>
                        <a:t>Lower heart rate</a:t>
                      </a:r>
                    </a:p>
                  </a:txBody>
                  <a:tcPr>
                    <a:solidFill>
                      <a:schemeClr val="accent1">
                        <a:lumMod val="40000"/>
                        <a:lumOff val="60000"/>
                      </a:schemeClr>
                    </a:solidFill>
                  </a:tcPr>
                </a:tc>
                <a:tc>
                  <a:txBody>
                    <a:bodyPr/>
                    <a:lstStyle/>
                    <a:p>
                      <a:r>
                        <a:rPr lang="en-GB" sz="1100" dirty="0"/>
                        <a:t>To return heart rate back to its resting rate</a:t>
                      </a:r>
                    </a:p>
                  </a:txBody>
                  <a:tcPr>
                    <a:solidFill>
                      <a:schemeClr val="accent1">
                        <a:lumMod val="40000"/>
                        <a:lumOff val="60000"/>
                      </a:schemeClr>
                    </a:solidFill>
                  </a:tcPr>
                </a:tc>
                <a:extLst>
                  <a:ext uri="{0D108BD9-81ED-4DB2-BD59-A6C34878D82A}">
                    <a16:rowId xmlns:a16="http://schemas.microsoft.com/office/drawing/2014/main" val="3577693263"/>
                  </a:ext>
                </a:extLst>
              </a:tr>
              <a:tr h="917502">
                <a:tc>
                  <a:txBody>
                    <a:bodyPr/>
                    <a:lstStyle/>
                    <a:p>
                      <a:r>
                        <a:rPr lang="en-GB" sz="1100" dirty="0">
                          <a:solidFill>
                            <a:schemeClr val="tx1"/>
                          </a:solidFill>
                        </a:rPr>
                        <a:t>Increase</a:t>
                      </a:r>
                      <a:r>
                        <a:rPr lang="en-GB" sz="1100" baseline="0" dirty="0">
                          <a:solidFill>
                            <a:schemeClr val="tx1"/>
                          </a:solidFill>
                        </a:rPr>
                        <a:t> flexibility</a:t>
                      </a:r>
                      <a:endParaRPr lang="en-GB" sz="1100" dirty="0">
                        <a:solidFill>
                          <a:schemeClr val="tx1"/>
                        </a:solidFill>
                      </a:endParaRPr>
                    </a:p>
                  </a:txBody>
                  <a:tcPr>
                    <a:solidFill>
                      <a:schemeClr val="accent1">
                        <a:lumMod val="40000"/>
                        <a:lumOff val="60000"/>
                      </a:schemeClr>
                    </a:solidFill>
                  </a:tcPr>
                </a:tc>
                <a:tc>
                  <a:txBody>
                    <a:bodyPr/>
                    <a:lstStyle/>
                    <a:p>
                      <a:r>
                        <a:rPr lang="en-GB" sz="1100" dirty="0"/>
                        <a:t>Increases the range of movement at a joint t allow skills and movements to be performed easier.</a:t>
                      </a:r>
                    </a:p>
                  </a:txBody>
                  <a:tcPr>
                    <a:solidFill>
                      <a:schemeClr val="accent1">
                        <a:lumMod val="40000"/>
                        <a:lumOff val="60000"/>
                      </a:schemeClr>
                    </a:solidFill>
                  </a:tcPr>
                </a:tc>
                <a:extLst>
                  <a:ext uri="{0D108BD9-81ED-4DB2-BD59-A6C34878D82A}">
                    <a16:rowId xmlns:a16="http://schemas.microsoft.com/office/drawing/2014/main" val="1948897614"/>
                  </a:ext>
                </a:extLst>
              </a:tr>
              <a:tr h="917502">
                <a:tc>
                  <a:txBody>
                    <a:bodyPr/>
                    <a:lstStyle/>
                    <a:p>
                      <a:r>
                        <a:rPr lang="en-GB" sz="1100" dirty="0">
                          <a:solidFill>
                            <a:schemeClr val="tx1"/>
                          </a:solidFill>
                        </a:rPr>
                        <a:t>Lower body temperature</a:t>
                      </a:r>
                    </a:p>
                  </a:txBody>
                  <a:tcPr>
                    <a:solidFill>
                      <a:schemeClr val="accent1">
                        <a:lumMod val="40000"/>
                        <a:lumOff val="60000"/>
                      </a:schemeClr>
                    </a:solidFill>
                  </a:tcPr>
                </a:tc>
                <a:tc>
                  <a:txBody>
                    <a:bodyPr/>
                    <a:lstStyle/>
                    <a:p>
                      <a:r>
                        <a:rPr lang="en-GB" sz="1100" dirty="0"/>
                        <a:t>To return the temperature</a:t>
                      </a:r>
                      <a:r>
                        <a:rPr lang="en-GB" sz="1100" baseline="0" dirty="0"/>
                        <a:t> of the body back to normal.</a:t>
                      </a:r>
                      <a:endParaRPr lang="en-GB" sz="1100" dirty="0"/>
                    </a:p>
                  </a:txBody>
                  <a:tcPr>
                    <a:solidFill>
                      <a:schemeClr val="accent1">
                        <a:lumMod val="40000"/>
                        <a:lumOff val="60000"/>
                      </a:schemeClr>
                    </a:solidFill>
                  </a:tcPr>
                </a:tc>
                <a:extLst>
                  <a:ext uri="{0D108BD9-81ED-4DB2-BD59-A6C34878D82A}">
                    <a16:rowId xmlns:a16="http://schemas.microsoft.com/office/drawing/2014/main" val="36997521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585413539"/>
              </p:ext>
            </p:extLst>
          </p:nvPr>
        </p:nvGraphicFramePr>
        <p:xfrm>
          <a:off x="2671011" y="3433667"/>
          <a:ext cx="3940806" cy="3457087"/>
        </p:xfrm>
        <a:graphic>
          <a:graphicData uri="http://schemas.openxmlformats.org/drawingml/2006/table">
            <a:tbl>
              <a:tblPr firstRow="1" bandRow="1">
                <a:tableStyleId>{5C22544A-7EE6-4342-B048-85BDC9FD1C3A}</a:tableStyleId>
              </a:tblPr>
              <a:tblGrid>
                <a:gridCol w="1109137">
                  <a:extLst>
                    <a:ext uri="{9D8B030D-6E8A-4147-A177-3AD203B41FA5}">
                      <a16:colId xmlns:a16="http://schemas.microsoft.com/office/drawing/2014/main" val="2484351767"/>
                    </a:ext>
                  </a:extLst>
                </a:gridCol>
                <a:gridCol w="2831669">
                  <a:extLst>
                    <a:ext uri="{9D8B030D-6E8A-4147-A177-3AD203B41FA5}">
                      <a16:colId xmlns:a16="http://schemas.microsoft.com/office/drawing/2014/main" val="531569662"/>
                    </a:ext>
                  </a:extLst>
                </a:gridCol>
              </a:tblGrid>
              <a:tr h="32981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Health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263345">
                <a:tc>
                  <a:txBody>
                    <a:bodyPr/>
                    <a:lstStyle/>
                    <a:p>
                      <a:r>
                        <a:rPr lang="en-GB" sz="1100" dirty="0">
                          <a:solidFill>
                            <a:schemeClr val="tx1"/>
                          </a:solidFill>
                        </a:rPr>
                        <a:t>Flexibility</a:t>
                      </a:r>
                    </a:p>
                  </a:txBody>
                  <a:tcPr>
                    <a:solidFill>
                      <a:schemeClr val="accent5">
                        <a:lumMod val="40000"/>
                        <a:lumOff val="60000"/>
                      </a:schemeClr>
                    </a:solidFill>
                  </a:tcPr>
                </a:tc>
                <a:tc>
                  <a:txBody>
                    <a:bodyPr/>
                    <a:lstStyle/>
                    <a:p>
                      <a:r>
                        <a:rPr lang="en-GB" sz="1100" dirty="0"/>
                        <a:t>Range of movement possible at a joint.</a:t>
                      </a:r>
                    </a:p>
                  </a:txBody>
                  <a:tcPr>
                    <a:solidFill>
                      <a:schemeClr val="accent5">
                        <a:lumMod val="40000"/>
                        <a:lumOff val="60000"/>
                      </a:schemeClr>
                    </a:solidFill>
                  </a:tcPr>
                </a:tc>
                <a:extLst>
                  <a:ext uri="{0D108BD9-81ED-4DB2-BD59-A6C34878D82A}">
                    <a16:rowId xmlns:a16="http://schemas.microsoft.com/office/drawing/2014/main" val="1154790536"/>
                  </a:ext>
                </a:extLst>
              </a:tr>
              <a:tr h="420122">
                <a:tc>
                  <a:txBody>
                    <a:bodyPr/>
                    <a:lstStyle/>
                    <a:p>
                      <a:r>
                        <a:rPr lang="en-GB" sz="1100" dirty="0">
                          <a:solidFill>
                            <a:schemeClr val="tx1"/>
                          </a:solidFill>
                        </a:rPr>
                        <a:t>Cardiovascular endurance</a:t>
                      </a:r>
                    </a:p>
                  </a:txBody>
                  <a:tcPr>
                    <a:solidFill>
                      <a:schemeClr val="accent5">
                        <a:lumMod val="40000"/>
                        <a:lumOff val="60000"/>
                      </a:schemeClr>
                    </a:solidFill>
                  </a:tcPr>
                </a:tc>
                <a:tc>
                  <a:txBody>
                    <a:bodyPr/>
                    <a:lstStyle/>
                    <a:p>
                      <a:r>
                        <a:rPr lang="en-GB" sz="1100" dirty="0"/>
                        <a:t>Ability</a:t>
                      </a:r>
                      <a:r>
                        <a:rPr lang="en-GB" sz="1100" baseline="0" dirty="0"/>
                        <a:t> of the heart and lungs to work without tiring.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420122">
                <a:tc>
                  <a:txBody>
                    <a:bodyPr/>
                    <a:lstStyle/>
                    <a:p>
                      <a:r>
                        <a:rPr lang="en-GB" sz="1100" dirty="0">
                          <a:solidFill>
                            <a:schemeClr val="tx1"/>
                          </a:solidFill>
                        </a:rPr>
                        <a:t>Muscular</a:t>
                      </a:r>
                      <a:r>
                        <a:rPr lang="en-GB" sz="1100" baseline="0" dirty="0">
                          <a:solidFill>
                            <a:schemeClr val="tx1"/>
                          </a:solidFill>
                        </a:rPr>
                        <a:t> endurance</a:t>
                      </a:r>
                      <a:endParaRPr lang="en-GB" sz="1100" dirty="0">
                        <a:solidFill>
                          <a:schemeClr val="tx1"/>
                        </a:solidFill>
                      </a:endParaRPr>
                    </a:p>
                  </a:txBody>
                  <a:tcPr>
                    <a:solidFill>
                      <a:schemeClr val="accent5">
                        <a:lumMod val="40000"/>
                        <a:lumOff val="60000"/>
                      </a:schemeClr>
                    </a:solidFill>
                  </a:tcPr>
                </a:tc>
                <a:tc>
                  <a:txBody>
                    <a:bodyPr/>
                    <a:lstStyle/>
                    <a:p>
                      <a:r>
                        <a:rPr lang="en-GB" sz="1100" dirty="0"/>
                        <a:t>Ability of muscles to work for</a:t>
                      </a:r>
                      <a:r>
                        <a:rPr lang="en-GB" sz="1100" baseline="0" dirty="0"/>
                        <a:t> long periods without tiring.</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420122">
                <a:tc>
                  <a:txBody>
                    <a:bodyPr/>
                    <a:lstStyle/>
                    <a:p>
                      <a:r>
                        <a:rPr lang="en-GB" sz="1100" dirty="0">
                          <a:solidFill>
                            <a:schemeClr val="tx1"/>
                          </a:solidFill>
                        </a:rPr>
                        <a:t>Strength</a:t>
                      </a:r>
                    </a:p>
                  </a:txBody>
                  <a:tcPr>
                    <a:solidFill>
                      <a:schemeClr val="accent5">
                        <a:lumMod val="40000"/>
                        <a:lumOff val="60000"/>
                      </a:schemeClr>
                    </a:solidFill>
                  </a:tcPr>
                </a:tc>
                <a:tc>
                  <a:txBody>
                    <a:bodyPr/>
                    <a:lstStyle/>
                    <a:p>
                      <a:r>
                        <a:rPr lang="en-GB" sz="1100" dirty="0"/>
                        <a:t>Ability to work against a resistance e.g. weightlifting</a:t>
                      </a:r>
                    </a:p>
                  </a:txBody>
                  <a:tcPr>
                    <a:solidFill>
                      <a:schemeClr val="accent5">
                        <a:lumMod val="40000"/>
                        <a:lumOff val="60000"/>
                      </a:schemeClr>
                    </a:solidFill>
                  </a:tcPr>
                </a:tc>
                <a:extLst>
                  <a:ext uri="{0D108BD9-81ED-4DB2-BD59-A6C34878D82A}">
                    <a16:rowId xmlns:a16="http://schemas.microsoft.com/office/drawing/2014/main" val="241602898"/>
                  </a:ext>
                </a:extLst>
              </a:tr>
              <a:tr h="585170">
                <a:tc>
                  <a:txBody>
                    <a:bodyPr/>
                    <a:lstStyle/>
                    <a:p>
                      <a:r>
                        <a:rPr lang="en-GB" sz="1100" dirty="0">
                          <a:solidFill>
                            <a:schemeClr val="tx1"/>
                          </a:solidFill>
                        </a:rPr>
                        <a:t>Power</a:t>
                      </a:r>
                    </a:p>
                  </a:txBody>
                  <a:tcPr>
                    <a:solidFill>
                      <a:schemeClr val="accent5">
                        <a:lumMod val="40000"/>
                        <a:lumOff val="60000"/>
                      </a:schemeClr>
                    </a:solidFill>
                  </a:tcPr>
                </a:tc>
                <a:tc>
                  <a:txBody>
                    <a:bodyPr/>
                    <a:lstStyle/>
                    <a:p>
                      <a:r>
                        <a:rPr lang="en-GB" sz="1100" dirty="0"/>
                        <a:t>Explosive power involves</a:t>
                      </a:r>
                      <a:r>
                        <a:rPr lang="en-GB" sz="1100" baseline="0" dirty="0"/>
                        <a:t> short, sharp burst of power.</a:t>
                      </a:r>
                    </a:p>
                    <a:p>
                      <a:r>
                        <a:rPr lang="en-GB" sz="1100" baseline="0" dirty="0"/>
                        <a:t>Strength x Speed</a:t>
                      </a:r>
                      <a:endParaRPr lang="en-GB" sz="1100" dirty="0"/>
                    </a:p>
                  </a:txBody>
                  <a:tcPr>
                    <a:solidFill>
                      <a:schemeClr val="accent5">
                        <a:lumMod val="40000"/>
                        <a:lumOff val="60000"/>
                      </a:schemeClr>
                    </a:solidFill>
                  </a:tcPr>
                </a:tc>
                <a:extLst>
                  <a:ext uri="{0D108BD9-81ED-4DB2-BD59-A6C34878D82A}">
                    <a16:rowId xmlns:a16="http://schemas.microsoft.com/office/drawing/2014/main" val="2506169505"/>
                  </a:ext>
                </a:extLst>
              </a:tr>
              <a:tr h="422949">
                <a:tc>
                  <a:txBody>
                    <a:bodyPr/>
                    <a:lstStyle/>
                    <a:p>
                      <a:r>
                        <a:rPr lang="en-GB" sz="1100" dirty="0">
                          <a:solidFill>
                            <a:schemeClr val="tx1"/>
                          </a:solidFill>
                        </a:rPr>
                        <a:t>Health</a:t>
                      </a:r>
                    </a:p>
                  </a:txBody>
                  <a:tcPr>
                    <a:solidFill>
                      <a:schemeClr val="accent5">
                        <a:lumMod val="40000"/>
                        <a:lumOff val="60000"/>
                      </a:schemeClr>
                    </a:solidFill>
                  </a:tcPr>
                </a:tc>
                <a:tc>
                  <a:txBody>
                    <a:bodyPr/>
                    <a:lstStyle/>
                    <a:p>
                      <a:r>
                        <a:rPr lang="en-GB" sz="1100" dirty="0"/>
                        <a:t>A</a:t>
                      </a:r>
                      <a:r>
                        <a:rPr lang="en-GB" sz="1100" baseline="0" dirty="0"/>
                        <a:t> s</a:t>
                      </a:r>
                      <a:r>
                        <a:rPr lang="en-GB" sz="1100" dirty="0"/>
                        <a:t>tate of physical, mental and social well being.</a:t>
                      </a:r>
                    </a:p>
                  </a:txBody>
                  <a:tcPr>
                    <a:solidFill>
                      <a:schemeClr val="accent5">
                        <a:lumMod val="40000"/>
                        <a:lumOff val="60000"/>
                      </a:schemeClr>
                    </a:solidFill>
                  </a:tcPr>
                </a:tc>
                <a:extLst>
                  <a:ext uri="{0D108BD9-81ED-4DB2-BD59-A6C34878D82A}">
                    <a16:rowId xmlns:a16="http://schemas.microsoft.com/office/drawing/2014/main" val="3069454585"/>
                  </a:ext>
                </a:extLst>
              </a:tr>
              <a:tr h="562689">
                <a:tc>
                  <a:txBody>
                    <a:bodyPr/>
                    <a:lstStyle/>
                    <a:p>
                      <a:r>
                        <a:rPr lang="en-GB" sz="1100" dirty="0">
                          <a:solidFill>
                            <a:schemeClr val="tx1"/>
                          </a:solidFill>
                        </a:rPr>
                        <a:t>Fitness</a:t>
                      </a:r>
                    </a:p>
                  </a:txBody>
                  <a:tcPr>
                    <a:solidFill>
                      <a:schemeClr val="accent5">
                        <a:lumMod val="40000"/>
                        <a:lumOff val="60000"/>
                      </a:schemeClr>
                    </a:solidFill>
                  </a:tcPr>
                </a:tc>
                <a:tc>
                  <a:txBody>
                    <a:bodyPr/>
                    <a:lstStyle/>
                    <a:p>
                      <a:r>
                        <a:rPr lang="en-GB" sz="1100" dirty="0"/>
                        <a:t>Ability to meet the demands of</a:t>
                      </a:r>
                      <a:r>
                        <a:rPr lang="en-GB" sz="1100" baseline="0" dirty="0"/>
                        <a:t> the environment.</a:t>
                      </a:r>
                      <a:endParaRPr lang="en-GB" sz="1100" dirty="0"/>
                    </a:p>
                  </a:txBody>
                  <a:tcPr>
                    <a:solidFill>
                      <a:schemeClr val="accent5">
                        <a:lumMod val="40000"/>
                        <a:lumOff val="60000"/>
                      </a:schemeClr>
                    </a:solidFill>
                  </a:tcPr>
                </a:tc>
                <a:extLst>
                  <a:ext uri="{0D108BD9-81ED-4DB2-BD59-A6C34878D82A}">
                    <a16:rowId xmlns:a16="http://schemas.microsoft.com/office/drawing/2014/main" val="201993824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127491452"/>
              </p:ext>
            </p:extLst>
          </p:nvPr>
        </p:nvGraphicFramePr>
        <p:xfrm>
          <a:off x="2"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Autumn</a:t>
                      </a:r>
                      <a:r>
                        <a:rPr lang="en-GB" sz="1400" baseline="0" dirty="0" smtClean="0">
                          <a:solidFill>
                            <a:srgbClr val="000000"/>
                          </a:solidFill>
                        </a:rPr>
                        <a:t> </a:t>
                      </a:r>
                      <a:r>
                        <a:rPr lang="en-GB" sz="1400" baseline="0" dirty="0">
                          <a:solidFill>
                            <a:srgbClr val="000000"/>
                          </a:solidFill>
                        </a:rPr>
                        <a:t>Term 2 Knowledge Organiser – Handball Year 9</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307253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Spring 1</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2504743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0" y="296110"/>
          <a:ext cx="6611814" cy="3204004"/>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2116144">
                  <a:extLst>
                    <a:ext uri="{9D8B030D-6E8A-4147-A177-3AD203B41FA5}">
                      <a16:colId xmlns:a16="http://schemas.microsoft.com/office/drawing/2014/main" val="2235163462"/>
                    </a:ext>
                  </a:extLst>
                </a:gridCol>
                <a:gridCol w="1082842">
                  <a:extLst>
                    <a:ext uri="{9D8B030D-6E8A-4147-A177-3AD203B41FA5}">
                      <a16:colId xmlns:a16="http://schemas.microsoft.com/office/drawing/2014/main" val="327974424"/>
                    </a:ext>
                  </a:extLst>
                </a:gridCol>
                <a:gridCol w="2521078">
                  <a:extLst>
                    <a:ext uri="{9D8B030D-6E8A-4147-A177-3AD203B41FA5}">
                      <a16:colId xmlns:a16="http://schemas.microsoft.com/office/drawing/2014/main" val="1394976353"/>
                    </a:ext>
                  </a:extLst>
                </a:gridCol>
              </a:tblGrid>
              <a:tr h="264261">
                <a:tc gridSpan="2">
                  <a:txBody>
                    <a:bodyPr/>
                    <a:lstStyle/>
                    <a:p>
                      <a:r>
                        <a:rPr lang="en-GB" sz="1100" dirty="0">
                          <a:solidFill>
                            <a:schemeClr val="tx1"/>
                          </a:solidFill>
                        </a:rPr>
                        <a:t>Skeletal System</a:t>
                      </a:r>
                    </a:p>
                  </a:txBody>
                  <a:tcPr>
                    <a:solidFill>
                      <a:srgbClr val="92D050"/>
                    </a:solidFill>
                  </a:tcPr>
                </a:tc>
                <a:tc hMerge="1">
                  <a:txBody>
                    <a:bodyPr/>
                    <a:lstStyle/>
                    <a:p>
                      <a:endParaRPr lang="en-GB"/>
                    </a:p>
                  </a:txBody>
                  <a:tcPr/>
                </a:tc>
                <a:tc gridSpan="2">
                  <a:txBody>
                    <a:bodyPr/>
                    <a:lstStyle/>
                    <a:p>
                      <a:r>
                        <a:rPr lang="en-GB" sz="1100" dirty="0">
                          <a:solidFill>
                            <a:schemeClr val="tx1"/>
                          </a:solidFill>
                        </a:rPr>
                        <a:t>Muscular System</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71029">
                <a:tc>
                  <a:txBody>
                    <a:bodyPr/>
                    <a:lstStyle/>
                    <a:p>
                      <a:r>
                        <a:rPr lang="en-GB" sz="1100" dirty="0">
                          <a:solidFill>
                            <a:schemeClr val="tx1"/>
                          </a:solidFill>
                        </a:rPr>
                        <a:t>Ulna</a:t>
                      </a:r>
                    </a:p>
                  </a:txBody>
                  <a:tcPr>
                    <a:solidFill>
                      <a:srgbClr val="92D050"/>
                    </a:solidFill>
                  </a:tcPr>
                </a:tc>
                <a:tc>
                  <a:txBody>
                    <a:bodyPr/>
                    <a:lstStyle/>
                    <a:p>
                      <a:r>
                        <a:rPr lang="en-GB" sz="1100" dirty="0">
                          <a:solidFill>
                            <a:schemeClr val="tx1"/>
                          </a:solidFill>
                        </a:rPr>
                        <a:t>Located in</a:t>
                      </a:r>
                      <a:r>
                        <a:rPr lang="en-GB" sz="1100" baseline="0" dirty="0">
                          <a:solidFill>
                            <a:schemeClr val="tx1"/>
                          </a:solidFill>
                        </a:rPr>
                        <a:t> the lower arm next to the radius. Used when hitting a ball in tennis.</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Pectorals</a:t>
                      </a:r>
                    </a:p>
                    <a:p>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Located on the top/front</a:t>
                      </a:r>
                      <a:r>
                        <a:rPr lang="en-GB" sz="1100" baseline="0" dirty="0">
                          <a:solidFill>
                            <a:schemeClr val="tx1"/>
                          </a:solidFill>
                        </a:rPr>
                        <a:t> </a:t>
                      </a:r>
                      <a:r>
                        <a:rPr lang="en-GB" sz="1100" dirty="0">
                          <a:solidFill>
                            <a:schemeClr val="tx1"/>
                          </a:solidFill>
                        </a:rPr>
                        <a:t>of the chest. Used in throwing such as javelin.</a:t>
                      </a:r>
                    </a:p>
                  </a:txBody>
                  <a:tcPr>
                    <a:solidFill>
                      <a:schemeClr val="accent2">
                        <a:lumMod val="60000"/>
                        <a:lumOff val="40000"/>
                      </a:schemeClr>
                    </a:solidFill>
                  </a:tcPr>
                </a:tc>
                <a:extLst>
                  <a:ext uri="{0D108BD9-81ED-4DB2-BD59-A6C34878D82A}">
                    <a16:rowId xmlns:a16="http://schemas.microsoft.com/office/drawing/2014/main" val="467290002"/>
                  </a:ext>
                </a:extLst>
              </a:tr>
              <a:tr h="423423">
                <a:tc>
                  <a:txBody>
                    <a:bodyPr/>
                    <a:lstStyle/>
                    <a:p>
                      <a:r>
                        <a:rPr lang="en-GB" sz="1100" dirty="0">
                          <a:solidFill>
                            <a:schemeClr val="tx1"/>
                          </a:solidFill>
                        </a:rPr>
                        <a:t>Radius</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 in the lower arm next to the ulna. Used when hitting</a:t>
                      </a:r>
                      <a:r>
                        <a:rPr lang="en-GB" sz="1100" baseline="0" dirty="0">
                          <a:solidFill>
                            <a:schemeClr val="tx1"/>
                          </a:solidFill>
                        </a:rPr>
                        <a:t> a ball in cricket.</a:t>
                      </a:r>
                      <a:endParaRPr lang="en-GB" sz="1100" dirty="0">
                        <a:solidFill>
                          <a:schemeClr val="tx1"/>
                        </a:solidFill>
                      </a:endParaRPr>
                    </a:p>
                  </a:txBody>
                  <a:tcPr>
                    <a:solidFill>
                      <a:srgbClr val="92D050"/>
                    </a:solidFill>
                  </a:tcPr>
                </a:tc>
                <a:tc>
                  <a:txBody>
                    <a:bodyPr/>
                    <a:lstStyle/>
                    <a:p>
                      <a:r>
                        <a:rPr lang="en-GB" sz="1100" dirty="0">
                          <a:solidFill>
                            <a:schemeClr val="tx1"/>
                          </a:solidFill>
                        </a:rPr>
                        <a:t>Latissimus</a:t>
                      </a:r>
                      <a:r>
                        <a:rPr lang="en-GB" sz="1100" baseline="0" dirty="0">
                          <a:solidFill>
                            <a:schemeClr val="tx1"/>
                          </a:solidFill>
                        </a:rPr>
                        <a:t> </a:t>
                      </a:r>
                      <a:r>
                        <a:rPr lang="en-GB" sz="1100" baseline="0" dirty="0" err="1">
                          <a:solidFill>
                            <a:schemeClr val="tx1"/>
                          </a:solidFill>
                        </a:rPr>
                        <a:t>dorsi</a:t>
                      </a:r>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Allows</a:t>
                      </a:r>
                      <a:r>
                        <a:rPr lang="en-GB" sz="1100" baseline="0" dirty="0">
                          <a:solidFill>
                            <a:schemeClr val="tx1"/>
                          </a:solidFill>
                        </a:rPr>
                        <a:t> the shoulder to move up and down. Used in swimming.</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606246">
                <a:tc>
                  <a:txBody>
                    <a:bodyPr/>
                    <a:lstStyle/>
                    <a:p>
                      <a:r>
                        <a:rPr lang="en-GB" sz="1100" dirty="0">
                          <a:solidFill>
                            <a:schemeClr val="tx1"/>
                          </a:solidFill>
                        </a:rPr>
                        <a:t>Vertebrae</a:t>
                      </a:r>
                    </a:p>
                  </a:txBody>
                  <a:tcPr>
                    <a:solidFill>
                      <a:srgbClr val="92D050"/>
                    </a:solidFill>
                  </a:tcPr>
                </a:tc>
                <a:tc>
                  <a:txBody>
                    <a:bodyPr/>
                    <a:lstStyle/>
                    <a:p>
                      <a:r>
                        <a:rPr lang="en-GB" sz="1100" dirty="0">
                          <a:solidFill>
                            <a:schemeClr val="tx1"/>
                          </a:solidFill>
                        </a:rPr>
                        <a:t>Protects</a:t>
                      </a:r>
                      <a:r>
                        <a:rPr lang="en-GB" sz="1100" baseline="0" dirty="0">
                          <a:solidFill>
                            <a:schemeClr val="tx1"/>
                          </a:solidFill>
                        </a:rPr>
                        <a:t> the spinal cord. Used when performing rolls in gymnastics.</a:t>
                      </a:r>
                      <a:endParaRPr lang="en-GB" sz="1100" dirty="0">
                        <a:solidFill>
                          <a:schemeClr val="tx1"/>
                        </a:solidFill>
                      </a:endParaRPr>
                    </a:p>
                  </a:txBody>
                  <a:tcPr>
                    <a:solidFill>
                      <a:srgbClr val="92D050"/>
                    </a:solidFill>
                  </a:tcPr>
                </a:tc>
                <a:tc>
                  <a:txBody>
                    <a:bodyPr/>
                    <a:lstStyle/>
                    <a:p>
                      <a:r>
                        <a:rPr lang="en-GB" sz="1100" dirty="0">
                          <a:solidFill>
                            <a:schemeClr val="tx1"/>
                          </a:solidFill>
                        </a:rPr>
                        <a:t>Trapezius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a:t>
                      </a:r>
                      <a:r>
                        <a:rPr lang="en-GB" sz="1100" baseline="0" dirty="0">
                          <a:solidFill>
                            <a:schemeClr val="tx1"/>
                          </a:solidFill>
                        </a:rPr>
                        <a:t> at the top of the back keeping the shoulder in position. Used when taking a throw in in football.</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295014">
                <a:tc>
                  <a:txBody>
                    <a:bodyPr/>
                    <a:lstStyle/>
                    <a:p>
                      <a:r>
                        <a:rPr lang="en-GB" sz="1100" dirty="0">
                          <a:solidFill>
                            <a:schemeClr val="tx1"/>
                          </a:solidFill>
                        </a:rPr>
                        <a:t>Hip</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Consists</a:t>
                      </a:r>
                      <a:r>
                        <a:rPr lang="en-GB" sz="1100" baseline="0" dirty="0">
                          <a:solidFill>
                            <a:schemeClr val="tx1"/>
                          </a:solidFill>
                        </a:rPr>
                        <a:t> of the pelvis that is a flat bone.</a:t>
                      </a:r>
                      <a:endParaRPr lang="en-GB" sz="1100" dirty="0">
                        <a:solidFill>
                          <a:schemeClr val="tx1"/>
                        </a:solidFill>
                      </a:endParaRPr>
                    </a:p>
                  </a:txBody>
                  <a:tcPr>
                    <a:solidFill>
                      <a:srgbClr val="92D050"/>
                    </a:solidFill>
                  </a:tcPr>
                </a:tc>
                <a:tc>
                  <a:txBody>
                    <a:bodyPr/>
                    <a:lstStyle/>
                    <a:p>
                      <a:r>
                        <a:rPr lang="en-GB" sz="1100" dirty="0">
                          <a:solidFill>
                            <a:schemeClr val="tx1"/>
                          </a:solidFill>
                        </a:rPr>
                        <a:t>Tendon</a:t>
                      </a:r>
                    </a:p>
                  </a:txBody>
                  <a:tcPr>
                    <a:solidFill>
                      <a:schemeClr val="accent2">
                        <a:lumMod val="60000"/>
                        <a:lumOff val="40000"/>
                      </a:schemeClr>
                    </a:solidFill>
                  </a:tcPr>
                </a:tc>
                <a:tc>
                  <a:txBody>
                    <a:bodyPr/>
                    <a:lstStyle/>
                    <a:p>
                      <a:r>
                        <a:rPr lang="en-GB" sz="1100" dirty="0"/>
                        <a:t>Attaches</a:t>
                      </a:r>
                      <a:r>
                        <a:rPr lang="en-GB" sz="1100" baseline="0" dirty="0"/>
                        <a:t> a muscle to a bone</a:t>
                      </a:r>
                      <a:endParaRPr lang="en-GB" sz="1100" dirty="0"/>
                    </a:p>
                  </a:txBody>
                  <a:tcPr>
                    <a:solidFill>
                      <a:schemeClr val="accent2">
                        <a:lumMod val="60000"/>
                        <a:lumOff val="40000"/>
                      </a:schemeClr>
                    </a:solidFill>
                  </a:tcPr>
                </a:tc>
                <a:extLst>
                  <a:ext uri="{0D108BD9-81ED-4DB2-BD59-A6C34878D82A}">
                    <a16:rowId xmlns:a16="http://schemas.microsoft.com/office/drawing/2014/main" val="3441995262"/>
                  </a:ext>
                </a:extLst>
              </a:tr>
              <a:tr h="282804">
                <a:tc rowSpan="2">
                  <a:txBody>
                    <a:bodyPr/>
                    <a:lstStyle/>
                    <a:p>
                      <a:r>
                        <a:rPr lang="en-GB" sz="1100" dirty="0">
                          <a:solidFill>
                            <a:schemeClr val="tx1"/>
                          </a:solidFill>
                        </a:rPr>
                        <a:t>Ankle</a:t>
                      </a:r>
                    </a:p>
                  </a:txBody>
                  <a:tcPr>
                    <a:solidFill>
                      <a:srgbClr val="92D050"/>
                    </a:solidFill>
                  </a:tcPr>
                </a:tc>
                <a:tc rowSpan="2">
                  <a:txBody>
                    <a:bodyPr/>
                    <a:lstStyle/>
                    <a:p>
                      <a:r>
                        <a:rPr lang="en-GB" sz="1100" dirty="0">
                          <a:solidFill>
                            <a:schemeClr val="tx1"/>
                          </a:solidFill>
                        </a:rPr>
                        <a:t>Bones that make up the ankle include the talus, tibia and fibula. Used when</a:t>
                      </a:r>
                      <a:r>
                        <a:rPr lang="en-GB" sz="1100" baseline="0" dirty="0">
                          <a:solidFill>
                            <a:schemeClr val="tx1"/>
                          </a:solidFill>
                        </a:rPr>
                        <a:t> kicking a ball.</a:t>
                      </a:r>
                      <a:endParaRPr lang="en-GB" sz="1100" dirty="0">
                        <a:solidFill>
                          <a:schemeClr val="tx1"/>
                        </a:solidFill>
                      </a:endParaRPr>
                    </a:p>
                  </a:txBody>
                  <a:tcPr>
                    <a:solidFill>
                      <a:srgbClr val="92D050"/>
                    </a:solidFill>
                  </a:tcPr>
                </a:tc>
                <a:tc>
                  <a:txBody>
                    <a:bodyPr/>
                    <a:lstStyle/>
                    <a:p>
                      <a:r>
                        <a:rPr lang="en-GB" sz="1100" dirty="0">
                          <a:solidFill>
                            <a:schemeClr val="tx1"/>
                          </a:solidFill>
                        </a:rPr>
                        <a:t>Ligament</a:t>
                      </a:r>
                    </a:p>
                  </a:txBody>
                  <a:tcPr>
                    <a:solidFill>
                      <a:schemeClr val="accent2">
                        <a:lumMod val="60000"/>
                        <a:lumOff val="40000"/>
                      </a:schemeClr>
                    </a:solidFill>
                  </a:tcPr>
                </a:tc>
                <a:tc>
                  <a:txBody>
                    <a:bodyPr/>
                    <a:lstStyle/>
                    <a:p>
                      <a:r>
                        <a:rPr lang="en-GB" sz="1100" dirty="0"/>
                        <a:t>Attaches a</a:t>
                      </a:r>
                      <a:r>
                        <a:rPr lang="en-GB" sz="1100" baseline="0" dirty="0"/>
                        <a:t> bone to a bone</a:t>
                      </a:r>
                    </a:p>
                  </a:txBody>
                  <a:tcPr>
                    <a:solidFill>
                      <a:schemeClr val="accent2">
                        <a:lumMod val="60000"/>
                        <a:lumOff val="40000"/>
                      </a:schemeClr>
                    </a:solidFill>
                  </a:tcPr>
                </a:tc>
                <a:extLst>
                  <a:ext uri="{0D108BD9-81ED-4DB2-BD59-A6C34878D82A}">
                    <a16:rowId xmlns:a16="http://schemas.microsoft.com/office/drawing/2014/main" val="3078415272"/>
                  </a:ext>
                </a:extLst>
              </a:tr>
              <a:tr h="435253">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100" dirty="0">
                          <a:solidFill>
                            <a:schemeClr val="tx1"/>
                          </a:solidFill>
                        </a:rPr>
                        <a:t>Abdominals</a:t>
                      </a:r>
                    </a:p>
                  </a:txBody>
                  <a:tcPr>
                    <a:solidFill>
                      <a:schemeClr val="accent2">
                        <a:lumMod val="60000"/>
                        <a:lumOff val="40000"/>
                      </a:schemeClr>
                    </a:solidFill>
                  </a:tcPr>
                </a:tc>
                <a:tc>
                  <a:txBody>
                    <a:bodyPr/>
                    <a:lstStyle/>
                    <a:p>
                      <a:r>
                        <a:rPr lang="en-GB" sz="1100" dirty="0"/>
                        <a:t>Located in</a:t>
                      </a:r>
                      <a:r>
                        <a:rPr lang="en-GB" sz="1100" baseline="0" dirty="0"/>
                        <a:t> the middle of the body. Allows the body to bend. Used in gym.</a:t>
                      </a:r>
                      <a:endParaRPr lang="en-GB" sz="11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64266"/>
        </p:xfrm>
        <a:graphic>
          <a:graphicData uri="http://schemas.openxmlformats.org/drawingml/2006/table">
            <a:tbl>
              <a:tblPr firstRow="1" bandRow="1">
                <a:tableStyleId>{5C22544A-7EE6-4342-B048-85BDC9FD1C3A}</a:tableStyleId>
              </a:tblPr>
              <a:tblGrid>
                <a:gridCol w="931985">
                  <a:extLst>
                    <a:ext uri="{9D8B030D-6E8A-4147-A177-3AD203B41FA5}">
                      <a16:colId xmlns:a16="http://schemas.microsoft.com/office/drawing/2014/main" val="4199751454"/>
                    </a:ext>
                  </a:extLst>
                </a:gridCol>
                <a:gridCol w="1600199">
                  <a:extLst>
                    <a:ext uri="{9D8B030D-6E8A-4147-A177-3AD203B41FA5}">
                      <a16:colId xmlns:a16="http://schemas.microsoft.com/office/drawing/2014/main" val="134358647"/>
                    </a:ext>
                  </a:extLst>
                </a:gridCol>
              </a:tblGrid>
              <a:tr h="258623">
                <a:tc gridSpan="2">
                  <a:txBody>
                    <a:bodyPr/>
                    <a:lstStyle/>
                    <a:p>
                      <a:r>
                        <a:rPr lang="en-GB" sz="1100" baseline="0" dirty="0">
                          <a:solidFill>
                            <a:schemeClr val="tx1"/>
                          </a:solidFill>
                        </a:rPr>
                        <a:t> Rules of basketball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112135">
                <a:tc>
                  <a:txBody>
                    <a:bodyPr/>
                    <a:lstStyle/>
                    <a:p>
                      <a:r>
                        <a:rPr lang="en-GB" sz="1100" b="1" dirty="0">
                          <a:solidFill>
                            <a:schemeClr val="tx1"/>
                          </a:solidFill>
                        </a:rPr>
                        <a:t>Travelling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not allowed to carry or move with the ball in</a:t>
                      </a:r>
                      <a:r>
                        <a:rPr lang="en-GB" sz="1100" baseline="0" dirty="0">
                          <a:solidFill>
                            <a:schemeClr val="tx1"/>
                          </a:solidFill>
                        </a:rPr>
                        <a:t> their hands. Side line ball awarded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1262688">
                <a:tc>
                  <a:txBody>
                    <a:bodyPr/>
                    <a:lstStyle/>
                    <a:p>
                      <a:r>
                        <a:rPr lang="en-GB" sz="1100" b="1" dirty="0">
                          <a:solidFill>
                            <a:schemeClr val="tx1"/>
                          </a:solidFill>
                        </a:rPr>
                        <a:t>Double Dribble</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is when a player dribbles the ball twice after the ball comes to rest or they put two hands on the ball. Side line ball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388531900"/>
                  </a:ext>
                </a:extLst>
              </a:tr>
              <a:tr h="1262688">
                <a:tc>
                  <a:txBody>
                    <a:bodyPr/>
                    <a:lstStyle/>
                    <a:p>
                      <a:r>
                        <a:rPr lang="en-GB" sz="1100" b="1" dirty="0">
                          <a:solidFill>
                            <a:schemeClr val="tx1"/>
                          </a:solidFill>
                        </a:rPr>
                        <a:t>Physical Foul</a:t>
                      </a:r>
                    </a:p>
                  </a:txBody>
                  <a:tcPr>
                    <a:solidFill>
                      <a:schemeClr val="accent3">
                        <a:lumMod val="20000"/>
                        <a:lumOff val="80000"/>
                      </a:schemeClr>
                    </a:solidFill>
                  </a:tcPr>
                </a:tc>
                <a:tc>
                  <a:txBody>
                    <a:bodyPr/>
                    <a:lstStyle/>
                    <a:p>
                      <a:r>
                        <a:rPr lang="en-GB" sz="1100" dirty="0">
                          <a:solidFill>
                            <a:schemeClr val="tx1"/>
                          </a:solidFill>
                        </a:rPr>
                        <a:t>No contact is permitted between players.  Side line ball is awarded to the opposition. If a foul occurs in the key during a shot. A free throw is awarded.</a:t>
                      </a:r>
                    </a:p>
                  </a:txBody>
                  <a:tcPr>
                    <a:solidFill>
                      <a:schemeClr val="accent3">
                        <a:lumMod val="20000"/>
                        <a:lumOff val="80000"/>
                      </a:schemeClr>
                    </a:solidFill>
                  </a:tcPr>
                </a:tc>
                <a:extLst>
                  <a:ext uri="{0D108BD9-81ED-4DB2-BD59-A6C34878D82A}">
                    <a16:rowId xmlns:a16="http://schemas.microsoft.com/office/drawing/2014/main" val="742250476"/>
                  </a:ext>
                </a:extLst>
              </a:tr>
              <a:tr h="760655">
                <a:tc>
                  <a:txBody>
                    <a:bodyPr/>
                    <a:lstStyle/>
                    <a:p>
                      <a:r>
                        <a:rPr lang="en-GB" sz="1100" b="1" dirty="0">
                          <a:solidFill>
                            <a:schemeClr val="tx1"/>
                          </a:solidFill>
                        </a:rPr>
                        <a:t>Back court violation</a:t>
                      </a:r>
                    </a:p>
                  </a:txBody>
                  <a:tcPr>
                    <a:solidFill>
                      <a:schemeClr val="accent3">
                        <a:lumMod val="20000"/>
                        <a:lumOff val="80000"/>
                      </a:schemeClr>
                    </a:solidFill>
                  </a:tcPr>
                </a:tc>
                <a:tc>
                  <a:txBody>
                    <a:bodyPr/>
                    <a:lstStyle/>
                    <a:p>
                      <a:r>
                        <a:rPr lang="en-GB" sz="1100" dirty="0">
                          <a:solidFill>
                            <a:schemeClr val="tx1"/>
                          </a:solidFill>
                        </a:rPr>
                        <a:t>This is when a player passes</a:t>
                      </a:r>
                      <a:r>
                        <a:rPr lang="en-GB" sz="1100" baseline="0" dirty="0">
                          <a:solidFill>
                            <a:schemeClr val="tx1"/>
                          </a:solidFill>
                        </a:rPr>
                        <a:t> or dribbles the all back into their own half of the court.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1112135">
                <a:tc>
                  <a:txBody>
                    <a:bodyPr/>
                    <a:lstStyle/>
                    <a:p>
                      <a:r>
                        <a:rPr lang="en-GB" sz="1100" b="1" dirty="0">
                          <a:solidFill>
                            <a:schemeClr val="tx1"/>
                          </a:solidFill>
                        </a:rPr>
                        <a:t>Scoring</a:t>
                      </a:r>
                    </a:p>
                  </a:txBody>
                  <a:tcPr>
                    <a:solidFill>
                      <a:schemeClr val="accent3">
                        <a:lumMod val="20000"/>
                        <a:lumOff val="80000"/>
                      </a:schemeClr>
                    </a:solidFill>
                  </a:tcPr>
                </a:tc>
                <a:tc>
                  <a:txBody>
                    <a:bodyPr/>
                    <a:lstStyle/>
                    <a:p>
                      <a:r>
                        <a:rPr lang="en-GB" sz="1100" dirty="0">
                          <a:solidFill>
                            <a:schemeClr val="tx1"/>
                          </a:solidFill>
                        </a:rPr>
                        <a:t>2 points</a:t>
                      </a:r>
                      <a:r>
                        <a:rPr lang="en-GB" sz="1100" baseline="0" dirty="0">
                          <a:solidFill>
                            <a:schemeClr val="tx1"/>
                          </a:solidFill>
                        </a:rPr>
                        <a:t> awarded for a basket within the key. 3 points are awarded for a basket from outside the key. 1 point is awarded for a free throw.</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089076">
                <a:tc>
                  <a:txBody>
                    <a:bodyPr/>
                    <a:lstStyle/>
                    <a:p>
                      <a:r>
                        <a:rPr lang="en-GB" sz="1100" b="1" dirty="0">
                          <a:solidFill>
                            <a:schemeClr val="tx1"/>
                          </a:solidFill>
                        </a:rPr>
                        <a:t>Triple threat</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a position when a player can either pass, dribble or shoot.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211236564"/>
                  </a:ext>
                </a:extLst>
              </a:tr>
            </a:tbl>
          </a:graphicData>
        </a:graphic>
      </p:graphicFrame>
      <p:graphicFrame>
        <p:nvGraphicFramePr>
          <p:cNvPr id="6" name="Table 5"/>
          <p:cNvGraphicFramePr>
            <a:graphicFrameLocks noGrp="1"/>
          </p:cNvGraphicFramePr>
          <p:nvPr>
            <p:extLst/>
          </p:nvPr>
        </p:nvGraphicFramePr>
        <p:xfrm>
          <a:off x="1" y="3506380"/>
          <a:ext cx="2538662" cy="3351620"/>
        </p:xfrm>
        <a:graphic>
          <a:graphicData uri="http://schemas.openxmlformats.org/drawingml/2006/table">
            <a:tbl>
              <a:tblPr firstRow="1" bandRow="1">
                <a:tableStyleId>{5C22544A-7EE6-4342-B048-85BDC9FD1C3A}</a:tableStyleId>
              </a:tblPr>
              <a:tblGrid>
                <a:gridCol w="926431">
                  <a:extLst>
                    <a:ext uri="{9D8B030D-6E8A-4147-A177-3AD203B41FA5}">
                      <a16:colId xmlns:a16="http://schemas.microsoft.com/office/drawing/2014/main" val="2645025886"/>
                    </a:ext>
                  </a:extLst>
                </a:gridCol>
                <a:gridCol w="1612231">
                  <a:extLst>
                    <a:ext uri="{9D8B030D-6E8A-4147-A177-3AD203B41FA5}">
                      <a16:colId xmlns:a16="http://schemas.microsoft.com/office/drawing/2014/main" val="3333972068"/>
                    </a:ext>
                  </a:extLst>
                </a:gridCol>
              </a:tblGrid>
              <a:tr h="33761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Different body types in</a:t>
                      </a:r>
                      <a:r>
                        <a:rPr lang="en-GB" sz="1100" b="1" baseline="0" dirty="0">
                          <a:solidFill>
                            <a:schemeClr val="tx1"/>
                          </a:solidFill>
                        </a:rPr>
                        <a:t> sport</a:t>
                      </a:r>
                      <a:endParaRPr lang="en-GB" sz="1100" b="1" dirty="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951610">
                <a:tc>
                  <a:txBody>
                    <a:bodyPr/>
                    <a:lstStyle/>
                    <a:p>
                      <a:r>
                        <a:rPr lang="en-GB" sz="1100" dirty="0">
                          <a:solidFill>
                            <a:schemeClr val="tx1"/>
                          </a:solidFill>
                        </a:rPr>
                        <a:t>Ectomorph</a:t>
                      </a:r>
                    </a:p>
                  </a:txBody>
                  <a:tcPr>
                    <a:solidFill>
                      <a:schemeClr val="accent1">
                        <a:lumMod val="40000"/>
                        <a:lumOff val="60000"/>
                      </a:schemeClr>
                    </a:solidFill>
                  </a:tcPr>
                </a:tc>
                <a:tc>
                  <a:txBody>
                    <a:bodyPr/>
                    <a:lstStyle/>
                    <a:p>
                      <a:r>
                        <a:rPr lang="en-GB" sz="1100" dirty="0"/>
                        <a:t>Characteristic</a:t>
                      </a:r>
                      <a:r>
                        <a:rPr lang="en-GB" sz="1100" baseline="0" dirty="0"/>
                        <a:t>s include: long arms and legs, little body fat/muscle. Sports: marathon running, high jump.</a:t>
                      </a:r>
                      <a:endParaRPr lang="en-GB" sz="1100" dirty="0"/>
                    </a:p>
                  </a:txBody>
                  <a:tcPr>
                    <a:solidFill>
                      <a:schemeClr val="accent1">
                        <a:lumMod val="40000"/>
                        <a:lumOff val="60000"/>
                      </a:schemeClr>
                    </a:solidFill>
                  </a:tcPr>
                </a:tc>
                <a:extLst>
                  <a:ext uri="{0D108BD9-81ED-4DB2-BD59-A6C34878D82A}">
                    <a16:rowId xmlns:a16="http://schemas.microsoft.com/office/drawing/2014/main" val="3061556891"/>
                  </a:ext>
                </a:extLst>
              </a:tr>
              <a:tr h="1123212">
                <a:tc>
                  <a:txBody>
                    <a:bodyPr/>
                    <a:lstStyle/>
                    <a:p>
                      <a:r>
                        <a:rPr lang="en-GB" sz="1100" dirty="0">
                          <a:solidFill>
                            <a:schemeClr val="tx1"/>
                          </a:solidFill>
                        </a:rPr>
                        <a:t>Mesomorph</a:t>
                      </a:r>
                    </a:p>
                  </a:txBody>
                  <a:tcPr>
                    <a:solidFill>
                      <a:schemeClr val="accent1">
                        <a:lumMod val="40000"/>
                        <a:lumOff val="60000"/>
                      </a:schemeClr>
                    </a:solidFill>
                  </a:tcPr>
                </a:tc>
                <a:tc>
                  <a:txBody>
                    <a:bodyPr/>
                    <a:lstStyle/>
                    <a:p>
                      <a:r>
                        <a:rPr lang="en-GB" sz="1100" dirty="0"/>
                        <a:t>Characteristics include: lots of muscle, wide</a:t>
                      </a:r>
                      <a:r>
                        <a:rPr lang="en-GB" sz="1100" baseline="0" dirty="0"/>
                        <a:t> shoulders and narrow waist. Sports: Weightlifting, swimming, sprinting.</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39185">
                <a:tc>
                  <a:txBody>
                    <a:bodyPr/>
                    <a:lstStyle/>
                    <a:p>
                      <a:r>
                        <a:rPr lang="en-GB" sz="1100" dirty="0">
                          <a:solidFill>
                            <a:schemeClr val="tx1"/>
                          </a:solidFill>
                        </a:rPr>
                        <a:t>Endomorph</a:t>
                      </a:r>
                    </a:p>
                  </a:txBody>
                  <a:tcPr>
                    <a:solidFill>
                      <a:schemeClr val="accent1">
                        <a:lumMod val="40000"/>
                        <a:lumOff val="60000"/>
                      </a:schemeClr>
                    </a:solidFill>
                  </a:tcPr>
                </a:tc>
                <a:tc>
                  <a:txBody>
                    <a:bodyPr/>
                    <a:lstStyle/>
                    <a:p>
                      <a:r>
                        <a:rPr lang="en-GB" sz="1100" dirty="0"/>
                        <a:t>Characteristics:</a:t>
                      </a:r>
                      <a:r>
                        <a:rPr lang="en-GB" sz="1100" baseline="0" dirty="0"/>
                        <a:t>  dumpy, lots of fat, little muscle, short arms/legs. Sports: Sumo wrestling.</a:t>
                      </a:r>
                      <a:endParaRPr lang="en-GB" sz="1100" dirty="0"/>
                    </a:p>
                  </a:txBody>
                  <a:tcPr>
                    <a:solidFill>
                      <a:schemeClr val="accent1">
                        <a:lumMod val="40000"/>
                        <a:lumOff val="60000"/>
                      </a:schemeClr>
                    </a:solidFill>
                  </a:tcPr>
                </a:tc>
                <a:extLst>
                  <a:ext uri="{0D108BD9-81ED-4DB2-BD59-A6C34878D82A}">
                    <a16:rowId xmlns:a16="http://schemas.microsoft.com/office/drawing/2014/main" val="1948897614"/>
                  </a:ext>
                </a:extLst>
              </a:tr>
            </a:tbl>
          </a:graphicData>
        </a:graphic>
      </p:graphicFrame>
      <p:graphicFrame>
        <p:nvGraphicFramePr>
          <p:cNvPr id="7" name="Table 6"/>
          <p:cNvGraphicFramePr>
            <a:graphicFrameLocks noGrp="1"/>
          </p:cNvGraphicFramePr>
          <p:nvPr>
            <p:extLst/>
          </p:nvPr>
        </p:nvGraphicFramePr>
        <p:xfrm>
          <a:off x="2538663" y="3506381"/>
          <a:ext cx="4073152" cy="3351619"/>
        </p:xfrm>
        <a:graphic>
          <a:graphicData uri="http://schemas.openxmlformats.org/drawingml/2006/table">
            <a:tbl>
              <a:tblPr firstRow="1" bandRow="1">
                <a:tableStyleId>{5C22544A-7EE6-4342-B048-85BDC9FD1C3A}</a:tableStyleId>
              </a:tblPr>
              <a:tblGrid>
                <a:gridCol w="1526513">
                  <a:extLst>
                    <a:ext uri="{9D8B030D-6E8A-4147-A177-3AD203B41FA5}">
                      <a16:colId xmlns:a16="http://schemas.microsoft.com/office/drawing/2014/main" val="2484351767"/>
                    </a:ext>
                  </a:extLst>
                </a:gridCol>
                <a:gridCol w="2546639">
                  <a:extLst>
                    <a:ext uri="{9D8B030D-6E8A-4147-A177-3AD203B41FA5}">
                      <a16:colId xmlns:a16="http://schemas.microsoft.com/office/drawing/2014/main" val="531569662"/>
                    </a:ext>
                  </a:extLst>
                </a:gridCol>
              </a:tblGrid>
              <a:tr h="32161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Health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61088">
                <a:tc>
                  <a:txBody>
                    <a:bodyPr/>
                    <a:lstStyle/>
                    <a:p>
                      <a:r>
                        <a:rPr lang="en-GB" sz="1100" dirty="0">
                          <a:solidFill>
                            <a:schemeClr val="tx1"/>
                          </a:solidFill>
                        </a:rPr>
                        <a:t>Flexibility</a:t>
                      </a:r>
                    </a:p>
                  </a:txBody>
                  <a:tcPr>
                    <a:solidFill>
                      <a:schemeClr val="accent5">
                        <a:lumMod val="40000"/>
                        <a:lumOff val="60000"/>
                      </a:schemeClr>
                    </a:solidFill>
                  </a:tcPr>
                </a:tc>
                <a:tc>
                  <a:txBody>
                    <a:bodyPr/>
                    <a:lstStyle/>
                    <a:p>
                      <a:r>
                        <a:rPr lang="en-GB" sz="1100" dirty="0"/>
                        <a:t>The range of movement at a joint.  Needed in gymnastics.</a:t>
                      </a:r>
                    </a:p>
                  </a:txBody>
                  <a:tcPr>
                    <a:solidFill>
                      <a:schemeClr val="accent5">
                        <a:lumMod val="40000"/>
                        <a:lumOff val="60000"/>
                      </a:schemeClr>
                    </a:solidFill>
                  </a:tcPr>
                </a:tc>
                <a:extLst>
                  <a:ext uri="{0D108BD9-81ED-4DB2-BD59-A6C34878D82A}">
                    <a16:rowId xmlns:a16="http://schemas.microsoft.com/office/drawing/2014/main" val="1154790536"/>
                  </a:ext>
                </a:extLst>
              </a:tr>
              <a:tr h="461088">
                <a:tc>
                  <a:txBody>
                    <a:bodyPr/>
                    <a:lstStyle/>
                    <a:p>
                      <a:r>
                        <a:rPr lang="en-GB" sz="1100" dirty="0">
                          <a:solidFill>
                            <a:schemeClr val="tx1"/>
                          </a:solidFill>
                        </a:rPr>
                        <a:t>Muscular Strength</a:t>
                      </a:r>
                    </a:p>
                  </a:txBody>
                  <a:tcPr>
                    <a:solidFill>
                      <a:schemeClr val="accent5">
                        <a:lumMod val="40000"/>
                        <a:lumOff val="60000"/>
                      </a:schemeClr>
                    </a:solidFill>
                  </a:tcPr>
                </a:tc>
                <a:tc>
                  <a:txBody>
                    <a:bodyPr/>
                    <a:lstStyle/>
                    <a:p>
                      <a:r>
                        <a:rPr lang="en-GB" sz="1100" dirty="0"/>
                        <a:t>The maximum force that can</a:t>
                      </a:r>
                      <a:r>
                        <a:rPr lang="en-GB" sz="1100" baseline="0" dirty="0"/>
                        <a:t> be applied to an object. Used in weightlifting.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642230">
                <a:tc>
                  <a:txBody>
                    <a:bodyPr/>
                    <a:lstStyle/>
                    <a:p>
                      <a:r>
                        <a:rPr lang="en-GB" sz="1100" dirty="0">
                          <a:solidFill>
                            <a:schemeClr val="tx1"/>
                          </a:solidFill>
                        </a:rPr>
                        <a:t>Cardiovascular Fitness</a:t>
                      </a:r>
                    </a:p>
                  </a:txBody>
                  <a:tcPr>
                    <a:solidFill>
                      <a:schemeClr val="accent5">
                        <a:lumMod val="40000"/>
                        <a:lumOff val="60000"/>
                      </a:schemeClr>
                    </a:solidFill>
                  </a:tcPr>
                </a:tc>
                <a:tc>
                  <a:txBody>
                    <a:bodyPr/>
                    <a:lstStyle/>
                    <a:p>
                      <a:r>
                        <a:rPr lang="en-GB" sz="1100" dirty="0"/>
                        <a:t>The ability of the heart to work for long periods</a:t>
                      </a:r>
                      <a:r>
                        <a:rPr lang="en-GB" sz="1100" baseline="0" dirty="0"/>
                        <a:t> without tiring. Needed in long distance running and cycling.</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642230">
                <a:tc>
                  <a:txBody>
                    <a:bodyPr/>
                    <a:lstStyle/>
                    <a:p>
                      <a:r>
                        <a:rPr lang="en-GB" sz="1100" dirty="0">
                          <a:solidFill>
                            <a:schemeClr val="tx1"/>
                          </a:solidFill>
                        </a:rPr>
                        <a:t>Muscular Endurance</a:t>
                      </a:r>
                    </a:p>
                  </a:txBody>
                  <a:tcPr>
                    <a:solidFill>
                      <a:schemeClr val="accent5">
                        <a:lumMod val="40000"/>
                        <a:lumOff val="60000"/>
                      </a:schemeClr>
                    </a:solidFill>
                  </a:tcPr>
                </a:tc>
                <a:tc>
                  <a:txBody>
                    <a:bodyPr/>
                    <a:lstStyle/>
                    <a:p>
                      <a:r>
                        <a:rPr lang="en-GB" sz="1100" dirty="0"/>
                        <a:t>The</a:t>
                      </a:r>
                      <a:r>
                        <a:rPr lang="en-GB" sz="1100" baseline="0" dirty="0"/>
                        <a:t> ability of the muscles to work for long periods without tiring. Needed in the legs when cycling.</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823371">
                <a:tc>
                  <a:txBody>
                    <a:bodyPr/>
                    <a:lstStyle/>
                    <a:p>
                      <a:r>
                        <a:rPr lang="en-GB" sz="1100" dirty="0">
                          <a:solidFill>
                            <a:schemeClr val="tx1"/>
                          </a:solidFill>
                        </a:rPr>
                        <a:t>Body</a:t>
                      </a:r>
                      <a:r>
                        <a:rPr lang="en-GB" sz="1100" baseline="0" dirty="0">
                          <a:solidFill>
                            <a:schemeClr val="tx1"/>
                          </a:solidFill>
                        </a:rPr>
                        <a:t> Composition</a:t>
                      </a:r>
                      <a:endParaRPr lang="en-GB" sz="1100" dirty="0">
                        <a:solidFill>
                          <a:schemeClr val="tx1"/>
                        </a:solidFill>
                      </a:endParaRPr>
                    </a:p>
                  </a:txBody>
                  <a:tcPr>
                    <a:solidFill>
                      <a:schemeClr val="accent5">
                        <a:lumMod val="40000"/>
                        <a:lumOff val="60000"/>
                      </a:schemeClr>
                    </a:solidFill>
                  </a:tcPr>
                </a:tc>
                <a:tc>
                  <a:txBody>
                    <a:bodyPr/>
                    <a:lstStyle/>
                    <a:p>
                      <a:r>
                        <a:rPr lang="en-GB" sz="1100" dirty="0"/>
                        <a:t>The percentage of muscles, bone and fat on the body. Runners would need low body composition. Rugby players a higher body composition.</a:t>
                      </a:r>
                    </a:p>
                  </a:txBody>
                  <a:tcPr>
                    <a:solidFill>
                      <a:schemeClr val="accent5">
                        <a:lumMod val="40000"/>
                        <a:lumOff val="60000"/>
                      </a:schemeClr>
                    </a:solidFill>
                  </a:tcPr>
                </a:tc>
                <a:extLst>
                  <a:ext uri="{0D108BD9-81ED-4DB2-BD59-A6C34878D82A}">
                    <a16:rowId xmlns:a16="http://schemas.microsoft.com/office/drawing/2014/main" val="25061695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151496785"/>
              </p:ext>
            </p:extLst>
          </p:nvPr>
        </p:nvGraphicFramePr>
        <p:xfrm>
          <a:off x="0"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Spring</a:t>
                      </a:r>
                      <a:r>
                        <a:rPr lang="en-GB" sz="1400" baseline="0" dirty="0" smtClean="0">
                          <a:solidFill>
                            <a:srgbClr val="000000"/>
                          </a:solidFill>
                        </a:rPr>
                        <a:t> </a:t>
                      </a:r>
                      <a:r>
                        <a:rPr lang="en-GB" sz="1400" baseline="0" dirty="0">
                          <a:solidFill>
                            <a:srgbClr val="000000"/>
                          </a:solidFill>
                        </a:rPr>
                        <a:t>Term 1 Knowledge Organiser – Basketball Year 7</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1174174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7764774"/>
              </p:ext>
            </p:extLst>
          </p:nvPr>
        </p:nvGraphicFramePr>
        <p:xfrm>
          <a:off x="0" y="3"/>
          <a:ext cx="5201264" cy="3976661"/>
        </p:xfrm>
        <a:graphic>
          <a:graphicData uri="http://schemas.openxmlformats.org/drawingml/2006/table">
            <a:tbl>
              <a:tblPr firstRow="1" bandRow="1">
                <a:tableStyleId>{5C22544A-7EE6-4342-B048-85BDC9FD1C3A}</a:tableStyleId>
              </a:tblPr>
              <a:tblGrid>
                <a:gridCol w="1027134">
                  <a:extLst>
                    <a:ext uri="{9D8B030D-6E8A-4147-A177-3AD203B41FA5}">
                      <a16:colId xmlns:a16="http://schemas.microsoft.com/office/drawing/2014/main" val="3164865250"/>
                    </a:ext>
                  </a:extLst>
                </a:gridCol>
                <a:gridCol w="4174130">
                  <a:extLst>
                    <a:ext uri="{9D8B030D-6E8A-4147-A177-3AD203B41FA5}">
                      <a16:colId xmlns:a16="http://schemas.microsoft.com/office/drawing/2014/main" val="2235163462"/>
                    </a:ext>
                  </a:extLst>
                </a:gridCol>
              </a:tblGrid>
              <a:tr h="249596">
                <a:tc gridSpan="2">
                  <a:txBody>
                    <a:bodyPr/>
                    <a:lstStyle/>
                    <a:p>
                      <a:pPr algn="ctr"/>
                      <a:r>
                        <a:rPr lang="en-GB" sz="1100" dirty="0" smtClean="0">
                          <a:solidFill>
                            <a:srgbClr val="000000"/>
                          </a:solidFill>
                        </a:rPr>
                        <a:t>PE Spring </a:t>
                      </a:r>
                      <a:r>
                        <a:rPr lang="en-GB" sz="1100" dirty="0">
                          <a:solidFill>
                            <a:srgbClr val="000000"/>
                          </a:solidFill>
                        </a:rPr>
                        <a:t>Term 1 Knowledge</a:t>
                      </a:r>
                      <a:r>
                        <a:rPr lang="en-GB" sz="1100" baseline="0" dirty="0">
                          <a:solidFill>
                            <a:srgbClr val="000000"/>
                          </a:solidFill>
                        </a:rPr>
                        <a:t> Organiser - Gymnastics Year 8</a:t>
                      </a:r>
                      <a:endParaRPr lang="en-GB" sz="1100" dirty="0">
                        <a:solidFill>
                          <a:srgbClr val="000000"/>
                        </a:solidFill>
                      </a:endParaRPr>
                    </a:p>
                  </a:txBody>
                  <a:tcPr>
                    <a:solidFill>
                      <a:srgbClr val="92D050"/>
                    </a:solidFill>
                  </a:tcPr>
                </a:tc>
                <a:tc hMerge="1">
                  <a:txBody>
                    <a:bodyPr/>
                    <a:lstStyle/>
                    <a:p>
                      <a:endParaRPr lang="en-GB"/>
                    </a:p>
                  </a:txBody>
                  <a:tcPr/>
                </a:tc>
                <a:extLst>
                  <a:ext uri="{0D108BD9-81ED-4DB2-BD59-A6C34878D82A}">
                    <a16:rowId xmlns:a16="http://schemas.microsoft.com/office/drawing/2014/main" val="204733902"/>
                  </a:ext>
                </a:extLst>
              </a:tr>
              <a:tr h="249596">
                <a:tc gridSpan="2">
                  <a:txBody>
                    <a:bodyPr/>
                    <a:lstStyle/>
                    <a:p>
                      <a:pPr algn="ctr"/>
                      <a:r>
                        <a:rPr lang="en-GB" sz="1100" b="1" u="sng" dirty="0">
                          <a:solidFill>
                            <a:schemeClr val="tx1"/>
                          </a:solidFill>
                        </a:rPr>
                        <a:t>Core Skills</a:t>
                      </a:r>
                    </a:p>
                  </a:txBody>
                  <a:tcPr>
                    <a:solidFill>
                      <a:schemeClr val="accent6">
                        <a:lumMod val="60000"/>
                        <a:lumOff val="40000"/>
                      </a:schemeClr>
                    </a:solidFill>
                  </a:tcPr>
                </a:tc>
                <a:tc hMerge="1">
                  <a:txBody>
                    <a:bodyPr/>
                    <a:lstStyle/>
                    <a:p>
                      <a:endParaRPr lang="en-GB" sz="1100"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467290002"/>
                  </a:ext>
                </a:extLst>
              </a:tr>
              <a:tr h="895608">
                <a:tc>
                  <a:txBody>
                    <a:bodyPr/>
                    <a:lstStyle/>
                    <a:p>
                      <a:pPr algn="ctr"/>
                      <a:endParaRPr lang="en-GB" sz="1100" b="1" dirty="0">
                        <a:solidFill>
                          <a:schemeClr val="tx1"/>
                        </a:solidFill>
                      </a:endParaRPr>
                    </a:p>
                  </a:txBody>
                  <a:tcPr>
                    <a:solidFill>
                      <a:schemeClr val="accent6">
                        <a:lumMod val="60000"/>
                        <a:lumOff val="40000"/>
                      </a:schemeClr>
                    </a:solidFill>
                  </a:tcPr>
                </a:tc>
                <a:tc>
                  <a:txBody>
                    <a:bodyPr/>
                    <a:lstStyle/>
                    <a:p>
                      <a:r>
                        <a:rPr lang="en-GB" sz="1100" b="0" u="none" baseline="0" dirty="0">
                          <a:solidFill>
                            <a:schemeClr val="dk1"/>
                          </a:solidFill>
                          <a:effectLst/>
                          <a:latin typeface="+mn-lt"/>
                          <a:ea typeface="+mn-ea"/>
                          <a:cs typeface="+mn-cs"/>
                          <a:sym typeface="Wingdings 2" panose="05020102010507070707" pitchFamily="18" charset="2"/>
                        </a:rPr>
                        <a:t> </a:t>
                      </a:r>
                      <a:r>
                        <a:rPr lang="en-GB" sz="1100" b="0" u="none" baseline="0" dirty="0">
                          <a:solidFill>
                            <a:schemeClr val="dk1"/>
                          </a:solidFill>
                          <a:effectLst/>
                          <a:latin typeface="+mn-lt"/>
                          <a:ea typeface="+mn-ea"/>
                          <a:cs typeface="+mn-cs"/>
                        </a:rPr>
                        <a:t>Start in a lunge position with your most dominant leg forward</a:t>
                      </a:r>
                    </a:p>
                    <a:p>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Place your hands on the floor in a 90 degree angle</a:t>
                      </a:r>
                    </a:p>
                    <a:p>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Kick your non-</a:t>
                      </a:r>
                      <a:r>
                        <a:rPr lang="en-GB" sz="1100" b="0" u="none" baseline="0" dirty="0" err="1">
                          <a:solidFill>
                            <a:schemeClr val="dk1"/>
                          </a:solidFill>
                          <a:effectLst/>
                          <a:latin typeface="+mn-lt"/>
                          <a:ea typeface="+mn-ea"/>
                          <a:cs typeface="+mn-cs"/>
                        </a:rPr>
                        <a:t>domiant</a:t>
                      </a:r>
                      <a:r>
                        <a:rPr lang="en-GB" sz="1100" b="0" u="none" baseline="0" dirty="0">
                          <a:solidFill>
                            <a:schemeClr val="dk1"/>
                          </a:solidFill>
                          <a:effectLst/>
                          <a:latin typeface="+mn-lt"/>
                          <a:ea typeface="+mn-ea"/>
                          <a:cs typeface="+mn-cs"/>
                        </a:rPr>
                        <a:t> leg up into the air bringing your straightened</a:t>
                      </a:r>
                    </a:p>
                    <a:p>
                      <a:r>
                        <a:rPr lang="en-GB" sz="1100" b="0" u="none" baseline="0" dirty="0">
                          <a:solidFill>
                            <a:schemeClr val="dk1"/>
                          </a:solidFill>
                          <a:effectLst/>
                          <a:latin typeface="+mn-lt"/>
                          <a:ea typeface="+mn-ea"/>
                          <a:cs typeface="+mn-cs"/>
                        </a:rPr>
                        <a:t>legs over your head into a straddle position</a:t>
                      </a:r>
                    </a:p>
                    <a:p>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Finish landing in a lunge position</a:t>
                      </a:r>
                    </a:p>
                  </a:txBody>
                  <a:tcPr>
                    <a:solidFill>
                      <a:schemeClr val="accent6">
                        <a:lumMod val="60000"/>
                        <a:lumOff val="40000"/>
                      </a:schemeClr>
                    </a:solidFill>
                  </a:tcPr>
                </a:tc>
                <a:extLst>
                  <a:ext uri="{0D108BD9-81ED-4DB2-BD59-A6C34878D82A}">
                    <a16:rowId xmlns:a16="http://schemas.microsoft.com/office/drawing/2014/main" val="2374192929"/>
                  </a:ext>
                </a:extLst>
              </a:tr>
              <a:tr h="86691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baseline="0" dirty="0">
                          <a:solidFill>
                            <a:schemeClr val="dk1"/>
                          </a:solidFill>
                          <a:effectLst/>
                          <a:latin typeface="+mn-lt"/>
                          <a:ea typeface="+mn-ea"/>
                          <a:cs typeface="+mn-cs"/>
                        </a:rPr>
                        <a:t>Shoulder stand</a:t>
                      </a:r>
                      <a:endParaRPr lang="en-GB" sz="1100" dirty="0">
                        <a:effectLst/>
                      </a:endParaRPr>
                    </a:p>
                    <a:p>
                      <a:pPr algn="ctr"/>
                      <a:endParaRPr lang="en-GB" sz="1100" b="1" dirty="0">
                        <a:solidFill>
                          <a:schemeClr val="tx1"/>
                        </a:solidFill>
                      </a:endParaRPr>
                    </a:p>
                  </a:txBody>
                  <a:tcPr>
                    <a:solidFill>
                      <a:schemeClr val="accent6">
                        <a:lumMod val="60000"/>
                        <a:lumOff val="40000"/>
                      </a:schemeClr>
                    </a:solidFill>
                  </a:tcPr>
                </a:tc>
                <a:tc>
                  <a:txBody>
                    <a:bodyPr/>
                    <a:lstStyle/>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Start lied </a:t>
                      </a:r>
                      <a:r>
                        <a:rPr lang="en-GB" sz="1100" baseline="0" dirty="0" err="1">
                          <a:solidFill>
                            <a:schemeClr val="dk1"/>
                          </a:solidFill>
                          <a:effectLst/>
                          <a:latin typeface="+mn-lt"/>
                          <a:ea typeface="+mn-ea"/>
                          <a:cs typeface="+mn-cs"/>
                        </a:rPr>
                        <a:t>horizontially</a:t>
                      </a:r>
                      <a:r>
                        <a:rPr lang="en-GB" sz="1100" baseline="0" dirty="0">
                          <a:solidFill>
                            <a:schemeClr val="dk1"/>
                          </a:solidFill>
                          <a:effectLst/>
                          <a:latin typeface="+mn-lt"/>
                          <a:ea typeface="+mn-ea"/>
                          <a:cs typeface="+mn-cs"/>
                        </a:rPr>
                        <a:t> on your back</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Lift your legs up straight and bend them towards your face</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Push your hips up towards the ceiling </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Bend your elbows and place your hands to support under your lower back</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Ensure your legs </a:t>
                      </a:r>
                      <a:r>
                        <a:rPr lang="en-GB" sz="1100" baseline="0" dirty="0" err="1">
                          <a:solidFill>
                            <a:schemeClr val="dk1"/>
                          </a:solidFill>
                          <a:effectLst/>
                          <a:latin typeface="+mn-lt"/>
                          <a:ea typeface="+mn-ea"/>
                          <a:cs typeface="+mn-cs"/>
                        </a:rPr>
                        <a:t>ar</a:t>
                      </a:r>
                      <a:r>
                        <a:rPr lang="en-GB" sz="1100" baseline="0" dirty="0">
                          <a:solidFill>
                            <a:schemeClr val="dk1"/>
                          </a:solidFill>
                          <a:effectLst/>
                          <a:latin typeface="+mn-lt"/>
                          <a:ea typeface="+mn-ea"/>
                          <a:cs typeface="+mn-cs"/>
                        </a:rPr>
                        <a:t> </a:t>
                      </a:r>
                      <a:r>
                        <a:rPr lang="en-GB" sz="1100" baseline="0" dirty="0" err="1">
                          <a:solidFill>
                            <a:schemeClr val="dk1"/>
                          </a:solidFill>
                          <a:effectLst/>
                          <a:latin typeface="+mn-lt"/>
                          <a:ea typeface="+mn-ea"/>
                          <a:cs typeface="+mn-cs"/>
                        </a:rPr>
                        <a:t>sraight</a:t>
                      </a:r>
                      <a:r>
                        <a:rPr lang="en-GB" sz="1100" baseline="0" dirty="0">
                          <a:solidFill>
                            <a:schemeClr val="dk1"/>
                          </a:solidFill>
                          <a:effectLst/>
                          <a:latin typeface="+mn-lt"/>
                          <a:ea typeface="+mn-ea"/>
                          <a:cs typeface="+mn-cs"/>
                        </a:rPr>
                        <a:t> and your toes are pointed</a:t>
                      </a:r>
                    </a:p>
                    <a:p>
                      <a:pPr marL="0" indent="0">
                        <a:lnSpc>
                          <a:spcPts val="900"/>
                        </a:lnSpc>
                        <a:buFont typeface="Arial" panose="020B0604020202020204" pitchFamily="34" charset="0"/>
                        <a:buNone/>
                      </a:pPr>
                      <a:endParaRPr lang="en-GB" sz="1100" b="0" u="none" baseline="0" dirty="0">
                        <a:solidFill>
                          <a:schemeClr val="dk1"/>
                        </a:solidFill>
                        <a:effectLst/>
                        <a:latin typeface="+mn-lt"/>
                        <a:ea typeface="+mn-ea"/>
                        <a:cs typeface="+mn-cs"/>
                      </a:endParaRPr>
                    </a:p>
                  </a:txBody>
                  <a:tcPr>
                    <a:solidFill>
                      <a:schemeClr val="accent6">
                        <a:lumMod val="60000"/>
                        <a:lumOff val="40000"/>
                      </a:schemeClr>
                    </a:solidFill>
                  </a:tcPr>
                </a:tc>
                <a:extLst>
                  <a:ext uri="{0D108BD9-81ED-4DB2-BD59-A6C34878D82A}">
                    <a16:rowId xmlns:a16="http://schemas.microsoft.com/office/drawing/2014/main" val="2863130305"/>
                  </a:ext>
                </a:extLst>
              </a:tr>
              <a:tr h="86691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baseline="0" dirty="0">
                          <a:solidFill>
                            <a:schemeClr val="dk1"/>
                          </a:solidFill>
                          <a:effectLst/>
                          <a:latin typeface="+mn-lt"/>
                          <a:ea typeface="+mn-ea"/>
                          <a:cs typeface="+mn-cs"/>
                        </a:rPr>
                        <a:t>Cat leap</a:t>
                      </a:r>
                      <a:endParaRPr lang="en-GB" sz="1100" dirty="0">
                        <a:effectLst/>
                      </a:endParaRPr>
                    </a:p>
                    <a:p>
                      <a:pPr algn="ctr"/>
                      <a:endParaRPr lang="en-GB" sz="1100" b="1" dirty="0">
                        <a:solidFill>
                          <a:schemeClr val="tx1"/>
                        </a:solidFill>
                      </a:endParaRPr>
                    </a:p>
                  </a:txBody>
                  <a:tcPr>
                    <a:solidFill>
                      <a:schemeClr val="accent6">
                        <a:lumMod val="60000"/>
                        <a:lumOff val="40000"/>
                      </a:schemeClr>
                    </a:solidFill>
                  </a:tcPr>
                </a:tc>
                <a:tc>
                  <a:txBody>
                    <a:bodyPr/>
                    <a:lstStyle/>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dirty="0">
                          <a:effectLst/>
                        </a:rPr>
                        <a:t>Start</a:t>
                      </a:r>
                      <a:r>
                        <a:rPr lang="en-GB" sz="1100" baseline="0" dirty="0">
                          <a:effectLst/>
                        </a:rPr>
                        <a:t> facing </a:t>
                      </a:r>
                      <a:r>
                        <a:rPr lang="en-GB" sz="1100" baseline="0" dirty="0" err="1">
                          <a:effectLst/>
                        </a:rPr>
                        <a:t>fowards</a:t>
                      </a:r>
                      <a:endParaRPr lang="en-GB" sz="1100" baseline="0" dirty="0">
                        <a:effectLst/>
                      </a:endParaRP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effectLst/>
                        </a:rPr>
                        <a:t>Most dominant leg straight forward</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Step forwards and push of this leg</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Lift opposite leg with slight bend and toes pointed</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As this leg lowers to the floor and lift opposite leg</a:t>
                      </a:r>
                    </a:p>
                    <a:p>
                      <a:pPr>
                        <a:lnSpc>
                          <a:spcPts val="900"/>
                        </a:lnSpc>
                      </a:pPr>
                      <a:r>
                        <a:rPr lang="en-GB" sz="1100" b="0" baseline="0" dirty="0">
                          <a:solidFill>
                            <a:schemeClr val="dk1"/>
                          </a:solidFill>
                          <a:effectLst/>
                          <a:latin typeface="+mn-lt"/>
                          <a:ea typeface="+mn-ea"/>
                          <a:cs typeface="+mn-cs"/>
                          <a:sym typeface="Wingdings 2" panose="05020102010507070707" pitchFamily="18" charset="2"/>
                        </a:rPr>
                        <a:t></a:t>
                      </a:r>
                      <a:r>
                        <a:rPr lang="en-GB" sz="1100" baseline="0" dirty="0">
                          <a:solidFill>
                            <a:schemeClr val="dk1"/>
                          </a:solidFill>
                          <a:effectLst/>
                          <a:latin typeface="+mn-lt"/>
                          <a:ea typeface="+mn-ea"/>
                          <a:cs typeface="+mn-cs"/>
                        </a:rPr>
                        <a:t>Return to starting position</a:t>
                      </a:r>
                    </a:p>
                    <a:p>
                      <a:pPr marL="171450" indent="-171450">
                        <a:lnSpc>
                          <a:spcPts val="900"/>
                        </a:lnSpc>
                        <a:buFont typeface="Arial" panose="020B0604020202020204" pitchFamily="34" charset="0"/>
                        <a:buChar char="•"/>
                      </a:pPr>
                      <a:endParaRPr lang="en-GB" sz="1100"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3441995262"/>
                  </a:ext>
                </a:extLst>
              </a:tr>
              <a:tr h="7457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u="sng" baseline="0" dirty="0">
                          <a:solidFill>
                            <a:schemeClr val="dk1"/>
                          </a:solidFill>
                          <a:effectLst/>
                          <a:latin typeface="+mn-lt"/>
                          <a:ea typeface="+mn-ea"/>
                          <a:cs typeface="+mn-cs"/>
                        </a:rPr>
                        <a:t>Arabesque</a:t>
                      </a:r>
                    </a:p>
                    <a:p>
                      <a:pPr algn="ctr"/>
                      <a:endParaRPr lang="en-GB" sz="1100" b="1" dirty="0">
                        <a:solidFill>
                          <a:schemeClr val="tx1"/>
                        </a:solidFill>
                      </a:endParaRPr>
                    </a:p>
                  </a:txBody>
                  <a:tcPr>
                    <a:solidFill>
                      <a:schemeClr val="accent6">
                        <a:lumMod val="60000"/>
                        <a:lumOff val="40000"/>
                      </a:schemeClr>
                    </a:solidFill>
                  </a:tcPr>
                </a:tc>
                <a:tc>
                  <a:txBody>
                    <a:bodyPr/>
                    <a:lstStyle/>
                    <a:p>
                      <a:pPr marL="0" marR="0" lvl="0" indent="0" defTabSz="914400" eaLnBrk="1" fontAlgn="auto" latinLnBrk="0" hangingPunct="1">
                        <a:lnSpc>
                          <a:spcPts val="900"/>
                        </a:lnSpc>
                        <a:spcBef>
                          <a:spcPts val="0"/>
                        </a:spcBef>
                        <a:spcAft>
                          <a:spcPts val="0"/>
                        </a:spcAft>
                        <a:buClrTx/>
                        <a:buSzTx/>
                        <a:buFontTx/>
                        <a:buNone/>
                        <a:tabLst/>
                        <a:defRPr/>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Place your dominant leg forward</a:t>
                      </a:r>
                    </a:p>
                    <a:p>
                      <a:pPr marL="0" marR="0" lvl="0" indent="0" defTabSz="914400" eaLnBrk="1" fontAlgn="auto" latinLnBrk="0" hangingPunct="1">
                        <a:lnSpc>
                          <a:spcPts val="900"/>
                        </a:lnSpc>
                        <a:spcBef>
                          <a:spcPts val="0"/>
                        </a:spcBef>
                        <a:spcAft>
                          <a:spcPts val="0"/>
                        </a:spcAft>
                        <a:buClrTx/>
                        <a:buSzTx/>
                        <a:buFontTx/>
                        <a:buNone/>
                        <a:tabLst/>
                        <a:defRPr/>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Lift you non-dominant backwards as high as you can</a:t>
                      </a:r>
                    </a:p>
                    <a:p>
                      <a:pPr marL="0" marR="0" lvl="0" indent="0" defTabSz="914400" eaLnBrk="1" fontAlgn="auto" latinLnBrk="0" hangingPunct="1">
                        <a:lnSpc>
                          <a:spcPts val="900"/>
                        </a:lnSpc>
                        <a:spcBef>
                          <a:spcPts val="0"/>
                        </a:spcBef>
                        <a:spcAft>
                          <a:spcPts val="0"/>
                        </a:spcAft>
                        <a:buClrTx/>
                        <a:buSzTx/>
                        <a:buFontTx/>
                        <a:buNone/>
                        <a:tabLst/>
                        <a:defRPr/>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Lower your chest forwards no more than 90 degrees</a:t>
                      </a:r>
                    </a:p>
                    <a:p>
                      <a:pPr marL="0" marR="0" lvl="0" indent="0" defTabSz="914400" eaLnBrk="1" fontAlgn="auto" latinLnBrk="0" hangingPunct="1">
                        <a:lnSpc>
                          <a:spcPts val="900"/>
                        </a:lnSpc>
                        <a:spcBef>
                          <a:spcPts val="0"/>
                        </a:spcBef>
                        <a:spcAft>
                          <a:spcPts val="0"/>
                        </a:spcAft>
                        <a:buClrTx/>
                        <a:buSzTx/>
                        <a:buFontTx/>
                        <a:buNone/>
                        <a:tabLst/>
                        <a:defRPr/>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Ensure you leg is straight with your arms out at the sides and tension is applied</a:t>
                      </a:r>
                      <a:endParaRPr lang="en-GB" sz="1100" dirty="0">
                        <a:effectLst/>
                      </a:endParaRPr>
                    </a:p>
                  </a:txBody>
                  <a:tcPr>
                    <a:solidFill>
                      <a:schemeClr val="accent6">
                        <a:lumMod val="60000"/>
                        <a:lumOff val="40000"/>
                      </a:schemeClr>
                    </a:solidFill>
                  </a:tcPr>
                </a:tc>
                <a:extLst>
                  <a:ext uri="{0D108BD9-81ED-4DB2-BD59-A6C34878D82A}">
                    <a16:rowId xmlns:a16="http://schemas.microsoft.com/office/drawing/2014/main" val="819898258"/>
                  </a:ext>
                </a:extLst>
              </a:tr>
            </a:tbl>
          </a:graphicData>
        </a:graphic>
      </p:graphicFrame>
      <p:sp>
        <p:nvSpPr>
          <p:cNvPr id="10" name="Rectangle 9"/>
          <p:cNvSpPr/>
          <p:nvPr/>
        </p:nvSpPr>
        <p:spPr>
          <a:xfrm>
            <a:off x="165490" y="815517"/>
            <a:ext cx="785793" cy="261610"/>
          </a:xfrm>
          <a:prstGeom prst="rect">
            <a:avLst/>
          </a:prstGeom>
        </p:spPr>
        <p:txBody>
          <a:bodyPr wrap="none">
            <a:spAutoFit/>
          </a:bodyPr>
          <a:lstStyle/>
          <a:p>
            <a:pPr algn="ctr"/>
            <a:r>
              <a:rPr lang="en-GB" sz="1100" b="1" u="sng" dirty="0">
                <a:solidFill>
                  <a:schemeClr val="dk1"/>
                </a:solidFill>
              </a:rPr>
              <a:t>Cartwheel</a:t>
            </a:r>
            <a:endParaRPr lang="en-GB" sz="1100" dirty="0"/>
          </a:p>
        </p:txBody>
      </p:sp>
      <p:sp>
        <p:nvSpPr>
          <p:cNvPr id="6" name="TextBox 41"/>
          <p:cNvSpPr txBox="1"/>
          <p:nvPr/>
        </p:nvSpPr>
        <p:spPr>
          <a:xfrm>
            <a:off x="5201264" y="3"/>
            <a:ext cx="1067561" cy="3893267"/>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GB" sz="1600" b="1" u="sng" dirty="0">
                <a:solidFill>
                  <a:schemeClr val="dk1"/>
                </a:solidFill>
                <a:effectLst/>
              </a:rPr>
              <a:t>Key Words </a:t>
            </a:r>
            <a:endParaRPr lang="en-GB" sz="1600" dirty="0">
              <a:effectLst/>
            </a:endParaRPr>
          </a:p>
          <a:p>
            <a:r>
              <a:rPr lang="en-GB" sz="1600" b="0" dirty="0">
                <a:solidFill>
                  <a:schemeClr val="dk1"/>
                </a:solidFill>
                <a:effectLst/>
              </a:rPr>
              <a:t>Tension</a:t>
            </a:r>
            <a:endParaRPr lang="en-GB" sz="1600" dirty="0">
              <a:effectLst/>
            </a:endParaRPr>
          </a:p>
          <a:p>
            <a:r>
              <a:rPr lang="en-GB" sz="1600" b="0" dirty="0">
                <a:solidFill>
                  <a:schemeClr val="dk1"/>
                </a:solidFill>
                <a:effectLst/>
              </a:rPr>
              <a:t>Extension</a:t>
            </a:r>
            <a:endParaRPr lang="en-GB" sz="1600" dirty="0">
              <a:effectLst/>
            </a:endParaRPr>
          </a:p>
          <a:p>
            <a:r>
              <a:rPr lang="en-GB" sz="1600" b="0" dirty="0">
                <a:solidFill>
                  <a:schemeClr val="dk1"/>
                </a:solidFill>
                <a:effectLst/>
              </a:rPr>
              <a:t>Control</a:t>
            </a:r>
            <a:endParaRPr lang="en-GB" sz="1600" dirty="0">
              <a:effectLst/>
            </a:endParaRPr>
          </a:p>
          <a:p>
            <a:r>
              <a:rPr lang="en-GB" sz="1600" b="0" dirty="0">
                <a:solidFill>
                  <a:schemeClr val="dk1"/>
                </a:solidFill>
                <a:effectLst/>
              </a:rPr>
              <a:t>Fluency</a:t>
            </a:r>
            <a:endParaRPr lang="en-GB" sz="1600" dirty="0">
              <a:effectLst/>
            </a:endParaRPr>
          </a:p>
          <a:p>
            <a:r>
              <a:rPr lang="en-GB" sz="1600" b="0" dirty="0">
                <a:solidFill>
                  <a:schemeClr val="dk1"/>
                </a:solidFill>
                <a:effectLst/>
              </a:rPr>
              <a:t>Aesthetic</a:t>
            </a:r>
            <a:endParaRPr lang="en-GB" sz="1600" dirty="0">
              <a:effectLst/>
            </a:endParaRPr>
          </a:p>
          <a:p>
            <a:r>
              <a:rPr lang="en-GB" sz="1600" b="0" baseline="0" dirty="0">
                <a:solidFill>
                  <a:schemeClr val="dk1"/>
                </a:solidFill>
                <a:effectLst/>
              </a:rPr>
              <a:t>Balance</a:t>
            </a:r>
            <a:endParaRPr lang="en-GB" sz="1600" dirty="0">
              <a:effectLst/>
            </a:endParaRPr>
          </a:p>
          <a:p>
            <a:r>
              <a:rPr lang="en-GB" sz="1600" b="0" baseline="0" dirty="0">
                <a:solidFill>
                  <a:schemeClr val="dk1"/>
                </a:solidFill>
                <a:effectLst/>
              </a:rPr>
              <a:t>Power</a:t>
            </a:r>
            <a:endParaRPr lang="en-GB" sz="1600" dirty="0">
              <a:effectLst/>
            </a:endParaRPr>
          </a:p>
          <a:p>
            <a:r>
              <a:rPr lang="en-GB" sz="1200" b="0" baseline="0" dirty="0">
                <a:solidFill>
                  <a:schemeClr val="dk1"/>
                </a:solidFill>
                <a:effectLst/>
              </a:rPr>
              <a:t>Choreography</a:t>
            </a:r>
            <a:endParaRPr lang="en-GB" sz="1200" dirty="0">
              <a:effectLst/>
            </a:endParaRPr>
          </a:p>
          <a:p>
            <a:r>
              <a:rPr lang="en-GB" sz="1600" b="0" baseline="0" dirty="0">
                <a:solidFill>
                  <a:schemeClr val="dk1"/>
                </a:solidFill>
                <a:effectLst/>
              </a:rPr>
              <a:t>Jumps</a:t>
            </a:r>
            <a:endParaRPr lang="en-GB" sz="1600" dirty="0">
              <a:effectLst/>
            </a:endParaRPr>
          </a:p>
          <a:p>
            <a:r>
              <a:rPr lang="en-GB" sz="1600" b="0" baseline="0" dirty="0">
                <a:solidFill>
                  <a:schemeClr val="dk1"/>
                </a:solidFill>
                <a:effectLst/>
              </a:rPr>
              <a:t>Leaps</a:t>
            </a:r>
            <a:endParaRPr lang="en-GB" sz="1600" dirty="0">
              <a:effectLst/>
            </a:endParaRPr>
          </a:p>
          <a:p>
            <a:r>
              <a:rPr lang="en-GB" sz="1600" b="0" baseline="0" dirty="0">
                <a:solidFill>
                  <a:schemeClr val="dk1"/>
                </a:solidFill>
                <a:effectLst/>
              </a:rPr>
              <a:t>Twists</a:t>
            </a:r>
            <a:endParaRPr lang="en-GB" sz="1600" dirty="0">
              <a:effectLst/>
            </a:endParaRPr>
          </a:p>
          <a:p>
            <a:r>
              <a:rPr lang="en-GB" sz="1600" b="0" baseline="0" dirty="0">
                <a:solidFill>
                  <a:schemeClr val="dk1"/>
                </a:solidFill>
                <a:effectLst/>
              </a:rPr>
              <a:t>Turns</a:t>
            </a:r>
            <a:endParaRPr lang="en-GB" sz="1600" dirty="0">
              <a:effectLst/>
            </a:endParaRPr>
          </a:p>
          <a:p>
            <a:r>
              <a:rPr lang="en-GB" sz="1600" b="0" baseline="0" dirty="0">
                <a:solidFill>
                  <a:schemeClr val="dk1"/>
                </a:solidFill>
                <a:effectLst/>
              </a:rPr>
              <a:t>Elegance</a:t>
            </a:r>
            <a:endParaRPr lang="en-GB" sz="1600" dirty="0">
              <a:effectLst/>
            </a:endParaRPr>
          </a:p>
          <a:p>
            <a:pPr>
              <a:buFontTx/>
              <a:buNone/>
            </a:pPr>
            <a:endParaRPr lang="en-GB" sz="800" dirty="0"/>
          </a:p>
        </p:txBody>
      </p:sp>
      <p:sp>
        <p:nvSpPr>
          <p:cNvPr id="7" name="TextBox 57"/>
          <p:cNvSpPr txBox="1"/>
          <p:nvPr/>
        </p:nvSpPr>
        <p:spPr>
          <a:xfrm>
            <a:off x="6268824" y="3"/>
            <a:ext cx="2875175" cy="3976661"/>
          </a:xfrm>
          <a:prstGeom prst="rect">
            <a:avLst/>
          </a:prstGeom>
          <a:solidFill>
            <a:schemeClr val="lt1"/>
          </a:solidFill>
          <a:ln w="9525" cmpd="sng">
            <a:solidFill>
              <a:sysClr val="windowText" lastClr="000000"/>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050" b="1" u="sng" dirty="0">
                <a:solidFill>
                  <a:schemeClr val="dk1"/>
                </a:solidFill>
                <a:effectLst/>
                <a:latin typeface="+mn-lt"/>
                <a:ea typeface="+mn-ea"/>
                <a:cs typeface="+mn-cs"/>
              </a:rPr>
              <a:t>Components of Fitness tests (G)</a:t>
            </a:r>
          </a:p>
          <a:p>
            <a:r>
              <a:rPr lang="en-GB" sz="1050" b="1" u="sng" dirty="0">
                <a:solidFill>
                  <a:schemeClr val="dk1"/>
                </a:solidFill>
                <a:effectLst/>
                <a:latin typeface="+mn-lt"/>
                <a:ea typeface="+mn-ea"/>
                <a:cs typeface="+mn-cs"/>
              </a:rPr>
              <a:t>Agility</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Illinois Agility Test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Speed</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30m Sprint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Cardiovascular endurance</a:t>
            </a:r>
            <a:r>
              <a:rPr lang="en-GB" sz="1050" b="1" dirty="0">
                <a:solidFill>
                  <a:schemeClr val="dk1"/>
                </a:solidFill>
                <a:effectLst/>
                <a:latin typeface="+mn-lt"/>
                <a:ea typeface="+mn-ea"/>
                <a:cs typeface="+mn-cs"/>
              </a:rPr>
              <a:t> – </a:t>
            </a:r>
            <a:r>
              <a:rPr lang="en-GB" sz="1050" b="0" dirty="0">
                <a:solidFill>
                  <a:schemeClr val="dk1"/>
                </a:solidFill>
                <a:effectLst/>
                <a:latin typeface="+mn-lt"/>
                <a:ea typeface="+mn-ea"/>
                <a:cs typeface="+mn-cs"/>
              </a:rPr>
              <a:t>Multi</a:t>
            </a:r>
            <a:r>
              <a:rPr lang="en-GB" sz="1050" b="0" baseline="0" dirty="0">
                <a:solidFill>
                  <a:schemeClr val="dk1"/>
                </a:solidFill>
                <a:effectLst/>
                <a:latin typeface="+mn-lt"/>
                <a:ea typeface="+mn-ea"/>
                <a:cs typeface="+mn-cs"/>
              </a:rPr>
              <a:t> Stage Fitness Test</a:t>
            </a:r>
            <a:endParaRPr lang="en-GB" sz="1050" dirty="0">
              <a:solidFill>
                <a:schemeClr val="dk1"/>
              </a:solidFill>
              <a:effectLst/>
              <a:latin typeface="+mn-lt"/>
              <a:ea typeface="+mn-ea"/>
              <a:cs typeface="+mn-cs"/>
            </a:endParaRP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Co-ordination</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Wall Throw</a:t>
            </a:r>
          </a:p>
          <a:p>
            <a:endParaRPr lang="en-GB" sz="1050" b="1" u="sng"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Balance</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Standing Stork Test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Reaction Time </a:t>
            </a:r>
            <a:r>
              <a:rPr lang="en-GB" sz="1050" b="1" dirty="0">
                <a:solidFill>
                  <a:schemeClr val="dk1"/>
                </a:solidFill>
                <a:effectLst/>
                <a:latin typeface="+mn-lt"/>
                <a:ea typeface="+mn-ea"/>
                <a:cs typeface="+mn-cs"/>
              </a:rPr>
              <a:t>– </a:t>
            </a:r>
            <a:r>
              <a:rPr lang="en-GB" sz="1050" dirty="0">
                <a:solidFill>
                  <a:schemeClr val="dk1"/>
                </a:solidFill>
                <a:effectLst/>
                <a:latin typeface="+mn-lt"/>
                <a:ea typeface="+mn-ea"/>
                <a:cs typeface="+mn-cs"/>
              </a:rPr>
              <a:t>Ruler Drop Test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Muscular Endurance</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Sit up Test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Strength </a:t>
            </a:r>
            <a:r>
              <a:rPr lang="en-GB" sz="1050" b="1" dirty="0">
                <a:solidFill>
                  <a:schemeClr val="dk1"/>
                </a:solidFill>
                <a:effectLst/>
                <a:latin typeface="+mn-lt"/>
                <a:ea typeface="+mn-ea"/>
                <a:cs typeface="+mn-cs"/>
              </a:rPr>
              <a:t>– </a:t>
            </a:r>
            <a:r>
              <a:rPr lang="en-GB" sz="1050" dirty="0">
                <a:solidFill>
                  <a:schemeClr val="dk1"/>
                </a:solidFill>
                <a:effectLst/>
                <a:latin typeface="+mn-lt"/>
                <a:ea typeface="+mn-ea"/>
                <a:cs typeface="+mn-cs"/>
              </a:rPr>
              <a:t>1 Repetition Max Test (1RM)</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Flexibility</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Sit and Reach Test</a:t>
            </a:r>
          </a:p>
          <a:p>
            <a:endParaRPr lang="en-GB" sz="1050" dirty="0">
              <a:solidFill>
                <a:schemeClr val="dk1"/>
              </a:solidFill>
              <a:effectLst/>
              <a:latin typeface="+mn-lt"/>
              <a:ea typeface="+mn-ea"/>
              <a:cs typeface="+mn-cs"/>
            </a:endParaRPr>
          </a:p>
          <a:p>
            <a:r>
              <a:rPr lang="en-GB" sz="1050" b="1" u="sng" dirty="0">
                <a:solidFill>
                  <a:schemeClr val="dk1"/>
                </a:solidFill>
                <a:effectLst/>
                <a:latin typeface="+mn-lt"/>
                <a:ea typeface="+mn-ea"/>
                <a:cs typeface="+mn-cs"/>
              </a:rPr>
              <a:t>Power</a:t>
            </a:r>
            <a:r>
              <a:rPr lang="en-GB" sz="1050" b="1" dirty="0">
                <a:solidFill>
                  <a:schemeClr val="dk1"/>
                </a:solidFill>
                <a:effectLst/>
                <a:latin typeface="+mn-lt"/>
                <a:ea typeface="+mn-ea"/>
                <a:cs typeface="+mn-cs"/>
              </a:rPr>
              <a:t> – </a:t>
            </a:r>
            <a:r>
              <a:rPr lang="en-GB" sz="1050" dirty="0">
                <a:solidFill>
                  <a:schemeClr val="dk1"/>
                </a:solidFill>
                <a:effectLst/>
                <a:latin typeface="+mn-lt"/>
                <a:ea typeface="+mn-ea"/>
                <a:cs typeface="+mn-cs"/>
              </a:rPr>
              <a:t>Vertical Jump Test</a:t>
            </a:r>
          </a:p>
          <a:p>
            <a:endParaRPr lang="en-GB" sz="1100" dirty="0"/>
          </a:p>
        </p:txBody>
      </p:sp>
      <p:pic>
        <p:nvPicPr>
          <p:cNvPr id="8" name="irc_mi" descr="Image result for 30m sprint test"/>
          <p:cNvPicPr>
            <a:picLocks noChangeAspect="1" noChangeArrowheads="1"/>
          </p:cNvPicPr>
          <p:nvPr/>
        </p:nvPicPr>
        <p:blipFill>
          <a:blip r:embed="rId3" cstate="print">
            <a:extLst>
              <a:ext uri="{28A0092B-C50C-407E-A947-70E740481C1C}">
                <a14:useLocalDpi xmlns:a14="http://schemas.microsoft.com/office/drawing/2010/main" val="0"/>
              </a:ext>
            </a:extLst>
          </a:blip>
          <a:srcRect l="1015" t="63753" r="35175" b="366"/>
          <a:stretch>
            <a:fillRect/>
          </a:stretch>
        </p:blipFill>
        <p:spPr bwMode="auto">
          <a:xfrm>
            <a:off x="6379653" y="3597995"/>
            <a:ext cx="777586"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 result for cooper tes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82488" y="3578945"/>
            <a:ext cx="56197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rc_mi" descr="Image result for standing jump tes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91436" y="3474170"/>
            <a:ext cx="4667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rc_mi" descr="Image result for sit and reach tes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77242" y="3502745"/>
            <a:ext cx="4476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Table 14"/>
          <p:cNvGraphicFramePr>
            <a:graphicFrameLocks noGrp="1"/>
          </p:cNvGraphicFramePr>
          <p:nvPr>
            <p:extLst>
              <p:ext uri="{D42A27DB-BD31-4B8C-83A1-F6EECF244321}">
                <p14:modId xmlns:p14="http://schemas.microsoft.com/office/powerpoint/2010/main" val="543948116"/>
              </p:ext>
            </p:extLst>
          </p:nvPr>
        </p:nvGraphicFramePr>
        <p:xfrm>
          <a:off x="-1" y="3976665"/>
          <a:ext cx="5201265" cy="2881334"/>
        </p:xfrm>
        <a:graphic>
          <a:graphicData uri="http://schemas.openxmlformats.org/drawingml/2006/table">
            <a:tbl>
              <a:tblPr firstRow="1" bandRow="1">
                <a:tableStyleId>{5C22544A-7EE6-4342-B048-85BDC9FD1C3A}</a:tableStyleId>
              </a:tblPr>
              <a:tblGrid>
                <a:gridCol w="1898092">
                  <a:extLst>
                    <a:ext uri="{9D8B030D-6E8A-4147-A177-3AD203B41FA5}">
                      <a16:colId xmlns:a16="http://schemas.microsoft.com/office/drawing/2014/main" val="2645025886"/>
                    </a:ext>
                  </a:extLst>
                </a:gridCol>
                <a:gridCol w="3303173">
                  <a:extLst>
                    <a:ext uri="{9D8B030D-6E8A-4147-A177-3AD203B41FA5}">
                      <a16:colId xmlns:a16="http://schemas.microsoft.com/office/drawing/2014/main" val="3333972068"/>
                    </a:ext>
                  </a:extLst>
                </a:gridCol>
              </a:tblGrid>
              <a:tr h="28892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Advanced Skills</a:t>
                      </a: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11865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u="sng" dirty="0"/>
                        <a:t>Handstand</a:t>
                      </a:r>
                      <a:r>
                        <a:rPr lang="en-GB" sz="1100" b="1" u="sng" baseline="0" dirty="0"/>
                        <a:t> forward roll</a:t>
                      </a:r>
                    </a:p>
                    <a:p>
                      <a:endParaRPr lang="en-GB" sz="1100" dirty="0">
                        <a:solidFill>
                          <a:schemeClr val="tx1"/>
                        </a:solidFill>
                      </a:endParaRPr>
                    </a:p>
                  </a:txBody>
                  <a:tcPr>
                    <a:solidFill>
                      <a:schemeClr val="accent1">
                        <a:lumMod val="40000"/>
                        <a:lumOff val="60000"/>
                      </a:schemeClr>
                    </a:solidFill>
                  </a:tcPr>
                </a:tc>
                <a:tc>
                  <a:txBody>
                    <a:bodyPr/>
                    <a:lstStyle/>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t>Start upright in lunge position, most dominant leg forward</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t>Place hands on the floor and kick back leg towards ceiling</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t>Bring other up to ceiling and hold position with tension</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t>Slowly bend arms, tuck chin into chest, curve your back </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t>Roll forwards and return to standing position</a:t>
                      </a:r>
                    </a:p>
                  </a:txBody>
                  <a:tcPr>
                    <a:solidFill>
                      <a:schemeClr val="accent1">
                        <a:lumMod val="40000"/>
                        <a:lumOff val="60000"/>
                      </a:schemeClr>
                    </a:solidFill>
                  </a:tcPr>
                </a:tc>
                <a:extLst>
                  <a:ext uri="{0D108BD9-81ED-4DB2-BD59-A6C34878D82A}">
                    <a16:rowId xmlns:a16="http://schemas.microsoft.com/office/drawing/2014/main" val="3061556891"/>
                  </a:ext>
                </a:extLst>
              </a:tr>
              <a:tr h="140583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sng" baseline="0" dirty="0"/>
                        <a:t>Backwards roll to handstand</a:t>
                      </a:r>
                    </a:p>
                    <a:p>
                      <a:endParaRPr lang="en-GB" sz="1100" dirty="0">
                        <a:solidFill>
                          <a:schemeClr val="tx1"/>
                        </a:solidFill>
                      </a:endParaRPr>
                    </a:p>
                  </a:txBody>
                  <a:tcPr>
                    <a:solidFill>
                      <a:schemeClr val="accent1">
                        <a:lumMod val="40000"/>
                        <a:lumOff val="60000"/>
                      </a:schemeClr>
                    </a:solidFill>
                  </a:tcPr>
                </a:tc>
                <a:tc>
                  <a:txBody>
                    <a:bodyPr/>
                    <a:lstStyle/>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baseline="0" dirty="0">
                          <a:solidFill>
                            <a:schemeClr val="dk1"/>
                          </a:solidFill>
                          <a:effectLst/>
                          <a:latin typeface="+mn-lt"/>
                          <a:ea typeface="+mn-ea"/>
                          <a:cs typeface="+mn-cs"/>
                        </a:rPr>
                        <a:t>Start in a upright position with arms straight by your ears</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baseline="0" dirty="0">
                          <a:solidFill>
                            <a:schemeClr val="dk1"/>
                          </a:solidFill>
                          <a:effectLst/>
                          <a:latin typeface="+mn-lt"/>
                          <a:ea typeface="+mn-ea"/>
                          <a:cs typeface="+mn-cs"/>
                        </a:rPr>
                        <a:t>Bend your knees, curve your back and begin to roll backwards</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baseline="0" dirty="0">
                          <a:solidFill>
                            <a:schemeClr val="dk1"/>
                          </a:solidFill>
                          <a:effectLst/>
                          <a:latin typeface="+mn-lt"/>
                          <a:ea typeface="+mn-ea"/>
                          <a:cs typeface="+mn-cs"/>
                        </a:rPr>
                        <a:t>Place hand flat on the floor beside either on your ears</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baseline="0" dirty="0">
                          <a:solidFill>
                            <a:schemeClr val="dk1"/>
                          </a:solidFill>
                          <a:effectLst/>
                          <a:latin typeface="+mn-lt"/>
                          <a:ea typeface="+mn-ea"/>
                          <a:cs typeface="+mn-cs"/>
                        </a:rPr>
                        <a:t>Bring your legs over the top of your body</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a:t>
                      </a:r>
                      <a:r>
                        <a:rPr lang="en-GB" sz="1100" b="0" u="none" baseline="0" dirty="0">
                          <a:solidFill>
                            <a:schemeClr val="dk1"/>
                          </a:solidFill>
                          <a:effectLst/>
                          <a:latin typeface="+mn-lt"/>
                          <a:ea typeface="+mn-ea"/>
                          <a:cs typeface="+mn-cs"/>
                        </a:rPr>
                        <a:t>Push your legs and hips towards the ceiling at the sae time as </a:t>
                      </a:r>
                    </a:p>
                    <a:p>
                      <a:pPr>
                        <a:lnSpc>
                          <a:spcPts val="800"/>
                        </a:lnSpc>
                      </a:pPr>
                      <a:r>
                        <a:rPr lang="en-GB" sz="1100" b="0" u="none" baseline="0" dirty="0">
                          <a:solidFill>
                            <a:schemeClr val="dk1"/>
                          </a:solidFill>
                          <a:effectLst/>
                          <a:latin typeface="+mn-lt"/>
                          <a:ea typeface="+mn-ea"/>
                          <a:cs typeface="+mn-cs"/>
                        </a:rPr>
                        <a:t>pushing off your hands, straightening your arms</a:t>
                      </a:r>
                    </a:p>
                    <a:p>
                      <a:pPr>
                        <a:lnSpc>
                          <a:spcPts val="800"/>
                        </a:lnSpc>
                      </a:pPr>
                      <a:r>
                        <a:rPr lang="en-GB" sz="1100" b="0" baseline="0" dirty="0">
                          <a:solidFill>
                            <a:schemeClr val="dk1"/>
                          </a:solidFill>
                          <a:effectLst/>
                          <a:latin typeface="+mn-lt"/>
                          <a:ea typeface="+mn-ea"/>
                          <a:cs typeface="+mn-cs"/>
                          <a:sym typeface="Wingdings 2" panose="05020102010507070707" pitchFamily="18" charset="2"/>
                        </a:rPr>
                        <a:t>H</a:t>
                      </a:r>
                      <a:r>
                        <a:rPr lang="en-GB" sz="1100" b="0" u="none" baseline="0" dirty="0"/>
                        <a:t>old position, bring one leg down to the floor and return to stand</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bl>
          </a:graphicData>
        </a:graphic>
      </p:graphicFrame>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0359" y="4556485"/>
            <a:ext cx="1377356"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0359" y="5884165"/>
            <a:ext cx="1193223"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3"/>
          <p:cNvSpPr txBox="1"/>
          <p:nvPr/>
        </p:nvSpPr>
        <p:spPr>
          <a:xfrm>
            <a:off x="5201264" y="3976664"/>
            <a:ext cx="3942735" cy="1783113"/>
          </a:xfrm>
          <a:prstGeom prst="rect">
            <a:avLst/>
          </a:prstGeom>
          <a:solidFill>
            <a:schemeClr val="lt1"/>
          </a:solidFill>
          <a:ln w="9525" cmpd="sng">
            <a:solidFill>
              <a:schemeClr val="lt1">
                <a:shade val="50000"/>
              </a:schemeClr>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GB" sz="1200" b="1" u="sng" dirty="0"/>
              <a:t>Example of a fitness test (Wall Test) </a:t>
            </a:r>
          </a:p>
          <a:p>
            <a:r>
              <a:rPr lang="en-GB" sz="1200" b="0" u="none" dirty="0"/>
              <a:t>This</a:t>
            </a:r>
            <a:r>
              <a:rPr lang="en-GB" sz="1200" b="0" u="none" baseline="0" dirty="0"/>
              <a:t> tests for - </a:t>
            </a:r>
            <a:r>
              <a:rPr lang="en-GB" sz="1200" b="1" u="none" baseline="0" dirty="0"/>
              <a:t>Coordination (Hand eye)</a:t>
            </a:r>
            <a:endParaRPr lang="en-GB" sz="1200" b="1" u="none" dirty="0"/>
          </a:p>
          <a:p>
            <a:endParaRPr lang="en-GB" sz="1200" b="0" u="none" dirty="0"/>
          </a:p>
          <a:p>
            <a:r>
              <a:rPr lang="en-GB" sz="1200" b="1" u="sng" dirty="0"/>
              <a:t>Used by</a:t>
            </a:r>
            <a:r>
              <a:rPr lang="en-GB" sz="1200" b="0" u="none" dirty="0"/>
              <a:t>: performers who need to use two</a:t>
            </a:r>
            <a:r>
              <a:rPr lang="en-GB" sz="1200" b="0" u="none" baseline="0" dirty="0"/>
              <a:t> or more body parts together smoothly and effectively, such as:</a:t>
            </a:r>
          </a:p>
          <a:p>
            <a:r>
              <a:rPr lang="en-GB" sz="1200" b="0" u="none" baseline="0" dirty="0"/>
              <a:t>- Cricket fielders</a:t>
            </a:r>
          </a:p>
          <a:p>
            <a:r>
              <a:rPr lang="en-GB" sz="1200" b="0" u="none" baseline="0" dirty="0"/>
              <a:t>- Handball players</a:t>
            </a:r>
          </a:p>
          <a:p>
            <a:endParaRPr lang="en-GB" sz="1200" b="0" u="none" baseline="0" dirty="0"/>
          </a:p>
          <a:p>
            <a:r>
              <a:rPr lang="en-GB" sz="1200" b="1" u="sng" baseline="0" dirty="0"/>
              <a:t>Facilities/equipment</a:t>
            </a:r>
          </a:p>
          <a:p>
            <a:r>
              <a:rPr lang="en-GB" sz="1200" b="0" u="none" baseline="0" dirty="0"/>
              <a:t>- Wall</a:t>
            </a:r>
          </a:p>
          <a:p>
            <a:r>
              <a:rPr lang="en-GB" sz="1200" b="0" u="none" baseline="0" dirty="0"/>
              <a:t>- Tennis ball</a:t>
            </a:r>
          </a:p>
          <a:p>
            <a:r>
              <a:rPr lang="en-GB" sz="1200" b="0" u="none" baseline="0" dirty="0"/>
              <a:t>- Stop watch</a:t>
            </a:r>
            <a:endParaRPr lang="en-GB" sz="1200" b="0" u="none" dirty="0"/>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rcRect l="30670" t="62756" r="31184" b="26929"/>
          <a:stretch>
            <a:fillRect/>
          </a:stretch>
        </p:blipFill>
        <p:spPr bwMode="auto">
          <a:xfrm>
            <a:off x="5398911" y="6250511"/>
            <a:ext cx="3516655" cy="53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rc_mi" descr="Image result for hand eye coordination test"/>
          <p:cNvPicPr>
            <a:picLocks noChangeAspect="1" noChangeArrowheads="1"/>
          </p:cNvPicPr>
          <p:nvPr/>
        </p:nvPicPr>
        <p:blipFill>
          <a:blip r:embed="rId10">
            <a:extLst>
              <a:ext uri="{28A0092B-C50C-407E-A947-70E740481C1C}">
                <a14:useLocalDpi xmlns:a14="http://schemas.microsoft.com/office/drawing/2010/main" val="0"/>
              </a:ext>
            </a:extLst>
          </a:blip>
          <a:srcRect l="9702" r="5406" b="2701"/>
          <a:stretch>
            <a:fillRect/>
          </a:stretch>
        </p:blipFill>
        <p:spPr bwMode="auto">
          <a:xfrm>
            <a:off x="7465676" y="5075434"/>
            <a:ext cx="1209301" cy="103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9566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1743959" y="390050"/>
          <a:ext cx="3760001" cy="4155981"/>
        </p:xfrm>
        <a:graphic>
          <a:graphicData uri="http://schemas.openxmlformats.org/drawingml/2006/table">
            <a:tbl>
              <a:tblPr firstRow="1" bandRow="1">
                <a:tableStyleId>{5C22544A-7EE6-4342-B048-85BDC9FD1C3A}</a:tableStyleId>
              </a:tblPr>
              <a:tblGrid>
                <a:gridCol w="1509909">
                  <a:extLst>
                    <a:ext uri="{9D8B030D-6E8A-4147-A177-3AD203B41FA5}">
                      <a16:colId xmlns:a16="http://schemas.microsoft.com/office/drawing/2014/main" val="4199751454"/>
                    </a:ext>
                  </a:extLst>
                </a:gridCol>
                <a:gridCol w="2250092">
                  <a:extLst>
                    <a:ext uri="{9D8B030D-6E8A-4147-A177-3AD203B41FA5}">
                      <a16:colId xmlns:a16="http://schemas.microsoft.com/office/drawing/2014/main" val="134358647"/>
                    </a:ext>
                  </a:extLst>
                </a:gridCol>
              </a:tblGrid>
              <a:tr h="266615">
                <a:tc gridSpan="2">
                  <a:txBody>
                    <a:bodyPr/>
                    <a:lstStyle/>
                    <a:p>
                      <a:r>
                        <a:rPr lang="en-GB" sz="1100" dirty="0">
                          <a:solidFill>
                            <a:schemeClr val="tx1"/>
                          </a:solidFill>
                        </a:rPr>
                        <a:t>Core Skill</a:t>
                      </a:r>
                      <a:r>
                        <a:rPr lang="en-GB" sz="1100" baseline="0" dirty="0">
                          <a:solidFill>
                            <a:schemeClr val="tx1"/>
                          </a:solidFill>
                        </a:rPr>
                        <a:t> – Volley-pass</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282368">
                <a:tc>
                  <a:txBody>
                    <a:bodyPr/>
                    <a:lstStyle/>
                    <a:p>
                      <a:r>
                        <a:rPr lang="en-GB" sz="1100" b="1" dirty="0">
                          <a:solidFill>
                            <a:schemeClr val="tx1"/>
                          </a:solidFill>
                        </a:rPr>
                        <a:t>Preparation</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200" b="0" i="1" kern="1200" dirty="0">
                          <a:solidFill>
                            <a:schemeClr val="dk1"/>
                          </a:solidFill>
                          <a:effectLst/>
                          <a:latin typeface="+mn-lt"/>
                          <a:ea typeface="+mn-ea"/>
                          <a:cs typeface="+mn-cs"/>
                        </a:rPr>
                        <a:t>The preparation phase is how your body moves into position to perform a skill.</a:t>
                      </a:r>
                    </a:p>
                    <a:p>
                      <a:pPr marL="171450" indent="-171450">
                        <a:lnSpc>
                          <a:spcPts val="900"/>
                        </a:lnSpc>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lnSpc>
                          <a:spcPts val="900"/>
                        </a:lnSpc>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lnSpc>
                          <a:spcPts val="900"/>
                        </a:lnSpc>
                        <a:buFont typeface="Arial" panose="020B0604020202020204" pitchFamily="34" charset="0"/>
                        <a:buChar char="•"/>
                      </a:pPr>
                      <a:r>
                        <a:rPr lang="en-GB" sz="1200" b="0" i="0" kern="1200" dirty="0">
                          <a:solidFill>
                            <a:schemeClr val="accent3">
                              <a:lumMod val="75000"/>
                            </a:schemeClr>
                          </a:solidFill>
                          <a:effectLst/>
                          <a:latin typeface="+mn-lt"/>
                          <a:ea typeface="+mn-ea"/>
                          <a:cs typeface="+mn-cs"/>
                        </a:rPr>
                        <a:t>Judging the flight of the ball move into position just behind it with fingers spread, hands at forehead, knees bent and feet apart</a:t>
                      </a:r>
                      <a:endParaRPr lang="en-GB" sz="1050" b="1" u="sng" baseline="0" dirty="0">
                        <a:solidFill>
                          <a:schemeClr val="accent3">
                            <a:lumMod val="75000"/>
                          </a:schemeClr>
                        </a:solidFill>
                        <a:effectLst/>
                      </a:endParaRPr>
                    </a:p>
                  </a:txBody>
                  <a:tcPr>
                    <a:solidFill>
                      <a:schemeClr val="accent3">
                        <a:lumMod val="20000"/>
                        <a:lumOff val="80000"/>
                      </a:schemeClr>
                    </a:solidFill>
                  </a:tcPr>
                </a:tc>
                <a:extLst>
                  <a:ext uri="{0D108BD9-81ED-4DB2-BD59-A6C34878D82A}">
                    <a16:rowId xmlns:a16="http://schemas.microsoft.com/office/drawing/2014/main" val="2963840982"/>
                  </a:ext>
                </a:extLst>
              </a:tr>
              <a:tr h="1207006">
                <a:tc>
                  <a:txBody>
                    <a:bodyPr/>
                    <a:lstStyle/>
                    <a:p>
                      <a:r>
                        <a:rPr lang="en-GB" sz="1100" b="1" dirty="0">
                          <a:solidFill>
                            <a:schemeClr val="tx1"/>
                          </a:solidFill>
                        </a:rPr>
                        <a:t>Action</a:t>
                      </a:r>
                    </a:p>
                  </a:txBody>
                  <a:tcPr>
                    <a:solidFill>
                      <a:schemeClr val="accent3">
                        <a:lumMod val="20000"/>
                        <a:lumOff val="80000"/>
                      </a:schemeClr>
                    </a:solidFill>
                  </a:tcPr>
                </a:tc>
                <a:tc>
                  <a:txBody>
                    <a:bodyPr/>
                    <a:lstStyle/>
                    <a:p>
                      <a:pPr marL="285750" indent="-285750">
                        <a:lnSpc>
                          <a:spcPts val="900"/>
                        </a:lnSpc>
                        <a:buFont typeface="Arial" panose="020B0604020202020204" pitchFamily="34" charset="0"/>
                        <a:buChar char="•"/>
                      </a:pPr>
                      <a:r>
                        <a:rPr lang="en-GB" sz="1200" b="0" i="1" kern="1200" dirty="0">
                          <a:solidFill>
                            <a:schemeClr val="dk1"/>
                          </a:solidFill>
                          <a:effectLst/>
                          <a:latin typeface="+mn-lt"/>
                          <a:ea typeface="+mn-ea"/>
                          <a:cs typeface="+mn-cs"/>
                        </a:rPr>
                        <a:t>The action phase is the movement required to perform the main part of a skill.</a:t>
                      </a:r>
                    </a:p>
                    <a:p>
                      <a:pPr marL="285750" indent="-285750">
                        <a:lnSpc>
                          <a:spcPts val="900"/>
                        </a:lnSpc>
                        <a:buFont typeface="Arial" panose="020B0604020202020204" pitchFamily="34" charset="0"/>
                        <a:buChar char="•"/>
                      </a:pPr>
                      <a:endParaRPr lang="en-GB" sz="1200" b="0" i="0" kern="1200" dirty="0">
                        <a:solidFill>
                          <a:schemeClr val="accent3">
                            <a:lumMod val="75000"/>
                          </a:schemeClr>
                        </a:solidFill>
                        <a:effectLst/>
                        <a:latin typeface="+mn-lt"/>
                        <a:ea typeface="+mn-ea"/>
                        <a:cs typeface="+mn-cs"/>
                      </a:endParaRPr>
                    </a:p>
                    <a:p>
                      <a:pPr marL="285750" indent="-285750">
                        <a:lnSpc>
                          <a:spcPts val="900"/>
                        </a:lnSpc>
                        <a:buFont typeface="Arial" panose="020B0604020202020204" pitchFamily="34" charset="0"/>
                        <a:buChar char="•"/>
                      </a:pPr>
                      <a:r>
                        <a:rPr lang="en-GB" sz="1200" b="0" i="0" kern="1200" dirty="0">
                          <a:solidFill>
                            <a:schemeClr val="accent3">
                              <a:lumMod val="75000"/>
                            </a:schemeClr>
                          </a:solidFill>
                          <a:effectLst/>
                          <a:latin typeface="+mn-lt"/>
                          <a:ea typeface="+mn-ea"/>
                          <a:cs typeface="+mn-cs"/>
                        </a:rPr>
                        <a:t>Straighten the legs to and extend the arms to meet the ball. Push the ball with fingertips</a:t>
                      </a:r>
                      <a:endParaRPr lang="en-GB" sz="900" dirty="0">
                        <a:solidFill>
                          <a:schemeClr val="accent3">
                            <a:lumMod val="75000"/>
                          </a:schemeClr>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1399992">
                <a:tc>
                  <a:txBody>
                    <a:bodyPr/>
                    <a:lstStyle/>
                    <a:p>
                      <a:r>
                        <a:rPr lang="en-GB" sz="1100" b="1" dirty="0">
                          <a:solidFill>
                            <a:schemeClr val="tx1"/>
                          </a:solidFill>
                        </a:rPr>
                        <a:t>Recovery</a:t>
                      </a:r>
                    </a:p>
                  </a:txBody>
                  <a:tcPr>
                    <a:solidFill>
                      <a:schemeClr val="accent3">
                        <a:lumMod val="20000"/>
                        <a:lumOff val="80000"/>
                      </a:schemeClr>
                    </a:solidFill>
                  </a:tcPr>
                </a:tc>
                <a:tc>
                  <a:txBody>
                    <a:bodyPr/>
                    <a:lstStyle/>
                    <a:p>
                      <a:pPr marL="285750" indent="-285750">
                        <a:lnSpc>
                          <a:spcPts val="900"/>
                        </a:lnSpc>
                        <a:buFont typeface="Arial" panose="020B0604020202020204" pitchFamily="34" charset="0"/>
                        <a:buChar char="•"/>
                      </a:pPr>
                      <a:r>
                        <a:rPr lang="en-GB" sz="1200" b="0" i="1" kern="1200" dirty="0">
                          <a:solidFill>
                            <a:schemeClr val="dk1"/>
                          </a:solidFill>
                          <a:effectLst/>
                          <a:latin typeface="+mn-lt"/>
                          <a:ea typeface="+mn-ea"/>
                          <a:cs typeface="+mn-cs"/>
                        </a:rPr>
                        <a:t>The recovery phase is getting back into position/regaining your balance after performing a skill.</a:t>
                      </a:r>
                    </a:p>
                    <a:p>
                      <a:pPr marL="0" indent="0">
                        <a:lnSpc>
                          <a:spcPts val="900"/>
                        </a:lnSpc>
                        <a:buFont typeface="Arial" panose="020B0604020202020204" pitchFamily="34" charset="0"/>
                        <a:buNone/>
                      </a:pPr>
                      <a:endParaRPr lang="en-GB" sz="1200" b="0" i="0" kern="1200" dirty="0">
                        <a:solidFill>
                          <a:schemeClr val="dk1"/>
                        </a:solidFill>
                        <a:effectLst/>
                        <a:latin typeface="+mn-lt"/>
                        <a:ea typeface="+mn-ea"/>
                        <a:cs typeface="+mn-cs"/>
                      </a:endParaRPr>
                    </a:p>
                    <a:p>
                      <a:pPr marL="285750" indent="-285750">
                        <a:lnSpc>
                          <a:spcPts val="900"/>
                        </a:lnSpc>
                        <a:buFont typeface="Arial" panose="020B0604020202020204" pitchFamily="34" charset="0"/>
                        <a:buChar char="•"/>
                      </a:pPr>
                      <a:r>
                        <a:rPr lang="en-GB" sz="1200" b="0" i="0" kern="1200" dirty="0">
                          <a:solidFill>
                            <a:schemeClr val="accent3">
                              <a:lumMod val="75000"/>
                            </a:schemeClr>
                          </a:solidFill>
                          <a:effectLst/>
                          <a:latin typeface="+mn-lt"/>
                          <a:ea typeface="+mn-ea"/>
                          <a:cs typeface="+mn-cs"/>
                        </a:rPr>
                        <a:t>Follow through with the arms forward and transfer weight forward, move into ready position for the next shot</a:t>
                      </a:r>
                      <a:endParaRPr lang="en-GB" sz="900" dirty="0">
                        <a:solidFill>
                          <a:schemeClr val="accent3">
                            <a:lumMod val="75000"/>
                          </a:schemeClr>
                        </a:solidFill>
                      </a:endParaRPr>
                    </a:p>
                  </a:txBody>
                  <a:tcPr>
                    <a:solidFill>
                      <a:schemeClr val="accent3">
                        <a:lumMod val="20000"/>
                        <a:lumOff val="80000"/>
                      </a:schemeClr>
                    </a:solidFill>
                  </a:tcPr>
                </a:tc>
                <a:extLst>
                  <a:ext uri="{0D108BD9-81ED-4DB2-BD59-A6C34878D82A}">
                    <a16:rowId xmlns:a16="http://schemas.microsoft.com/office/drawing/2014/main" val="856247343"/>
                  </a:ext>
                </a:extLst>
              </a:tr>
            </a:tbl>
          </a:graphicData>
        </a:graphic>
      </p:graphicFrame>
      <p:graphicFrame>
        <p:nvGraphicFramePr>
          <p:cNvPr id="6" name="Table 5"/>
          <p:cNvGraphicFramePr>
            <a:graphicFrameLocks noGrp="1"/>
          </p:cNvGraphicFramePr>
          <p:nvPr>
            <p:extLst/>
          </p:nvPr>
        </p:nvGraphicFramePr>
        <p:xfrm>
          <a:off x="0" y="4546032"/>
          <a:ext cx="5526081" cy="2316567"/>
        </p:xfrm>
        <a:graphic>
          <a:graphicData uri="http://schemas.openxmlformats.org/drawingml/2006/table">
            <a:tbl>
              <a:tblPr firstRow="1" bandRow="1">
                <a:tableStyleId>{5C22544A-7EE6-4342-B048-85BDC9FD1C3A}</a:tableStyleId>
              </a:tblPr>
              <a:tblGrid>
                <a:gridCol w="1319846">
                  <a:extLst>
                    <a:ext uri="{9D8B030D-6E8A-4147-A177-3AD203B41FA5}">
                      <a16:colId xmlns:a16="http://schemas.microsoft.com/office/drawing/2014/main" val="3333972068"/>
                    </a:ext>
                  </a:extLst>
                </a:gridCol>
                <a:gridCol w="4206235">
                  <a:extLst>
                    <a:ext uri="{9D8B030D-6E8A-4147-A177-3AD203B41FA5}">
                      <a16:colId xmlns:a16="http://schemas.microsoft.com/office/drawing/2014/main" val="3984004876"/>
                    </a:ext>
                  </a:extLst>
                </a:gridCol>
              </a:tblGrid>
              <a:tr h="269720">
                <a:tc gridSpan="2">
                  <a:txBody>
                    <a:bodyPr/>
                    <a:lstStyle/>
                    <a:p>
                      <a:pPr algn="ctr"/>
                      <a:r>
                        <a:rPr lang="en-GB" sz="1200" b="1" u="none" dirty="0">
                          <a:solidFill>
                            <a:schemeClr val="tx1"/>
                          </a:solidFill>
                          <a:effectLst/>
                        </a:rPr>
                        <a:t>Components of fitness </a:t>
                      </a:r>
                      <a:r>
                        <a:rPr lang="en-GB" sz="1200" b="1" u="none" dirty="0">
                          <a:solidFill>
                            <a:schemeClr val="tx1"/>
                          </a:solidFill>
                        </a:rPr>
                        <a:t>needed in Volleyball</a:t>
                      </a:r>
                    </a:p>
                  </a:txBody>
                  <a:tcPr>
                    <a:solidFill>
                      <a:schemeClr val="accent1">
                        <a:lumMod val="40000"/>
                        <a:lumOff val="60000"/>
                      </a:schemeClr>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chemeClr val="accent1">
                        <a:lumMod val="40000"/>
                        <a:lumOff val="60000"/>
                      </a:schemeClr>
                    </a:solidFill>
                  </a:tcPr>
                </a:tc>
                <a:extLst>
                  <a:ext uri="{0D108BD9-81ED-4DB2-BD59-A6C34878D82A}">
                    <a16:rowId xmlns:a16="http://schemas.microsoft.com/office/drawing/2014/main" val="496933320"/>
                  </a:ext>
                </a:extLst>
              </a:tr>
              <a:tr h="322852">
                <a:tc>
                  <a:txBody>
                    <a:bodyPr/>
                    <a:lstStyle/>
                    <a:p>
                      <a:pPr marL="0" indent="0" algn="just">
                        <a:lnSpc>
                          <a:spcPts val="900"/>
                        </a:lnSpc>
                        <a:buFont typeface="Arial" panose="020B0604020202020204" pitchFamily="34" charset="0"/>
                        <a:buNone/>
                      </a:pPr>
                      <a:r>
                        <a:rPr lang="en-GB" sz="1200" b="1" u="none" dirty="0">
                          <a:solidFill>
                            <a:schemeClr val="dk1"/>
                          </a:solidFill>
                          <a:effectLst/>
                        </a:rPr>
                        <a:t>Flexibility</a:t>
                      </a:r>
                      <a:endParaRPr lang="en-GB" sz="1200" u="none" dirty="0"/>
                    </a:p>
                  </a:txBody>
                  <a:tcPr>
                    <a:solidFill>
                      <a:schemeClr val="accent1">
                        <a:lumMod val="40000"/>
                        <a:lumOff val="60000"/>
                      </a:schemeClr>
                    </a:solidFill>
                  </a:tcPr>
                </a:tc>
                <a:tc>
                  <a:txBody>
                    <a:bodyPr/>
                    <a:lstStyle/>
                    <a:p>
                      <a:pPr marL="0" marR="0" indent="0" algn="just" defTabSz="914400" rtl="0" eaLnBrk="1" fontAlgn="auto" latinLnBrk="0" hangingPunct="1">
                        <a:lnSpc>
                          <a:spcPts val="900"/>
                        </a:lnSpc>
                        <a:spcBef>
                          <a:spcPts val="0"/>
                        </a:spcBef>
                        <a:spcAft>
                          <a:spcPts val="0"/>
                        </a:spcAft>
                        <a:buClrTx/>
                        <a:buSzTx/>
                        <a:buFont typeface="Arial" panose="020B0604020202020204" pitchFamily="34" charset="0"/>
                        <a:buNone/>
                        <a:tabLst/>
                        <a:defRPr/>
                      </a:pPr>
                      <a:r>
                        <a:rPr lang="en-GB" sz="1200" b="0" u="none" dirty="0">
                          <a:solidFill>
                            <a:schemeClr val="dk1"/>
                          </a:solidFill>
                          <a:effectLst/>
                        </a:rPr>
                        <a:t>The range of movements possible at a joint.</a:t>
                      </a:r>
                      <a:endParaRPr lang="en-GB" sz="1200" b="1" u="sng" dirty="0">
                        <a:solidFill>
                          <a:schemeClr val="dk1"/>
                        </a:solidFill>
                        <a:effectLst/>
                      </a:endParaRPr>
                    </a:p>
                    <a:p>
                      <a:pPr marL="0" indent="0" algn="just">
                        <a:lnSpc>
                          <a:spcPts val="900"/>
                        </a:lnSpc>
                        <a:buFont typeface="Arial" panose="020B0604020202020204" pitchFamily="34" charset="0"/>
                        <a:buNone/>
                      </a:pPr>
                      <a:endParaRPr lang="en-GB" sz="1200" dirty="0"/>
                    </a:p>
                  </a:txBody>
                  <a:tcPr>
                    <a:solidFill>
                      <a:schemeClr val="accent1">
                        <a:lumMod val="40000"/>
                        <a:lumOff val="60000"/>
                      </a:schemeClr>
                    </a:solidFill>
                  </a:tcPr>
                </a:tc>
                <a:extLst>
                  <a:ext uri="{0D108BD9-81ED-4DB2-BD59-A6C34878D82A}">
                    <a16:rowId xmlns:a16="http://schemas.microsoft.com/office/drawing/2014/main" val="3061556891"/>
                  </a:ext>
                </a:extLst>
              </a:tr>
              <a:tr h="395097">
                <a:tc>
                  <a:txBody>
                    <a:bodyPr/>
                    <a:lstStyle/>
                    <a:p>
                      <a:pPr marL="0" indent="0">
                        <a:lnSpc>
                          <a:spcPts val="900"/>
                        </a:lnSpc>
                        <a:buFont typeface="Arial" panose="020B0604020202020204" pitchFamily="34" charset="0"/>
                        <a:buNone/>
                      </a:pPr>
                      <a:r>
                        <a:rPr lang="en-GB" sz="1200" b="1" u="none" dirty="0">
                          <a:solidFill>
                            <a:schemeClr val="dk1"/>
                          </a:solidFill>
                          <a:effectLst/>
                        </a:rPr>
                        <a:t>Agility</a:t>
                      </a:r>
                      <a:endParaRPr lang="en-GB" sz="12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indent="0">
                        <a:lnSpc>
                          <a:spcPts val="900"/>
                        </a:lnSpc>
                        <a:buFont typeface="Arial" panose="020B0604020202020204" pitchFamily="34" charset="0"/>
                        <a:buNone/>
                      </a:pPr>
                      <a:r>
                        <a:rPr lang="en-GB" sz="1200" b="0" baseline="0" dirty="0">
                          <a:solidFill>
                            <a:schemeClr val="dk1"/>
                          </a:solidFill>
                          <a:effectLst/>
                        </a:rPr>
                        <a:t>The ability to move and change direction quickly </a:t>
                      </a:r>
                      <a:endParaRPr lang="en-GB" sz="120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3577693263"/>
                  </a:ext>
                </a:extLst>
              </a:tr>
              <a:tr h="74922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none" dirty="0">
                          <a:solidFill>
                            <a:schemeClr val="dk1"/>
                          </a:solidFill>
                          <a:effectLst/>
                        </a:rPr>
                        <a:t>Co-ordination</a:t>
                      </a:r>
                      <a:endParaRPr lang="en-GB" sz="12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solidFill>
                            <a:schemeClr val="dk1"/>
                          </a:solidFill>
                          <a:effectLst/>
                        </a:rPr>
                        <a:t>The ability</a:t>
                      </a:r>
                      <a:r>
                        <a:rPr lang="en-GB" sz="1200" baseline="0" dirty="0">
                          <a:solidFill>
                            <a:schemeClr val="dk1"/>
                          </a:solidFill>
                          <a:effectLst/>
                        </a:rPr>
                        <a:t> to use different (two or more) parts of the body together, smoothly and efficiently.</a:t>
                      </a:r>
                      <a:endParaRPr lang="en-GB" sz="1200" dirty="0">
                        <a:solidFill>
                          <a:schemeClr val="dk1"/>
                        </a:solidFill>
                        <a:effectLst/>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1948897614"/>
                  </a:ext>
                </a:extLst>
              </a:tr>
              <a:tr h="575077">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none" baseline="0" dirty="0">
                          <a:solidFill>
                            <a:schemeClr val="dk1"/>
                          </a:solidFill>
                          <a:effectLst/>
                          <a:latin typeface="+mn-lt"/>
                          <a:ea typeface="+mn-ea"/>
                          <a:cs typeface="+mn-cs"/>
                        </a:rPr>
                        <a:t>Balance</a:t>
                      </a: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solidFill>
                            <a:schemeClr val="dk1"/>
                          </a:solidFill>
                          <a:effectLst/>
                        </a:rPr>
                        <a:t>is</a:t>
                      </a:r>
                      <a:r>
                        <a:rPr lang="en-GB" sz="1200" b="0" baseline="0" dirty="0">
                          <a:solidFill>
                            <a:schemeClr val="dk1"/>
                          </a:solidFill>
                          <a:effectLst/>
                        </a:rPr>
                        <a:t> the maintenance of the centre of mass over the base of support.</a:t>
                      </a:r>
                    </a:p>
                  </a:txBody>
                  <a:tcPr>
                    <a:solidFill>
                      <a:schemeClr val="accent1">
                        <a:lumMod val="40000"/>
                        <a:lumOff val="60000"/>
                      </a:schemeClr>
                    </a:solidFill>
                  </a:tcPr>
                </a:tc>
                <a:extLst>
                  <a:ext uri="{0D108BD9-81ED-4DB2-BD59-A6C34878D82A}">
                    <a16:rowId xmlns:a16="http://schemas.microsoft.com/office/drawing/2014/main" val="1650310147"/>
                  </a:ext>
                </a:extLst>
              </a:tr>
            </a:tbl>
          </a:graphicData>
        </a:graphic>
      </p:graphicFrame>
      <p:sp>
        <p:nvSpPr>
          <p:cNvPr id="2" name="TextBox 1"/>
          <p:cNvSpPr txBox="1"/>
          <p:nvPr/>
        </p:nvSpPr>
        <p:spPr>
          <a:xfrm>
            <a:off x="60546" y="0"/>
            <a:ext cx="5320495" cy="369332"/>
          </a:xfrm>
          <a:prstGeom prst="rect">
            <a:avLst/>
          </a:prstGeom>
          <a:noFill/>
        </p:spPr>
        <p:txBody>
          <a:bodyPr wrap="none" rtlCol="0" anchor="t">
            <a:spAutoFit/>
          </a:bodyPr>
          <a:lstStyle/>
          <a:p>
            <a:r>
              <a:rPr lang="en-GB" sz="1600" b="1" dirty="0" smtClean="0"/>
              <a:t>PE Autumn </a:t>
            </a:r>
            <a:r>
              <a:rPr lang="en-GB" sz="1600" b="1" dirty="0"/>
              <a:t>Term 1: Knowledge Organiser – Volleyball Year 9</a:t>
            </a:r>
            <a:r>
              <a:rPr lang="en-GB" b="1" dirty="0"/>
              <a:t> </a:t>
            </a:r>
          </a:p>
        </p:txBody>
      </p:sp>
      <p:sp>
        <p:nvSpPr>
          <p:cNvPr id="3" name="Rectangle 2"/>
          <p:cNvSpPr/>
          <p:nvPr/>
        </p:nvSpPr>
        <p:spPr>
          <a:xfrm>
            <a:off x="60546" y="362269"/>
            <a:ext cx="1891859" cy="4031873"/>
          </a:xfrm>
          <a:prstGeom prst="rect">
            <a:avLst/>
          </a:prstGeom>
        </p:spPr>
        <p:txBody>
          <a:bodyPr wrap="square">
            <a:spAutoFit/>
          </a:bodyPr>
          <a:lstStyle/>
          <a:p>
            <a:pPr lvl="0" algn="ctr"/>
            <a:r>
              <a:rPr lang="en-GB" sz="1600" b="1" u="sng" dirty="0">
                <a:solidFill>
                  <a:schemeClr val="dk1"/>
                </a:solidFill>
              </a:rPr>
              <a:t>Key Words</a:t>
            </a:r>
          </a:p>
          <a:p>
            <a:pPr lvl="0" algn="ctr"/>
            <a:endParaRPr lang="en-GB" sz="1600" dirty="0">
              <a:solidFill>
                <a:schemeClr val="dk1"/>
              </a:solidFill>
            </a:endParaRPr>
          </a:p>
          <a:p>
            <a:pPr>
              <a:buFontTx/>
              <a:buNone/>
            </a:pPr>
            <a:r>
              <a:rPr lang="en-GB" sz="1600" dirty="0"/>
              <a:t>Kill</a:t>
            </a:r>
          </a:p>
          <a:p>
            <a:pPr>
              <a:buFontTx/>
              <a:buNone/>
            </a:pPr>
            <a:r>
              <a:rPr lang="en-GB" sz="1600" dirty="0"/>
              <a:t>Rotation</a:t>
            </a:r>
          </a:p>
          <a:p>
            <a:pPr>
              <a:buFontTx/>
              <a:buNone/>
            </a:pPr>
            <a:r>
              <a:rPr lang="en-GB" sz="1600" dirty="0"/>
              <a:t>Set</a:t>
            </a:r>
          </a:p>
          <a:p>
            <a:pPr>
              <a:buFontTx/>
              <a:buNone/>
            </a:pPr>
            <a:r>
              <a:rPr lang="en-GB" sz="1600" dirty="0"/>
              <a:t>Forearm pass</a:t>
            </a:r>
          </a:p>
          <a:p>
            <a:pPr>
              <a:buFontTx/>
              <a:buNone/>
            </a:pPr>
            <a:r>
              <a:rPr lang="en-GB" sz="1600" dirty="0"/>
              <a:t>Play-over</a:t>
            </a:r>
          </a:p>
          <a:p>
            <a:pPr>
              <a:buFontTx/>
              <a:buNone/>
            </a:pPr>
            <a:r>
              <a:rPr lang="en-GB" sz="1600" dirty="0"/>
              <a:t>Spiker</a:t>
            </a:r>
          </a:p>
          <a:p>
            <a:pPr>
              <a:buFontTx/>
              <a:buNone/>
            </a:pPr>
            <a:r>
              <a:rPr lang="en-GB" sz="1600" dirty="0"/>
              <a:t>Attack</a:t>
            </a:r>
          </a:p>
          <a:p>
            <a:pPr>
              <a:buFontTx/>
              <a:buNone/>
            </a:pPr>
            <a:r>
              <a:rPr lang="en-GB" sz="1600" dirty="0"/>
              <a:t>Dig</a:t>
            </a:r>
          </a:p>
          <a:p>
            <a:pPr>
              <a:buFontTx/>
              <a:buNone/>
            </a:pPr>
            <a:r>
              <a:rPr lang="en-GB" sz="1600" dirty="0"/>
              <a:t>Lob</a:t>
            </a:r>
          </a:p>
          <a:p>
            <a:pPr>
              <a:buFontTx/>
              <a:buNone/>
            </a:pPr>
            <a:r>
              <a:rPr lang="en-GB" sz="1600" dirty="0"/>
              <a:t>Block</a:t>
            </a:r>
          </a:p>
          <a:p>
            <a:pPr>
              <a:buFontTx/>
              <a:buNone/>
            </a:pPr>
            <a:r>
              <a:rPr lang="en-GB" sz="1600" dirty="0"/>
              <a:t>Fault</a:t>
            </a:r>
          </a:p>
          <a:p>
            <a:pPr>
              <a:buFontTx/>
              <a:buNone/>
            </a:pPr>
            <a:r>
              <a:rPr lang="en-GB" sz="1600" dirty="0"/>
              <a:t>Front Court</a:t>
            </a:r>
          </a:p>
          <a:p>
            <a:pPr>
              <a:buFontTx/>
              <a:buNone/>
            </a:pPr>
            <a:r>
              <a:rPr lang="en-GB" sz="1600" dirty="0"/>
              <a:t>Setter</a:t>
            </a:r>
          </a:p>
          <a:p>
            <a:pPr>
              <a:buFontTx/>
              <a:buNone/>
            </a:pPr>
            <a:r>
              <a:rPr lang="en-GB" sz="1600" dirty="0"/>
              <a:t>Topspin</a:t>
            </a:r>
          </a:p>
        </p:txBody>
      </p:sp>
      <p:sp>
        <p:nvSpPr>
          <p:cNvPr id="23" name="TextBox 2"/>
          <p:cNvSpPr txBox="1"/>
          <p:nvPr/>
        </p:nvSpPr>
        <p:spPr>
          <a:xfrm>
            <a:off x="5548202" y="-2"/>
            <a:ext cx="3595798" cy="4546033"/>
          </a:xfrm>
          <a:prstGeom prst="rect">
            <a:avLst/>
          </a:prstGeom>
          <a:solidFill>
            <a:schemeClr val="accent2">
              <a:lumMod val="40000"/>
              <a:lumOff val="60000"/>
            </a:schemeClr>
          </a:solidFill>
          <a:ln w="9525" cmpd="sng">
            <a:solidFill>
              <a:schemeClr val="lt1">
                <a:shade val="50000"/>
              </a:schemeClr>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200" b="1" u="sng" dirty="0">
                <a:solidFill>
                  <a:srgbClr val="333333"/>
                </a:solidFill>
              </a:rPr>
              <a:t>The Serve</a:t>
            </a:r>
          </a:p>
          <a:p>
            <a:r>
              <a:rPr lang="en-GB" sz="1200" b="1" u="sng" dirty="0">
                <a:solidFill>
                  <a:srgbClr val="333333"/>
                </a:solidFill>
              </a:rPr>
              <a:t>Stage one</a:t>
            </a:r>
          </a:p>
          <a:p>
            <a:pPr>
              <a:buFont typeface="Arial" panose="020B0604020202020204" pitchFamily="34" charset="0"/>
              <a:buChar char="•"/>
            </a:pPr>
            <a:r>
              <a:rPr lang="en-GB" sz="1200" dirty="0">
                <a:solidFill>
                  <a:srgbClr val="333333"/>
                </a:solidFill>
              </a:rPr>
              <a:t>Stand in position on the balls of your feet, with knees slightly flexed.</a:t>
            </a:r>
          </a:p>
          <a:p>
            <a:pPr>
              <a:buFont typeface="Arial" panose="020B0604020202020204" pitchFamily="34" charset="0"/>
              <a:buChar char="•"/>
            </a:pPr>
            <a:r>
              <a:rPr lang="en-GB" sz="1200" dirty="0">
                <a:solidFill>
                  <a:srgbClr val="333333"/>
                </a:solidFill>
              </a:rPr>
              <a:t>Face forwards with your chest facing towards the target.</a:t>
            </a:r>
          </a:p>
          <a:p>
            <a:pPr>
              <a:buFont typeface="Arial" panose="020B0604020202020204" pitchFamily="34" charset="0"/>
              <a:buChar char="•"/>
            </a:pPr>
            <a:r>
              <a:rPr lang="en-GB" sz="1200" dirty="0">
                <a:solidFill>
                  <a:srgbClr val="333333"/>
                </a:solidFill>
              </a:rPr>
              <a:t>Hold the ball in front of your body with left hand, right hand held back.</a:t>
            </a:r>
          </a:p>
          <a:p>
            <a:pPr>
              <a:buFont typeface="Arial" panose="020B0604020202020204" pitchFamily="34" charset="0"/>
              <a:buChar char="•"/>
            </a:pPr>
            <a:r>
              <a:rPr lang="en-GB" sz="1200" dirty="0">
                <a:solidFill>
                  <a:srgbClr val="333333"/>
                </a:solidFill>
              </a:rPr>
              <a:t>Body weight should be on the back foot.</a:t>
            </a:r>
          </a:p>
          <a:p>
            <a:endParaRPr lang="en-GB" sz="1200" dirty="0">
              <a:solidFill>
                <a:srgbClr val="333333"/>
              </a:solidFill>
            </a:endParaRPr>
          </a:p>
          <a:p>
            <a:r>
              <a:rPr lang="en-GB" sz="1200" b="1" u="sng" dirty="0">
                <a:solidFill>
                  <a:srgbClr val="333333"/>
                </a:solidFill>
              </a:rPr>
              <a:t>Stage two</a:t>
            </a:r>
          </a:p>
          <a:p>
            <a:pPr>
              <a:buFont typeface="Arial" panose="020B0604020202020204" pitchFamily="34" charset="0"/>
              <a:buChar char="•"/>
            </a:pPr>
            <a:r>
              <a:rPr lang="en-GB" sz="1200" dirty="0">
                <a:solidFill>
                  <a:srgbClr val="333333"/>
                </a:solidFill>
              </a:rPr>
              <a:t>Throw the ball gently into the air, swing the straight arm forward to strike underneath the ball with the heel of the hand, with your fingers clenched.</a:t>
            </a:r>
          </a:p>
          <a:p>
            <a:pPr>
              <a:buFont typeface="Arial" panose="020B0604020202020204" pitchFamily="34" charset="0"/>
              <a:buChar char="•"/>
            </a:pPr>
            <a:r>
              <a:rPr lang="en-GB" sz="1200" dirty="0">
                <a:solidFill>
                  <a:srgbClr val="333333"/>
                </a:solidFill>
              </a:rPr>
              <a:t>Transfer bodyweight from back to front foot.</a:t>
            </a:r>
          </a:p>
          <a:p>
            <a:pPr>
              <a:buFont typeface="Arial" panose="020B0604020202020204" pitchFamily="34" charset="0"/>
              <a:buChar char="•"/>
            </a:pPr>
            <a:endParaRPr lang="en-GB" sz="1200" dirty="0">
              <a:solidFill>
                <a:srgbClr val="333333"/>
              </a:solidFill>
            </a:endParaRPr>
          </a:p>
          <a:p>
            <a:r>
              <a:rPr lang="en-GB" sz="1200" b="1" u="sng" dirty="0">
                <a:solidFill>
                  <a:srgbClr val="333333"/>
                </a:solidFill>
              </a:rPr>
              <a:t>Stage three</a:t>
            </a:r>
          </a:p>
          <a:p>
            <a:pPr>
              <a:buFont typeface="Arial" panose="020B0604020202020204" pitchFamily="34" charset="0"/>
              <a:buChar char="•"/>
            </a:pPr>
            <a:r>
              <a:rPr lang="en-GB" sz="1200" dirty="0">
                <a:solidFill>
                  <a:srgbClr val="333333"/>
                </a:solidFill>
              </a:rPr>
              <a:t>Follow through with the fist pointing towards the intended target or the sky.</a:t>
            </a:r>
            <a:endParaRPr lang="en-GB" sz="1200" dirty="0">
              <a:solidFill>
                <a:srgbClr val="333333"/>
              </a:solidFill>
              <a:effectLst/>
            </a:endParaRPr>
          </a:p>
        </p:txBody>
      </p:sp>
      <p:pic>
        <p:nvPicPr>
          <p:cNvPr id="7" name="Picture 6">
            <a:extLst>
              <a:ext uri="{FF2B5EF4-FFF2-40B4-BE49-F238E27FC236}">
                <a16:creationId xmlns:a16="http://schemas.microsoft.com/office/drawing/2014/main" id="{D0192620-8814-40D3-8A8F-D4052FBA8BFB}"/>
              </a:ext>
            </a:extLst>
          </p:cNvPr>
          <p:cNvPicPr>
            <a:picLocks noChangeAspect="1"/>
          </p:cNvPicPr>
          <p:nvPr/>
        </p:nvPicPr>
        <p:blipFill>
          <a:blip r:embed="rId3"/>
          <a:stretch>
            <a:fillRect/>
          </a:stretch>
        </p:blipFill>
        <p:spPr>
          <a:xfrm>
            <a:off x="1743959" y="1116749"/>
            <a:ext cx="1191423" cy="792838"/>
          </a:xfrm>
          <a:prstGeom prst="rect">
            <a:avLst/>
          </a:prstGeom>
        </p:spPr>
      </p:pic>
      <p:pic>
        <p:nvPicPr>
          <p:cNvPr id="8" name="Picture 7">
            <a:extLst>
              <a:ext uri="{FF2B5EF4-FFF2-40B4-BE49-F238E27FC236}">
                <a16:creationId xmlns:a16="http://schemas.microsoft.com/office/drawing/2014/main" id="{941FA58D-F85A-47DA-82AB-6F67D516CAE6}"/>
              </a:ext>
            </a:extLst>
          </p:cNvPr>
          <p:cNvPicPr>
            <a:picLocks noChangeAspect="1"/>
          </p:cNvPicPr>
          <p:nvPr/>
        </p:nvPicPr>
        <p:blipFill rotWithShape="1">
          <a:blip r:embed="rId4"/>
          <a:srcRect l="30262" r="29193"/>
          <a:stretch/>
        </p:blipFill>
        <p:spPr>
          <a:xfrm>
            <a:off x="2425761" y="2154083"/>
            <a:ext cx="674557" cy="964406"/>
          </a:xfrm>
          <a:prstGeom prst="rect">
            <a:avLst/>
          </a:prstGeom>
        </p:spPr>
      </p:pic>
      <p:pic>
        <p:nvPicPr>
          <p:cNvPr id="9" name="Picture 8">
            <a:extLst>
              <a:ext uri="{FF2B5EF4-FFF2-40B4-BE49-F238E27FC236}">
                <a16:creationId xmlns:a16="http://schemas.microsoft.com/office/drawing/2014/main" id="{A27E81A3-E0E1-4D72-B63E-2B8B7DB62DD7}"/>
              </a:ext>
            </a:extLst>
          </p:cNvPr>
          <p:cNvPicPr>
            <a:picLocks noChangeAspect="1"/>
          </p:cNvPicPr>
          <p:nvPr/>
        </p:nvPicPr>
        <p:blipFill>
          <a:blip r:embed="rId5"/>
          <a:stretch>
            <a:fillRect/>
          </a:stretch>
        </p:blipFill>
        <p:spPr>
          <a:xfrm>
            <a:off x="7420970" y="3581134"/>
            <a:ext cx="1723030" cy="964897"/>
          </a:xfrm>
          <a:prstGeom prst="rect">
            <a:avLst/>
          </a:prstGeom>
        </p:spPr>
      </p:pic>
      <p:graphicFrame>
        <p:nvGraphicFramePr>
          <p:cNvPr id="11" name="Table 10">
            <a:extLst>
              <a:ext uri="{FF2B5EF4-FFF2-40B4-BE49-F238E27FC236}">
                <a16:creationId xmlns:a16="http://schemas.microsoft.com/office/drawing/2014/main" id="{BF064EA5-F0DF-43CD-867D-8585D3C5D3A3}"/>
              </a:ext>
            </a:extLst>
          </p:cNvPr>
          <p:cNvGraphicFramePr>
            <a:graphicFrameLocks noGrp="1"/>
          </p:cNvGraphicFramePr>
          <p:nvPr>
            <p:extLst/>
          </p:nvPr>
        </p:nvGraphicFramePr>
        <p:xfrm>
          <a:off x="5503960" y="4585798"/>
          <a:ext cx="3640040" cy="2272202"/>
        </p:xfrm>
        <a:graphic>
          <a:graphicData uri="http://schemas.openxmlformats.org/drawingml/2006/table">
            <a:tbl>
              <a:tblPr firstRow="1" bandRow="1">
                <a:tableStyleId>{5C22544A-7EE6-4342-B048-85BDC9FD1C3A}</a:tableStyleId>
              </a:tblPr>
              <a:tblGrid>
                <a:gridCol w="1155740">
                  <a:extLst>
                    <a:ext uri="{9D8B030D-6E8A-4147-A177-3AD203B41FA5}">
                      <a16:colId xmlns:a16="http://schemas.microsoft.com/office/drawing/2014/main" val="2484351767"/>
                    </a:ext>
                  </a:extLst>
                </a:gridCol>
                <a:gridCol w="2484300">
                  <a:extLst>
                    <a:ext uri="{9D8B030D-6E8A-4147-A177-3AD203B41FA5}">
                      <a16:colId xmlns:a16="http://schemas.microsoft.com/office/drawing/2014/main" val="531569662"/>
                    </a:ext>
                  </a:extLst>
                </a:gridCol>
              </a:tblGrid>
              <a:tr h="287361">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Types of feedback in sport</a:t>
                      </a:r>
                      <a:endParaRPr lang="en-GB" sz="1100" b="1" dirty="0">
                        <a:solidFill>
                          <a:schemeClr val="tx1"/>
                        </a:solidFill>
                      </a:endParaRPr>
                    </a:p>
                  </a:txBody>
                  <a:tcP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180537766"/>
                  </a:ext>
                </a:extLst>
              </a:tr>
              <a:tr h="473300">
                <a:tc>
                  <a:txBody>
                    <a:bodyPr/>
                    <a:lstStyle/>
                    <a:p>
                      <a:r>
                        <a:rPr lang="en-GB" sz="1100" dirty="0">
                          <a:solidFill>
                            <a:schemeClr val="tx1"/>
                          </a:solidFill>
                        </a:rPr>
                        <a:t>Positive feedback</a:t>
                      </a:r>
                    </a:p>
                  </a:txBody>
                  <a:tcPr>
                    <a:solidFill>
                      <a:schemeClr val="accent2">
                        <a:lumMod val="20000"/>
                        <a:lumOff val="80000"/>
                      </a:schemeClr>
                    </a:solidFill>
                  </a:tcPr>
                </a:tc>
                <a:tc>
                  <a:txBody>
                    <a:bodyPr/>
                    <a:lstStyle/>
                    <a:p>
                      <a:r>
                        <a:rPr lang="en-GB" sz="1100" dirty="0"/>
                        <a:t>This is feedback about</a:t>
                      </a:r>
                      <a:r>
                        <a:rPr lang="en-GB" sz="1100" baseline="0" dirty="0"/>
                        <a:t> good aspects of a performance.</a:t>
                      </a:r>
                      <a:endParaRPr lang="en-GB" sz="1100" dirty="0"/>
                    </a:p>
                  </a:txBody>
                  <a:tcPr>
                    <a:solidFill>
                      <a:schemeClr val="accent2">
                        <a:lumMod val="20000"/>
                        <a:lumOff val="80000"/>
                      </a:schemeClr>
                    </a:solidFill>
                  </a:tcPr>
                </a:tc>
                <a:extLst>
                  <a:ext uri="{0D108BD9-81ED-4DB2-BD59-A6C34878D82A}">
                    <a16:rowId xmlns:a16="http://schemas.microsoft.com/office/drawing/2014/main" val="1154790536"/>
                  </a:ext>
                </a:extLst>
              </a:tr>
              <a:tr h="473300">
                <a:tc>
                  <a:txBody>
                    <a:bodyPr/>
                    <a:lstStyle/>
                    <a:p>
                      <a:r>
                        <a:rPr lang="en-GB" sz="1100" dirty="0">
                          <a:solidFill>
                            <a:schemeClr val="tx1"/>
                          </a:solidFill>
                        </a:rPr>
                        <a:t>Negative Feedback</a:t>
                      </a:r>
                    </a:p>
                  </a:txBody>
                  <a:tcPr>
                    <a:solidFill>
                      <a:schemeClr val="accent2">
                        <a:lumMod val="20000"/>
                        <a:lumOff val="80000"/>
                      </a:schemeClr>
                    </a:solidFill>
                  </a:tcPr>
                </a:tc>
                <a:tc>
                  <a:txBody>
                    <a:bodyPr/>
                    <a:lstStyle/>
                    <a:p>
                      <a:r>
                        <a:rPr lang="en-GB" sz="1100" dirty="0"/>
                        <a:t>This is feedback about</a:t>
                      </a:r>
                      <a:r>
                        <a:rPr lang="en-GB" sz="1100" baseline="0" dirty="0"/>
                        <a:t> bad performances or movements.</a:t>
                      </a:r>
                      <a:endParaRPr lang="en-GB" sz="1100" dirty="0"/>
                    </a:p>
                  </a:txBody>
                  <a:tcPr>
                    <a:solidFill>
                      <a:schemeClr val="accent2">
                        <a:lumMod val="20000"/>
                        <a:lumOff val="80000"/>
                      </a:schemeClr>
                    </a:solidFill>
                  </a:tcPr>
                </a:tc>
                <a:extLst>
                  <a:ext uri="{0D108BD9-81ED-4DB2-BD59-A6C34878D82A}">
                    <a16:rowId xmlns:a16="http://schemas.microsoft.com/office/drawing/2014/main" val="2008741459"/>
                  </a:ext>
                </a:extLst>
              </a:tr>
              <a:tr h="473300">
                <a:tc>
                  <a:txBody>
                    <a:bodyPr/>
                    <a:lstStyle/>
                    <a:p>
                      <a:r>
                        <a:rPr lang="en-GB" sz="1100" dirty="0">
                          <a:solidFill>
                            <a:schemeClr val="tx1"/>
                          </a:solidFill>
                        </a:rPr>
                        <a:t>Knowledge of results</a:t>
                      </a:r>
                    </a:p>
                  </a:txBody>
                  <a:tcPr>
                    <a:solidFill>
                      <a:schemeClr val="accent2">
                        <a:lumMod val="20000"/>
                        <a:lumOff val="80000"/>
                      </a:schemeClr>
                    </a:solidFill>
                  </a:tcPr>
                </a:tc>
                <a:tc>
                  <a:txBody>
                    <a:bodyPr/>
                    <a:lstStyle/>
                    <a:p>
                      <a:r>
                        <a:rPr lang="en-GB" sz="1100" dirty="0"/>
                        <a:t>This is feedback about the result of the game e.g. you won 3-1</a:t>
                      </a:r>
                    </a:p>
                  </a:txBody>
                  <a:tcPr>
                    <a:solidFill>
                      <a:schemeClr val="accent2">
                        <a:lumMod val="20000"/>
                        <a:lumOff val="80000"/>
                      </a:schemeClr>
                    </a:solidFill>
                  </a:tcPr>
                </a:tc>
                <a:extLst>
                  <a:ext uri="{0D108BD9-81ED-4DB2-BD59-A6C34878D82A}">
                    <a16:rowId xmlns:a16="http://schemas.microsoft.com/office/drawing/2014/main" val="2506169505"/>
                  </a:ext>
                </a:extLst>
              </a:tr>
              <a:tr h="564941">
                <a:tc>
                  <a:txBody>
                    <a:bodyPr/>
                    <a:lstStyle/>
                    <a:p>
                      <a:r>
                        <a:rPr lang="en-GB" sz="1100" dirty="0">
                          <a:solidFill>
                            <a:schemeClr val="tx1"/>
                          </a:solidFill>
                        </a:rPr>
                        <a:t>Knowledge of performance</a:t>
                      </a:r>
                    </a:p>
                  </a:txBody>
                  <a:tcPr>
                    <a:solidFill>
                      <a:schemeClr val="accent2">
                        <a:lumMod val="20000"/>
                        <a:lumOff val="80000"/>
                      </a:schemeClr>
                    </a:solidFill>
                  </a:tcPr>
                </a:tc>
                <a:tc>
                  <a:txBody>
                    <a:bodyPr/>
                    <a:lstStyle/>
                    <a:p>
                      <a:r>
                        <a:rPr lang="en-GB" sz="1100" dirty="0"/>
                        <a:t>This is feedback about your performance or movement.</a:t>
                      </a:r>
                    </a:p>
                  </a:txBody>
                  <a:tcPr>
                    <a:solidFill>
                      <a:schemeClr val="accent2">
                        <a:lumMod val="20000"/>
                        <a:lumOff val="80000"/>
                      </a:schemeClr>
                    </a:solidFill>
                  </a:tcPr>
                </a:tc>
                <a:extLst>
                  <a:ext uri="{0D108BD9-81ED-4DB2-BD59-A6C34878D82A}">
                    <a16:rowId xmlns:a16="http://schemas.microsoft.com/office/drawing/2014/main" val="4207445373"/>
                  </a:ext>
                </a:extLst>
              </a:tr>
            </a:tbl>
          </a:graphicData>
        </a:graphic>
      </p:graphicFrame>
    </p:spTree>
    <p:extLst>
      <p:ext uri="{BB962C8B-B14F-4D97-AF65-F5344CB8AC3E}">
        <p14:creationId xmlns:p14="http://schemas.microsoft.com/office/powerpoint/2010/main" val="3186599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Spring 2</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1938808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47329679"/>
              </p:ext>
            </p:extLst>
          </p:nvPr>
        </p:nvGraphicFramePr>
        <p:xfrm>
          <a:off x="2" y="267813"/>
          <a:ext cx="6611814" cy="3141929"/>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1791291">
                  <a:extLst>
                    <a:ext uri="{9D8B030D-6E8A-4147-A177-3AD203B41FA5}">
                      <a16:colId xmlns:a16="http://schemas.microsoft.com/office/drawing/2014/main" val="2235163462"/>
                    </a:ext>
                  </a:extLst>
                </a:gridCol>
                <a:gridCol w="1021691">
                  <a:extLst>
                    <a:ext uri="{9D8B030D-6E8A-4147-A177-3AD203B41FA5}">
                      <a16:colId xmlns:a16="http://schemas.microsoft.com/office/drawing/2014/main" val="327974424"/>
                    </a:ext>
                  </a:extLst>
                </a:gridCol>
                <a:gridCol w="2907082">
                  <a:extLst>
                    <a:ext uri="{9D8B030D-6E8A-4147-A177-3AD203B41FA5}">
                      <a16:colId xmlns:a16="http://schemas.microsoft.com/office/drawing/2014/main" val="1394976353"/>
                    </a:ext>
                  </a:extLst>
                </a:gridCol>
              </a:tblGrid>
              <a:tr h="292735">
                <a:tc gridSpan="2">
                  <a:txBody>
                    <a:bodyPr/>
                    <a:lstStyle/>
                    <a:p>
                      <a:r>
                        <a:rPr lang="en-GB" sz="1100" dirty="0">
                          <a:solidFill>
                            <a:schemeClr val="tx1"/>
                          </a:solidFill>
                        </a:rPr>
                        <a:t>Names of</a:t>
                      </a:r>
                      <a:r>
                        <a:rPr lang="en-GB" sz="1100" baseline="0" dirty="0">
                          <a:solidFill>
                            <a:schemeClr val="tx1"/>
                          </a:solidFill>
                        </a:rPr>
                        <a:t> </a:t>
                      </a:r>
                      <a:r>
                        <a:rPr lang="en-GB" sz="1100" dirty="0">
                          <a:solidFill>
                            <a:schemeClr val="tx1"/>
                          </a:solidFill>
                        </a:rPr>
                        <a:t>Bones</a:t>
                      </a:r>
                    </a:p>
                  </a:txBody>
                  <a:tcPr>
                    <a:solidFill>
                      <a:srgbClr val="92D050"/>
                    </a:solidFill>
                  </a:tcPr>
                </a:tc>
                <a:tc hMerge="1">
                  <a:txBody>
                    <a:bodyPr/>
                    <a:lstStyle/>
                    <a:p>
                      <a:endParaRPr lang="en-GB"/>
                    </a:p>
                  </a:txBody>
                  <a:tcPr/>
                </a:tc>
                <a:tc gridSpan="2">
                  <a:txBody>
                    <a:bodyPr/>
                    <a:lstStyle/>
                    <a:p>
                      <a:r>
                        <a:rPr lang="en-GB" sz="1100" dirty="0">
                          <a:solidFill>
                            <a:schemeClr val="tx1"/>
                          </a:solidFill>
                        </a:rPr>
                        <a:t>Names of Muscles</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63554">
                <a:tc>
                  <a:txBody>
                    <a:bodyPr/>
                    <a:lstStyle/>
                    <a:p>
                      <a:r>
                        <a:rPr lang="en-GB" sz="1000" dirty="0" err="1">
                          <a:solidFill>
                            <a:schemeClr val="tx1"/>
                          </a:solidFill>
                        </a:rPr>
                        <a:t>Humerus</a:t>
                      </a:r>
                      <a:endParaRPr lang="en-GB" sz="1000" dirty="0">
                        <a:solidFill>
                          <a:schemeClr val="tx1"/>
                        </a:solidFill>
                      </a:endParaRPr>
                    </a:p>
                  </a:txBody>
                  <a:tcPr>
                    <a:solidFill>
                      <a:srgbClr val="92D050"/>
                    </a:solidFill>
                  </a:tcPr>
                </a:tc>
                <a:tc>
                  <a:txBody>
                    <a:bodyPr/>
                    <a:lstStyle/>
                    <a:p>
                      <a:r>
                        <a:rPr lang="en-GB" sz="1000" dirty="0">
                          <a:solidFill>
                            <a:schemeClr val="tx1"/>
                          </a:solidFill>
                        </a:rPr>
                        <a:t>The</a:t>
                      </a:r>
                      <a:r>
                        <a:rPr lang="en-GB" sz="1000" baseline="0" dirty="0">
                          <a:solidFill>
                            <a:schemeClr val="tx1"/>
                          </a:solidFill>
                        </a:rPr>
                        <a:t> long bone in the arm. Used when throwing a ball.</a:t>
                      </a:r>
                      <a:endParaRPr lang="en-GB" sz="10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Hamstrings</a:t>
                      </a:r>
                    </a:p>
                    <a:p>
                      <a:endParaRPr lang="en-GB" sz="1000" dirty="0">
                        <a:solidFill>
                          <a:schemeClr val="tx1"/>
                        </a:solidFill>
                      </a:endParaRPr>
                    </a:p>
                  </a:txBody>
                  <a:tcPr>
                    <a:solidFill>
                      <a:schemeClr val="accent2">
                        <a:lumMod val="60000"/>
                        <a:lumOff val="40000"/>
                      </a:schemeClr>
                    </a:solidFill>
                  </a:tcPr>
                </a:tc>
                <a:tc>
                  <a:txBody>
                    <a:bodyPr/>
                    <a:lstStyle/>
                    <a:p>
                      <a:r>
                        <a:rPr lang="en-GB" sz="1000" dirty="0">
                          <a:solidFill>
                            <a:schemeClr val="tx1"/>
                          </a:solidFill>
                        </a:rPr>
                        <a:t>Located at</a:t>
                      </a:r>
                      <a:r>
                        <a:rPr lang="en-GB" sz="1000" baseline="0" dirty="0">
                          <a:solidFill>
                            <a:schemeClr val="tx1"/>
                          </a:solidFill>
                        </a:rPr>
                        <a:t> the back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467290002"/>
                  </a:ext>
                </a:extLst>
              </a:tr>
              <a:tr h="446280">
                <a:tc>
                  <a:txBody>
                    <a:bodyPr/>
                    <a:lstStyle/>
                    <a:p>
                      <a:r>
                        <a:rPr lang="en-GB" sz="1000" dirty="0">
                          <a:solidFill>
                            <a:schemeClr val="tx1"/>
                          </a:solidFill>
                        </a:rPr>
                        <a:t>Femur</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A long bone in the top half</a:t>
                      </a:r>
                      <a:r>
                        <a:rPr lang="en-GB" sz="1000" baseline="0" dirty="0">
                          <a:solidFill>
                            <a:schemeClr val="tx1"/>
                          </a:solidFill>
                        </a:rPr>
                        <a:t> of the leg. Used when running.</a:t>
                      </a:r>
                      <a:endParaRPr lang="en-GB" sz="1000" dirty="0">
                        <a:solidFill>
                          <a:schemeClr val="tx1"/>
                        </a:solidFill>
                      </a:endParaRPr>
                    </a:p>
                  </a:txBody>
                  <a:tcPr>
                    <a:solidFill>
                      <a:srgbClr val="92D050"/>
                    </a:solidFill>
                  </a:tcPr>
                </a:tc>
                <a:tc>
                  <a:txBody>
                    <a:bodyPr/>
                    <a:lstStyle/>
                    <a:p>
                      <a:r>
                        <a:rPr lang="en-GB" sz="1000" dirty="0">
                          <a:solidFill>
                            <a:schemeClr val="tx1"/>
                          </a:solidFill>
                        </a:rPr>
                        <a:t>Quadriceps</a:t>
                      </a:r>
                    </a:p>
                  </a:txBody>
                  <a:tcPr>
                    <a:solidFill>
                      <a:schemeClr val="accent2">
                        <a:lumMod val="60000"/>
                        <a:lumOff val="40000"/>
                      </a:schemeClr>
                    </a:solidFill>
                  </a:tcPr>
                </a:tc>
                <a:tc>
                  <a:txBody>
                    <a:bodyPr/>
                    <a:lstStyle/>
                    <a:p>
                      <a:r>
                        <a:rPr lang="en-GB" sz="1000" dirty="0">
                          <a:solidFill>
                            <a:schemeClr val="tx1"/>
                          </a:solidFill>
                        </a:rPr>
                        <a:t>Known</a:t>
                      </a:r>
                      <a:r>
                        <a:rPr lang="en-GB" sz="1000" baseline="0" dirty="0">
                          <a:solidFill>
                            <a:schemeClr val="tx1"/>
                          </a:solidFill>
                        </a:rPr>
                        <a:t> as the thigh muscle. Located on the front of the upper leg. Used when kicking a ball.</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490120">
                <a:tc>
                  <a:txBody>
                    <a:bodyPr/>
                    <a:lstStyle/>
                    <a:p>
                      <a:r>
                        <a:rPr lang="en-GB" sz="1000" dirty="0">
                          <a:solidFill>
                            <a:schemeClr val="tx1"/>
                          </a:solidFill>
                        </a:rPr>
                        <a:t>Cranium</a:t>
                      </a:r>
                    </a:p>
                  </a:txBody>
                  <a:tcPr>
                    <a:solidFill>
                      <a:srgbClr val="92D050"/>
                    </a:solidFill>
                  </a:tcPr>
                </a:tc>
                <a:tc>
                  <a:txBody>
                    <a:bodyPr/>
                    <a:lstStyle/>
                    <a:p>
                      <a:r>
                        <a:rPr lang="en-GB" sz="1000" dirty="0">
                          <a:solidFill>
                            <a:schemeClr val="tx1"/>
                          </a:solidFill>
                        </a:rPr>
                        <a:t>Another name for the skull.</a:t>
                      </a:r>
                      <a:r>
                        <a:rPr lang="en-GB" sz="1000" baseline="0" dirty="0">
                          <a:solidFill>
                            <a:schemeClr val="tx1"/>
                          </a:solidFill>
                        </a:rPr>
                        <a:t> Used when heading a ball.</a:t>
                      </a:r>
                      <a:endParaRPr lang="en-GB" sz="1000" dirty="0">
                        <a:solidFill>
                          <a:schemeClr val="tx1"/>
                        </a:solidFill>
                      </a:endParaRPr>
                    </a:p>
                  </a:txBody>
                  <a:tcPr>
                    <a:solidFill>
                      <a:srgbClr val="92D050"/>
                    </a:solidFill>
                  </a:tcPr>
                </a:tc>
                <a:tc>
                  <a:txBody>
                    <a:bodyPr/>
                    <a:lstStyle/>
                    <a:p>
                      <a:r>
                        <a:rPr lang="en-GB" sz="1000" dirty="0">
                          <a:solidFill>
                            <a:schemeClr val="tx1"/>
                          </a:solidFill>
                        </a:rPr>
                        <a:t>Biceps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Located</a:t>
                      </a:r>
                      <a:r>
                        <a:rPr lang="en-GB" sz="1000" baseline="0" dirty="0">
                          <a:solidFill>
                            <a:schemeClr val="tx1"/>
                          </a:solidFill>
                        </a:rPr>
                        <a:t> at the top of the arm between the shoulder and elbow. Used when lifting weights.</a:t>
                      </a:r>
                      <a:endParaRPr lang="en-GB" sz="10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594812">
                <a:tc>
                  <a:txBody>
                    <a:bodyPr/>
                    <a:lstStyle/>
                    <a:p>
                      <a:r>
                        <a:rPr lang="en-GB" sz="1000" dirty="0">
                          <a:solidFill>
                            <a:schemeClr val="tx1"/>
                          </a:solidFill>
                        </a:rPr>
                        <a:t>Rib cage</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rPr>
                        <a:t>Protects the vital organs of the body. Used </a:t>
                      </a:r>
                      <a:r>
                        <a:rPr lang="en-GB" sz="1000" baseline="0" dirty="0">
                          <a:solidFill>
                            <a:schemeClr val="tx1"/>
                          </a:solidFill>
                        </a:rPr>
                        <a:t>during tacking in rugby.</a:t>
                      </a:r>
                      <a:endParaRPr lang="en-GB" sz="1000" dirty="0">
                        <a:solidFill>
                          <a:schemeClr val="tx1"/>
                        </a:solidFill>
                      </a:endParaRPr>
                    </a:p>
                  </a:txBody>
                  <a:tcPr>
                    <a:solidFill>
                      <a:srgbClr val="92D050"/>
                    </a:solidFill>
                  </a:tcPr>
                </a:tc>
                <a:tc>
                  <a:txBody>
                    <a:bodyPr/>
                    <a:lstStyle/>
                    <a:p>
                      <a:r>
                        <a:rPr lang="en-GB" sz="1000" dirty="0">
                          <a:solidFill>
                            <a:schemeClr val="tx1"/>
                          </a:solidFill>
                        </a:rPr>
                        <a:t>Triceps</a:t>
                      </a:r>
                    </a:p>
                  </a:txBody>
                  <a:tcPr>
                    <a:solidFill>
                      <a:schemeClr val="accent2">
                        <a:lumMod val="60000"/>
                        <a:lumOff val="40000"/>
                      </a:schemeClr>
                    </a:solidFill>
                  </a:tcPr>
                </a:tc>
                <a:tc>
                  <a:txBody>
                    <a:bodyPr/>
                    <a:lstStyle/>
                    <a:p>
                      <a:r>
                        <a:rPr lang="en-GB" sz="1000" dirty="0"/>
                        <a:t>Located at the back of the arm. Used when throwing a ball.</a:t>
                      </a:r>
                    </a:p>
                  </a:txBody>
                  <a:tcPr>
                    <a:solidFill>
                      <a:schemeClr val="accent2">
                        <a:lumMod val="60000"/>
                        <a:lumOff val="40000"/>
                      </a:schemeClr>
                    </a:solidFill>
                  </a:tcPr>
                </a:tc>
                <a:extLst>
                  <a:ext uri="{0D108BD9-81ED-4DB2-BD59-A6C34878D82A}">
                    <a16:rowId xmlns:a16="http://schemas.microsoft.com/office/drawing/2014/main" val="3441995262"/>
                  </a:ext>
                </a:extLst>
              </a:tr>
              <a:tr h="372276">
                <a:tc rowSpan="2">
                  <a:txBody>
                    <a:bodyPr/>
                    <a:lstStyle/>
                    <a:p>
                      <a:r>
                        <a:rPr lang="en-GB" sz="1000" dirty="0">
                          <a:solidFill>
                            <a:schemeClr val="tx1"/>
                          </a:solidFill>
                        </a:rPr>
                        <a:t>Scapula</a:t>
                      </a:r>
                    </a:p>
                  </a:txBody>
                  <a:tcPr>
                    <a:solidFill>
                      <a:srgbClr val="92D050"/>
                    </a:solidFill>
                  </a:tcPr>
                </a:tc>
                <a:tc rowSpan="2">
                  <a:txBody>
                    <a:bodyPr/>
                    <a:lstStyle/>
                    <a:p>
                      <a:r>
                        <a:rPr lang="en-GB" sz="1000" dirty="0">
                          <a:solidFill>
                            <a:schemeClr val="tx1"/>
                          </a:solidFill>
                        </a:rPr>
                        <a:t>The shoulder bone. Used when swimming.</a:t>
                      </a:r>
                    </a:p>
                  </a:txBody>
                  <a:tcPr>
                    <a:solidFill>
                      <a:srgbClr val="92D050"/>
                    </a:solidFill>
                  </a:tcPr>
                </a:tc>
                <a:tc>
                  <a:txBody>
                    <a:bodyPr/>
                    <a:lstStyle/>
                    <a:p>
                      <a:r>
                        <a:rPr lang="en-GB" sz="1000" dirty="0">
                          <a:solidFill>
                            <a:schemeClr val="tx1"/>
                          </a:solidFill>
                        </a:rPr>
                        <a:t>Gastrocnemius</a:t>
                      </a:r>
                    </a:p>
                  </a:txBody>
                  <a:tcPr>
                    <a:solidFill>
                      <a:schemeClr val="accent2">
                        <a:lumMod val="60000"/>
                        <a:lumOff val="40000"/>
                      </a:schemeClr>
                    </a:solidFill>
                  </a:tcPr>
                </a:tc>
                <a:tc>
                  <a:txBody>
                    <a:bodyPr/>
                    <a:lstStyle/>
                    <a:p>
                      <a:r>
                        <a:rPr lang="en-GB" sz="1000" dirty="0"/>
                        <a:t>Known</a:t>
                      </a:r>
                      <a:r>
                        <a:rPr lang="en-GB" sz="1000" baseline="0" dirty="0"/>
                        <a:t> as the calf muscle. Located in the lower leg.</a:t>
                      </a:r>
                      <a:endParaRPr lang="en-GB" sz="1000" dirty="0"/>
                    </a:p>
                  </a:txBody>
                  <a:tcPr>
                    <a:solidFill>
                      <a:schemeClr val="accent2">
                        <a:lumMod val="60000"/>
                        <a:lumOff val="40000"/>
                      </a:schemeClr>
                    </a:solidFill>
                  </a:tcPr>
                </a:tc>
                <a:extLst>
                  <a:ext uri="{0D108BD9-81ED-4DB2-BD59-A6C34878D82A}">
                    <a16:rowId xmlns:a16="http://schemas.microsoft.com/office/drawing/2014/main" val="3078415272"/>
                  </a:ext>
                </a:extLst>
              </a:tr>
              <a:tr h="482152">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000" dirty="0">
                          <a:solidFill>
                            <a:schemeClr val="tx1"/>
                          </a:solidFill>
                        </a:rPr>
                        <a:t>Deltoid</a:t>
                      </a:r>
                    </a:p>
                  </a:txBody>
                  <a:tcPr>
                    <a:solidFill>
                      <a:schemeClr val="accent2">
                        <a:lumMod val="60000"/>
                        <a:lumOff val="40000"/>
                      </a:schemeClr>
                    </a:solidFill>
                  </a:tcPr>
                </a:tc>
                <a:tc>
                  <a:txBody>
                    <a:bodyPr/>
                    <a:lstStyle/>
                    <a:p>
                      <a:r>
                        <a:rPr lang="en-GB" sz="1000" dirty="0"/>
                        <a:t>When something is repeated</a:t>
                      </a:r>
                      <a:r>
                        <a:rPr lang="en-GB" sz="1000" baseline="0" dirty="0"/>
                        <a:t> for a certain effect e.g. to reinforce an idea. </a:t>
                      </a:r>
                      <a:endParaRPr lang="en-GB" sz="10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58001"/>
        </p:xfrm>
        <a:graphic>
          <a:graphicData uri="http://schemas.openxmlformats.org/drawingml/2006/table">
            <a:tbl>
              <a:tblPr firstRow="1" bandRow="1">
                <a:tableStyleId>{5C22544A-7EE6-4342-B048-85BDC9FD1C3A}</a:tableStyleId>
              </a:tblPr>
              <a:tblGrid>
                <a:gridCol w="1098872">
                  <a:extLst>
                    <a:ext uri="{9D8B030D-6E8A-4147-A177-3AD203B41FA5}">
                      <a16:colId xmlns:a16="http://schemas.microsoft.com/office/drawing/2014/main" val="4199751454"/>
                    </a:ext>
                  </a:extLst>
                </a:gridCol>
                <a:gridCol w="1433312">
                  <a:extLst>
                    <a:ext uri="{9D8B030D-6E8A-4147-A177-3AD203B41FA5}">
                      <a16:colId xmlns:a16="http://schemas.microsoft.com/office/drawing/2014/main" val="134358647"/>
                    </a:ext>
                  </a:extLst>
                </a:gridCol>
              </a:tblGrid>
              <a:tr h="261991">
                <a:tc gridSpan="2">
                  <a:txBody>
                    <a:bodyPr/>
                    <a:lstStyle/>
                    <a:p>
                      <a:r>
                        <a:rPr lang="en-GB" sz="1100" baseline="0" dirty="0">
                          <a:solidFill>
                            <a:schemeClr val="tx1"/>
                          </a:solidFill>
                        </a:rPr>
                        <a:t> Rules and skills of handball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770562">
                <a:tc>
                  <a:txBody>
                    <a:bodyPr/>
                    <a:lstStyle/>
                    <a:p>
                      <a:r>
                        <a:rPr lang="en-GB" sz="1100" b="1" dirty="0">
                          <a:solidFill>
                            <a:schemeClr val="tx1"/>
                          </a:solidFill>
                        </a:rPr>
                        <a:t>3 seconds on the ball</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only allowed to have possession of the ball for 3 seconds.</a:t>
                      </a:r>
                    </a:p>
                  </a:txBody>
                  <a:tcPr>
                    <a:solidFill>
                      <a:schemeClr val="accent3">
                        <a:lumMod val="20000"/>
                        <a:lumOff val="80000"/>
                      </a:schemeClr>
                    </a:solidFill>
                  </a:tcPr>
                </a:tc>
                <a:extLst>
                  <a:ext uri="{0D108BD9-81ED-4DB2-BD59-A6C34878D82A}">
                    <a16:rowId xmlns:a16="http://schemas.microsoft.com/office/drawing/2014/main" val="2963840982"/>
                  </a:ext>
                </a:extLst>
              </a:tr>
              <a:tr h="940085">
                <a:tc>
                  <a:txBody>
                    <a:bodyPr/>
                    <a:lstStyle/>
                    <a:p>
                      <a:r>
                        <a:rPr lang="en-GB" sz="1100" b="1" dirty="0">
                          <a:solidFill>
                            <a:schemeClr val="tx1"/>
                          </a:solidFill>
                        </a:rPr>
                        <a:t>Start of a game</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A game starts with a</a:t>
                      </a:r>
                      <a:r>
                        <a:rPr lang="en-GB" sz="1100" baseline="0" dirty="0">
                          <a:solidFill>
                            <a:schemeClr val="tx1"/>
                          </a:solidFill>
                        </a:rPr>
                        <a:t> pass backwards to e teammate. This is also how a game restarts after a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770562">
                <a:tc>
                  <a:txBody>
                    <a:bodyPr/>
                    <a:lstStyle/>
                    <a:p>
                      <a:r>
                        <a:rPr lang="en-GB" sz="1100" b="1" dirty="0">
                          <a:solidFill>
                            <a:schemeClr val="tx1"/>
                          </a:solidFill>
                        </a:rPr>
                        <a:t>Shooting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can shoot from outside of the D or by performing a jump</a:t>
                      </a:r>
                      <a:r>
                        <a:rPr lang="en-GB" sz="1100" baseline="0" dirty="0">
                          <a:solidFill>
                            <a:schemeClr val="tx1"/>
                          </a:solidFill>
                        </a:rPr>
                        <a:t> shot.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770562">
                <a:tc>
                  <a:txBody>
                    <a:bodyPr/>
                    <a:lstStyle/>
                    <a:p>
                      <a:r>
                        <a:rPr lang="en-GB" sz="1100" b="1" dirty="0">
                          <a:solidFill>
                            <a:schemeClr val="tx1"/>
                          </a:solidFill>
                        </a:rPr>
                        <a:t>Dribbling</a:t>
                      </a:r>
                    </a:p>
                  </a:txBody>
                  <a:tcPr>
                    <a:solidFill>
                      <a:schemeClr val="accent3">
                        <a:lumMod val="20000"/>
                        <a:lumOff val="80000"/>
                      </a:schemeClr>
                    </a:solidFill>
                  </a:tcPr>
                </a:tc>
                <a:tc>
                  <a:txBody>
                    <a:bodyPr/>
                    <a:lstStyle/>
                    <a:p>
                      <a:r>
                        <a:rPr lang="en-GB" sz="1100" dirty="0">
                          <a:solidFill>
                            <a:schemeClr val="tx1"/>
                          </a:solidFill>
                        </a:rPr>
                        <a:t>Players can move with the ball by bouncing but only for 3 seconds.</a:t>
                      </a:r>
                    </a:p>
                  </a:txBody>
                  <a:tcPr>
                    <a:solidFill>
                      <a:schemeClr val="accent3">
                        <a:lumMod val="20000"/>
                        <a:lumOff val="80000"/>
                      </a:schemeClr>
                    </a:solidFill>
                  </a:tcPr>
                </a:tc>
                <a:extLst>
                  <a:ext uri="{0D108BD9-81ED-4DB2-BD59-A6C34878D82A}">
                    <a16:rowId xmlns:a16="http://schemas.microsoft.com/office/drawing/2014/main" val="3388531900"/>
                  </a:ext>
                </a:extLst>
              </a:tr>
              <a:tr h="940085">
                <a:tc>
                  <a:txBody>
                    <a:bodyPr/>
                    <a:lstStyle/>
                    <a:p>
                      <a:r>
                        <a:rPr lang="en-GB" sz="1100" b="1" dirty="0">
                          <a:solidFill>
                            <a:schemeClr val="tx1"/>
                          </a:solidFill>
                        </a:rPr>
                        <a:t>Passing</a:t>
                      </a:r>
                    </a:p>
                  </a:txBody>
                  <a:tcPr>
                    <a:solidFill>
                      <a:schemeClr val="accent3">
                        <a:lumMod val="20000"/>
                        <a:lumOff val="80000"/>
                      </a:schemeClr>
                    </a:solidFill>
                  </a:tcPr>
                </a:tc>
                <a:tc>
                  <a:txBody>
                    <a:bodyPr/>
                    <a:lstStyle/>
                    <a:p>
                      <a:r>
                        <a:rPr lang="en-GB" sz="1100" dirty="0">
                          <a:solidFill>
                            <a:schemeClr val="tx1"/>
                          </a:solidFill>
                        </a:rPr>
                        <a:t>Passing</a:t>
                      </a:r>
                      <a:r>
                        <a:rPr lang="en-GB" sz="1100" baseline="0" dirty="0">
                          <a:solidFill>
                            <a:schemeClr val="tx1"/>
                          </a:solidFill>
                        </a:rPr>
                        <a:t> is done with one arm and can include a shoulder pass and bounce pass.</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742250476"/>
                  </a:ext>
                </a:extLst>
              </a:tr>
              <a:tr h="431515">
                <a:tc>
                  <a:txBody>
                    <a:bodyPr/>
                    <a:lstStyle/>
                    <a:p>
                      <a:r>
                        <a:rPr lang="en-GB" sz="1100" b="1" dirty="0">
                          <a:solidFill>
                            <a:schemeClr val="tx1"/>
                          </a:solidFill>
                        </a:rPr>
                        <a:t>Contact</a:t>
                      </a:r>
                    </a:p>
                  </a:txBody>
                  <a:tcPr>
                    <a:solidFill>
                      <a:schemeClr val="accent3">
                        <a:lumMod val="20000"/>
                        <a:lumOff val="80000"/>
                      </a:schemeClr>
                    </a:solidFill>
                  </a:tcPr>
                </a:tc>
                <a:tc>
                  <a:txBody>
                    <a:bodyPr/>
                    <a:lstStyle/>
                    <a:p>
                      <a:r>
                        <a:rPr lang="en-GB" sz="1100" dirty="0">
                          <a:solidFill>
                            <a:schemeClr val="tx1"/>
                          </a:solidFill>
                        </a:rPr>
                        <a:t>Contact is allowed</a:t>
                      </a:r>
                      <a:r>
                        <a:rPr lang="en-GB" sz="1100" baseline="0" dirty="0">
                          <a:solidFill>
                            <a:schemeClr val="tx1"/>
                          </a:solidFill>
                        </a:rPr>
                        <a:t> in handball.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601038">
                <a:tc>
                  <a:txBody>
                    <a:bodyPr/>
                    <a:lstStyle/>
                    <a:p>
                      <a:r>
                        <a:rPr lang="en-GB" sz="1100" b="1" dirty="0">
                          <a:solidFill>
                            <a:schemeClr val="tx1"/>
                          </a:solidFill>
                        </a:rPr>
                        <a:t>Goalkeeper</a:t>
                      </a:r>
                    </a:p>
                  </a:txBody>
                  <a:tcPr>
                    <a:solidFill>
                      <a:schemeClr val="accent3">
                        <a:lumMod val="20000"/>
                        <a:lumOff val="80000"/>
                      </a:schemeClr>
                    </a:solidFill>
                  </a:tcPr>
                </a:tc>
                <a:tc>
                  <a:txBody>
                    <a:bodyPr/>
                    <a:lstStyle/>
                    <a:p>
                      <a:r>
                        <a:rPr lang="en-GB" sz="1100" dirty="0">
                          <a:solidFill>
                            <a:schemeClr val="tx1"/>
                          </a:solidFill>
                        </a:rPr>
                        <a:t>Goalkeeper can leave the D but not in possession of the ball.</a:t>
                      </a:r>
                    </a:p>
                  </a:txBody>
                  <a:tcPr>
                    <a:solidFill>
                      <a:schemeClr val="accent3">
                        <a:lumMod val="20000"/>
                        <a:lumOff val="80000"/>
                      </a:schemeClr>
                    </a:solidFill>
                  </a:tcPr>
                </a:tc>
                <a:extLst>
                  <a:ext uri="{0D108BD9-81ED-4DB2-BD59-A6C34878D82A}">
                    <a16:rowId xmlns:a16="http://schemas.microsoft.com/office/drawing/2014/main" val="3955363356"/>
                  </a:ext>
                </a:extLst>
              </a:tr>
              <a:tr h="770562">
                <a:tc>
                  <a:txBody>
                    <a:bodyPr/>
                    <a:lstStyle/>
                    <a:p>
                      <a:r>
                        <a:rPr lang="en-GB" sz="1100" b="1" dirty="0">
                          <a:solidFill>
                            <a:schemeClr val="tx1"/>
                          </a:solidFill>
                        </a:rPr>
                        <a:t>Corners</a:t>
                      </a:r>
                    </a:p>
                  </a:txBody>
                  <a:tcPr>
                    <a:solidFill>
                      <a:schemeClr val="accent3">
                        <a:lumMod val="20000"/>
                        <a:lumOff val="80000"/>
                      </a:schemeClr>
                    </a:solidFill>
                  </a:tcPr>
                </a:tc>
                <a:tc>
                  <a:txBody>
                    <a:bodyPr/>
                    <a:lstStyle/>
                    <a:p>
                      <a:r>
                        <a:rPr lang="en-GB" sz="1100" dirty="0">
                          <a:solidFill>
                            <a:schemeClr val="tx1"/>
                          </a:solidFill>
                        </a:rPr>
                        <a:t>Awarded if the ball comes off a defender and goes behind</a:t>
                      </a:r>
                      <a:r>
                        <a:rPr lang="en-GB" sz="1100" baseline="0" dirty="0">
                          <a:solidFill>
                            <a:schemeClr val="tx1"/>
                          </a:solidFill>
                        </a:rPr>
                        <a:t> the goal.</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96340">
                <a:tc rowSpan="3">
                  <a:txBody>
                    <a:bodyPr/>
                    <a:lstStyle/>
                    <a:p>
                      <a:r>
                        <a:rPr lang="en-GB" sz="1100" b="1" dirty="0">
                          <a:solidFill>
                            <a:schemeClr val="tx1"/>
                          </a:solidFill>
                        </a:rPr>
                        <a:t>Penalty throw</a:t>
                      </a:r>
                    </a:p>
                  </a:txBody>
                  <a:tcPr>
                    <a:solidFill>
                      <a:schemeClr val="accent3">
                        <a:lumMod val="20000"/>
                        <a:lumOff val="80000"/>
                      </a:schemeClr>
                    </a:solidFill>
                  </a:tcPr>
                </a:tc>
                <a:tc rowSpan="3">
                  <a:txBody>
                    <a:bodyPr/>
                    <a:lstStyle/>
                    <a:p>
                      <a:r>
                        <a:rPr lang="en-GB" sz="1100" dirty="0">
                          <a:solidFill>
                            <a:schemeClr val="tx1"/>
                          </a:solidFill>
                        </a:rPr>
                        <a:t>Awarded</a:t>
                      </a:r>
                      <a:r>
                        <a:rPr lang="en-GB" sz="1100" baseline="0" dirty="0">
                          <a:solidFill>
                            <a:schemeClr val="tx1"/>
                          </a:solidFill>
                        </a:rPr>
                        <a:t> if a defender steps into the 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685754201"/>
                  </a:ext>
                </a:extLst>
              </a:tr>
              <a:tr h="196340">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550887459"/>
                  </a:ext>
                </a:extLst>
              </a:tr>
              <a:tr h="208359">
                <a:tc vMerge="1">
                  <a:txBody>
                    <a:bodyPr/>
                    <a:lstStyle/>
                    <a:p>
                      <a:endParaRPr lang="en-GB" sz="1100" dirty="0">
                        <a:solidFill>
                          <a:schemeClr val="tx1"/>
                        </a:solidFill>
                      </a:endParaRPr>
                    </a:p>
                  </a:txBody>
                  <a:tcPr>
                    <a:solidFill>
                      <a:schemeClr val="accent3">
                        <a:lumMod val="20000"/>
                        <a:lumOff val="80000"/>
                      </a:schemeClr>
                    </a:solidFill>
                  </a:tcPr>
                </a:tc>
                <a:tc vMerge="1">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115463771"/>
                  </a:ext>
                </a:extLst>
              </a:tr>
            </a:tbl>
          </a:graphicData>
        </a:graphic>
      </p:graphicFrame>
      <p:graphicFrame>
        <p:nvGraphicFramePr>
          <p:cNvPr id="6" name="Table 5"/>
          <p:cNvGraphicFramePr>
            <a:graphicFrameLocks noGrp="1"/>
          </p:cNvGraphicFramePr>
          <p:nvPr>
            <p:extLst/>
          </p:nvPr>
        </p:nvGraphicFramePr>
        <p:xfrm>
          <a:off x="2" y="3433667"/>
          <a:ext cx="2743197" cy="3424333"/>
        </p:xfrm>
        <a:graphic>
          <a:graphicData uri="http://schemas.openxmlformats.org/drawingml/2006/table">
            <a:tbl>
              <a:tblPr firstRow="1" bandRow="1">
                <a:tableStyleId>{5C22544A-7EE6-4342-B048-85BDC9FD1C3A}</a:tableStyleId>
              </a:tblPr>
              <a:tblGrid>
                <a:gridCol w="985176">
                  <a:extLst>
                    <a:ext uri="{9D8B030D-6E8A-4147-A177-3AD203B41FA5}">
                      <a16:colId xmlns:a16="http://schemas.microsoft.com/office/drawing/2014/main" val="2645025886"/>
                    </a:ext>
                  </a:extLst>
                </a:gridCol>
                <a:gridCol w="1758021">
                  <a:extLst>
                    <a:ext uri="{9D8B030D-6E8A-4147-A177-3AD203B41FA5}">
                      <a16:colId xmlns:a16="http://schemas.microsoft.com/office/drawing/2014/main" val="3333972068"/>
                    </a:ext>
                  </a:extLst>
                </a:gridCol>
              </a:tblGrid>
              <a:tr h="32981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Why do we warm up?</a:t>
                      </a: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86216">
                <a:tc>
                  <a:txBody>
                    <a:bodyPr/>
                    <a:lstStyle/>
                    <a:p>
                      <a:r>
                        <a:rPr lang="en-GB" sz="1100" dirty="0">
                          <a:solidFill>
                            <a:schemeClr val="tx1"/>
                          </a:solidFill>
                        </a:rPr>
                        <a:t>Prevent</a:t>
                      </a:r>
                      <a:r>
                        <a:rPr lang="en-GB" sz="1100" baseline="0" dirty="0">
                          <a:solidFill>
                            <a:schemeClr val="tx1"/>
                          </a:solidFill>
                        </a:rPr>
                        <a:t> injury</a:t>
                      </a:r>
                      <a:endParaRPr lang="en-GB" sz="1100" dirty="0">
                        <a:solidFill>
                          <a:schemeClr val="tx1"/>
                        </a:solidFill>
                      </a:endParaRPr>
                    </a:p>
                  </a:txBody>
                  <a:tcPr>
                    <a:solidFill>
                      <a:schemeClr val="accent1">
                        <a:lumMod val="40000"/>
                        <a:lumOff val="60000"/>
                      </a:schemeClr>
                    </a:solidFill>
                  </a:tcPr>
                </a:tc>
                <a:tc>
                  <a:txBody>
                    <a:bodyPr/>
                    <a:lstStyle/>
                    <a:p>
                      <a:r>
                        <a:rPr lang="en-GB" sz="1100" dirty="0"/>
                        <a:t>To loosen the muscles and increase heart rate and body temperature.</a:t>
                      </a:r>
                    </a:p>
                  </a:txBody>
                  <a:tcPr>
                    <a:solidFill>
                      <a:schemeClr val="accent1">
                        <a:lumMod val="40000"/>
                        <a:lumOff val="60000"/>
                      </a:schemeClr>
                    </a:solidFill>
                  </a:tcPr>
                </a:tc>
                <a:extLst>
                  <a:ext uri="{0D108BD9-81ED-4DB2-BD59-A6C34878D82A}">
                    <a16:rowId xmlns:a16="http://schemas.microsoft.com/office/drawing/2014/main" val="3061556891"/>
                  </a:ext>
                </a:extLst>
              </a:tr>
              <a:tr h="573295">
                <a:tc>
                  <a:txBody>
                    <a:bodyPr/>
                    <a:lstStyle/>
                    <a:p>
                      <a:r>
                        <a:rPr lang="en-GB" sz="1100" dirty="0">
                          <a:solidFill>
                            <a:schemeClr val="tx1"/>
                          </a:solidFill>
                        </a:rPr>
                        <a:t>Raise heart rate</a:t>
                      </a:r>
                    </a:p>
                  </a:txBody>
                  <a:tcPr>
                    <a:solidFill>
                      <a:schemeClr val="accent1">
                        <a:lumMod val="40000"/>
                        <a:lumOff val="60000"/>
                      </a:schemeClr>
                    </a:solidFill>
                  </a:tcPr>
                </a:tc>
                <a:tc>
                  <a:txBody>
                    <a:bodyPr/>
                    <a:lstStyle/>
                    <a:p>
                      <a:r>
                        <a:rPr lang="en-GB" sz="1100" dirty="0"/>
                        <a:t>To increase blood flow to</a:t>
                      </a:r>
                      <a:r>
                        <a:rPr lang="en-GB" sz="1100" baseline="0" dirty="0"/>
                        <a:t> working muscles.</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17502">
                <a:tc>
                  <a:txBody>
                    <a:bodyPr/>
                    <a:lstStyle/>
                    <a:p>
                      <a:r>
                        <a:rPr lang="en-GB" sz="1100" dirty="0">
                          <a:solidFill>
                            <a:schemeClr val="tx1"/>
                          </a:solidFill>
                        </a:rPr>
                        <a:t>Increase</a:t>
                      </a:r>
                      <a:r>
                        <a:rPr lang="en-GB" sz="1100" baseline="0" dirty="0">
                          <a:solidFill>
                            <a:schemeClr val="tx1"/>
                          </a:solidFill>
                        </a:rPr>
                        <a:t> flexibility</a:t>
                      </a:r>
                      <a:endParaRPr lang="en-GB" sz="1100" dirty="0">
                        <a:solidFill>
                          <a:schemeClr val="tx1"/>
                        </a:solidFill>
                      </a:endParaRPr>
                    </a:p>
                  </a:txBody>
                  <a:tcPr>
                    <a:solidFill>
                      <a:schemeClr val="accent1">
                        <a:lumMod val="40000"/>
                        <a:lumOff val="60000"/>
                      </a:schemeClr>
                    </a:solidFill>
                  </a:tcPr>
                </a:tc>
                <a:tc>
                  <a:txBody>
                    <a:bodyPr/>
                    <a:lstStyle/>
                    <a:p>
                      <a:r>
                        <a:rPr lang="en-GB" sz="1100" dirty="0"/>
                        <a:t>Increases the range of movement at a joint t allow skills and movements to be performed easier.</a:t>
                      </a:r>
                    </a:p>
                  </a:txBody>
                  <a:tcPr>
                    <a:solidFill>
                      <a:schemeClr val="accent1">
                        <a:lumMod val="40000"/>
                        <a:lumOff val="60000"/>
                      </a:schemeClr>
                    </a:solidFill>
                  </a:tcPr>
                </a:tc>
                <a:extLst>
                  <a:ext uri="{0D108BD9-81ED-4DB2-BD59-A6C34878D82A}">
                    <a16:rowId xmlns:a16="http://schemas.microsoft.com/office/drawing/2014/main" val="1948897614"/>
                  </a:ext>
                </a:extLst>
              </a:tr>
              <a:tr h="917502">
                <a:tc>
                  <a:txBody>
                    <a:bodyPr/>
                    <a:lstStyle/>
                    <a:p>
                      <a:r>
                        <a:rPr lang="en-GB" sz="1100" dirty="0">
                          <a:solidFill>
                            <a:schemeClr val="tx1"/>
                          </a:solidFill>
                        </a:rPr>
                        <a:t>Increase mental alertness</a:t>
                      </a:r>
                    </a:p>
                  </a:txBody>
                  <a:tcPr>
                    <a:solidFill>
                      <a:schemeClr val="accent1">
                        <a:lumMod val="40000"/>
                        <a:lumOff val="60000"/>
                      </a:schemeClr>
                    </a:solidFill>
                  </a:tcPr>
                </a:tc>
                <a:tc>
                  <a:txBody>
                    <a:bodyPr/>
                    <a:lstStyle/>
                    <a:p>
                      <a:r>
                        <a:rPr lang="en-GB" sz="1100" dirty="0"/>
                        <a:t>Warm ups prepare the performer mentally and makes them alert</a:t>
                      </a:r>
                      <a:r>
                        <a:rPr lang="en-GB" sz="1100" baseline="0" dirty="0"/>
                        <a:t> ready for performance.</a:t>
                      </a:r>
                      <a:endParaRPr lang="en-GB" sz="1100" dirty="0"/>
                    </a:p>
                  </a:txBody>
                  <a:tcPr>
                    <a:solidFill>
                      <a:schemeClr val="accent1">
                        <a:lumMod val="40000"/>
                        <a:lumOff val="60000"/>
                      </a:schemeClr>
                    </a:solidFill>
                  </a:tcPr>
                </a:tc>
                <a:extLst>
                  <a:ext uri="{0D108BD9-81ED-4DB2-BD59-A6C34878D82A}">
                    <a16:rowId xmlns:a16="http://schemas.microsoft.com/office/drawing/2014/main" val="3699752105"/>
                  </a:ext>
                </a:extLst>
              </a:tr>
            </a:tbl>
          </a:graphicData>
        </a:graphic>
      </p:graphicFrame>
      <p:graphicFrame>
        <p:nvGraphicFramePr>
          <p:cNvPr id="7" name="Table 6"/>
          <p:cNvGraphicFramePr>
            <a:graphicFrameLocks noGrp="1"/>
          </p:cNvGraphicFramePr>
          <p:nvPr>
            <p:extLst/>
          </p:nvPr>
        </p:nvGraphicFramePr>
        <p:xfrm>
          <a:off x="2671011" y="3433669"/>
          <a:ext cx="3940806" cy="3448255"/>
        </p:xfrm>
        <a:graphic>
          <a:graphicData uri="http://schemas.openxmlformats.org/drawingml/2006/table">
            <a:tbl>
              <a:tblPr firstRow="1" bandRow="1">
                <a:tableStyleId>{5C22544A-7EE6-4342-B048-85BDC9FD1C3A}</a:tableStyleId>
              </a:tblPr>
              <a:tblGrid>
                <a:gridCol w="1476913">
                  <a:extLst>
                    <a:ext uri="{9D8B030D-6E8A-4147-A177-3AD203B41FA5}">
                      <a16:colId xmlns:a16="http://schemas.microsoft.com/office/drawing/2014/main" val="2484351767"/>
                    </a:ext>
                  </a:extLst>
                </a:gridCol>
                <a:gridCol w="2463893">
                  <a:extLst>
                    <a:ext uri="{9D8B030D-6E8A-4147-A177-3AD203B41FA5}">
                      <a16:colId xmlns:a16="http://schemas.microsoft.com/office/drawing/2014/main" val="531569662"/>
                    </a:ext>
                  </a:extLst>
                </a:gridCol>
              </a:tblGrid>
              <a:tr h="31724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Skill</a:t>
                      </a:r>
                      <a:r>
                        <a:rPr lang="en-GB" sz="1100" b="1" baseline="0" dirty="0">
                          <a:solidFill>
                            <a:schemeClr val="tx1"/>
                          </a:solidFill>
                        </a:rPr>
                        <a:t>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18746">
                <a:tc>
                  <a:txBody>
                    <a:bodyPr/>
                    <a:lstStyle/>
                    <a:p>
                      <a:r>
                        <a:rPr lang="en-GB" sz="1100" dirty="0">
                          <a:solidFill>
                            <a:schemeClr val="tx1"/>
                          </a:solidFill>
                        </a:rPr>
                        <a:t>Balance</a:t>
                      </a:r>
                    </a:p>
                  </a:txBody>
                  <a:tcPr>
                    <a:solidFill>
                      <a:schemeClr val="accent5">
                        <a:lumMod val="40000"/>
                        <a:lumOff val="60000"/>
                      </a:schemeClr>
                    </a:solidFill>
                  </a:tcPr>
                </a:tc>
                <a:tc>
                  <a:txBody>
                    <a:bodyPr/>
                    <a:lstStyle/>
                    <a:p>
                      <a:r>
                        <a:rPr lang="en-GB" sz="1100" dirty="0"/>
                        <a:t>Ability</a:t>
                      </a:r>
                      <a:r>
                        <a:rPr lang="en-GB" sz="1100" baseline="0" dirty="0"/>
                        <a:t> to maintain a stationary position. Needed in gymnastics.</a:t>
                      </a:r>
                      <a:endParaRPr lang="en-GB" sz="1100" dirty="0"/>
                    </a:p>
                  </a:txBody>
                  <a:tcPr>
                    <a:solidFill>
                      <a:schemeClr val="accent5">
                        <a:lumMod val="40000"/>
                        <a:lumOff val="60000"/>
                      </a:schemeClr>
                    </a:solidFill>
                  </a:tcPr>
                </a:tc>
                <a:extLst>
                  <a:ext uri="{0D108BD9-81ED-4DB2-BD59-A6C34878D82A}">
                    <a16:rowId xmlns:a16="http://schemas.microsoft.com/office/drawing/2014/main" val="1154790536"/>
                  </a:ext>
                </a:extLst>
              </a:tr>
              <a:tr h="583253">
                <a:tc>
                  <a:txBody>
                    <a:bodyPr/>
                    <a:lstStyle/>
                    <a:p>
                      <a:r>
                        <a:rPr lang="en-GB" sz="1100" dirty="0">
                          <a:solidFill>
                            <a:schemeClr val="tx1"/>
                          </a:solidFill>
                        </a:rPr>
                        <a:t>Power</a:t>
                      </a:r>
                    </a:p>
                  </a:txBody>
                  <a:tcPr>
                    <a:solidFill>
                      <a:schemeClr val="accent5">
                        <a:lumMod val="40000"/>
                        <a:lumOff val="60000"/>
                      </a:schemeClr>
                    </a:solidFill>
                  </a:tcPr>
                </a:tc>
                <a:tc>
                  <a:txBody>
                    <a:bodyPr/>
                    <a:lstStyle/>
                    <a:p>
                      <a:r>
                        <a:rPr lang="en-GB" sz="1100" dirty="0"/>
                        <a:t>Ability</a:t>
                      </a:r>
                      <a:r>
                        <a:rPr lang="en-GB" sz="1100" baseline="0" dirty="0"/>
                        <a:t> to perform strength exercises quickly. Used when weightlifting.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418746">
                <a:tc>
                  <a:txBody>
                    <a:bodyPr/>
                    <a:lstStyle/>
                    <a:p>
                      <a:r>
                        <a:rPr lang="en-GB" sz="1100" dirty="0">
                          <a:solidFill>
                            <a:schemeClr val="tx1"/>
                          </a:solidFill>
                        </a:rPr>
                        <a:t>Coordination</a:t>
                      </a:r>
                    </a:p>
                  </a:txBody>
                  <a:tcPr>
                    <a:solidFill>
                      <a:schemeClr val="accent5">
                        <a:lumMod val="40000"/>
                        <a:lumOff val="60000"/>
                      </a:schemeClr>
                    </a:solidFill>
                  </a:tcPr>
                </a:tc>
                <a:tc>
                  <a:txBody>
                    <a:bodyPr/>
                    <a:lstStyle/>
                    <a:p>
                      <a:r>
                        <a:rPr lang="en-GB" sz="1100" dirty="0"/>
                        <a:t>Using to body parts at the same time. Used in badminton.</a:t>
                      </a:r>
                    </a:p>
                  </a:txBody>
                  <a:tcPr>
                    <a:solidFill>
                      <a:schemeClr val="accent5">
                        <a:lumMod val="40000"/>
                        <a:lumOff val="60000"/>
                      </a:schemeClr>
                    </a:solidFill>
                  </a:tcPr>
                </a:tc>
                <a:extLst>
                  <a:ext uri="{0D108BD9-81ED-4DB2-BD59-A6C34878D82A}">
                    <a16:rowId xmlns:a16="http://schemas.microsoft.com/office/drawing/2014/main" val="1401316423"/>
                  </a:ext>
                </a:extLst>
              </a:tr>
              <a:tr h="418746">
                <a:tc>
                  <a:txBody>
                    <a:bodyPr/>
                    <a:lstStyle/>
                    <a:p>
                      <a:r>
                        <a:rPr lang="en-GB" sz="1100" dirty="0">
                          <a:solidFill>
                            <a:schemeClr val="tx1"/>
                          </a:solidFill>
                        </a:rPr>
                        <a:t>Agility</a:t>
                      </a:r>
                    </a:p>
                  </a:txBody>
                  <a:tcPr>
                    <a:solidFill>
                      <a:schemeClr val="accent5">
                        <a:lumMod val="40000"/>
                        <a:lumOff val="60000"/>
                      </a:schemeClr>
                    </a:solidFill>
                  </a:tcPr>
                </a:tc>
                <a:tc>
                  <a:txBody>
                    <a:bodyPr/>
                    <a:lstStyle/>
                    <a:p>
                      <a:r>
                        <a:rPr lang="en-GB" sz="1100" dirty="0"/>
                        <a:t>Ability to change direction quickly. Used in football</a:t>
                      </a:r>
                      <a:r>
                        <a:rPr lang="en-GB" sz="1100" baseline="0" dirty="0"/>
                        <a:t> and basketball.</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583253">
                <a:tc>
                  <a:txBody>
                    <a:bodyPr/>
                    <a:lstStyle/>
                    <a:p>
                      <a:r>
                        <a:rPr lang="en-GB" sz="1100" dirty="0">
                          <a:solidFill>
                            <a:schemeClr val="tx1"/>
                          </a:solidFill>
                        </a:rPr>
                        <a:t>Reaction time</a:t>
                      </a:r>
                    </a:p>
                  </a:txBody>
                  <a:tcPr>
                    <a:solidFill>
                      <a:schemeClr val="accent5">
                        <a:lumMod val="40000"/>
                        <a:lumOff val="60000"/>
                      </a:schemeClr>
                    </a:solidFill>
                  </a:tcPr>
                </a:tc>
                <a:tc>
                  <a:txBody>
                    <a:bodyPr/>
                    <a:lstStyle/>
                    <a:p>
                      <a:r>
                        <a:rPr lang="en-GB" sz="1100" dirty="0"/>
                        <a:t>Ability to respond to a stimulus quickly. Used at</a:t>
                      </a:r>
                      <a:r>
                        <a:rPr lang="en-GB" sz="1100" baseline="0" dirty="0"/>
                        <a:t> the start of the 100m.</a:t>
                      </a:r>
                      <a:endParaRPr lang="en-GB" sz="1100" dirty="0"/>
                    </a:p>
                  </a:txBody>
                  <a:tcPr>
                    <a:solidFill>
                      <a:schemeClr val="accent5">
                        <a:lumMod val="40000"/>
                        <a:lumOff val="60000"/>
                      </a:schemeClr>
                    </a:solidFill>
                  </a:tcPr>
                </a:tc>
                <a:extLst>
                  <a:ext uri="{0D108BD9-81ED-4DB2-BD59-A6C34878D82A}">
                    <a16:rowId xmlns:a16="http://schemas.microsoft.com/office/drawing/2014/main" val="2506169505"/>
                  </a:ext>
                </a:extLst>
              </a:tr>
              <a:tr h="684342">
                <a:tc>
                  <a:txBody>
                    <a:bodyPr/>
                    <a:lstStyle/>
                    <a:p>
                      <a:r>
                        <a:rPr lang="en-GB" sz="1100" dirty="0">
                          <a:solidFill>
                            <a:schemeClr val="tx1"/>
                          </a:solidFill>
                        </a:rPr>
                        <a:t>Speed</a:t>
                      </a:r>
                    </a:p>
                  </a:txBody>
                  <a:tcPr>
                    <a:solidFill>
                      <a:schemeClr val="accent5">
                        <a:lumMod val="40000"/>
                        <a:lumOff val="60000"/>
                      </a:schemeClr>
                    </a:solidFill>
                  </a:tcPr>
                </a:tc>
                <a:tc>
                  <a:txBody>
                    <a:bodyPr/>
                    <a:lstStyle/>
                    <a:p>
                      <a:r>
                        <a:rPr lang="en-GB" sz="1100" dirty="0"/>
                        <a:t>Ability</a:t>
                      </a:r>
                      <a:r>
                        <a:rPr lang="en-GB" sz="1100" baseline="0" dirty="0"/>
                        <a:t> to get from one place to another quickly. Used in sprinting and football.</a:t>
                      </a:r>
                      <a:endParaRPr lang="en-GB" sz="1100" dirty="0"/>
                    </a:p>
                  </a:txBody>
                  <a:tcPr>
                    <a:solidFill>
                      <a:schemeClr val="accent5">
                        <a:lumMod val="40000"/>
                        <a:lumOff val="60000"/>
                      </a:schemeClr>
                    </a:solidFill>
                  </a:tcPr>
                </a:tc>
                <a:extLst>
                  <a:ext uri="{0D108BD9-81ED-4DB2-BD59-A6C34878D82A}">
                    <a16:rowId xmlns:a16="http://schemas.microsoft.com/office/drawing/2014/main" val="306945458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54069878"/>
              </p:ext>
            </p:extLst>
          </p:nvPr>
        </p:nvGraphicFramePr>
        <p:xfrm>
          <a:off x="2"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Spring</a:t>
                      </a:r>
                      <a:r>
                        <a:rPr lang="en-GB" sz="1400" baseline="0" dirty="0" smtClean="0">
                          <a:solidFill>
                            <a:srgbClr val="000000"/>
                          </a:solidFill>
                        </a:rPr>
                        <a:t> </a:t>
                      </a:r>
                      <a:r>
                        <a:rPr lang="en-GB" sz="1400" baseline="0" dirty="0">
                          <a:solidFill>
                            <a:srgbClr val="000000"/>
                          </a:solidFill>
                        </a:rPr>
                        <a:t>Term 2 Knowledge Organiser – Handball Year 7</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581337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76019020"/>
              </p:ext>
            </p:extLst>
          </p:nvPr>
        </p:nvGraphicFramePr>
        <p:xfrm>
          <a:off x="0" y="296110"/>
          <a:ext cx="6611814" cy="3204004"/>
        </p:xfrm>
        <a:graphic>
          <a:graphicData uri="http://schemas.openxmlformats.org/drawingml/2006/table">
            <a:tbl>
              <a:tblPr firstRow="1" bandRow="1">
                <a:tableStyleId>{5C22544A-7EE6-4342-B048-85BDC9FD1C3A}</a:tableStyleId>
              </a:tblPr>
              <a:tblGrid>
                <a:gridCol w="891750">
                  <a:extLst>
                    <a:ext uri="{9D8B030D-6E8A-4147-A177-3AD203B41FA5}">
                      <a16:colId xmlns:a16="http://schemas.microsoft.com/office/drawing/2014/main" val="3164865250"/>
                    </a:ext>
                  </a:extLst>
                </a:gridCol>
                <a:gridCol w="2116144">
                  <a:extLst>
                    <a:ext uri="{9D8B030D-6E8A-4147-A177-3AD203B41FA5}">
                      <a16:colId xmlns:a16="http://schemas.microsoft.com/office/drawing/2014/main" val="2235163462"/>
                    </a:ext>
                  </a:extLst>
                </a:gridCol>
                <a:gridCol w="1082842">
                  <a:extLst>
                    <a:ext uri="{9D8B030D-6E8A-4147-A177-3AD203B41FA5}">
                      <a16:colId xmlns:a16="http://schemas.microsoft.com/office/drawing/2014/main" val="327974424"/>
                    </a:ext>
                  </a:extLst>
                </a:gridCol>
                <a:gridCol w="2521078">
                  <a:extLst>
                    <a:ext uri="{9D8B030D-6E8A-4147-A177-3AD203B41FA5}">
                      <a16:colId xmlns:a16="http://schemas.microsoft.com/office/drawing/2014/main" val="1394976353"/>
                    </a:ext>
                  </a:extLst>
                </a:gridCol>
              </a:tblGrid>
              <a:tr h="264261">
                <a:tc gridSpan="2">
                  <a:txBody>
                    <a:bodyPr/>
                    <a:lstStyle/>
                    <a:p>
                      <a:r>
                        <a:rPr lang="en-GB" sz="1100" dirty="0">
                          <a:solidFill>
                            <a:schemeClr val="tx1"/>
                          </a:solidFill>
                        </a:rPr>
                        <a:t>Skeletal System</a:t>
                      </a:r>
                    </a:p>
                  </a:txBody>
                  <a:tcPr>
                    <a:solidFill>
                      <a:srgbClr val="92D050"/>
                    </a:solidFill>
                  </a:tcPr>
                </a:tc>
                <a:tc hMerge="1">
                  <a:txBody>
                    <a:bodyPr/>
                    <a:lstStyle/>
                    <a:p>
                      <a:endParaRPr lang="en-GB"/>
                    </a:p>
                  </a:txBody>
                  <a:tcPr/>
                </a:tc>
                <a:tc gridSpan="2">
                  <a:txBody>
                    <a:bodyPr/>
                    <a:lstStyle/>
                    <a:p>
                      <a:r>
                        <a:rPr lang="en-GB" sz="1100" dirty="0">
                          <a:solidFill>
                            <a:schemeClr val="tx1"/>
                          </a:solidFill>
                        </a:rPr>
                        <a:t>Muscular System</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471029">
                <a:tc>
                  <a:txBody>
                    <a:bodyPr/>
                    <a:lstStyle/>
                    <a:p>
                      <a:r>
                        <a:rPr lang="en-GB" sz="1100" dirty="0">
                          <a:solidFill>
                            <a:schemeClr val="tx1"/>
                          </a:solidFill>
                        </a:rPr>
                        <a:t>Ulna</a:t>
                      </a:r>
                    </a:p>
                  </a:txBody>
                  <a:tcPr>
                    <a:solidFill>
                      <a:srgbClr val="92D050"/>
                    </a:solidFill>
                  </a:tcPr>
                </a:tc>
                <a:tc>
                  <a:txBody>
                    <a:bodyPr/>
                    <a:lstStyle/>
                    <a:p>
                      <a:r>
                        <a:rPr lang="en-GB" sz="1100" dirty="0">
                          <a:solidFill>
                            <a:schemeClr val="tx1"/>
                          </a:solidFill>
                        </a:rPr>
                        <a:t>Located in</a:t>
                      </a:r>
                      <a:r>
                        <a:rPr lang="en-GB" sz="1100" baseline="0" dirty="0">
                          <a:solidFill>
                            <a:schemeClr val="tx1"/>
                          </a:solidFill>
                        </a:rPr>
                        <a:t> the lower arm next to the radius. Used when hitting a ball in tennis.</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Pectorals</a:t>
                      </a:r>
                    </a:p>
                    <a:p>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Located on the top/front</a:t>
                      </a:r>
                      <a:r>
                        <a:rPr lang="en-GB" sz="1100" baseline="0" dirty="0">
                          <a:solidFill>
                            <a:schemeClr val="tx1"/>
                          </a:solidFill>
                        </a:rPr>
                        <a:t> </a:t>
                      </a:r>
                      <a:r>
                        <a:rPr lang="en-GB" sz="1100" dirty="0">
                          <a:solidFill>
                            <a:schemeClr val="tx1"/>
                          </a:solidFill>
                        </a:rPr>
                        <a:t>of the chest. Used in throwing such as javelin.</a:t>
                      </a:r>
                    </a:p>
                  </a:txBody>
                  <a:tcPr>
                    <a:solidFill>
                      <a:schemeClr val="accent2">
                        <a:lumMod val="60000"/>
                        <a:lumOff val="40000"/>
                      </a:schemeClr>
                    </a:solidFill>
                  </a:tcPr>
                </a:tc>
                <a:extLst>
                  <a:ext uri="{0D108BD9-81ED-4DB2-BD59-A6C34878D82A}">
                    <a16:rowId xmlns:a16="http://schemas.microsoft.com/office/drawing/2014/main" val="467290002"/>
                  </a:ext>
                </a:extLst>
              </a:tr>
              <a:tr h="423423">
                <a:tc>
                  <a:txBody>
                    <a:bodyPr/>
                    <a:lstStyle/>
                    <a:p>
                      <a:r>
                        <a:rPr lang="en-GB" sz="1100" dirty="0">
                          <a:solidFill>
                            <a:schemeClr val="tx1"/>
                          </a:solidFill>
                        </a:rPr>
                        <a:t>Radius</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 in the lower arm next to the ulna. Used when hitting</a:t>
                      </a:r>
                      <a:r>
                        <a:rPr lang="en-GB" sz="1100" baseline="0" dirty="0">
                          <a:solidFill>
                            <a:schemeClr val="tx1"/>
                          </a:solidFill>
                        </a:rPr>
                        <a:t> a ball in cricket.</a:t>
                      </a:r>
                      <a:endParaRPr lang="en-GB" sz="1100" dirty="0">
                        <a:solidFill>
                          <a:schemeClr val="tx1"/>
                        </a:solidFill>
                      </a:endParaRPr>
                    </a:p>
                  </a:txBody>
                  <a:tcPr>
                    <a:solidFill>
                      <a:srgbClr val="92D050"/>
                    </a:solidFill>
                  </a:tcPr>
                </a:tc>
                <a:tc>
                  <a:txBody>
                    <a:bodyPr/>
                    <a:lstStyle/>
                    <a:p>
                      <a:r>
                        <a:rPr lang="en-GB" sz="1100" dirty="0">
                          <a:solidFill>
                            <a:schemeClr val="tx1"/>
                          </a:solidFill>
                        </a:rPr>
                        <a:t>Latissimus</a:t>
                      </a:r>
                      <a:r>
                        <a:rPr lang="en-GB" sz="1100" baseline="0" dirty="0">
                          <a:solidFill>
                            <a:schemeClr val="tx1"/>
                          </a:solidFill>
                        </a:rPr>
                        <a:t> </a:t>
                      </a:r>
                      <a:r>
                        <a:rPr lang="en-GB" sz="1100" baseline="0" dirty="0" err="1">
                          <a:solidFill>
                            <a:schemeClr val="tx1"/>
                          </a:solidFill>
                        </a:rPr>
                        <a:t>dorsi</a:t>
                      </a:r>
                      <a:endParaRPr lang="en-GB" sz="1100" dirty="0">
                        <a:solidFill>
                          <a:schemeClr val="tx1"/>
                        </a:solidFill>
                      </a:endParaRPr>
                    </a:p>
                  </a:txBody>
                  <a:tcPr>
                    <a:solidFill>
                      <a:schemeClr val="accent2">
                        <a:lumMod val="60000"/>
                        <a:lumOff val="40000"/>
                      </a:schemeClr>
                    </a:solidFill>
                  </a:tcPr>
                </a:tc>
                <a:tc>
                  <a:txBody>
                    <a:bodyPr/>
                    <a:lstStyle/>
                    <a:p>
                      <a:r>
                        <a:rPr lang="en-GB" sz="1100" dirty="0">
                          <a:solidFill>
                            <a:schemeClr val="tx1"/>
                          </a:solidFill>
                        </a:rPr>
                        <a:t>Allows</a:t>
                      </a:r>
                      <a:r>
                        <a:rPr lang="en-GB" sz="1100" baseline="0" dirty="0">
                          <a:solidFill>
                            <a:schemeClr val="tx1"/>
                          </a:solidFill>
                        </a:rPr>
                        <a:t> the shoulder to move up and down. Used in swimming.</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606246">
                <a:tc>
                  <a:txBody>
                    <a:bodyPr/>
                    <a:lstStyle/>
                    <a:p>
                      <a:r>
                        <a:rPr lang="en-GB" sz="1100" dirty="0">
                          <a:solidFill>
                            <a:schemeClr val="tx1"/>
                          </a:solidFill>
                        </a:rPr>
                        <a:t>Vertebrae</a:t>
                      </a:r>
                    </a:p>
                  </a:txBody>
                  <a:tcPr>
                    <a:solidFill>
                      <a:srgbClr val="92D050"/>
                    </a:solidFill>
                  </a:tcPr>
                </a:tc>
                <a:tc>
                  <a:txBody>
                    <a:bodyPr/>
                    <a:lstStyle/>
                    <a:p>
                      <a:r>
                        <a:rPr lang="en-GB" sz="1100" dirty="0">
                          <a:solidFill>
                            <a:schemeClr val="tx1"/>
                          </a:solidFill>
                        </a:rPr>
                        <a:t>Protects</a:t>
                      </a:r>
                      <a:r>
                        <a:rPr lang="en-GB" sz="1100" baseline="0" dirty="0">
                          <a:solidFill>
                            <a:schemeClr val="tx1"/>
                          </a:solidFill>
                        </a:rPr>
                        <a:t> the spinal cord. Used when performing rolls in gymnastics.</a:t>
                      </a:r>
                      <a:endParaRPr lang="en-GB" sz="1100" dirty="0">
                        <a:solidFill>
                          <a:schemeClr val="tx1"/>
                        </a:solidFill>
                      </a:endParaRPr>
                    </a:p>
                  </a:txBody>
                  <a:tcPr>
                    <a:solidFill>
                      <a:srgbClr val="92D050"/>
                    </a:solidFill>
                  </a:tcPr>
                </a:tc>
                <a:tc>
                  <a:txBody>
                    <a:bodyPr/>
                    <a:lstStyle/>
                    <a:p>
                      <a:r>
                        <a:rPr lang="en-GB" sz="1100" dirty="0">
                          <a:solidFill>
                            <a:schemeClr val="tx1"/>
                          </a:solidFill>
                        </a:rPr>
                        <a:t>Trapezius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Located</a:t>
                      </a:r>
                      <a:r>
                        <a:rPr lang="en-GB" sz="1100" baseline="0" dirty="0">
                          <a:solidFill>
                            <a:schemeClr val="tx1"/>
                          </a:solidFill>
                        </a:rPr>
                        <a:t> at the top of the back keeping the shoulder in position. Used when taking a throw in in football.</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295014">
                <a:tc>
                  <a:txBody>
                    <a:bodyPr/>
                    <a:lstStyle/>
                    <a:p>
                      <a:r>
                        <a:rPr lang="en-GB" sz="1100" dirty="0">
                          <a:solidFill>
                            <a:schemeClr val="tx1"/>
                          </a:solidFill>
                        </a:rPr>
                        <a:t>Hip</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Consists</a:t>
                      </a:r>
                      <a:r>
                        <a:rPr lang="en-GB" sz="1100" baseline="0" dirty="0">
                          <a:solidFill>
                            <a:schemeClr val="tx1"/>
                          </a:solidFill>
                        </a:rPr>
                        <a:t> of the pelvis that is a flat bone.</a:t>
                      </a:r>
                      <a:endParaRPr lang="en-GB" sz="1100" dirty="0">
                        <a:solidFill>
                          <a:schemeClr val="tx1"/>
                        </a:solidFill>
                      </a:endParaRPr>
                    </a:p>
                  </a:txBody>
                  <a:tcPr>
                    <a:solidFill>
                      <a:srgbClr val="92D050"/>
                    </a:solidFill>
                  </a:tcPr>
                </a:tc>
                <a:tc>
                  <a:txBody>
                    <a:bodyPr/>
                    <a:lstStyle/>
                    <a:p>
                      <a:r>
                        <a:rPr lang="en-GB" sz="1100" dirty="0">
                          <a:solidFill>
                            <a:schemeClr val="tx1"/>
                          </a:solidFill>
                        </a:rPr>
                        <a:t>Tendon</a:t>
                      </a:r>
                    </a:p>
                  </a:txBody>
                  <a:tcPr>
                    <a:solidFill>
                      <a:schemeClr val="accent2">
                        <a:lumMod val="60000"/>
                        <a:lumOff val="40000"/>
                      </a:schemeClr>
                    </a:solidFill>
                  </a:tcPr>
                </a:tc>
                <a:tc>
                  <a:txBody>
                    <a:bodyPr/>
                    <a:lstStyle/>
                    <a:p>
                      <a:r>
                        <a:rPr lang="en-GB" sz="1100" dirty="0"/>
                        <a:t>Attaches</a:t>
                      </a:r>
                      <a:r>
                        <a:rPr lang="en-GB" sz="1100" baseline="0" dirty="0"/>
                        <a:t> a muscle to a bone</a:t>
                      </a:r>
                      <a:endParaRPr lang="en-GB" sz="1100" dirty="0"/>
                    </a:p>
                  </a:txBody>
                  <a:tcPr>
                    <a:solidFill>
                      <a:schemeClr val="accent2">
                        <a:lumMod val="60000"/>
                        <a:lumOff val="40000"/>
                      </a:schemeClr>
                    </a:solidFill>
                  </a:tcPr>
                </a:tc>
                <a:extLst>
                  <a:ext uri="{0D108BD9-81ED-4DB2-BD59-A6C34878D82A}">
                    <a16:rowId xmlns:a16="http://schemas.microsoft.com/office/drawing/2014/main" val="3441995262"/>
                  </a:ext>
                </a:extLst>
              </a:tr>
              <a:tr h="282804">
                <a:tc rowSpan="2">
                  <a:txBody>
                    <a:bodyPr/>
                    <a:lstStyle/>
                    <a:p>
                      <a:r>
                        <a:rPr lang="en-GB" sz="1100" dirty="0">
                          <a:solidFill>
                            <a:schemeClr val="tx1"/>
                          </a:solidFill>
                        </a:rPr>
                        <a:t>Ankle</a:t>
                      </a:r>
                    </a:p>
                  </a:txBody>
                  <a:tcPr>
                    <a:solidFill>
                      <a:srgbClr val="92D050"/>
                    </a:solidFill>
                  </a:tcPr>
                </a:tc>
                <a:tc rowSpan="2">
                  <a:txBody>
                    <a:bodyPr/>
                    <a:lstStyle/>
                    <a:p>
                      <a:r>
                        <a:rPr lang="en-GB" sz="1100" dirty="0">
                          <a:solidFill>
                            <a:schemeClr val="tx1"/>
                          </a:solidFill>
                        </a:rPr>
                        <a:t>Bones that make up the ankle include the talus, tibia and fibula. Used when</a:t>
                      </a:r>
                      <a:r>
                        <a:rPr lang="en-GB" sz="1100" baseline="0" dirty="0">
                          <a:solidFill>
                            <a:schemeClr val="tx1"/>
                          </a:solidFill>
                        </a:rPr>
                        <a:t> kicking a ball.</a:t>
                      </a:r>
                      <a:endParaRPr lang="en-GB" sz="1100" dirty="0">
                        <a:solidFill>
                          <a:schemeClr val="tx1"/>
                        </a:solidFill>
                      </a:endParaRPr>
                    </a:p>
                  </a:txBody>
                  <a:tcPr>
                    <a:solidFill>
                      <a:srgbClr val="92D050"/>
                    </a:solidFill>
                  </a:tcPr>
                </a:tc>
                <a:tc>
                  <a:txBody>
                    <a:bodyPr/>
                    <a:lstStyle/>
                    <a:p>
                      <a:r>
                        <a:rPr lang="en-GB" sz="1100" dirty="0">
                          <a:solidFill>
                            <a:schemeClr val="tx1"/>
                          </a:solidFill>
                        </a:rPr>
                        <a:t>Ligament</a:t>
                      </a:r>
                    </a:p>
                  </a:txBody>
                  <a:tcPr>
                    <a:solidFill>
                      <a:schemeClr val="accent2">
                        <a:lumMod val="60000"/>
                        <a:lumOff val="40000"/>
                      </a:schemeClr>
                    </a:solidFill>
                  </a:tcPr>
                </a:tc>
                <a:tc>
                  <a:txBody>
                    <a:bodyPr/>
                    <a:lstStyle/>
                    <a:p>
                      <a:r>
                        <a:rPr lang="en-GB" sz="1100" dirty="0"/>
                        <a:t>Attaches a</a:t>
                      </a:r>
                      <a:r>
                        <a:rPr lang="en-GB" sz="1100" baseline="0" dirty="0"/>
                        <a:t> bone to a bone</a:t>
                      </a:r>
                    </a:p>
                  </a:txBody>
                  <a:tcPr>
                    <a:solidFill>
                      <a:schemeClr val="accent2">
                        <a:lumMod val="60000"/>
                        <a:lumOff val="40000"/>
                      </a:schemeClr>
                    </a:solidFill>
                  </a:tcPr>
                </a:tc>
                <a:extLst>
                  <a:ext uri="{0D108BD9-81ED-4DB2-BD59-A6C34878D82A}">
                    <a16:rowId xmlns:a16="http://schemas.microsoft.com/office/drawing/2014/main" val="3078415272"/>
                  </a:ext>
                </a:extLst>
              </a:tr>
              <a:tr h="435253">
                <a:tc vMerge="1">
                  <a:txBody>
                    <a:bodyPr/>
                    <a:lstStyle/>
                    <a:p>
                      <a:endParaRPr lang="en-GB" sz="1100" dirty="0">
                        <a:solidFill>
                          <a:schemeClr val="tx1"/>
                        </a:solidFill>
                      </a:endParaRPr>
                    </a:p>
                  </a:txBody>
                  <a:tcPr>
                    <a:solidFill>
                      <a:srgbClr val="92D050"/>
                    </a:solidFill>
                  </a:tcPr>
                </a:tc>
                <a:tc vMerge="1">
                  <a:txBody>
                    <a:bodyPr/>
                    <a:lstStyle/>
                    <a:p>
                      <a:endParaRPr lang="en-GB" dirty="0"/>
                    </a:p>
                  </a:txBody>
                  <a:tcPr>
                    <a:solidFill>
                      <a:srgbClr val="92D050"/>
                    </a:solidFill>
                  </a:tcPr>
                </a:tc>
                <a:tc>
                  <a:txBody>
                    <a:bodyPr/>
                    <a:lstStyle/>
                    <a:p>
                      <a:r>
                        <a:rPr lang="en-GB" sz="1100" dirty="0">
                          <a:solidFill>
                            <a:schemeClr val="tx1"/>
                          </a:solidFill>
                        </a:rPr>
                        <a:t>Abdominals</a:t>
                      </a:r>
                    </a:p>
                  </a:txBody>
                  <a:tcPr>
                    <a:solidFill>
                      <a:schemeClr val="accent2">
                        <a:lumMod val="60000"/>
                        <a:lumOff val="40000"/>
                      </a:schemeClr>
                    </a:solidFill>
                  </a:tcPr>
                </a:tc>
                <a:tc>
                  <a:txBody>
                    <a:bodyPr/>
                    <a:lstStyle/>
                    <a:p>
                      <a:r>
                        <a:rPr lang="en-GB" sz="1100" dirty="0"/>
                        <a:t>Located in</a:t>
                      </a:r>
                      <a:r>
                        <a:rPr lang="en-GB" sz="1100" baseline="0" dirty="0"/>
                        <a:t> the middle of the body. Allows the body to bend. Used in gym.</a:t>
                      </a:r>
                      <a:endParaRPr lang="en-GB" sz="1100" dirty="0"/>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64266"/>
        </p:xfrm>
        <a:graphic>
          <a:graphicData uri="http://schemas.openxmlformats.org/drawingml/2006/table">
            <a:tbl>
              <a:tblPr firstRow="1" bandRow="1">
                <a:tableStyleId>{5C22544A-7EE6-4342-B048-85BDC9FD1C3A}</a:tableStyleId>
              </a:tblPr>
              <a:tblGrid>
                <a:gridCol w="931985">
                  <a:extLst>
                    <a:ext uri="{9D8B030D-6E8A-4147-A177-3AD203B41FA5}">
                      <a16:colId xmlns:a16="http://schemas.microsoft.com/office/drawing/2014/main" val="4199751454"/>
                    </a:ext>
                  </a:extLst>
                </a:gridCol>
                <a:gridCol w="1600199">
                  <a:extLst>
                    <a:ext uri="{9D8B030D-6E8A-4147-A177-3AD203B41FA5}">
                      <a16:colId xmlns:a16="http://schemas.microsoft.com/office/drawing/2014/main" val="134358647"/>
                    </a:ext>
                  </a:extLst>
                </a:gridCol>
              </a:tblGrid>
              <a:tr h="258623">
                <a:tc gridSpan="2">
                  <a:txBody>
                    <a:bodyPr/>
                    <a:lstStyle/>
                    <a:p>
                      <a:r>
                        <a:rPr lang="en-GB" sz="1100" baseline="0" dirty="0">
                          <a:solidFill>
                            <a:schemeClr val="tx1"/>
                          </a:solidFill>
                        </a:rPr>
                        <a:t> Rules of basketball</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112135">
                <a:tc>
                  <a:txBody>
                    <a:bodyPr/>
                    <a:lstStyle/>
                    <a:p>
                      <a:r>
                        <a:rPr lang="en-GB" sz="1100" b="1" dirty="0">
                          <a:solidFill>
                            <a:schemeClr val="tx1"/>
                          </a:solidFill>
                        </a:rPr>
                        <a:t>Travelling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Players are not allowed to carry or move with the ball in</a:t>
                      </a:r>
                      <a:r>
                        <a:rPr lang="en-GB" sz="1100" baseline="0" dirty="0">
                          <a:solidFill>
                            <a:schemeClr val="tx1"/>
                          </a:solidFill>
                        </a:rPr>
                        <a:t> their hands. Side line ball awarded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1262688">
                <a:tc>
                  <a:txBody>
                    <a:bodyPr/>
                    <a:lstStyle/>
                    <a:p>
                      <a:r>
                        <a:rPr lang="en-GB" sz="1100" b="1" dirty="0">
                          <a:solidFill>
                            <a:schemeClr val="tx1"/>
                          </a:solidFill>
                        </a:rPr>
                        <a:t>Double Dribble</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is when a player dribbles the ball twice after the ball comes to rest or they put two hands on the ball. Side line ball to the opposition is awarded.</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388531900"/>
                  </a:ext>
                </a:extLst>
              </a:tr>
              <a:tr h="1262688">
                <a:tc>
                  <a:txBody>
                    <a:bodyPr/>
                    <a:lstStyle/>
                    <a:p>
                      <a:r>
                        <a:rPr lang="en-GB" sz="1100" b="1" dirty="0">
                          <a:solidFill>
                            <a:schemeClr val="tx1"/>
                          </a:solidFill>
                        </a:rPr>
                        <a:t>Physical Foul</a:t>
                      </a:r>
                    </a:p>
                  </a:txBody>
                  <a:tcPr>
                    <a:solidFill>
                      <a:schemeClr val="accent3">
                        <a:lumMod val="20000"/>
                        <a:lumOff val="80000"/>
                      </a:schemeClr>
                    </a:solidFill>
                  </a:tcPr>
                </a:tc>
                <a:tc>
                  <a:txBody>
                    <a:bodyPr/>
                    <a:lstStyle/>
                    <a:p>
                      <a:r>
                        <a:rPr lang="en-GB" sz="1100" dirty="0">
                          <a:solidFill>
                            <a:schemeClr val="tx1"/>
                          </a:solidFill>
                        </a:rPr>
                        <a:t>No contact is permitted between players.  Side line ball is awarded to the opposition. If a foul occurs in the key during a shot. A free throw is awarded.</a:t>
                      </a:r>
                    </a:p>
                  </a:txBody>
                  <a:tcPr>
                    <a:solidFill>
                      <a:schemeClr val="accent3">
                        <a:lumMod val="20000"/>
                        <a:lumOff val="80000"/>
                      </a:schemeClr>
                    </a:solidFill>
                  </a:tcPr>
                </a:tc>
                <a:extLst>
                  <a:ext uri="{0D108BD9-81ED-4DB2-BD59-A6C34878D82A}">
                    <a16:rowId xmlns:a16="http://schemas.microsoft.com/office/drawing/2014/main" val="742250476"/>
                  </a:ext>
                </a:extLst>
              </a:tr>
              <a:tr h="760655">
                <a:tc>
                  <a:txBody>
                    <a:bodyPr/>
                    <a:lstStyle/>
                    <a:p>
                      <a:r>
                        <a:rPr lang="en-GB" sz="1100" b="1" dirty="0">
                          <a:solidFill>
                            <a:schemeClr val="tx1"/>
                          </a:solidFill>
                        </a:rPr>
                        <a:t>Back court violation</a:t>
                      </a:r>
                    </a:p>
                  </a:txBody>
                  <a:tcPr>
                    <a:solidFill>
                      <a:schemeClr val="accent3">
                        <a:lumMod val="20000"/>
                        <a:lumOff val="80000"/>
                      </a:schemeClr>
                    </a:solidFill>
                  </a:tcPr>
                </a:tc>
                <a:tc>
                  <a:txBody>
                    <a:bodyPr/>
                    <a:lstStyle/>
                    <a:p>
                      <a:r>
                        <a:rPr lang="en-GB" sz="1100" dirty="0">
                          <a:solidFill>
                            <a:schemeClr val="tx1"/>
                          </a:solidFill>
                        </a:rPr>
                        <a:t>This is when a player passes</a:t>
                      </a:r>
                      <a:r>
                        <a:rPr lang="en-GB" sz="1100" baseline="0" dirty="0">
                          <a:solidFill>
                            <a:schemeClr val="tx1"/>
                          </a:solidFill>
                        </a:rPr>
                        <a:t> or dribbles the all back into their own half of the court.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569584869"/>
                  </a:ext>
                </a:extLst>
              </a:tr>
              <a:tr h="1112135">
                <a:tc>
                  <a:txBody>
                    <a:bodyPr/>
                    <a:lstStyle/>
                    <a:p>
                      <a:r>
                        <a:rPr lang="en-GB" sz="1100" b="1" dirty="0">
                          <a:solidFill>
                            <a:schemeClr val="tx1"/>
                          </a:solidFill>
                        </a:rPr>
                        <a:t>Scoring</a:t>
                      </a:r>
                    </a:p>
                  </a:txBody>
                  <a:tcPr>
                    <a:solidFill>
                      <a:schemeClr val="accent3">
                        <a:lumMod val="20000"/>
                        <a:lumOff val="80000"/>
                      </a:schemeClr>
                    </a:solidFill>
                  </a:tcPr>
                </a:tc>
                <a:tc>
                  <a:txBody>
                    <a:bodyPr/>
                    <a:lstStyle/>
                    <a:p>
                      <a:r>
                        <a:rPr lang="en-GB" sz="1100" dirty="0">
                          <a:solidFill>
                            <a:schemeClr val="tx1"/>
                          </a:solidFill>
                        </a:rPr>
                        <a:t>2 points</a:t>
                      </a:r>
                      <a:r>
                        <a:rPr lang="en-GB" sz="1100" baseline="0" dirty="0">
                          <a:solidFill>
                            <a:schemeClr val="tx1"/>
                          </a:solidFill>
                        </a:rPr>
                        <a:t> awarded for a basket within the key. 3 points are awarded for a basket from outside the key. 1 point is awarded for a free throw.</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1276283625"/>
                  </a:ext>
                </a:extLst>
              </a:tr>
              <a:tr h="1089076">
                <a:tc>
                  <a:txBody>
                    <a:bodyPr/>
                    <a:lstStyle/>
                    <a:p>
                      <a:r>
                        <a:rPr lang="en-GB" sz="1100" b="1" dirty="0">
                          <a:solidFill>
                            <a:schemeClr val="tx1"/>
                          </a:solidFill>
                        </a:rPr>
                        <a:t>Triple threat</a:t>
                      </a:r>
                    </a:p>
                  </a:txBody>
                  <a:tcPr>
                    <a:solidFill>
                      <a:schemeClr val="accent3">
                        <a:lumMod val="20000"/>
                        <a:lumOff val="80000"/>
                      </a:schemeClr>
                    </a:solidFill>
                  </a:tcPr>
                </a:tc>
                <a:tc>
                  <a:txBody>
                    <a:bodyPr/>
                    <a:lstStyle/>
                    <a:p>
                      <a:r>
                        <a:rPr lang="en-GB" sz="1100" dirty="0">
                          <a:solidFill>
                            <a:schemeClr val="tx1"/>
                          </a:solidFill>
                        </a:rPr>
                        <a:t>This</a:t>
                      </a:r>
                      <a:r>
                        <a:rPr lang="en-GB" sz="1100" baseline="0" dirty="0">
                          <a:solidFill>
                            <a:schemeClr val="tx1"/>
                          </a:solidFill>
                        </a:rPr>
                        <a:t> a position when a player can either pass, dribble or shoot.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211236564"/>
                  </a:ext>
                </a:extLst>
              </a:tr>
            </a:tbl>
          </a:graphicData>
        </a:graphic>
      </p:graphicFrame>
      <p:graphicFrame>
        <p:nvGraphicFramePr>
          <p:cNvPr id="6" name="Table 5"/>
          <p:cNvGraphicFramePr>
            <a:graphicFrameLocks noGrp="1"/>
          </p:cNvGraphicFramePr>
          <p:nvPr>
            <p:extLst/>
          </p:nvPr>
        </p:nvGraphicFramePr>
        <p:xfrm>
          <a:off x="1" y="3506380"/>
          <a:ext cx="2538662" cy="3351620"/>
        </p:xfrm>
        <a:graphic>
          <a:graphicData uri="http://schemas.openxmlformats.org/drawingml/2006/table">
            <a:tbl>
              <a:tblPr firstRow="1" bandRow="1">
                <a:tableStyleId>{5C22544A-7EE6-4342-B048-85BDC9FD1C3A}</a:tableStyleId>
              </a:tblPr>
              <a:tblGrid>
                <a:gridCol w="926431">
                  <a:extLst>
                    <a:ext uri="{9D8B030D-6E8A-4147-A177-3AD203B41FA5}">
                      <a16:colId xmlns:a16="http://schemas.microsoft.com/office/drawing/2014/main" val="2645025886"/>
                    </a:ext>
                  </a:extLst>
                </a:gridCol>
                <a:gridCol w="1612231">
                  <a:extLst>
                    <a:ext uri="{9D8B030D-6E8A-4147-A177-3AD203B41FA5}">
                      <a16:colId xmlns:a16="http://schemas.microsoft.com/office/drawing/2014/main" val="3333972068"/>
                    </a:ext>
                  </a:extLst>
                </a:gridCol>
              </a:tblGrid>
              <a:tr h="33761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Different body types in</a:t>
                      </a:r>
                      <a:r>
                        <a:rPr lang="en-GB" sz="1100" b="1" baseline="0" dirty="0">
                          <a:solidFill>
                            <a:schemeClr val="tx1"/>
                          </a:solidFill>
                        </a:rPr>
                        <a:t> sport</a:t>
                      </a:r>
                      <a:endParaRPr lang="en-GB" sz="1100" b="1" dirty="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951610">
                <a:tc>
                  <a:txBody>
                    <a:bodyPr/>
                    <a:lstStyle/>
                    <a:p>
                      <a:r>
                        <a:rPr lang="en-GB" sz="1100" dirty="0">
                          <a:solidFill>
                            <a:schemeClr val="tx1"/>
                          </a:solidFill>
                        </a:rPr>
                        <a:t>Ectomorph</a:t>
                      </a:r>
                    </a:p>
                  </a:txBody>
                  <a:tcPr>
                    <a:solidFill>
                      <a:schemeClr val="accent1">
                        <a:lumMod val="40000"/>
                        <a:lumOff val="60000"/>
                      </a:schemeClr>
                    </a:solidFill>
                  </a:tcPr>
                </a:tc>
                <a:tc>
                  <a:txBody>
                    <a:bodyPr/>
                    <a:lstStyle/>
                    <a:p>
                      <a:r>
                        <a:rPr lang="en-GB" sz="1100" dirty="0"/>
                        <a:t>Characteristic</a:t>
                      </a:r>
                      <a:r>
                        <a:rPr lang="en-GB" sz="1100" baseline="0" dirty="0"/>
                        <a:t>s include: long arms and legs, little body fat/muscle. Sports: marathon running, high jump.</a:t>
                      </a:r>
                      <a:endParaRPr lang="en-GB" sz="1100" dirty="0"/>
                    </a:p>
                  </a:txBody>
                  <a:tcPr>
                    <a:solidFill>
                      <a:schemeClr val="accent1">
                        <a:lumMod val="40000"/>
                        <a:lumOff val="60000"/>
                      </a:schemeClr>
                    </a:solidFill>
                  </a:tcPr>
                </a:tc>
                <a:extLst>
                  <a:ext uri="{0D108BD9-81ED-4DB2-BD59-A6C34878D82A}">
                    <a16:rowId xmlns:a16="http://schemas.microsoft.com/office/drawing/2014/main" val="3061556891"/>
                  </a:ext>
                </a:extLst>
              </a:tr>
              <a:tr h="1123212">
                <a:tc>
                  <a:txBody>
                    <a:bodyPr/>
                    <a:lstStyle/>
                    <a:p>
                      <a:r>
                        <a:rPr lang="en-GB" sz="1100" dirty="0">
                          <a:solidFill>
                            <a:schemeClr val="tx1"/>
                          </a:solidFill>
                        </a:rPr>
                        <a:t>Mesomorph</a:t>
                      </a:r>
                    </a:p>
                  </a:txBody>
                  <a:tcPr>
                    <a:solidFill>
                      <a:schemeClr val="accent1">
                        <a:lumMod val="40000"/>
                        <a:lumOff val="60000"/>
                      </a:schemeClr>
                    </a:solidFill>
                  </a:tcPr>
                </a:tc>
                <a:tc>
                  <a:txBody>
                    <a:bodyPr/>
                    <a:lstStyle/>
                    <a:p>
                      <a:r>
                        <a:rPr lang="en-GB" sz="1100" dirty="0"/>
                        <a:t>Characteristics include: lots of muscle, wide</a:t>
                      </a:r>
                      <a:r>
                        <a:rPr lang="en-GB" sz="1100" baseline="0" dirty="0"/>
                        <a:t> shoulders and narrow waist. Sports: Weightlifting, swimming, sprinting.</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39185">
                <a:tc>
                  <a:txBody>
                    <a:bodyPr/>
                    <a:lstStyle/>
                    <a:p>
                      <a:r>
                        <a:rPr lang="en-GB" sz="1100" dirty="0">
                          <a:solidFill>
                            <a:schemeClr val="tx1"/>
                          </a:solidFill>
                        </a:rPr>
                        <a:t>Endomorph</a:t>
                      </a:r>
                    </a:p>
                  </a:txBody>
                  <a:tcPr>
                    <a:solidFill>
                      <a:schemeClr val="accent1">
                        <a:lumMod val="40000"/>
                        <a:lumOff val="60000"/>
                      </a:schemeClr>
                    </a:solidFill>
                  </a:tcPr>
                </a:tc>
                <a:tc>
                  <a:txBody>
                    <a:bodyPr/>
                    <a:lstStyle/>
                    <a:p>
                      <a:r>
                        <a:rPr lang="en-GB" sz="1100" dirty="0"/>
                        <a:t>Characteristics:</a:t>
                      </a:r>
                      <a:r>
                        <a:rPr lang="en-GB" sz="1100" baseline="0" dirty="0"/>
                        <a:t>  dumpy, lots of fat, little muscle, short arms/legs. Sports: Sumo wrestling.</a:t>
                      </a:r>
                      <a:endParaRPr lang="en-GB" sz="1100" dirty="0"/>
                    </a:p>
                  </a:txBody>
                  <a:tcPr>
                    <a:solidFill>
                      <a:schemeClr val="accent1">
                        <a:lumMod val="40000"/>
                        <a:lumOff val="60000"/>
                      </a:schemeClr>
                    </a:solidFill>
                  </a:tcPr>
                </a:tc>
                <a:extLst>
                  <a:ext uri="{0D108BD9-81ED-4DB2-BD59-A6C34878D82A}">
                    <a16:rowId xmlns:a16="http://schemas.microsoft.com/office/drawing/2014/main" val="1948897614"/>
                  </a:ext>
                </a:extLst>
              </a:tr>
            </a:tbl>
          </a:graphicData>
        </a:graphic>
      </p:graphicFrame>
      <p:graphicFrame>
        <p:nvGraphicFramePr>
          <p:cNvPr id="7" name="Table 6"/>
          <p:cNvGraphicFramePr>
            <a:graphicFrameLocks noGrp="1"/>
          </p:cNvGraphicFramePr>
          <p:nvPr>
            <p:extLst/>
          </p:nvPr>
        </p:nvGraphicFramePr>
        <p:xfrm>
          <a:off x="2538663" y="3506381"/>
          <a:ext cx="4073152" cy="3351619"/>
        </p:xfrm>
        <a:graphic>
          <a:graphicData uri="http://schemas.openxmlformats.org/drawingml/2006/table">
            <a:tbl>
              <a:tblPr firstRow="1" bandRow="1">
                <a:tableStyleId>{5C22544A-7EE6-4342-B048-85BDC9FD1C3A}</a:tableStyleId>
              </a:tblPr>
              <a:tblGrid>
                <a:gridCol w="1526513">
                  <a:extLst>
                    <a:ext uri="{9D8B030D-6E8A-4147-A177-3AD203B41FA5}">
                      <a16:colId xmlns:a16="http://schemas.microsoft.com/office/drawing/2014/main" val="2484351767"/>
                    </a:ext>
                  </a:extLst>
                </a:gridCol>
                <a:gridCol w="2546639">
                  <a:extLst>
                    <a:ext uri="{9D8B030D-6E8A-4147-A177-3AD203B41FA5}">
                      <a16:colId xmlns:a16="http://schemas.microsoft.com/office/drawing/2014/main" val="531569662"/>
                    </a:ext>
                  </a:extLst>
                </a:gridCol>
              </a:tblGrid>
              <a:tr h="32161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Health components of fitness</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61088">
                <a:tc>
                  <a:txBody>
                    <a:bodyPr/>
                    <a:lstStyle/>
                    <a:p>
                      <a:r>
                        <a:rPr lang="en-GB" sz="1100" dirty="0">
                          <a:solidFill>
                            <a:schemeClr val="tx1"/>
                          </a:solidFill>
                        </a:rPr>
                        <a:t>Flexibility</a:t>
                      </a:r>
                    </a:p>
                  </a:txBody>
                  <a:tcPr>
                    <a:solidFill>
                      <a:schemeClr val="accent5">
                        <a:lumMod val="40000"/>
                        <a:lumOff val="60000"/>
                      </a:schemeClr>
                    </a:solidFill>
                  </a:tcPr>
                </a:tc>
                <a:tc>
                  <a:txBody>
                    <a:bodyPr/>
                    <a:lstStyle/>
                    <a:p>
                      <a:r>
                        <a:rPr lang="en-GB" sz="1100" dirty="0"/>
                        <a:t>The range of movement at a joint.  Needed in gymnastics.</a:t>
                      </a:r>
                    </a:p>
                  </a:txBody>
                  <a:tcPr>
                    <a:solidFill>
                      <a:schemeClr val="accent5">
                        <a:lumMod val="40000"/>
                        <a:lumOff val="60000"/>
                      </a:schemeClr>
                    </a:solidFill>
                  </a:tcPr>
                </a:tc>
                <a:extLst>
                  <a:ext uri="{0D108BD9-81ED-4DB2-BD59-A6C34878D82A}">
                    <a16:rowId xmlns:a16="http://schemas.microsoft.com/office/drawing/2014/main" val="1154790536"/>
                  </a:ext>
                </a:extLst>
              </a:tr>
              <a:tr h="461088">
                <a:tc>
                  <a:txBody>
                    <a:bodyPr/>
                    <a:lstStyle/>
                    <a:p>
                      <a:r>
                        <a:rPr lang="en-GB" sz="1100" dirty="0">
                          <a:solidFill>
                            <a:schemeClr val="tx1"/>
                          </a:solidFill>
                        </a:rPr>
                        <a:t>Muscular Strength</a:t>
                      </a:r>
                    </a:p>
                  </a:txBody>
                  <a:tcPr>
                    <a:solidFill>
                      <a:schemeClr val="accent5">
                        <a:lumMod val="40000"/>
                        <a:lumOff val="60000"/>
                      </a:schemeClr>
                    </a:solidFill>
                  </a:tcPr>
                </a:tc>
                <a:tc>
                  <a:txBody>
                    <a:bodyPr/>
                    <a:lstStyle/>
                    <a:p>
                      <a:r>
                        <a:rPr lang="en-GB" sz="1100" dirty="0"/>
                        <a:t>The maximum force that can</a:t>
                      </a:r>
                      <a:r>
                        <a:rPr lang="en-GB" sz="1100" baseline="0" dirty="0"/>
                        <a:t> be applied to an object. Used in weightlifting.</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642230">
                <a:tc>
                  <a:txBody>
                    <a:bodyPr/>
                    <a:lstStyle/>
                    <a:p>
                      <a:r>
                        <a:rPr lang="en-GB" sz="1100" dirty="0">
                          <a:solidFill>
                            <a:schemeClr val="tx1"/>
                          </a:solidFill>
                        </a:rPr>
                        <a:t>Cardiovascular Fitness</a:t>
                      </a:r>
                    </a:p>
                  </a:txBody>
                  <a:tcPr>
                    <a:solidFill>
                      <a:schemeClr val="accent5">
                        <a:lumMod val="40000"/>
                        <a:lumOff val="60000"/>
                      </a:schemeClr>
                    </a:solidFill>
                  </a:tcPr>
                </a:tc>
                <a:tc>
                  <a:txBody>
                    <a:bodyPr/>
                    <a:lstStyle/>
                    <a:p>
                      <a:r>
                        <a:rPr lang="en-GB" sz="1100" dirty="0"/>
                        <a:t>The ability of the heart to work for long periods</a:t>
                      </a:r>
                      <a:r>
                        <a:rPr lang="en-GB" sz="1100" baseline="0" dirty="0"/>
                        <a:t> without tiring. Needed in long distance running and cycling.</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642230">
                <a:tc>
                  <a:txBody>
                    <a:bodyPr/>
                    <a:lstStyle/>
                    <a:p>
                      <a:r>
                        <a:rPr lang="en-GB" sz="1100" dirty="0">
                          <a:solidFill>
                            <a:schemeClr val="tx1"/>
                          </a:solidFill>
                        </a:rPr>
                        <a:t>Muscular Endurance</a:t>
                      </a:r>
                    </a:p>
                  </a:txBody>
                  <a:tcPr>
                    <a:solidFill>
                      <a:schemeClr val="accent5">
                        <a:lumMod val="40000"/>
                        <a:lumOff val="60000"/>
                      </a:schemeClr>
                    </a:solidFill>
                  </a:tcPr>
                </a:tc>
                <a:tc>
                  <a:txBody>
                    <a:bodyPr/>
                    <a:lstStyle/>
                    <a:p>
                      <a:r>
                        <a:rPr lang="en-GB" sz="1100" dirty="0"/>
                        <a:t>The</a:t>
                      </a:r>
                      <a:r>
                        <a:rPr lang="en-GB" sz="1100" baseline="0" dirty="0"/>
                        <a:t> ability of the muscles to work for long periods without tiring. Needed in the legs when cycling.</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823371">
                <a:tc>
                  <a:txBody>
                    <a:bodyPr/>
                    <a:lstStyle/>
                    <a:p>
                      <a:r>
                        <a:rPr lang="en-GB" sz="1100" dirty="0">
                          <a:solidFill>
                            <a:schemeClr val="tx1"/>
                          </a:solidFill>
                        </a:rPr>
                        <a:t>Body</a:t>
                      </a:r>
                      <a:r>
                        <a:rPr lang="en-GB" sz="1100" baseline="0" dirty="0">
                          <a:solidFill>
                            <a:schemeClr val="tx1"/>
                          </a:solidFill>
                        </a:rPr>
                        <a:t> Composition</a:t>
                      </a:r>
                      <a:endParaRPr lang="en-GB" sz="1100" dirty="0">
                        <a:solidFill>
                          <a:schemeClr val="tx1"/>
                        </a:solidFill>
                      </a:endParaRPr>
                    </a:p>
                  </a:txBody>
                  <a:tcPr>
                    <a:solidFill>
                      <a:schemeClr val="accent5">
                        <a:lumMod val="40000"/>
                        <a:lumOff val="60000"/>
                      </a:schemeClr>
                    </a:solidFill>
                  </a:tcPr>
                </a:tc>
                <a:tc>
                  <a:txBody>
                    <a:bodyPr/>
                    <a:lstStyle/>
                    <a:p>
                      <a:r>
                        <a:rPr lang="en-GB" sz="1100" dirty="0"/>
                        <a:t>The percentage of muscles, bone and fat on the body. Runners would need low body composition. Rugby players a higher body composition.</a:t>
                      </a:r>
                    </a:p>
                  </a:txBody>
                  <a:tcPr>
                    <a:solidFill>
                      <a:schemeClr val="accent5">
                        <a:lumMod val="40000"/>
                        <a:lumOff val="60000"/>
                      </a:schemeClr>
                    </a:solidFill>
                  </a:tcPr>
                </a:tc>
                <a:extLst>
                  <a:ext uri="{0D108BD9-81ED-4DB2-BD59-A6C34878D82A}">
                    <a16:rowId xmlns:a16="http://schemas.microsoft.com/office/drawing/2014/main" val="25061695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281993017"/>
              </p:ext>
            </p:extLst>
          </p:nvPr>
        </p:nvGraphicFramePr>
        <p:xfrm>
          <a:off x="0"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Spring</a:t>
                      </a:r>
                      <a:r>
                        <a:rPr lang="en-GB" sz="1400" baseline="0" dirty="0" smtClean="0">
                          <a:solidFill>
                            <a:srgbClr val="000000"/>
                          </a:solidFill>
                        </a:rPr>
                        <a:t> </a:t>
                      </a:r>
                      <a:r>
                        <a:rPr lang="en-GB" sz="1400" baseline="0" dirty="0">
                          <a:solidFill>
                            <a:srgbClr val="000000"/>
                          </a:solidFill>
                        </a:rPr>
                        <a:t>Term 2 Knowledge Organiser – Basketball Year 8</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4282169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17189270"/>
              </p:ext>
            </p:extLst>
          </p:nvPr>
        </p:nvGraphicFramePr>
        <p:xfrm>
          <a:off x="3302454" y="320317"/>
          <a:ext cx="3238499" cy="3383129"/>
        </p:xfrm>
        <a:graphic>
          <a:graphicData uri="http://schemas.openxmlformats.org/drawingml/2006/table">
            <a:tbl>
              <a:tblPr firstRow="1" bandRow="1">
                <a:tableStyleId>{5C22544A-7EE6-4342-B048-85BDC9FD1C3A}</a:tableStyleId>
              </a:tblPr>
              <a:tblGrid>
                <a:gridCol w="1038224">
                  <a:extLst>
                    <a:ext uri="{9D8B030D-6E8A-4147-A177-3AD203B41FA5}">
                      <a16:colId xmlns:a16="http://schemas.microsoft.com/office/drawing/2014/main" val="327974424"/>
                    </a:ext>
                  </a:extLst>
                </a:gridCol>
                <a:gridCol w="2200275">
                  <a:extLst>
                    <a:ext uri="{9D8B030D-6E8A-4147-A177-3AD203B41FA5}">
                      <a16:colId xmlns:a16="http://schemas.microsoft.com/office/drawing/2014/main" val="1394976353"/>
                    </a:ext>
                  </a:extLst>
                </a:gridCol>
              </a:tblGrid>
              <a:tr h="266996">
                <a:tc gridSpan="2">
                  <a:txBody>
                    <a:bodyPr/>
                    <a:lstStyle/>
                    <a:p>
                      <a:pPr>
                        <a:buNone/>
                      </a:pPr>
                      <a:r>
                        <a:rPr lang="en-GB" sz="1100" dirty="0">
                          <a:solidFill>
                            <a:srgbClr val="000000"/>
                          </a:solidFill>
                        </a:rPr>
                        <a:t>Cardio-Respiratory System</a:t>
                      </a: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204733902"/>
                  </a:ext>
                </a:extLst>
              </a:tr>
              <a:tr h="767849">
                <a:tc>
                  <a:txBody>
                    <a:bodyPr/>
                    <a:lstStyle/>
                    <a:p>
                      <a:pPr>
                        <a:buNone/>
                      </a:pPr>
                      <a:r>
                        <a:rPr lang="en-GB" sz="1100" dirty="0">
                          <a:solidFill>
                            <a:srgbClr val="000000"/>
                          </a:solidFill>
                        </a:rPr>
                        <a:t>Cardiac cycle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solidFill>
                            <a:srgbClr val="000000"/>
                          </a:solidFill>
                        </a:rPr>
                        <a:t>The process of the heart going through the stages of systole and diastole in the atria and ventricles.</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467290002"/>
                  </a:ext>
                </a:extLst>
              </a:tr>
              <a:tr h="475695">
                <a:tc>
                  <a:txBody>
                    <a:bodyPr/>
                    <a:lstStyle/>
                    <a:p>
                      <a:pPr>
                        <a:buNone/>
                      </a:pPr>
                      <a:r>
                        <a:rPr lang="en-GB" sz="1100" dirty="0">
                          <a:solidFill>
                            <a:srgbClr val="000000"/>
                          </a:solidFill>
                        </a:rPr>
                        <a:t>Diastolic blood pressure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solidFill>
                            <a:srgbClr val="000000"/>
                          </a:solidFill>
                        </a:rPr>
                        <a:t>When the heart is relaxing</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374192929"/>
                  </a:ext>
                </a:extLst>
              </a:tr>
              <a:tr h="338022">
                <a:tc>
                  <a:txBody>
                    <a:bodyPr/>
                    <a:lstStyle/>
                    <a:p>
                      <a:pPr>
                        <a:buNone/>
                      </a:pPr>
                      <a:r>
                        <a:rPr lang="en-GB" sz="1100" dirty="0">
                          <a:solidFill>
                            <a:srgbClr val="000000"/>
                          </a:solidFill>
                        </a:rPr>
                        <a:t>Embolism</a:t>
                      </a:r>
                      <a:endParaRPr lang="en-GB" sz="1100" dirty="0">
                        <a:solidFill>
                          <a:schemeClr val="tx1"/>
                        </a:solidFill>
                      </a:endParaRP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rPr>
                        <a:t>The blockage of a blood vessel</a:t>
                      </a:r>
                      <a:endParaRPr lang="en-GB" sz="1100" dirty="0">
                        <a:solidFill>
                          <a:schemeClr val="tx1"/>
                        </a:solidFill>
                      </a:endParaRPr>
                    </a:p>
                  </a:txBody>
                  <a:tcPr>
                    <a:solidFill>
                      <a:schemeClr val="accent2">
                        <a:lumMod val="60000"/>
                        <a:lumOff val="40000"/>
                      </a:schemeClr>
                    </a:solidFill>
                  </a:tcPr>
                </a:tc>
                <a:extLst>
                  <a:ext uri="{0D108BD9-81ED-4DB2-BD59-A6C34878D82A}">
                    <a16:rowId xmlns:a16="http://schemas.microsoft.com/office/drawing/2014/main" val="2863130305"/>
                  </a:ext>
                </a:extLst>
              </a:tr>
              <a:tr h="661871">
                <a:tc>
                  <a:txBody>
                    <a:bodyPr/>
                    <a:lstStyle/>
                    <a:p>
                      <a:pPr>
                        <a:buNone/>
                      </a:pPr>
                      <a:r>
                        <a:rPr lang="en-GB" sz="1100" dirty="0">
                          <a:solidFill>
                            <a:srgbClr val="000000"/>
                          </a:solidFill>
                        </a:rPr>
                        <a:t>Haemoglobin</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t>The substance in red blood cells that transports oxygen and carbon dioxide.</a:t>
                      </a:r>
                    </a:p>
                  </a:txBody>
                  <a:tcPr>
                    <a:solidFill>
                      <a:schemeClr val="accent2">
                        <a:lumMod val="60000"/>
                        <a:lumOff val="40000"/>
                      </a:schemeClr>
                    </a:solidFill>
                  </a:tcPr>
                </a:tc>
                <a:extLst>
                  <a:ext uri="{0D108BD9-81ED-4DB2-BD59-A6C34878D82A}">
                    <a16:rowId xmlns:a16="http://schemas.microsoft.com/office/drawing/2014/main" val="3441995262"/>
                  </a:ext>
                </a:extLst>
              </a:tr>
              <a:tr h="317536">
                <a:tc>
                  <a:txBody>
                    <a:bodyPr/>
                    <a:lstStyle/>
                    <a:p>
                      <a:pPr>
                        <a:buNone/>
                      </a:pPr>
                      <a:r>
                        <a:rPr lang="en-GB" sz="1100" dirty="0">
                          <a:solidFill>
                            <a:srgbClr val="000000"/>
                          </a:solidFill>
                        </a:rPr>
                        <a:t>Hypertension</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baseline="0" dirty="0"/>
                        <a:t>High blood pressure in the arteries</a:t>
                      </a:r>
                    </a:p>
                  </a:txBody>
                  <a:tcPr>
                    <a:solidFill>
                      <a:schemeClr val="accent2">
                        <a:lumMod val="60000"/>
                        <a:lumOff val="40000"/>
                      </a:schemeClr>
                    </a:solidFill>
                  </a:tcPr>
                </a:tc>
                <a:extLst>
                  <a:ext uri="{0D108BD9-81ED-4DB2-BD59-A6C34878D82A}">
                    <a16:rowId xmlns:a16="http://schemas.microsoft.com/office/drawing/2014/main" val="3078415272"/>
                  </a:ext>
                </a:extLst>
              </a:tr>
              <a:tr h="555160">
                <a:tc>
                  <a:txBody>
                    <a:bodyPr/>
                    <a:lstStyle/>
                    <a:p>
                      <a:pPr>
                        <a:buNone/>
                      </a:pPr>
                      <a:r>
                        <a:rPr lang="en-GB" sz="1100" dirty="0">
                          <a:solidFill>
                            <a:srgbClr val="000000"/>
                          </a:solidFill>
                        </a:rPr>
                        <a:t>Systolic blood pressure</a:t>
                      </a:r>
                      <a:endParaRPr lang="en-GB" sz="1100" dirty="0">
                        <a:solidFill>
                          <a:schemeClr val="tx1"/>
                        </a:solidFill>
                      </a:endParaRPr>
                    </a:p>
                  </a:txBody>
                  <a:tcPr>
                    <a:solidFill>
                      <a:schemeClr val="accent2">
                        <a:lumMod val="60000"/>
                        <a:lumOff val="40000"/>
                      </a:schemeClr>
                    </a:solidFill>
                  </a:tcPr>
                </a:tc>
                <a:tc>
                  <a:txBody>
                    <a:bodyPr/>
                    <a:lstStyle/>
                    <a:p>
                      <a:pPr>
                        <a:buNone/>
                      </a:pPr>
                      <a:r>
                        <a:rPr lang="en-GB" sz="1100" dirty="0"/>
                        <a:t>When the heart is contracting</a:t>
                      </a:r>
                    </a:p>
                  </a:txBody>
                  <a:tcPr>
                    <a:solidFill>
                      <a:schemeClr val="accent2">
                        <a:lumMod val="60000"/>
                        <a:lumOff val="40000"/>
                      </a:schemeClr>
                    </a:solidFill>
                  </a:tcPr>
                </a:tc>
                <a:extLst>
                  <a:ext uri="{0D108BD9-81ED-4DB2-BD59-A6C34878D82A}">
                    <a16:rowId xmlns:a16="http://schemas.microsoft.com/office/drawing/2014/main" val="639936494"/>
                  </a:ext>
                </a:extLst>
              </a:tr>
            </a:tbl>
          </a:graphicData>
        </a:graphic>
      </p:graphicFrame>
      <p:graphicFrame>
        <p:nvGraphicFramePr>
          <p:cNvPr id="5" name="Table 4"/>
          <p:cNvGraphicFramePr>
            <a:graphicFrameLocks noGrp="1"/>
          </p:cNvGraphicFramePr>
          <p:nvPr>
            <p:extLst/>
          </p:nvPr>
        </p:nvGraphicFramePr>
        <p:xfrm>
          <a:off x="6611815" y="0"/>
          <a:ext cx="2532184" cy="6827518"/>
        </p:xfrm>
        <a:graphic>
          <a:graphicData uri="http://schemas.openxmlformats.org/drawingml/2006/table">
            <a:tbl>
              <a:tblPr firstRow="1" bandRow="1">
                <a:tableStyleId>{5C22544A-7EE6-4342-B048-85BDC9FD1C3A}</a:tableStyleId>
              </a:tblPr>
              <a:tblGrid>
                <a:gridCol w="931985">
                  <a:extLst>
                    <a:ext uri="{9D8B030D-6E8A-4147-A177-3AD203B41FA5}">
                      <a16:colId xmlns:a16="http://schemas.microsoft.com/office/drawing/2014/main" val="4199751454"/>
                    </a:ext>
                  </a:extLst>
                </a:gridCol>
                <a:gridCol w="1600199">
                  <a:extLst>
                    <a:ext uri="{9D8B030D-6E8A-4147-A177-3AD203B41FA5}">
                      <a16:colId xmlns:a16="http://schemas.microsoft.com/office/drawing/2014/main" val="134358647"/>
                    </a:ext>
                  </a:extLst>
                </a:gridCol>
              </a:tblGrid>
              <a:tr h="356806">
                <a:tc gridSpan="2">
                  <a:txBody>
                    <a:bodyPr/>
                    <a:lstStyle/>
                    <a:p>
                      <a:r>
                        <a:rPr lang="en-GB" sz="1100" baseline="0" dirty="0">
                          <a:solidFill>
                            <a:schemeClr val="tx1"/>
                          </a:solidFill>
                        </a:rPr>
                        <a:t> Rules of badminton</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861184">
                <a:tc>
                  <a:txBody>
                    <a:bodyPr/>
                    <a:lstStyle/>
                    <a:p>
                      <a:r>
                        <a:rPr lang="en-GB" sz="1100" b="1" dirty="0">
                          <a:solidFill>
                            <a:schemeClr val="tx1"/>
                          </a:solidFill>
                        </a:rPr>
                        <a:t>Scoring</a:t>
                      </a:r>
                    </a:p>
                  </a:txBody>
                  <a:tcP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Games are played first to 21 points. Players must win by 2 clear points if the score reaches 20-20.</a:t>
                      </a:r>
                      <a:r>
                        <a:rPr lang="en-GB" sz="1100" baseline="0" dirty="0">
                          <a:solidFill>
                            <a:schemeClr val="tx1"/>
                          </a:solidFill>
                        </a:rPr>
                        <a:t> Players can score on their own and on their opponents serve.</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r h="2304764">
                <a:tc>
                  <a:txBody>
                    <a:bodyPr/>
                    <a:lstStyle/>
                    <a:p>
                      <a:r>
                        <a:rPr lang="en-GB" sz="1100" b="1" dirty="0">
                          <a:solidFill>
                            <a:schemeClr val="tx1"/>
                          </a:solidFill>
                        </a:rPr>
                        <a:t>Service</a:t>
                      </a:r>
                    </a:p>
                  </a:txBody>
                  <a:tcPr>
                    <a:solidFill>
                      <a:schemeClr val="accent3">
                        <a:lumMod val="20000"/>
                        <a:lumOff val="80000"/>
                      </a:schemeClr>
                    </a:solidFill>
                  </a:tcPr>
                </a:tc>
                <a:tc>
                  <a:txBody>
                    <a:bodyPr/>
                    <a:lstStyle/>
                    <a:p>
                      <a:pPr>
                        <a:buNone/>
                      </a:pPr>
                      <a:r>
                        <a:rPr lang="en-GB" sz="1100" dirty="0">
                          <a:solidFill>
                            <a:srgbClr val="000000"/>
                          </a:solidFill>
                        </a:rPr>
                        <a:t>The serve in both doubles and singles games starts from the right hand side of the court. When the score is even e.g. 2-2 the serve is from the right. When the score is odd e.g. 3-2, the serve is from the left.</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388531900"/>
                  </a:ext>
                </a:extLst>
              </a:tr>
              <a:tr h="2304764">
                <a:tc>
                  <a:txBody>
                    <a:bodyPr/>
                    <a:lstStyle/>
                    <a:p>
                      <a:pPr>
                        <a:buNone/>
                      </a:pPr>
                      <a:r>
                        <a:rPr lang="en-GB" sz="1100" b="1" dirty="0">
                          <a:solidFill>
                            <a:srgbClr val="000000"/>
                          </a:solidFill>
                        </a:rPr>
                        <a:t>Court dimensions for singles and doubles</a:t>
                      </a:r>
                      <a:endParaRPr lang="en-GB" sz="1100" b="1" dirty="0">
                        <a:solidFill>
                          <a:schemeClr val="tx1"/>
                        </a:solidFill>
                      </a:endParaRPr>
                    </a:p>
                  </a:txBody>
                  <a:tcPr>
                    <a:solidFill>
                      <a:schemeClr val="accent3">
                        <a:lumMod val="20000"/>
                        <a:lumOff val="80000"/>
                      </a:schemeClr>
                    </a:solidFill>
                  </a:tcPr>
                </a:tc>
                <a:tc>
                  <a:txBody>
                    <a:bodyPr/>
                    <a:lstStyle/>
                    <a:p>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742250476"/>
                  </a:ext>
                </a:extLst>
              </a:tr>
            </a:tbl>
          </a:graphicData>
        </a:graphic>
      </p:graphicFrame>
      <p:graphicFrame>
        <p:nvGraphicFramePr>
          <p:cNvPr id="6" name="Table 5"/>
          <p:cNvGraphicFramePr>
            <a:graphicFrameLocks noGrp="1"/>
          </p:cNvGraphicFramePr>
          <p:nvPr>
            <p:extLst/>
          </p:nvPr>
        </p:nvGraphicFramePr>
        <p:xfrm>
          <a:off x="0" y="3687928"/>
          <a:ext cx="3331030" cy="3177157"/>
        </p:xfrm>
        <a:graphic>
          <a:graphicData uri="http://schemas.openxmlformats.org/drawingml/2006/table">
            <a:tbl>
              <a:tblPr firstRow="1" bandRow="1">
                <a:tableStyleId>{5C22544A-7EE6-4342-B048-85BDC9FD1C3A}</a:tableStyleId>
              </a:tblPr>
              <a:tblGrid>
                <a:gridCol w="950638">
                  <a:extLst>
                    <a:ext uri="{9D8B030D-6E8A-4147-A177-3AD203B41FA5}">
                      <a16:colId xmlns:a16="http://schemas.microsoft.com/office/drawing/2014/main" val="2645025886"/>
                    </a:ext>
                  </a:extLst>
                </a:gridCol>
                <a:gridCol w="2380392">
                  <a:extLst>
                    <a:ext uri="{9D8B030D-6E8A-4147-A177-3AD203B41FA5}">
                      <a16:colId xmlns:a16="http://schemas.microsoft.com/office/drawing/2014/main" val="3333972068"/>
                    </a:ext>
                  </a:extLst>
                </a:gridCol>
              </a:tblGrid>
              <a:tr h="27755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Training Methods</a:t>
                      </a:r>
                      <a:endParaRPr lang="en-GB" sz="1100" b="1" dirty="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01503">
                <a:tc>
                  <a:txBody>
                    <a:bodyPr/>
                    <a:lstStyle/>
                    <a:p>
                      <a:r>
                        <a:rPr lang="en-GB" sz="1100" dirty="0"/>
                        <a:t>Fartlek </a:t>
                      </a:r>
                    </a:p>
                  </a:txBody>
                  <a:tcPr>
                    <a:solidFill>
                      <a:schemeClr val="accent1">
                        <a:lumMod val="40000"/>
                        <a:lumOff val="60000"/>
                      </a:schemeClr>
                    </a:solidFill>
                  </a:tcPr>
                </a:tc>
                <a:tc>
                  <a:txBody>
                    <a:bodyPr/>
                    <a:lstStyle/>
                    <a:p>
                      <a:r>
                        <a:rPr lang="en-GB" sz="1100" dirty="0"/>
                        <a:t>This involves</a:t>
                      </a:r>
                      <a:r>
                        <a:rPr lang="en-GB" sz="1100" baseline="0" dirty="0"/>
                        <a:t> speed play. Working at different speeds across different terrains and distances.</a:t>
                      </a:r>
                      <a:endParaRPr lang="en-GB" sz="1100" dirty="0"/>
                    </a:p>
                  </a:txBody>
                  <a:tcPr>
                    <a:solidFill>
                      <a:schemeClr val="accent1">
                        <a:lumMod val="40000"/>
                        <a:lumOff val="60000"/>
                      </a:schemeClr>
                    </a:solidFill>
                  </a:tcPr>
                </a:tc>
                <a:extLst>
                  <a:ext uri="{0D108BD9-81ED-4DB2-BD59-A6C34878D82A}">
                    <a16:rowId xmlns:a16="http://schemas.microsoft.com/office/drawing/2014/main" val="3061556891"/>
                  </a:ext>
                </a:extLst>
              </a:tr>
              <a:tr h="425672">
                <a:tc>
                  <a:txBody>
                    <a:bodyPr/>
                    <a:lstStyle/>
                    <a:p>
                      <a:r>
                        <a:rPr lang="en-GB" sz="1100" dirty="0"/>
                        <a:t>Interval</a:t>
                      </a:r>
                    </a:p>
                  </a:txBody>
                  <a:tcPr>
                    <a:solidFill>
                      <a:schemeClr val="accent1">
                        <a:lumMod val="40000"/>
                        <a:lumOff val="60000"/>
                      </a:schemeClr>
                    </a:solidFill>
                  </a:tcPr>
                </a:tc>
                <a:tc>
                  <a:txBody>
                    <a:bodyPr/>
                    <a:lstStyle/>
                    <a:p>
                      <a:r>
                        <a:rPr lang="en-GB" sz="1100" dirty="0"/>
                        <a:t>Periods of work followed by periods of rest.</a:t>
                      </a:r>
                    </a:p>
                  </a:txBody>
                  <a:tcPr>
                    <a:solidFill>
                      <a:schemeClr val="accent1">
                        <a:lumMod val="40000"/>
                        <a:lumOff val="60000"/>
                      </a:schemeClr>
                    </a:solidFill>
                  </a:tcPr>
                </a:tc>
                <a:extLst>
                  <a:ext uri="{0D108BD9-81ED-4DB2-BD59-A6C34878D82A}">
                    <a16:rowId xmlns:a16="http://schemas.microsoft.com/office/drawing/2014/main" val="2485108920"/>
                  </a:ext>
                </a:extLst>
              </a:tr>
              <a:tr h="592264">
                <a:tc>
                  <a:txBody>
                    <a:bodyPr/>
                    <a:lstStyle/>
                    <a:p>
                      <a:r>
                        <a:rPr lang="en-GB" sz="1100" dirty="0"/>
                        <a:t>Weight</a:t>
                      </a:r>
                    </a:p>
                  </a:txBody>
                  <a:tcPr>
                    <a:solidFill>
                      <a:schemeClr val="accent1">
                        <a:lumMod val="40000"/>
                        <a:lumOff val="60000"/>
                      </a:schemeClr>
                    </a:solidFill>
                  </a:tcPr>
                </a:tc>
                <a:tc>
                  <a:txBody>
                    <a:bodyPr/>
                    <a:lstStyle/>
                    <a:p>
                      <a:r>
                        <a:rPr lang="en-GB" sz="1100" dirty="0"/>
                        <a:t>This involves resistance</a:t>
                      </a:r>
                      <a:r>
                        <a:rPr lang="en-GB" sz="1100" baseline="0" dirty="0"/>
                        <a:t> training using weights aiming at improving strength and endurance of muscles.</a:t>
                      </a:r>
                      <a:endParaRPr lang="en-GB" sz="1100" dirty="0"/>
                    </a:p>
                  </a:txBody>
                  <a:tcPr>
                    <a:solidFill>
                      <a:schemeClr val="accent1">
                        <a:lumMod val="40000"/>
                        <a:lumOff val="60000"/>
                      </a:schemeClr>
                    </a:solidFill>
                  </a:tcPr>
                </a:tc>
                <a:extLst>
                  <a:ext uri="{0D108BD9-81ED-4DB2-BD59-A6C34878D82A}">
                    <a16:rowId xmlns:a16="http://schemas.microsoft.com/office/drawing/2014/main" val="1983637040"/>
                  </a:ext>
                </a:extLst>
              </a:tr>
              <a:tr h="629221">
                <a:tc>
                  <a:txBody>
                    <a:bodyPr/>
                    <a:lstStyle/>
                    <a:p>
                      <a:r>
                        <a:rPr lang="en-GB" sz="1100" dirty="0"/>
                        <a:t>Continuous</a:t>
                      </a:r>
                    </a:p>
                  </a:txBody>
                  <a:tcPr>
                    <a:solidFill>
                      <a:schemeClr val="accent1">
                        <a:lumMod val="40000"/>
                        <a:lumOff val="60000"/>
                      </a:schemeClr>
                    </a:solidFill>
                  </a:tcPr>
                </a:tc>
                <a:tc>
                  <a:txBody>
                    <a:bodyPr/>
                    <a:lstStyle/>
                    <a:p>
                      <a:r>
                        <a:rPr lang="en-GB" sz="1100" dirty="0"/>
                        <a:t>This involves aerobic activity for long periods of time without stopping e.g. cycling, running, swimming.</a:t>
                      </a:r>
                    </a:p>
                  </a:txBody>
                  <a:tcPr>
                    <a:solidFill>
                      <a:schemeClr val="accent1">
                        <a:lumMod val="40000"/>
                        <a:lumOff val="60000"/>
                      </a:schemeClr>
                    </a:solidFill>
                  </a:tcPr>
                </a:tc>
                <a:extLst>
                  <a:ext uri="{0D108BD9-81ED-4DB2-BD59-A6C34878D82A}">
                    <a16:rowId xmlns:a16="http://schemas.microsoft.com/office/drawing/2014/main" val="470359411"/>
                  </a:ext>
                </a:extLst>
              </a:tr>
              <a:tr h="647795">
                <a:tc>
                  <a:txBody>
                    <a:bodyPr/>
                    <a:lstStyle/>
                    <a:p>
                      <a:pPr>
                        <a:buNone/>
                      </a:pPr>
                      <a:r>
                        <a:rPr lang="en-GB" sz="1100" dirty="0"/>
                        <a:t>Circuit</a:t>
                      </a:r>
                    </a:p>
                  </a:txBody>
                  <a:tcPr>
                    <a:solidFill>
                      <a:schemeClr val="accent1">
                        <a:lumMod val="40000"/>
                        <a:lumOff val="60000"/>
                      </a:schemeClr>
                    </a:solidFill>
                  </a:tcPr>
                </a:tc>
                <a:tc>
                  <a:txBody>
                    <a:bodyPr/>
                    <a:lstStyle/>
                    <a:p>
                      <a:pPr>
                        <a:buNone/>
                      </a:pPr>
                      <a:r>
                        <a:rPr lang="en-GB" sz="1100" dirty="0"/>
                        <a:t>This involves performing a series of activities in a circuit to develop either aerobic or anaerobic fitness.</a:t>
                      </a:r>
                    </a:p>
                  </a:txBody>
                  <a:tcPr>
                    <a:solidFill>
                      <a:schemeClr val="accent1">
                        <a:lumMod val="40000"/>
                        <a:lumOff val="60000"/>
                      </a:schemeClr>
                    </a:solidFill>
                  </a:tcPr>
                </a:tc>
                <a:extLst>
                  <a:ext uri="{0D108BD9-81ED-4DB2-BD59-A6C34878D82A}">
                    <a16:rowId xmlns:a16="http://schemas.microsoft.com/office/drawing/2014/main" val="357769326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03699963"/>
              </p:ext>
            </p:extLst>
          </p:nvPr>
        </p:nvGraphicFramePr>
        <p:xfrm>
          <a:off x="3331029" y="3703447"/>
          <a:ext cx="3209924" cy="3177279"/>
        </p:xfrm>
        <a:graphic>
          <a:graphicData uri="http://schemas.openxmlformats.org/drawingml/2006/table">
            <a:tbl>
              <a:tblPr firstRow="1" bandRow="1">
                <a:tableStyleId>{5C22544A-7EE6-4342-B048-85BDC9FD1C3A}</a:tableStyleId>
              </a:tblPr>
              <a:tblGrid>
                <a:gridCol w="1019175">
                  <a:extLst>
                    <a:ext uri="{9D8B030D-6E8A-4147-A177-3AD203B41FA5}">
                      <a16:colId xmlns:a16="http://schemas.microsoft.com/office/drawing/2014/main" val="2484351767"/>
                    </a:ext>
                  </a:extLst>
                </a:gridCol>
                <a:gridCol w="2190749">
                  <a:extLst>
                    <a:ext uri="{9D8B030D-6E8A-4147-A177-3AD203B41FA5}">
                      <a16:colId xmlns:a16="http://schemas.microsoft.com/office/drawing/2014/main" val="531569662"/>
                    </a:ext>
                  </a:extLst>
                </a:gridCol>
              </a:tblGrid>
              <a:tr h="2519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rPr>
                        <a:t>Types of feedback in sport</a:t>
                      </a:r>
                      <a:endParaRPr lang="en-GB" sz="1100" b="1" dirty="0">
                        <a:solidFill>
                          <a:schemeClr val="tx1"/>
                        </a:solidFill>
                      </a:endParaRPr>
                    </a:p>
                  </a:txBody>
                  <a:tcPr>
                    <a:solidFill>
                      <a:schemeClr val="accent5">
                        <a:lumMod val="40000"/>
                        <a:lumOff val="60000"/>
                      </a:schemeClr>
                    </a:solidFill>
                  </a:tcPr>
                </a:tc>
                <a:tc hMerge="1">
                  <a:txBody>
                    <a:bodyPr/>
                    <a:lstStyle/>
                    <a:p>
                      <a:endParaRPr lang="en-GB"/>
                    </a:p>
                  </a:txBody>
                  <a:tcPr/>
                </a:tc>
                <a:extLst>
                  <a:ext uri="{0D108BD9-81ED-4DB2-BD59-A6C34878D82A}">
                    <a16:rowId xmlns:a16="http://schemas.microsoft.com/office/drawing/2014/main" val="1180537766"/>
                  </a:ext>
                </a:extLst>
              </a:tr>
              <a:tr h="414940">
                <a:tc>
                  <a:txBody>
                    <a:bodyPr/>
                    <a:lstStyle/>
                    <a:p>
                      <a:r>
                        <a:rPr lang="en-GB" sz="1100" dirty="0">
                          <a:solidFill>
                            <a:schemeClr val="tx1"/>
                          </a:solidFill>
                        </a:rPr>
                        <a:t>Positive feedback</a:t>
                      </a:r>
                    </a:p>
                  </a:txBody>
                  <a:tcPr>
                    <a:solidFill>
                      <a:schemeClr val="accent5">
                        <a:lumMod val="40000"/>
                        <a:lumOff val="60000"/>
                      </a:schemeClr>
                    </a:solidFill>
                  </a:tcPr>
                </a:tc>
                <a:tc>
                  <a:txBody>
                    <a:bodyPr/>
                    <a:lstStyle/>
                    <a:p>
                      <a:r>
                        <a:rPr lang="en-GB" sz="1100" dirty="0"/>
                        <a:t>This is feedback about</a:t>
                      </a:r>
                      <a:r>
                        <a:rPr lang="en-GB" sz="1100" baseline="0" dirty="0"/>
                        <a:t> good aspects of a performance.</a:t>
                      </a:r>
                      <a:endParaRPr lang="en-GB" sz="1100" dirty="0"/>
                    </a:p>
                  </a:txBody>
                  <a:tcPr>
                    <a:solidFill>
                      <a:schemeClr val="accent5">
                        <a:lumMod val="40000"/>
                        <a:lumOff val="60000"/>
                      </a:schemeClr>
                    </a:solidFill>
                  </a:tcPr>
                </a:tc>
                <a:extLst>
                  <a:ext uri="{0D108BD9-81ED-4DB2-BD59-A6C34878D82A}">
                    <a16:rowId xmlns:a16="http://schemas.microsoft.com/office/drawing/2014/main" val="1154790536"/>
                  </a:ext>
                </a:extLst>
              </a:tr>
              <a:tr h="414940">
                <a:tc>
                  <a:txBody>
                    <a:bodyPr/>
                    <a:lstStyle/>
                    <a:p>
                      <a:r>
                        <a:rPr lang="en-GB" sz="1100" dirty="0">
                          <a:solidFill>
                            <a:schemeClr val="tx1"/>
                          </a:solidFill>
                        </a:rPr>
                        <a:t>Negative Feedback</a:t>
                      </a:r>
                    </a:p>
                  </a:txBody>
                  <a:tcPr>
                    <a:solidFill>
                      <a:schemeClr val="accent5">
                        <a:lumMod val="40000"/>
                        <a:lumOff val="60000"/>
                      </a:schemeClr>
                    </a:solidFill>
                  </a:tcPr>
                </a:tc>
                <a:tc>
                  <a:txBody>
                    <a:bodyPr/>
                    <a:lstStyle/>
                    <a:p>
                      <a:r>
                        <a:rPr lang="en-GB" sz="1100" dirty="0"/>
                        <a:t>This is feedback about</a:t>
                      </a:r>
                      <a:r>
                        <a:rPr lang="en-GB" sz="1100" baseline="0" dirty="0"/>
                        <a:t> bad performances or movements.</a:t>
                      </a:r>
                      <a:endParaRPr lang="en-GB" sz="1100" dirty="0"/>
                    </a:p>
                  </a:txBody>
                  <a:tcPr>
                    <a:solidFill>
                      <a:schemeClr val="accent5">
                        <a:lumMod val="40000"/>
                        <a:lumOff val="60000"/>
                      </a:schemeClr>
                    </a:solidFill>
                  </a:tcPr>
                </a:tc>
                <a:extLst>
                  <a:ext uri="{0D108BD9-81ED-4DB2-BD59-A6C34878D82A}">
                    <a16:rowId xmlns:a16="http://schemas.microsoft.com/office/drawing/2014/main" val="2008741459"/>
                  </a:ext>
                </a:extLst>
              </a:tr>
              <a:tr h="534337">
                <a:tc>
                  <a:txBody>
                    <a:bodyPr/>
                    <a:lstStyle/>
                    <a:p>
                      <a:r>
                        <a:rPr lang="en-GB" sz="1100" dirty="0">
                          <a:solidFill>
                            <a:schemeClr val="tx1"/>
                          </a:solidFill>
                        </a:rPr>
                        <a:t>Intrinsic</a:t>
                      </a:r>
                      <a:r>
                        <a:rPr lang="en-GB" sz="1100" baseline="0" dirty="0">
                          <a:solidFill>
                            <a:schemeClr val="tx1"/>
                          </a:solidFill>
                        </a:rPr>
                        <a:t> Feedback</a:t>
                      </a:r>
                      <a:endParaRPr lang="en-GB" sz="1100" dirty="0">
                        <a:solidFill>
                          <a:schemeClr val="tx1"/>
                        </a:solidFill>
                      </a:endParaRPr>
                    </a:p>
                  </a:txBody>
                  <a:tcPr>
                    <a:solidFill>
                      <a:schemeClr val="accent5">
                        <a:lumMod val="40000"/>
                        <a:lumOff val="60000"/>
                      </a:schemeClr>
                    </a:solidFill>
                  </a:tcPr>
                </a:tc>
                <a:tc>
                  <a:txBody>
                    <a:bodyPr/>
                    <a:lstStyle/>
                    <a:p>
                      <a:r>
                        <a:rPr lang="en-GB" sz="1100" dirty="0"/>
                        <a:t>This is feedback received from within</a:t>
                      </a:r>
                      <a:r>
                        <a:rPr lang="en-GB" sz="1100" baseline="0" dirty="0"/>
                        <a:t> e.g. how the movement felt.</a:t>
                      </a:r>
                      <a:endParaRPr lang="en-GB" sz="1100" dirty="0"/>
                    </a:p>
                  </a:txBody>
                  <a:tcPr>
                    <a:solidFill>
                      <a:schemeClr val="accent5">
                        <a:lumMod val="40000"/>
                        <a:lumOff val="60000"/>
                      </a:schemeClr>
                    </a:solidFill>
                  </a:tcPr>
                </a:tc>
                <a:extLst>
                  <a:ext uri="{0D108BD9-81ED-4DB2-BD59-A6C34878D82A}">
                    <a16:rowId xmlns:a16="http://schemas.microsoft.com/office/drawing/2014/main" val="1401316423"/>
                  </a:ext>
                </a:extLst>
              </a:tr>
              <a:tr h="577952">
                <a:tc>
                  <a:txBody>
                    <a:bodyPr/>
                    <a:lstStyle/>
                    <a:p>
                      <a:r>
                        <a:rPr lang="en-GB" sz="1100" dirty="0">
                          <a:solidFill>
                            <a:schemeClr val="tx1"/>
                          </a:solidFill>
                        </a:rPr>
                        <a:t>Extrinsic Feedback</a:t>
                      </a:r>
                    </a:p>
                  </a:txBody>
                  <a:tcPr>
                    <a:solidFill>
                      <a:schemeClr val="accent5">
                        <a:lumMod val="40000"/>
                        <a:lumOff val="60000"/>
                      </a:schemeClr>
                    </a:solidFill>
                  </a:tcPr>
                </a:tc>
                <a:tc>
                  <a:txBody>
                    <a:bodyPr/>
                    <a:lstStyle/>
                    <a:p>
                      <a:r>
                        <a:rPr lang="en-GB" sz="1100" dirty="0"/>
                        <a:t>This is feedback received from others e.g.</a:t>
                      </a:r>
                      <a:r>
                        <a:rPr lang="en-GB" sz="1100" baseline="0" dirty="0"/>
                        <a:t> coaches, parents, players.</a:t>
                      </a:r>
                      <a:endParaRPr lang="en-GB" sz="1100" dirty="0"/>
                    </a:p>
                  </a:txBody>
                  <a:tcPr>
                    <a:solidFill>
                      <a:schemeClr val="accent5">
                        <a:lumMod val="40000"/>
                        <a:lumOff val="60000"/>
                      </a:schemeClr>
                    </a:solidFill>
                  </a:tcPr>
                </a:tc>
                <a:extLst>
                  <a:ext uri="{0D108BD9-81ED-4DB2-BD59-A6C34878D82A}">
                    <a16:rowId xmlns:a16="http://schemas.microsoft.com/office/drawing/2014/main" val="241602898"/>
                  </a:ext>
                </a:extLst>
              </a:tr>
              <a:tr h="414940">
                <a:tc>
                  <a:txBody>
                    <a:bodyPr/>
                    <a:lstStyle/>
                    <a:p>
                      <a:r>
                        <a:rPr lang="en-GB" sz="1100" dirty="0">
                          <a:solidFill>
                            <a:schemeClr val="tx1"/>
                          </a:solidFill>
                        </a:rPr>
                        <a:t>Knowledge of results</a:t>
                      </a:r>
                    </a:p>
                  </a:txBody>
                  <a:tcPr>
                    <a:solidFill>
                      <a:schemeClr val="accent5">
                        <a:lumMod val="40000"/>
                        <a:lumOff val="60000"/>
                      </a:schemeClr>
                    </a:solidFill>
                  </a:tcPr>
                </a:tc>
                <a:tc>
                  <a:txBody>
                    <a:bodyPr/>
                    <a:lstStyle/>
                    <a:p>
                      <a:r>
                        <a:rPr lang="en-GB" sz="1100" dirty="0"/>
                        <a:t>This is feedback about the result of the game e.g. you won 3-1</a:t>
                      </a:r>
                    </a:p>
                  </a:txBody>
                  <a:tcPr>
                    <a:solidFill>
                      <a:schemeClr val="accent5">
                        <a:lumMod val="40000"/>
                        <a:lumOff val="60000"/>
                      </a:schemeClr>
                    </a:solidFill>
                  </a:tcPr>
                </a:tc>
                <a:extLst>
                  <a:ext uri="{0D108BD9-81ED-4DB2-BD59-A6C34878D82A}">
                    <a16:rowId xmlns:a16="http://schemas.microsoft.com/office/drawing/2014/main" val="2506169505"/>
                  </a:ext>
                </a:extLst>
              </a:tr>
              <a:tr h="509342">
                <a:tc>
                  <a:txBody>
                    <a:bodyPr/>
                    <a:lstStyle/>
                    <a:p>
                      <a:r>
                        <a:rPr lang="en-GB" sz="1100" dirty="0">
                          <a:solidFill>
                            <a:schemeClr val="tx1"/>
                          </a:solidFill>
                        </a:rPr>
                        <a:t>Knowledge of performance</a:t>
                      </a:r>
                    </a:p>
                  </a:txBody>
                  <a:tcPr>
                    <a:solidFill>
                      <a:schemeClr val="accent5">
                        <a:lumMod val="40000"/>
                        <a:lumOff val="60000"/>
                      </a:schemeClr>
                    </a:solidFill>
                  </a:tcPr>
                </a:tc>
                <a:tc>
                  <a:txBody>
                    <a:bodyPr/>
                    <a:lstStyle/>
                    <a:p>
                      <a:r>
                        <a:rPr lang="en-GB" sz="1100" dirty="0"/>
                        <a:t>This is feedback about your performance or movement.</a:t>
                      </a:r>
                    </a:p>
                  </a:txBody>
                  <a:tcPr>
                    <a:solidFill>
                      <a:schemeClr val="accent5">
                        <a:lumMod val="40000"/>
                        <a:lumOff val="60000"/>
                      </a:schemeClr>
                    </a:solidFill>
                  </a:tcPr>
                </a:tc>
                <a:extLst>
                  <a:ext uri="{0D108BD9-81ED-4DB2-BD59-A6C34878D82A}">
                    <a16:rowId xmlns:a16="http://schemas.microsoft.com/office/drawing/2014/main" val="4207445373"/>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424854180"/>
              </p:ext>
            </p:extLst>
          </p:nvPr>
        </p:nvGraphicFramePr>
        <p:xfrm>
          <a:off x="-8118" y="320320"/>
          <a:ext cx="3340360" cy="3367608"/>
        </p:xfrm>
        <a:graphic>
          <a:graphicData uri="http://schemas.openxmlformats.org/drawingml/2006/table">
            <a:tbl>
              <a:tblPr firstRow="1" bandRow="1">
                <a:tableStyleId>{5C22544A-7EE6-4342-B048-85BDC9FD1C3A}</a:tableStyleId>
              </a:tblPr>
              <a:tblGrid>
                <a:gridCol w="903759">
                  <a:extLst>
                    <a:ext uri="{9D8B030D-6E8A-4147-A177-3AD203B41FA5}">
                      <a16:colId xmlns:a16="http://schemas.microsoft.com/office/drawing/2014/main" val="2623607729"/>
                    </a:ext>
                  </a:extLst>
                </a:gridCol>
                <a:gridCol w="2436601">
                  <a:extLst>
                    <a:ext uri="{9D8B030D-6E8A-4147-A177-3AD203B41FA5}">
                      <a16:colId xmlns:a16="http://schemas.microsoft.com/office/drawing/2014/main" val="2289949677"/>
                    </a:ext>
                  </a:extLst>
                </a:gridCol>
              </a:tblGrid>
              <a:tr h="277115">
                <a:tc gridSpan="2">
                  <a:txBody>
                    <a:bodyPr/>
                    <a:lstStyle/>
                    <a:p>
                      <a:r>
                        <a:rPr lang="en-GB" sz="1100" dirty="0">
                          <a:solidFill>
                            <a:schemeClr val="tx1"/>
                          </a:solidFill>
                        </a:rPr>
                        <a:t>Skeletal</a:t>
                      </a:r>
                      <a:r>
                        <a:rPr lang="en-GB" sz="1100" baseline="0" dirty="0">
                          <a:solidFill>
                            <a:schemeClr val="tx1"/>
                          </a:solidFill>
                        </a:rPr>
                        <a:t> system and movement at joints</a:t>
                      </a:r>
                      <a:endParaRPr lang="en-GB" sz="1100" dirty="0">
                        <a:solidFill>
                          <a:schemeClr val="tx1"/>
                        </a:solidFill>
                      </a:endParaRPr>
                    </a:p>
                  </a:txBody>
                  <a:tcPr>
                    <a:solidFill>
                      <a:srgbClr val="92D050"/>
                    </a:solidFill>
                  </a:tcPr>
                </a:tc>
                <a:tc hMerge="1">
                  <a:txBody>
                    <a:bodyPr/>
                    <a:lstStyle/>
                    <a:p>
                      <a:endParaRPr lang="en-GB"/>
                    </a:p>
                  </a:txBody>
                  <a:tcPr/>
                </a:tc>
                <a:extLst>
                  <a:ext uri="{0D108BD9-81ED-4DB2-BD59-A6C34878D82A}">
                    <a16:rowId xmlns:a16="http://schemas.microsoft.com/office/drawing/2014/main" val="2156674740"/>
                  </a:ext>
                </a:extLst>
              </a:tr>
              <a:tr h="464285">
                <a:tc>
                  <a:txBody>
                    <a:bodyPr/>
                    <a:lstStyle/>
                    <a:p>
                      <a:r>
                        <a:rPr lang="en-GB" sz="1100" dirty="0">
                          <a:solidFill>
                            <a:schemeClr val="tx1"/>
                          </a:solidFill>
                        </a:rPr>
                        <a:t>Hinge Joints</a:t>
                      </a:r>
                    </a:p>
                  </a:txBody>
                  <a:tcPr>
                    <a:solidFill>
                      <a:srgbClr val="92D050"/>
                    </a:solidFill>
                  </a:tcPr>
                </a:tc>
                <a:tc>
                  <a:txBody>
                    <a:bodyPr/>
                    <a:lstStyle/>
                    <a:p>
                      <a:r>
                        <a:rPr lang="en-GB" sz="1100">
                          <a:solidFill>
                            <a:schemeClr val="tx1"/>
                          </a:solidFill>
                        </a:rPr>
                        <a:t>Examples include the knee and elbow. Allow flexion</a:t>
                      </a:r>
                      <a:r>
                        <a:rPr lang="en-GB" sz="1100" baseline="0">
                          <a:solidFill>
                            <a:schemeClr val="tx1"/>
                          </a:solidFill>
                        </a:rPr>
                        <a:t> and extension.</a:t>
                      </a:r>
                      <a:endParaRPr lang="en-GB" sz="1100" dirty="0">
                        <a:solidFill>
                          <a:schemeClr val="tx1"/>
                        </a:solidFill>
                      </a:endParaRPr>
                    </a:p>
                  </a:txBody>
                  <a:tcPr>
                    <a:solidFill>
                      <a:srgbClr val="92D050"/>
                    </a:solidFill>
                  </a:tcPr>
                </a:tc>
                <a:extLst>
                  <a:ext uri="{0D108BD9-81ED-4DB2-BD59-A6C34878D82A}">
                    <a16:rowId xmlns:a16="http://schemas.microsoft.com/office/drawing/2014/main" val="3803598761"/>
                  </a:ext>
                </a:extLst>
              </a:tr>
              <a:tr h="635735">
                <a:tc>
                  <a:txBody>
                    <a:bodyPr/>
                    <a:lstStyle/>
                    <a:p>
                      <a:r>
                        <a:rPr lang="en-GB" sz="1100">
                          <a:solidFill>
                            <a:schemeClr val="tx1"/>
                          </a:solidFill>
                        </a:rPr>
                        <a:t>Ball and socket joints</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Examples</a:t>
                      </a:r>
                      <a:r>
                        <a:rPr lang="en-GB" sz="1100" baseline="0" dirty="0">
                          <a:solidFill>
                            <a:schemeClr val="tx1"/>
                          </a:solidFill>
                        </a:rPr>
                        <a:t> include the hip and the shoulder. They allow abduction, adduction and rotation.</a:t>
                      </a:r>
                      <a:endParaRPr lang="en-GB" sz="1100" dirty="0">
                        <a:solidFill>
                          <a:schemeClr val="tx1"/>
                        </a:solidFill>
                      </a:endParaRPr>
                    </a:p>
                  </a:txBody>
                  <a:tcPr>
                    <a:solidFill>
                      <a:srgbClr val="92D050"/>
                    </a:solidFill>
                  </a:tcPr>
                </a:tc>
                <a:extLst>
                  <a:ext uri="{0D108BD9-81ED-4DB2-BD59-A6C34878D82A}">
                    <a16:rowId xmlns:a16="http://schemas.microsoft.com/office/drawing/2014/main" val="1063539698"/>
                  </a:ext>
                </a:extLst>
              </a:tr>
              <a:tr h="276286">
                <a:tc>
                  <a:txBody>
                    <a:bodyPr/>
                    <a:lstStyle/>
                    <a:p>
                      <a:r>
                        <a:rPr lang="en-GB" sz="1100" dirty="0">
                          <a:solidFill>
                            <a:schemeClr val="tx1"/>
                          </a:solidFill>
                        </a:rPr>
                        <a:t>Flexion</a:t>
                      </a:r>
                    </a:p>
                  </a:txBody>
                  <a:tcPr>
                    <a:solidFill>
                      <a:srgbClr val="92D050"/>
                    </a:solidFill>
                  </a:tcPr>
                </a:tc>
                <a:tc>
                  <a:txBody>
                    <a:bodyPr/>
                    <a:lstStyle/>
                    <a:p>
                      <a:r>
                        <a:rPr lang="en-GB" sz="1100" dirty="0">
                          <a:solidFill>
                            <a:schemeClr val="tx1"/>
                          </a:solidFill>
                        </a:rPr>
                        <a:t>Decrease in the angle at a joint. </a:t>
                      </a:r>
                    </a:p>
                  </a:txBody>
                  <a:tcPr>
                    <a:solidFill>
                      <a:srgbClr val="92D050"/>
                    </a:solidFill>
                  </a:tcPr>
                </a:tc>
                <a:extLst>
                  <a:ext uri="{0D108BD9-81ED-4DB2-BD59-A6C34878D82A}">
                    <a16:rowId xmlns:a16="http://schemas.microsoft.com/office/drawing/2014/main" val="1147006213"/>
                  </a:ext>
                </a:extLst>
              </a:tr>
              <a:tr h="339492">
                <a:tc>
                  <a:txBody>
                    <a:bodyPr/>
                    <a:lstStyle/>
                    <a:p>
                      <a:r>
                        <a:rPr lang="en-GB" sz="1100">
                          <a:solidFill>
                            <a:schemeClr val="tx1"/>
                          </a:solidFill>
                        </a:rPr>
                        <a:t>Extension</a:t>
                      </a:r>
                      <a:endParaRPr lang="en-GB" sz="1100" dirty="0">
                        <a:solidFill>
                          <a:schemeClr val="tx1"/>
                        </a:solidFill>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Increase in the angle at a joint.</a:t>
                      </a:r>
                    </a:p>
                  </a:txBody>
                  <a:tcPr>
                    <a:solidFill>
                      <a:srgbClr val="92D050"/>
                    </a:solidFill>
                  </a:tcPr>
                </a:tc>
                <a:extLst>
                  <a:ext uri="{0D108BD9-81ED-4DB2-BD59-A6C34878D82A}">
                    <a16:rowId xmlns:a16="http://schemas.microsoft.com/office/drawing/2014/main" val="2526639159"/>
                  </a:ext>
                </a:extLst>
              </a:tr>
              <a:tr h="470793">
                <a:tc>
                  <a:txBody>
                    <a:bodyPr/>
                    <a:lstStyle/>
                    <a:p>
                      <a:r>
                        <a:rPr lang="en-GB" sz="1100" dirty="0">
                          <a:solidFill>
                            <a:schemeClr val="tx1"/>
                          </a:solidFill>
                        </a:rPr>
                        <a:t>Abduction</a:t>
                      </a:r>
                    </a:p>
                  </a:txBody>
                  <a:tcPr>
                    <a:solidFill>
                      <a:srgbClr val="92D050"/>
                    </a:solidFill>
                  </a:tcPr>
                </a:tc>
                <a:tc>
                  <a:txBody>
                    <a:bodyPr/>
                    <a:lstStyle/>
                    <a:p>
                      <a:r>
                        <a:rPr lang="en-GB" sz="1100" dirty="0">
                          <a:solidFill>
                            <a:schemeClr val="tx1"/>
                          </a:solidFill>
                        </a:rPr>
                        <a:t>Movement of a body part away from the body.</a:t>
                      </a:r>
                    </a:p>
                  </a:txBody>
                  <a:tcPr>
                    <a:solidFill>
                      <a:srgbClr val="92D050"/>
                    </a:solidFill>
                  </a:tcPr>
                </a:tc>
                <a:extLst>
                  <a:ext uri="{0D108BD9-81ED-4DB2-BD59-A6C34878D82A}">
                    <a16:rowId xmlns:a16="http://schemas.microsoft.com/office/drawing/2014/main" val="1732658252"/>
                  </a:ext>
                </a:extLst>
              </a:tr>
              <a:tr h="447477">
                <a:tc>
                  <a:txBody>
                    <a:bodyPr/>
                    <a:lstStyle/>
                    <a:p>
                      <a:r>
                        <a:rPr lang="en-GB" sz="1100" dirty="0">
                          <a:solidFill>
                            <a:schemeClr val="tx1"/>
                          </a:solidFill>
                        </a:rPr>
                        <a:t>Adduction</a:t>
                      </a:r>
                    </a:p>
                  </a:txBody>
                  <a:tcPr>
                    <a:solidFill>
                      <a:srgbClr val="92D050"/>
                    </a:solidFill>
                  </a:tcPr>
                </a:tc>
                <a:tc>
                  <a:txBody>
                    <a:bodyPr/>
                    <a:lstStyle/>
                    <a:p>
                      <a:r>
                        <a:rPr lang="en-GB" sz="1100" dirty="0"/>
                        <a:t>Movement of a body part towards the body.</a:t>
                      </a:r>
                    </a:p>
                  </a:txBody>
                  <a:tcPr>
                    <a:solidFill>
                      <a:srgbClr val="92D050"/>
                    </a:solidFill>
                  </a:tcPr>
                </a:tc>
                <a:extLst>
                  <a:ext uri="{0D108BD9-81ED-4DB2-BD59-A6C34878D82A}">
                    <a16:rowId xmlns:a16="http://schemas.microsoft.com/office/drawing/2014/main" val="2891395090"/>
                  </a:ext>
                </a:extLst>
              </a:tr>
              <a:tr h="456425">
                <a:tc>
                  <a:txBody>
                    <a:bodyPr/>
                    <a:lstStyle/>
                    <a:p>
                      <a:r>
                        <a:rPr lang="en-GB" sz="1100" dirty="0">
                          <a:solidFill>
                            <a:schemeClr val="tx1"/>
                          </a:solidFill>
                        </a:rPr>
                        <a:t>Rotation</a:t>
                      </a:r>
                    </a:p>
                  </a:txBody>
                  <a:tcPr>
                    <a:solidFill>
                      <a:srgbClr val="92D050"/>
                    </a:solidFill>
                  </a:tcPr>
                </a:tc>
                <a:tc>
                  <a:txBody>
                    <a:bodyPr/>
                    <a:lstStyle/>
                    <a:p>
                      <a:r>
                        <a:rPr lang="en-GB" sz="1100" dirty="0"/>
                        <a:t>Movement of a body part around an axis.</a:t>
                      </a:r>
                    </a:p>
                  </a:txBody>
                  <a:tcPr>
                    <a:solidFill>
                      <a:srgbClr val="92D050"/>
                    </a:solidFill>
                  </a:tcPr>
                </a:tc>
                <a:extLst>
                  <a:ext uri="{0D108BD9-81ED-4DB2-BD59-A6C34878D82A}">
                    <a16:rowId xmlns:a16="http://schemas.microsoft.com/office/drawing/2014/main" val="1991969131"/>
                  </a:ext>
                </a:extLst>
              </a:tr>
            </a:tbl>
          </a:graphicData>
        </a:graphic>
      </p:graphicFrame>
      <p:pic>
        <p:nvPicPr>
          <p:cNvPr id="3" name="Picture 7" descr="A screenshot of a cell phone&#10;&#10;Description generated with very high confidence">
            <a:extLst>
              <a:ext uri="{FF2B5EF4-FFF2-40B4-BE49-F238E27FC236}">
                <a16:creationId xmlns:a16="http://schemas.microsoft.com/office/drawing/2014/main" id="{FF2D5ACF-CD0D-48BA-BDF1-8E7986B9F27E}"/>
              </a:ext>
            </a:extLst>
          </p:cNvPr>
          <p:cNvPicPr>
            <a:picLocks noChangeAspect="1"/>
          </p:cNvPicPr>
          <p:nvPr/>
        </p:nvPicPr>
        <p:blipFill>
          <a:blip r:embed="rId3"/>
          <a:stretch>
            <a:fillRect/>
          </a:stretch>
        </p:blipFill>
        <p:spPr>
          <a:xfrm rot="5400000">
            <a:off x="7202131" y="4877124"/>
            <a:ext cx="2293937" cy="1595469"/>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1186789003"/>
              </p:ext>
            </p:extLst>
          </p:nvPr>
        </p:nvGraphicFramePr>
        <p:xfrm>
          <a:off x="0" y="0"/>
          <a:ext cx="6611814" cy="304800"/>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289843">
                <a:tc>
                  <a:txBody>
                    <a:bodyPr/>
                    <a:lstStyle/>
                    <a:p>
                      <a:pPr algn="ctr"/>
                      <a:r>
                        <a:rPr lang="en-GB" sz="1400" dirty="0" smtClean="0">
                          <a:solidFill>
                            <a:srgbClr val="000000"/>
                          </a:solidFill>
                        </a:rPr>
                        <a:t>PE Spring</a:t>
                      </a:r>
                      <a:r>
                        <a:rPr lang="en-GB" sz="1400" baseline="0" dirty="0" smtClean="0">
                          <a:solidFill>
                            <a:srgbClr val="000000"/>
                          </a:solidFill>
                        </a:rPr>
                        <a:t> </a:t>
                      </a:r>
                      <a:r>
                        <a:rPr lang="en-GB" sz="1400" baseline="0" dirty="0">
                          <a:solidFill>
                            <a:srgbClr val="000000"/>
                          </a:solidFill>
                        </a:rPr>
                        <a:t>Term 2 Knowledge Organiser – Badminton Year 9</a:t>
                      </a:r>
                      <a:endParaRPr lang="en-GB" sz="1400" dirty="0">
                        <a:solidFill>
                          <a:srgbClr val="000000"/>
                        </a:solidFill>
                      </a:endParaRPr>
                    </a:p>
                  </a:txBody>
                  <a:tcPr>
                    <a:solidFill>
                      <a:srgbClr val="FFFF00"/>
                    </a:solidFill>
                  </a:tcPr>
                </a:tc>
                <a:extLst>
                  <a:ext uri="{0D108BD9-81ED-4DB2-BD59-A6C34878D82A}">
                    <a16:rowId xmlns:a16="http://schemas.microsoft.com/office/drawing/2014/main" val="204733902"/>
                  </a:ext>
                </a:extLst>
              </a:tr>
            </a:tbl>
          </a:graphicData>
        </a:graphic>
      </p:graphicFrame>
    </p:spTree>
    <p:extLst>
      <p:ext uri="{BB962C8B-B14F-4D97-AF65-F5344CB8AC3E}">
        <p14:creationId xmlns:p14="http://schemas.microsoft.com/office/powerpoint/2010/main" val="1654692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Summer 1</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3635131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90591180"/>
              </p:ext>
            </p:extLst>
          </p:nvPr>
        </p:nvGraphicFramePr>
        <p:xfrm>
          <a:off x="1" y="1"/>
          <a:ext cx="6611814" cy="386498"/>
        </p:xfrm>
        <a:graphic>
          <a:graphicData uri="http://schemas.openxmlformats.org/drawingml/2006/table">
            <a:tbl>
              <a:tblPr firstRow="1" bandRow="1">
                <a:tableStyleId>{5C22544A-7EE6-4342-B048-85BDC9FD1C3A}</a:tableStyleId>
              </a:tblPr>
              <a:tblGrid>
                <a:gridCol w="6611814">
                  <a:extLst>
                    <a:ext uri="{9D8B030D-6E8A-4147-A177-3AD203B41FA5}">
                      <a16:colId xmlns:a16="http://schemas.microsoft.com/office/drawing/2014/main" val="3164865250"/>
                    </a:ext>
                  </a:extLst>
                </a:gridCol>
              </a:tblGrid>
              <a:tr h="386498">
                <a:tc>
                  <a:txBody>
                    <a:bodyPr/>
                    <a:lstStyle/>
                    <a:p>
                      <a:pPr algn="l"/>
                      <a:r>
                        <a:rPr lang="en-GB" sz="1400" dirty="0" smtClean="0">
                          <a:solidFill>
                            <a:srgbClr val="000000"/>
                          </a:solidFill>
                        </a:rPr>
                        <a:t>PE Summer</a:t>
                      </a:r>
                      <a:r>
                        <a:rPr lang="en-GB" sz="1400" baseline="0" dirty="0" smtClean="0">
                          <a:solidFill>
                            <a:srgbClr val="000000"/>
                          </a:solidFill>
                        </a:rPr>
                        <a:t> </a:t>
                      </a:r>
                      <a:r>
                        <a:rPr lang="en-GB" sz="1400" baseline="0" dirty="0">
                          <a:solidFill>
                            <a:srgbClr val="000000"/>
                          </a:solidFill>
                        </a:rPr>
                        <a:t>Term 1 Knowledge Organiser – Tennis Year 7</a:t>
                      </a:r>
                      <a:endParaRPr lang="en-GB" sz="1400" dirty="0">
                        <a:solidFill>
                          <a:srgbClr val="000000"/>
                        </a:solidFill>
                      </a:endParaRPr>
                    </a:p>
                  </a:txBody>
                  <a:tcPr>
                    <a:solidFill>
                      <a:schemeClr val="bg1"/>
                    </a:solidFill>
                  </a:tcPr>
                </a:tc>
                <a:extLst>
                  <a:ext uri="{0D108BD9-81ED-4DB2-BD59-A6C34878D82A}">
                    <a16:rowId xmlns:a16="http://schemas.microsoft.com/office/drawing/2014/main" val="204733902"/>
                  </a:ext>
                </a:extLst>
              </a:tr>
            </a:tbl>
          </a:graphicData>
        </a:graphic>
      </p:graphicFrame>
      <p:graphicFrame>
        <p:nvGraphicFramePr>
          <p:cNvPr id="5" name="Table 4"/>
          <p:cNvGraphicFramePr>
            <a:graphicFrameLocks noGrp="1"/>
          </p:cNvGraphicFramePr>
          <p:nvPr>
            <p:extLst/>
          </p:nvPr>
        </p:nvGraphicFramePr>
        <p:xfrm>
          <a:off x="6611815" y="0"/>
          <a:ext cx="2532184" cy="6857999"/>
        </p:xfrm>
        <a:graphic>
          <a:graphicData uri="http://schemas.openxmlformats.org/drawingml/2006/table">
            <a:tbl>
              <a:tblPr firstRow="1" bandRow="1">
                <a:tableStyleId>{5C22544A-7EE6-4342-B048-85BDC9FD1C3A}</a:tableStyleId>
              </a:tblPr>
              <a:tblGrid>
                <a:gridCol w="778799">
                  <a:extLst>
                    <a:ext uri="{9D8B030D-6E8A-4147-A177-3AD203B41FA5}">
                      <a16:colId xmlns:a16="http://schemas.microsoft.com/office/drawing/2014/main" val="4199751454"/>
                    </a:ext>
                  </a:extLst>
                </a:gridCol>
                <a:gridCol w="1753385">
                  <a:extLst>
                    <a:ext uri="{9D8B030D-6E8A-4147-A177-3AD203B41FA5}">
                      <a16:colId xmlns:a16="http://schemas.microsoft.com/office/drawing/2014/main" val="134358647"/>
                    </a:ext>
                  </a:extLst>
                </a:gridCol>
              </a:tblGrid>
              <a:tr h="288521">
                <a:tc gridSpan="2">
                  <a:txBody>
                    <a:bodyPr/>
                    <a:lstStyle/>
                    <a:p>
                      <a:pPr algn="ctr"/>
                      <a:r>
                        <a:rPr lang="en-GB" sz="1100" baseline="0" dirty="0">
                          <a:solidFill>
                            <a:schemeClr val="tx1"/>
                          </a:solidFill>
                        </a:rPr>
                        <a:t> Core Skills</a:t>
                      </a:r>
                      <a:endParaRPr lang="en-GB" sz="1100" dirty="0">
                        <a:solidFill>
                          <a:schemeClr val="tx1"/>
                        </a:solidFill>
                      </a:endParaRP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2040211">
                <a:tc>
                  <a:txBody>
                    <a:bodyPr/>
                    <a:lstStyle/>
                    <a:p>
                      <a:r>
                        <a:rPr lang="en-GB" sz="1100" b="1" dirty="0">
                          <a:solidFill>
                            <a:schemeClr val="tx1"/>
                          </a:solidFill>
                        </a:rPr>
                        <a:t>Griping the racquet</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Shake-hands grip </a:t>
                      </a:r>
                    </a:p>
                    <a:p>
                      <a:pPr marL="171450" indent="-171450">
                        <a:lnSpc>
                          <a:spcPts val="900"/>
                        </a:lnSpc>
                        <a:buFont typeface="Arial" panose="020B0604020202020204" pitchFamily="34" charset="0"/>
                        <a:buChar char="•"/>
                      </a:pPr>
                      <a:endParaRPr lang="en-GB" sz="1100" baseline="0" dirty="0">
                        <a:solidFill>
                          <a:schemeClr val="dk1"/>
                        </a:solidFill>
                        <a:effectLst/>
                        <a:latin typeface="+mn-lt"/>
                        <a:ea typeface="+mn-ea"/>
                        <a:cs typeface="+mn-cs"/>
                      </a:endParaRPr>
                    </a:p>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Curl your fingers around the grip near the base so your thumb and forefinger form a 'V' along the top right edge of the handle.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963840982"/>
                  </a:ext>
                </a:extLst>
              </a:tr>
              <a:tr h="2489056">
                <a:tc>
                  <a:txBody>
                    <a:bodyPr/>
                    <a:lstStyle/>
                    <a:p>
                      <a:r>
                        <a:rPr lang="en-GB" sz="1100" b="1" dirty="0">
                          <a:solidFill>
                            <a:schemeClr val="tx1"/>
                          </a:solidFill>
                        </a:rPr>
                        <a:t>Ready Position</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Both hands need to start on the racquet, this allows quick grip changes and stronger, earlier body rotation for the shot.</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feet at least shoulder width apart </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Head forwards</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Bend your knees slightly</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As your opponent strikes the ball try to bounce onto your toes so that you are ready to return.</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After hitting the ball return to the ready position.</a:t>
                      </a:r>
                    </a:p>
                  </a:txBody>
                  <a:tcPr>
                    <a:solidFill>
                      <a:schemeClr val="accent3">
                        <a:lumMod val="20000"/>
                        <a:lumOff val="80000"/>
                      </a:schemeClr>
                    </a:solidFill>
                  </a:tcPr>
                </a:tc>
                <a:extLst>
                  <a:ext uri="{0D108BD9-81ED-4DB2-BD59-A6C34878D82A}">
                    <a16:rowId xmlns:a16="http://schemas.microsoft.com/office/drawing/2014/main" val="2779006054"/>
                  </a:ext>
                </a:extLst>
              </a:tr>
              <a:tr h="2040211">
                <a:tc>
                  <a:txBody>
                    <a:bodyPr/>
                    <a:lstStyle/>
                    <a:p>
                      <a:r>
                        <a:rPr lang="en-GB" sz="1100" b="1" dirty="0">
                          <a:solidFill>
                            <a:schemeClr val="tx1"/>
                          </a:solidFill>
                        </a:rPr>
                        <a:t>Forehand</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0" u="none" baseline="0" dirty="0"/>
                        <a:t>Ready position </a:t>
                      </a:r>
                    </a:p>
                    <a:p>
                      <a:pPr marL="171450" indent="-171450">
                        <a:lnSpc>
                          <a:spcPts val="900"/>
                        </a:lnSpc>
                        <a:buFont typeface="Arial" panose="020B0604020202020204" pitchFamily="34" charset="0"/>
                        <a:buChar char="•"/>
                      </a:pPr>
                      <a:r>
                        <a:rPr lang="en-GB" sz="1100" b="0" u="none" baseline="0" dirty="0"/>
                        <a:t>None hitting hand holding the throat of the racquet</a:t>
                      </a:r>
                    </a:p>
                    <a:p>
                      <a:pPr marL="171450" indent="-171450">
                        <a:lnSpc>
                          <a:spcPts val="900"/>
                        </a:lnSpc>
                        <a:buFont typeface="Arial" panose="020B0604020202020204" pitchFamily="34" charset="0"/>
                        <a:buChar char="•"/>
                      </a:pPr>
                      <a:r>
                        <a:rPr lang="en-GB" sz="1100" b="0" u="none" baseline="0" dirty="0"/>
                        <a:t>Drop the racquet grip down and point the end of the handle towards the on coming ball.</a:t>
                      </a:r>
                    </a:p>
                    <a:p>
                      <a:pPr marL="171450" indent="-171450">
                        <a:lnSpc>
                          <a:spcPts val="900"/>
                        </a:lnSpc>
                        <a:buFont typeface="Arial" panose="020B0604020202020204" pitchFamily="34" charset="0"/>
                        <a:buChar char="•"/>
                      </a:pPr>
                      <a:r>
                        <a:rPr lang="en-GB" sz="1100" b="0" u="none" baseline="0" dirty="0"/>
                        <a:t>Swing through and open shoulders</a:t>
                      </a:r>
                    </a:p>
                    <a:p>
                      <a:pPr marL="171450" indent="-171450">
                        <a:lnSpc>
                          <a:spcPts val="900"/>
                        </a:lnSpc>
                        <a:buFont typeface="Arial" panose="020B0604020202020204" pitchFamily="34" charset="0"/>
                        <a:buChar char="•"/>
                      </a:pPr>
                      <a:r>
                        <a:rPr lang="en-GB" sz="1100" b="0" u="none" baseline="0" dirty="0"/>
                        <a:t>Pull the arm in and follow through across your body</a:t>
                      </a:r>
                      <a:endParaRPr lang="en-GB" sz="1200" b="1" u="sng"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4151813935"/>
                  </a:ext>
                </a:extLst>
              </a:tr>
            </a:tbl>
          </a:graphicData>
        </a:graphic>
      </p:graphicFrame>
      <p:graphicFrame>
        <p:nvGraphicFramePr>
          <p:cNvPr id="6" name="Table 5"/>
          <p:cNvGraphicFramePr>
            <a:graphicFrameLocks noGrp="1"/>
          </p:cNvGraphicFramePr>
          <p:nvPr>
            <p:extLst/>
          </p:nvPr>
        </p:nvGraphicFramePr>
        <p:xfrm>
          <a:off x="59161" y="3491930"/>
          <a:ext cx="2559015" cy="3328631"/>
        </p:xfrm>
        <a:graphic>
          <a:graphicData uri="http://schemas.openxmlformats.org/drawingml/2006/table">
            <a:tbl>
              <a:tblPr firstRow="1" bandRow="1">
                <a:tableStyleId>{5C22544A-7EE6-4342-B048-85BDC9FD1C3A}</a:tableStyleId>
              </a:tblPr>
              <a:tblGrid>
                <a:gridCol w="919030">
                  <a:extLst>
                    <a:ext uri="{9D8B030D-6E8A-4147-A177-3AD203B41FA5}">
                      <a16:colId xmlns:a16="http://schemas.microsoft.com/office/drawing/2014/main" val="2645025886"/>
                    </a:ext>
                  </a:extLst>
                </a:gridCol>
                <a:gridCol w="1639985">
                  <a:extLst>
                    <a:ext uri="{9D8B030D-6E8A-4147-A177-3AD203B41FA5}">
                      <a16:colId xmlns:a16="http://schemas.microsoft.com/office/drawing/2014/main" val="3333972068"/>
                    </a:ext>
                  </a:extLst>
                </a:gridCol>
              </a:tblGrid>
              <a:tr h="315629">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Why do we warm up?</a:t>
                      </a: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496933320"/>
                  </a:ext>
                </a:extLst>
              </a:tr>
              <a:tr h="656696">
                <a:tc>
                  <a:txBody>
                    <a:bodyPr/>
                    <a:lstStyle/>
                    <a:p>
                      <a:r>
                        <a:rPr lang="en-GB" sz="1100" dirty="0">
                          <a:solidFill>
                            <a:schemeClr val="tx1"/>
                          </a:solidFill>
                        </a:rPr>
                        <a:t>Prevent</a:t>
                      </a:r>
                      <a:r>
                        <a:rPr lang="en-GB" sz="1100" baseline="0" dirty="0">
                          <a:solidFill>
                            <a:schemeClr val="tx1"/>
                          </a:solidFill>
                        </a:rPr>
                        <a:t> injury</a:t>
                      </a:r>
                      <a:endParaRPr lang="en-GB" sz="1100" dirty="0">
                        <a:solidFill>
                          <a:schemeClr val="tx1"/>
                        </a:solidFill>
                      </a:endParaRPr>
                    </a:p>
                  </a:txBody>
                  <a:tcPr>
                    <a:solidFill>
                      <a:schemeClr val="accent1">
                        <a:lumMod val="40000"/>
                        <a:lumOff val="60000"/>
                      </a:schemeClr>
                    </a:solidFill>
                  </a:tcPr>
                </a:tc>
                <a:tc>
                  <a:txBody>
                    <a:bodyPr/>
                    <a:lstStyle/>
                    <a:p>
                      <a:r>
                        <a:rPr lang="en-GB" sz="1100" dirty="0"/>
                        <a:t>To loosen the muscles and increase heart rate and body temperature.</a:t>
                      </a:r>
                    </a:p>
                  </a:txBody>
                  <a:tcPr>
                    <a:solidFill>
                      <a:schemeClr val="accent1">
                        <a:lumMod val="40000"/>
                        <a:lumOff val="60000"/>
                      </a:schemeClr>
                    </a:solidFill>
                  </a:tcPr>
                </a:tc>
                <a:extLst>
                  <a:ext uri="{0D108BD9-81ED-4DB2-BD59-A6C34878D82A}">
                    <a16:rowId xmlns:a16="http://schemas.microsoft.com/office/drawing/2014/main" val="3061556891"/>
                  </a:ext>
                </a:extLst>
              </a:tr>
              <a:tr h="548633">
                <a:tc>
                  <a:txBody>
                    <a:bodyPr/>
                    <a:lstStyle/>
                    <a:p>
                      <a:r>
                        <a:rPr lang="en-GB" sz="1100" dirty="0">
                          <a:solidFill>
                            <a:schemeClr val="tx1"/>
                          </a:solidFill>
                        </a:rPr>
                        <a:t>Raise heart rate</a:t>
                      </a:r>
                    </a:p>
                  </a:txBody>
                  <a:tcPr>
                    <a:solidFill>
                      <a:schemeClr val="accent1">
                        <a:lumMod val="40000"/>
                        <a:lumOff val="60000"/>
                      </a:schemeClr>
                    </a:solidFill>
                  </a:tcPr>
                </a:tc>
                <a:tc>
                  <a:txBody>
                    <a:bodyPr/>
                    <a:lstStyle/>
                    <a:p>
                      <a:r>
                        <a:rPr lang="en-GB" sz="1100" dirty="0"/>
                        <a:t>To increase blood flow to</a:t>
                      </a:r>
                      <a:r>
                        <a:rPr lang="en-GB" sz="1100" baseline="0" dirty="0"/>
                        <a:t> working muscles.</a:t>
                      </a:r>
                      <a:endParaRPr lang="en-GB" sz="1100" dirty="0"/>
                    </a:p>
                  </a:txBody>
                  <a:tcPr>
                    <a:solidFill>
                      <a:schemeClr val="accent1">
                        <a:lumMod val="40000"/>
                        <a:lumOff val="60000"/>
                      </a:schemeClr>
                    </a:solidFill>
                  </a:tcPr>
                </a:tc>
                <a:extLst>
                  <a:ext uri="{0D108BD9-81ED-4DB2-BD59-A6C34878D82A}">
                    <a16:rowId xmlns:a16="http://schemas.microsoft.com/office/drawing/2014/main" val="3577693263"/>
                  </a:ext>
                </a:extLst>
              </a:tr>
              <a:tr h="912508">
                <a:tc>
                  <a:txBody>
                    <a:bodyPr/>
                    <a:lstStyle/>
                    <a:p>
                      <a:r>
                        <a:rPr lang="en-GB" sz="1100" dirty="0">
                          <a:solidFill>
                            <a:schemeClr val="tx1"/>
                          </a:solidFill>
                        </a:rPr>
                        <a:t>Increase</a:t>
                      </a:r>
                      <a:r>
                        <a:rPr lang="en-GB" sz="1100" baseline="0" dirty="0">
                          <a:solidFill>
                            <a:schemeClr val="tx1"/>
                          </a:solidFill>
                        </a:rPr>
                        <a:t> flexibility</a:t>
                      </a:r>
                      <a:endParaRPr lang="en-GB" sz="1100" dirty="0">
                        <a:solidFill>
                          <a:schemeClr val="tx1"/>
                        </a:solidFill>
                      </a:endParaRPr>
                    </a:p>
                  </a:txBody>
                  <a:tcPr>
                    <a:solidFill>
                      <a:schemeClr val="accent1">
                        <a:lumMod val="40000"/>
                        <a:lumOff val="60000"/>
                      </a:schemeClr>
                    </a:solidFill>
                  </a:tcPr>
                </a:tc>
                <a:tc>
                  <a:txBody>
                    <a:bodyPr/>
                    <a:lstStyle/>
                    <a:p>
                      <a:r>
                        <a:rPr lang="en-GB" sz="1100" dirty="0"/>
                        <a:t>Increases the range of movement at a joint t allow skills and movements to be performed easier.</a:t>
                      </a:r>
                    </a:p>
                  </a:txBody>
                  <a:tcPr>
                    <a:solidFill>
                      <a:schemeClr val="accent1">
                        <a:lumMod val="40000"/>
                        <a:lumOff val="60000"/>
                      </a:schemeClr>
                    </a:solidFill>
                  </a:tcPr>
                </a:tc>
                <a:extLst>
                  <a:ext uri="{0D108BD9-81ED-4DB2-BD59-A6C34878D82A}">
                    <a16:rowId xmlns:a16="http://schemas.microsoft.com/office/drawing/2014/main" val="1948897614"/>
                  </a:ext>
                </a:extLst>
              </a:tr>
              <a:tr h="878033">
                <a:tc>
                  <a:txBody>
                    <a:bodyPr/>
                    <a:lstStyle/>
                    <a:p>
                      <a:r>
                        <a:rPr lang="en-GB" sz="1100" dirty="0">
                          <a:solidFill>
                            <a:schemeClr val="tx1"/>
                          </a:solidFill>
                        </a:rPr>
                        <a:t>Increase mental alertness</a:t>
                      </a:r>
                    </a:p>
                  </a:txBody>
                  <a:tcPr>
                    <a:solidFill>
                      <a:schemeClr val="accent1">
                        <a:lumMod val="40000"/>
                        <a:lumOff val="60000"/>
                      </a:schemeClr>
                    </a:solidFill>
                  </a:tcPr>
                </a:tc>
                <a:tc>
                  <a:txBody>
                    <a:bodyPr/>
                    <a:lstStyle/>
                    <a:p>
                      <a:r>
                        <a:rPr lang="en-GB" sz="1100" dirty="0"/>
                        <a:t>Warm ups prepare the performer mentally and makes them alert</a:t>
                      </a:r>
                      <a:r>
                        <a:rPr lang="en-GB" sz="1100" baseline="0" dirty="0"/>
                        <a:t> ready for performance.</a:t>
                      </a:r>
                      <a:endParaRPr lang="en-GB" sz="1100" dirty="0"/>
                    </a:p>
                  </a:txBody>
                  <a:tcPr>
                    <a:solidFill>
                      <a:schemeClr val="accent1">
                        <a:lumMod val="40000"/>
                        <a:lumOff val="60000"/>
                      </a:schemeClr>
                    </a:solidFill>
                  </a:tcPr>
                </a:tc>
                <a:extLst>
                  <a:ext uri="{0D108BD9-81ED-4DB2-BD59-A6C34878D82A}">
                    <a16:rowId xmlns:a16="http://schemas.microsoft.com/office/drawing/2014/main" val="3699752105"/>
                  </a:ext>
                </a:extLst>
              </a:tr>
            </a:tbl>
          </a:graphicData>
        </a:graphic>
      </p:graphicFrame>
      <p:grpSp>
        <p:nvGrpSpPr>
          <p:cNvPr id="8" name="Group 7"/>
          <p:cNvGrpSpPr>
            <a:grpSpLocks/>
          </p:cNvGrpSpPr>
          <p:nvPr/>
        </p:nvGrpSpPr>
        <p:grpSpPr bwMode="auto">
          <a:xfrm>
            <a:off x="7780836" y="1336390"/>
            <a:ext cx="954086" cy="819150"/>
            <a:chOff x="0" y="0"/>
            <a:chExt cx="1501773" cy="1150938"/>
          </a:xfrm>
        </p:grpSpPr>
        <p:pic>
          <p:nvPicPr>
            <p:cNvPr id="9" name="Picture 8" descr="Image result for tennis holding racqu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422" y="7938"/>
              <a:ext cx="948351"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age result for tennis holding racque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687" y="510375"/>
              <a:ext cx="952501" cy="636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Image result for tennis forehand grip"/>
            <p:cNvPicPr>
              <a:picLocks noChangeAspect="1" noChangeArrowheads="1"/>
            </p:cNvPicPr>
            <p:nvPr/>
          </p:nvPicPr>
          <p:blipFill>
            <a:blip r:embed="rId5" cstate="print">
              <a:extLst>
                <a:ext uri="{28A0092B-C50C-407E-A947-70E740481C1C}">
                  <a14:useLocalDpi xmlns:a14="http://schemas.microsoft.com/office/drawing/2010/main" val="0"/>
                </a:ext>
              </a:extLst>
            </a:blip>
            <a:srcRect l="10571" t="19125" r="18605"/>
            <a:stretch>
              <a:fillRect/>
            </a:stretch>
          </p:blipFill>
          <p:spPr bwMode="auto">
            <a:xfrm>
              <a:off x="0" y="0"/>
              <a:ext cx="553373"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1"/>
          <p:cNvGrpSpPr>
            <a:grpSpLocks/>
          </p:cNvGrpSpPr>
          <p:nvPr/>
        </p:nvGrpSpPr>
        <p:grpSpPr bwMode="auto">
          <a:xfrm>
            <a:off x="6684003" y="2792150"/>
            <a:ext cx="601663" cy="1933573"/>
            <a:chOff x="0" y="0"/>
            <a:chExt cx="822854" cy="2417881"/>
          </a:xfrm>
        </p:grpSpPr>
        <p:pic>
          <p:nvPicPr>
            <p:cNvPr id="13" name="Picture 12" descr="http://newsimg.bbc.co.uk/media/images/40783000/gif/_40783736_ready_pos_1.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18" y="0"/>
              <a:ext cx="812799" cy="609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http://newsimg.bbc.co.uk/media/images/40783000/gif/_40783738_ready_pos_2.gi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03250"/>
              <a:ext cx="814917"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http://newsimg.bbc.co.uk/media/images/40783000/gif/_40783740_ready_pos_3.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18" y="1194594"/>
              <a:ext cx="820736" cy="6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http://newsimg.bbc.co.uk/media/images/40783000/gif/_40783742_ready_pos_4.gi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117" y="1806919"/>
              <a:ext cx="812801" cy="61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6" descr="Image result for forehand technique tennis"/>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680627" y="6353175"/>
            <a:ext cx="11922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p:cNvGraphicFramePr>
            <a:graphicFrameLocks noGrp="1"/>
          </p:cNvGraphicFramePr>
          <p:nvPr>
            <p:extLst/>
          </p:nvPr>
        </p:nvGraphicFramePr>
        <p:xfrm>
          <a:off x="4041501" y="3484330"/>
          <a:ext cx="2532184" cy="3319099"/>
        </p:xfrm>
        <a:graphic>
          <a:graphicData uri="http://schemas.openxmlformats.org/drawingml/2006/table">
            <a:tbl>
              <a:tblPr firstRow="1" bandRow="1">
                <a:tableStyleId>{5C22544A-7EE6-4342-B048-85BDC9FD1C3A}</a:tableStyleId>
              </a:tblPr>
              <a:tblGrid>
                <a:gridCol w="614917">
                  <a:extLst>
                    <a:ext uri="{9D8B030D-6E8A-4147-A177-3AD203B41FA5}">
                      <a16:colId xmlns:a16="http://schemas.microsoft.com/office/drawing/2014/main" val="3542082671"/>
                    </a:ext>
                  </a:extLst>
                </a:gridCol>
                <a:gridCol w="1917267">
                  <a:extLst>
                    <a:ext uri="{9D8B030D-6E8A-4147-A177-3AD203B41FA5}">
                      <a16:colId xmlns:a16="http://schemas.microsoft.com/office/drawing/2014/main" val="924131578"/>
                    </a:ext>
                  </a:extLst>
                </a:gridCol>
              </a:tblGrid>
              <a:tr h="3319099">
                <a:tc>
                  <a:txBody>
                    <a:bodyPr/>
                    <a:lstStyle/>
                    <a:p>
                      <a:r>
                        <a:rPr lang="en-GB" sz="1100" b="1" dirty="0">
                          <a:solidFill>
                            <a:schemeClr val="tx1"/>
                          </a:solidFill>
                        </a:rPr>
                        <a:t>Serving</a:t>
                      </a:r>
                    </a:p>
                  </a:txBody>
                  <a:tcPr>
                    <a:solidFill>
                      <a:schemeClr val="accent3">
                        <a:lumMod val="20000"/>
                        <a:lumOff val="80000"/>
                      </a:schemeClr>
                    </a:solidFill>
                  </a:tcPr>
                </a:tc>
                <a:tc>
                  <a:txBody>
                    <a:bodyPr/>
                    <a:lstStyle/>
                    <a:p>
                      <a:pPr>
                        <a:lnSpc>
                          <a:spcPts val="900"/>
                        </a:lnSpc>
                      </a:pPr>
                      <a:r>
                        <a:rPr lang="en-GB" sz="1100" b="0" u="none" baseline="0" dirty="0">
                          <a:solidFill>
                            <a:schemeClr val="tx1"/>
                          </a:solidFill>
                        </a:rPr>
                        <a:t>- Feet are positioned so that the front foot is pointing towards the net and the back foot is parallel to the baseline.</a:t>
                      </a:r>
                    </a:p>
                    <a:p>
                      <a:pPr marL="171450" indent="-171450">
                        <a:lnSpc>
                          <a:spcPts val="900"/>
                        </a:lnSpc>
                        <a:buFontTx/>
                        <a:buChar char="-"/>
                      </a:pPr>
                      <a:r>
                        <a:rPr lang="en-GB" sz="1100" b="0" u="none" baseline="0" dirty="0">
                          <a:solidFill>
                            <a:schemeClr val="tx1"/>
                          </a:solidFill>
                        </a:rPr>
                        <a:t>Body weight on the front foot and lean slightly forward. (start position)</a:t>
                      </a:r>
                    </a:p>
                    <a:p>
                      <a:pPr marL="171450" indent="-171450">
                        <a:lnSpc>
                          <a:spcPts val="900"/>
                        </a:lnSpc>
                        <a:buFontTx/>
                        <a:buChar char="-"/>
                      </a:pPr>
                      <a:r>
                        <a:rPr lang="en-GB" sz="1100" b="0" u="none" baseline="0" dirty="0">
                          <a:solidFill>
                            <a:schemeClr val="tx1"/>
                          </a:solidFill>
                        </a:rPr>
                        <a:t>Shift on to the back foot and separate the arms.</a:t>
                      </a:r>
                    </a:p>
                    <a:p>
                      <a:pPr marL="171450" indent="-171450">
                        <a:lnSpc>
                          <a:spcPts val="900"/>
                        </a:lnSpc>
                        <a:buFontTx/>
                        <a:buChar char="-"/>
                      </a:pPr>
                      <a:r>
                        <a:rPr lang="en-GB" sz="1100" b="0" u="none" baseline="0" dirty="0">
                          <a:solidFill>
                            <a:schemeClr val="tx1"/>
                          </a:solidFill>
                        </a:rPr>
                        <a:t>- Separate the ball from the hand and transfer the weight to the front foot.</a:t>
                      </a:r>
                    </a:p>
                    <a:p>
                      <a:pPr marL="171450" indent="-171450">
                        <a:lnSpc>
                          <a:spcPts val="900"/>
                        </a:lnSpc>
                        <a:buFontTx/>
                        <a:buChar char="-"/>
                      </a:pPr>
                      <a:r>
                        <a:rPr lang="en-GB" sz="1100" b="0" u="none" baseline="0" dirty="0">
                          <a:solidFill>
                            <a:schemeClr val="tx1"/>
                          </a:solidFill>
                        </a:rPr>
                        <a:t>- Drive up with the legs and looping action from the racquet as you hit the ball. </a:t>
                      </a:r>
                    </a:p>
                    <a:p>
                      <a:pPr marL="171450" indent="-171450">
                        <a:lnSpc>
                          <a:spcPts val="900"/>
                        </a:lnSpc>
                        <a:buFontTx/>
                        <a:buChar char="-"/>
                      </a:pPr>
                      <a:r>
                        <a:rPr lang="en-GB" sz="1100" b="0" u="none" baseline="0" dirty="0">
                          <a:solidFill>
                            <a:schemeClr val="tx1"/>
                          </a:solidFill>
                        </a:rPr>
                        <a:t>It should feel as if you are high fiving the ball.</a:t>
                      </a:r>
                    </a:p>
                    <a:p>
                      <a:pPr marL="171450" indent="-171450">
                        <a:lnSpc>
                          <a:spcPts val="900"/>
                        </a:lnSpc>
                        <a:buFontTx/>
                        <a:buChar char="-"/>
                      </a:pPr>
                      <a:r>
                        <a:rPr lang="en-GB" sz="1100" b="0" u="none" baseline="0" dirty="0">
                          <a:solidFill>
                            <a:schemeClr val="tx1"/>
                          </a:solidFill>
                        </a:rPr>
                        <a:t> Land on your left foot and right shoulder pointing forward.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3434456978"/>
                  </a:ext>
                </a:extLst>
              </a:tr>
            </a:tbl>
          </a:graphicData>
        </a:graphic>
      </p:graphicFrame>
      <p:pic>
        <p:nvPicPr>
          <p:cNvPr id="3" name="Picture 2"/>
          <p:cNvPicPr>
            <a:picLocks noChangeAspect="1"/>
          </p:cNvPicPr>
          <p:nvPr/>
        </p:nvPicPr>
        <p:blipFill>
          <a:blip r:embed="rId11"/>
          <a:stretch>
            <a:fillRect/>
          </a:stretch>
        </p:blipFill>
        <p:spPr>
          <a:xfrm>
            <a:off x="4892511" y="5902921"/>
            <a:ext cx="1448145" cy="828360"/>
          </a:xfrm>
          <a:prstGeom prst="rect">
            <a:avLst/>
          </a:prstGeom>
        </p:spPr>
      </p:pic>
      <p:pic>
        <p:nvPicPr>
          <p:cNvPr id="18" name="Picture 17"/>
          <p:cNvPicPr>
            <a:picLocks noChangeAspect="1"/>
          </p:cNvPicPr>
          <p:nvPr/>
        </p:nvPicPr>
        <p:blipFill>
          <a:blip r:embed="rId12"/>
          <a:stretch>
            <a:fillRect/>
          </a:stretch>
        </p:blipFill>
        <p:spPr>
          <a:xfrm>
            <a:off x="2559018" y="3491930"/>
            <a:ext cx="1514810" cy="3366070"/>
          </a:xfrm>
          <a:prstGeom prst="rect">
            <a:avLst/>
          </a:prstGeom>
        </p:spPr>
      </p:pic>
      <p:graphicFrame>
        <p:nvGraphicFramePr>
          <p:cNvPr id="23" name="Table 22"/>
          <p:cNvGraphicFramePr>
            <a:graphicFrameLocks noGrp="1"/>
          </p:cNvGraphicFramePr>
          <p:nvPr>
            <p:extLst/>
          </p:nvPr>
        </p:nvGraphicFramePr>
        <p:xfrm>
          <a:off x="3677" y="397250"/>
          <a:ext cx="6570007" cy="3032507"/>
        </p:xfrm>
        <a:graphic>
          <a:graphicData uri="http://schemas.openxmlformats.org/drawingml/2006/table">
            <a:tbl>
              <a:tblPr firstRow="1" bandRow="1">
                <a:tableStyleId>{5C22544A-7EE6-4342-B048-85BDC9FD1C3A}</a:tableStyleId>
              </a:tblPr>
              <a:tblGrid>
                <a:gridCol w="1049599">
                  <a:extLst>
                    <a:ext uri="{9D8B030D-6E8A-4147-A177-3AD203B41FA5}">
                      <a16:colId xmlns:a16="http://schemas.microsoft.com/office/drawing/2014/main" val="2645025886"/>
                    </a:ext>
                  </a:extLst>
                </a:gridCol>
                <a:gridCol w="5520408">
                  <a:extLst>
                    <a:ext uri="{9D8B030D-6E8A-4147-A177-3AD203B41FA5}">
                      <a16:colId xmlns:a16="http://schemas.microsoft.com/office/drawing/2014/main" val="3333972068"/>
                    </a:ext>
                  </a:extLst>
                </a:gridCol>
              </a:tblGrid>
              <a:tr h="266206">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tx1"/>
                          </a:solidFill>
                        </a:rPr>
                        <a:t>What components of fitness can we associate with Tennis?</a:t>
                      </a:r>
                    </a:p>
                  </a:txBody>
                  <a:tcP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496933320"/>
                  </a:ext>
                </a:extLst>
              </a:tr>
              <a:tr h="436997">
                <a:tc>
                  <a:txBody>
                    <a:bodyPr/>
                    <a:lstStyle/>
                    <a:p>
                      <a:r>
                        <a:rPr lang="en-GB" sz="1000" dirty="0">
                          <a:solidFill>
                            <a:schemeClr val="tx1"/>
                          </a:solidFill>
                        </a:rPr>
                        <a:t>Agility</a:t>
                      </a:r>
                    </a:p>
                  </a:txBody>
                  <a:tcPr>
                    <a:solidFill>
                      <a:schemeClr val="accent2">
                        <a:lumMod val="20000"/>
                        <a:lumOff val="80000"/>
                      </a:schemeClr>
                    </a:solidFill>
                  </a:tcPr>
                </a:tc>
                <a:tc>
                  <a:txBody>
                    <a:bodyPr/>
                    <a:lstStyle/>
                    <a:p>
                      <a:r>
                        <a:rPr lang="en-GB" sz="1000" dirty="0"/>
                        <a:t>* You</a:t>
                      </a:r>
                      <a:r>
                        <a:rPr lang="en-GB" sz="1000" baseline="0" dirty="0"/>
                        <a:t> have to be able to change directions to hit the ball while maintaining a constant fast motion. </a:t>
                      </a:r>
                    </a:p>
                    <a:p>
                      <a:r>
                        <a:rPr lang="en-GB" sz="1000" baseline="0" dirty="0"/>
                        <a:t>* This helps you to reach certain shots.</a:t>
                      </a:r>
                      <a:endParaRPr lang="en-GB" sz="1000" dirty="0"/>
                    </a:p>
                  </a:txBody>
                  <a:tcPr>
                    <a:solidFill>
                      <a:schemeClr val="accent2">
                        <a:lumMod val="20000"/>
                        <a:lumOff val="80000"/>
                      </a:schemeClr>
                    </a:solidFill>
                  </a:tcPr>
                </a:tc>
                <a:extLst>
                  <a:ext uri="{0D108BD9-81ED-4DB2-BD59-A6C34878D82A}">
                    <a16:rowId xmlns:a16="http://schemas.microsoft.com/office/drawing/2014/main" val="3061556891"/>
                  </a:ext>
                </a:extLst>
              </a:tr>
              <a:tr h="432585">
                <a:tc>
                  <a:txBody>
                    <a:bodyPr/>
                    <a:lstStyle/>
                    <a:p>
                      <a:r>
                        <a:rPr lang="en-GB" sz="1000" dirty="0">
                          <a:solidFill>
                            <a:schemeClr val="tx1"/>
                          </a:solidFill>
                        </a:rPr>
                        <a:t>Co-ordination</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1000" dirty="0"/>
                        <a:t>To</a:t>
                      </a:r>
                      <a:r>
                        <a:rPr lang="en-GB" sz="1000" baseline="0" dirty="0"/>
                        <a:t> move to the ball at the same time you swing the racquet.</a:t>
                      </a:r>
                    </a:p>
                    <a:p>
                      <a:pPr marL="171450" indent="-171450">
                        <a:buFont typeface="Arial" panose="020B0604020202020204" pitchFamily="34" charset="0"/>
                        <a:buChar char="•"/>
                      </a:pPr>
                      <a:r>
                        <a:rPr lang="en-GB" sz="1000" baseline="0" dirty="0"/>
                        <a:t>When serving you need to toss the ball whilst watching it and swinging your racquet. </a:t>
                      </a:r>
                    </a:p>
                  </a:txBody>
                  <a:tcPr>
                    <a:solidFill>
                      <a:schemeClr val="accent2">
                        <a:lumMod val="20000"/>
                        <a:lumOff val="80000"/>
                      </a:schemeClr>
                    </a:solidFill>
                  </a:tcPr>
                </a:tc>
                <a:extLst>
                  <a:ext uri="{0D108BD9-81ED-4DB2-BD59-A6C34878D82A}">
                    <a16:rowId xmlns:a16="http://schemas.microsoft.com/office/drawing/2014/main" val="3577693263"/>
                  </a:ext>
                </a:extLst>
              </a:tr>
              <a:tr h="598964">
                <a:tc>
                  <a:txBody>
                    <a:bodyPr/>
                    <a:lstStyle/>
                    <a:p>
                      <a:r>
                        <a:rPr lang="en-GB" sz="1000" dirty="0">
                          <a:solidFill>
                            <a:schemeClr val="tx1"/>
                          </a:solidFill>
                        </a:rPr>
                        <a:t>Power</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1000" dirty="0"/>
                        <a:t>Serving</a:t>
                      </a:r>
                    </a:p>
                    <a:p>
                      <a:pPr marL="171450" indent="-171450">
                        <a:buFont typeface="Arial" panose="020B0604020202020204" pitchFamily="34" charset="0"/>
                        <a:buChar char="•"/>
                      </a:pPr>
                      <a:r>
                        <a:rPr lang="en-GB" sz="1000" dirty="0"/>
                        <a:t>Smashing</a:t>
                      </a:r>
                    </a:p>
                    <a:p>
                      <a:pPr marL="171450" indent="-171450">
                        <a:buFont typeface="Arial" panose="020B0604020202020204" pitchFamily="34" charset="0"/>
                        <a:buChar char="•"/>
                      </a:pPr>
                      <a:r>
                        <a:rPr lang="en-GB" sz="1000" dirty="0"/>
                        <a:t>Forehand shots</a:t>
                      </a:r>
                    </a:p>
                  </a:txBody>
                  <a:tcPr>
                    <a:solidFill>
                      <a:schemeClr val="accent2">
                        <a:lumMod val="20000"/>
                        <a:lumOff val="80000"/>
                      </a:schemeClr>
                    </a:solidFill>
                  </a:tcPr>
                </a:tc>
                <a:extLst>
                  <a:ext uri="{0D108BD9-81ED-4DB2-BD59-A6C34878D82A}">
                    <a16:rowId xmlns:a16="http://schemas.microsoft.com/office/drawing/2014/main" val="1948897614"/>
                  </a:ext>
                </a:extLst>
              </a:tr>
              <a:tr h="432585">
                <a:tc>
                  <a:txBody>
                    <a:bodyPr/>
                    <a:lstStyle/>
                    <a:p>
                      <a:r>
                        <a:rPr lang="en-GB" sz="1000" dirty="0">
                          <a:solidFill>
                            <a:schemeClr val="tx1"/>
                          </a:solidFill>
                        </a:rPr>
                        <a:t>Speed</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1000" dirty="0"/>
                        <a:t>To get to the net for a drop shot. </a:t>
                      </a:r>
                    </a:p>
                    <a:p>
                      <a:pPr marL="171450" indent="-171450">
                        <a:buFont typeface="Arial" panose="020B0604020202020204" pitchFamily="34" charset="0"/>
                        <a:buChar char="•"/>
                      </a:pPr>
                      <a:r>
                        <a:rPr lang="en-GB" sz="1000" dirty="0"/>
                        <a:t>Reaching a long ball that has been</a:t>
                      </a:r>
                      <a:r>
                        <a:rPr lang="en-GB" sz="1000" baseline="0" dirty="0"/>
                        <a:t> shot to the corner of the court. </a:t>
                      </a:r>
                      <a:endParaRPr lang="en-GB" sz="1000" dirty="0"/>
                    </a:p>
                  </a:txBody>
                  <a:tcPr>
                    <a:solidFill>
                      <a:schemeClr val="accent2">
                        <a:lumMod val="20000"/>
                        <a:lumOff val="80000"/>
                      </a:schemeClr>
                    </a:solidFill>
                  </a:tcPr>
                </a:tc>
                <a:extLst>
                  <a:ext uri="{0D108BD9-81ED-4DB2-BD59-A6C34878D82A}">
                    <a16:rowId xmlns:a16="http://schemas.microsoft.com/office/drawing/2014/main" val="3699752105"/>
                  </a:ext>
                </a:extLst>
              </a:tr>
              <a:tr h="598964">
                <a:tc>
                  <a:txBody>
                    <a:bodyPr/>
                    <a:lstStyle/>
                    <a:p>
                      <a:r>
                        <a:rPr lang="en-GB" sz="1000" dirty="0">
                          <a:solidFill>
                            <a:schemeClr val="tx1"/>
                          </a:solidFill>
                        </a:rPr>
                        <a:t>Balance</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1000" dirty="0"/>
                        <a:t>Your body weight has to be equally distributed</a:t>
                      </a:r>
                      <a:r>
                        <a:rPr lang="en-GB" sz="1000" baseline="0" dirty="0"/>
                        <a:t> on both legs whilst hitting the ball. </a:t>
                      </a:r>
                    </a:p>
                    <a:p>
                      <a:pPr marL="171450" indent="-171450">
                        <a:buFont typeface="Arial" panose="020B0604020202020204" pitchFamily="34" charset="0"/>
                        <a:buChar char="•"/>
                      </a:pPr>
                      <a:r>
                        <a:rPr lang="en-GB" sz="1000" baseline="0" dirty="0"/>
                        <a:t>When you lean backwards the ball tends to go up.</a:t>
                      </a:r>
                    </a:p>
                    <a:p>
                      <a:pPr marL="171450" indent="-171450">
                        <a:buFont typeface="Arial" panose="020B0604020202020204" pitchFamily="34" charset="0"/>
                        <a:buChar char="•"/>
                      </a:pPr>
                      <a:r>
                        <a:rPr lang="en-GB" sz="1000" baseline="0" dirty="0"/>
                        <a:t>When you lean forwards the ball tends to go towards the net. </a:t>
                      </a:r>
                      <a:endParaRPr lang="en-GB" sz="1000" dirty="0"/>
                    </a:p>
                  </a:txBody>
                  <a:tcPr>
                    <a:solidFill>
                      <a:schemeClr val="accent2">
                        <a:lumMod val="20000"/>
                        <a:lumOff val="80000"/>
                      </a:schemeClr>
                    </a:solidFill>
                  </a:tcPr>
                </a:tc>
                <a:extLst>
                  <a:ext uri="{0D108BD9-81ED-4DB2-BD59-A6C34878D82A}">
                    <a16:rowId xmlns:a16="http://schemas.microsoft.com/office/drawing/2014/main" val="108295883"/>
                  </a:ext>
                </a:extLst>
              </a:tr>
              <a:tr h="266206">
                <a:tc>
                  <a:txBody>
                    <a:bodyPr/>
                    <a:lstStyle/>
                    <a:p>
                      <a:r>
                        <a:rPr lang="en-GB" sz="1000" dirty="0">
                          <a:solidFill>
                            <a:schemeClr val="tx1"/>
                          </a:solidFill>
                        </a:rPr>
                        <a:t>Reaction</a:t>
                      </a:r>
                      <a:r>
                        <a:rPr lang="en-GB" sz="1000" baseline="0" dirty="0">
                          <a:solidFill>
                            <a:schemeClr val="tx1"/>
                          </a:solidFill>
                        </a:rPr>
                        <a:t> Time</a:t>
                      </a:r>
                      <a:endParaRPr lang="en-GB" sz="1000" dirty="0">
                        <a:solidFill>
                          <a:schemeClr val="tx1"/>
                        </a:solidFill>
                      </a:endParaRP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1000" dirty="0"/>
                        <a:t>Reacting quickly with short strokes in order to win</a:t>
                      </a:r>
                      <a:r>
                        <a:rPr lang="en-GB" sz="1000" baseline="0" dirty="0"/>
                        <a:t> the rally. </a:t>
                      </a:r>
                      <a:endParaRPr lang="en-GB" sz="1000" dirty="0"/>
                    </a:p>
                  </a:txBody>
                  <a:tcPr>
                    <a:solidFill>
                      <a:schemeClr val="accent2">
                        <a:lumMod val="20000"/>
                        <a:lumOff val="80000"/>
                      </a:schemeClr>
                    </a:solidFill>
                  </a:tcPr>
                </a:tc>
                <a:extLst>
                  <a:ext uri="{0D108BD9-81ED-4DB2-BD59-A6C34878D82A}">
                    <a16:rowId xmlns:a16="http://schemas.microsoft.com/office/drawing/2014/main" val="1330276390"/>
                  </a:ext>
                </a:extLst>
              </a:tr>
            </a:tbl>
          </a:graphicData>
        </a:graphic>
      </p:graphicFrame>
    </p:spTree>
    <p:extLst>
      <p:ext uri="{BB962C8B-B14F-4D97-AF65-F5344CB8AC3E}">
        <p14:creationId xmlns:p14="http://schemas.microsoft.com/office/powerpoint/2010/main" val="438979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1847858" y="390050"/>
          <a:ext cx="3656102" cy="4174323"/>
        </p:xfrm>
        <a:graphic>
          <a:graphicData uri="http://schemas.openxmlformats.org/drawingml/2006/table">
            <a:tbl>
              <a:tblPr firstRow="1" bandRow="1">
                <a:tableStyleId>{5C22544A-7EE6-4342-B048-85BDC9FD1C3A}</a:tableStyleId>
              </a:tblPr>
              <a:tblGrid>
                <a:gridCol w="1468186">
                  <a:extLst>
                    <a:ext uri="{9D8B030D-6E8A-4147-A177-3AD203B41FA5}">
                      <a16:colId xmlns:a16="http://schemas.microsoft.com/office/drawing/2014/main" val="4199751454"/>
                    </a:ext>
                  </a:extLst>
                </a:gridCol>
                <a:gridCol w="2187916">
                  <a:extLst>
                    <a:ext uri="{9D8B030D-6E8A-4147-A177-3AD203B41FA5}">
                      <a16:colId xmlns:a16="http://schemas.microsoft.com/office/drawing/2014/main" val="134358647"/>
                    </a:ext>
                  </a:extLst>
                </a:gridCol>
              </a:tblGrid>
              <a:tr h="254966">
                <a:tc gridSpan="2">
                  <a:txBody>
                    <a:bodyPr/>
                    <a:lstStyle/>
                    <a:p>
                      <a:r>
                        <a:rPr lang="en-GB" sz="1100" dirty="0">
                          <a:solidFill>
                            <a:schemeClr val="tx1"/>
                          </a:solidFill>
                        </a:rPr>
                        <a:t>Core Skills – Catching and throwing</a:t>
                      </a: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345384">
                <a:tc>
                  <a:txBody>
                    <a:bodyPr/>
                    <a:lstStyle/>
                    <a:p>
                      <a:r>
                        <a:rPr lang="en-GB" sz="1100" b="1" dirty="0">
                          <a:solidFill>
                            <a:schemeClr val="tx1"/>
                          </a:solidFill>
                        </a:rPr>
                        <a:t>Catching (high)</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200" baseline="0" dirty="0">
                          <a:solidFill>
                            <a:schemeClr val="dk1"/>
                          </a:solidFill>
                          <a:effectLst/>
                          <a:latin typeface="+mn-lt"/>
                          <a:ea typeface="+mn-ea"/>
                          <a:cs typeface="+mn-cs"/>
                        </a:rPr>
                        <a:t>Hands cupped</a:t>
                      </a:r>
                      <a:endParaRPr lang="en-GB" sz="1200" dirty="0">
                        <a:effectLst/>
                      </a:endParaRPr>
                    </a:p>
                    <a:p>
                      <a:pPr marL="171450" indent="-171450">
                        <a:lnSpc>
                          <a:spcPts val="900"/>
                        </a:lnSpc>
                        <a:buFont typeface="Arial" panose="020B0604020202020204" pitchFamily="34" charset="0"/>
                        <a:buChar char="•"/>
                      </a:pPr>
                      <a:r>
                        <a:rPr lang="en-GB" sz="1200" baseline="0" dirty="0">
                          <a:solidFill>
                            <a:schemeClr val="dk1"/>
                          </a:solidFill>
                          <a:effectLst/>
                          <a:latin typeface="+mn-lt"/>
                          <a:ea typeface="+mn-ea"/>
                          <a:cs typeface="+mn-cs"/>
                        </a:rPr>
                        <a:t>Eyes on the ball </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Tracking the ball</a:t>
                      </a: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Feet shoulder width apart</a:t>
                      </a:r>
                      <a:endParaRPr lang="en-GB" sz="1200" dirty="0">
                        <a:effectLst/>
                      </a:endParaRPr>
                    </a:p>
                    <a:p>
                      <a:pPr>
                        <a:lnSpc>
                          <a:spcPts val="900"/>
                        </a:lnSpc>
                      </a:pPr>
                      <a:r>
                        <a:rPr lang="en-GB" sz="1200" baseline="0" dirty="0">
                          <a:solidFill>
                            <a:schemeClr val="dk1"/>
                          </a:solidFill>
                          <a:effectLst/>
                          <a:latin typeface="+mn-lt"/>
                          <a:ea typeface="+mn-ea"/>
                          <a:cs typeface="+mn-cs"/>
                        </a:rPr>
                        <a:t>     with knees slightly bent</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Soft hands as you bring your hands in towards your body</a:t>
                      </a:r>
                      <a:endParaRPr lang="en-GB" sz="1200" dirty="0">
                        <a:effectLst/>
                      </a:endParaRPr>
                    </a:p>
                    <a:p>
                      <a:pPr marL="171450" indent="-171450">
                        <a:lnSpc>
                          <a:spcPts val="900"/>
                        </a:lnSpc>
                        <a:buFont typeface="Arial" panose="020B0604020202020204" pitchFamily="34" charset="0"/>
                        <a:buChar char="•"/>
                      </a:pPr>
                      <a:endParaRPr lang="en-GB" sz="1400" b="1" u="sng" baseline="0" dirty="0"/>
                    </a:p>
                  </a:txBody>
                  <a:tcPr>
                    <a:solidFill>
                      <a:schemeClr val="accent3">
                        <a:lumMod val="20000"/>
                        <a:lumOff val="80000"/>
                      </a:schemeClr>
                    </a:solidFill>
                  </a:tcPr>
                </a:tc>
                <a:extLst>
                  <a:ext uri="{0D108BD9-81ED-4DB2-BD59-A6C34878D82A}">
                    <a16:rowId xmlns:a16="http://schemas.microsoft.com/office/drawing/2014/main" val="2963840982"/>
                  </a:ext>
                </a:extLst>
              </a:tr>
              <a:tr h="1260520">
                <a:tc>
                  <a:txBody>
                    <a:bodyPr/>
                    <a:lstStyle/>
                    <a:p>
                      <a:r>
                        <a:rPr lang="en-GB" sz="1100" b="1" dirty="0">
                          <a:solidFill>
                            <a:schemeClr val="tx1"/>
                          </a:solidFill>
                        </a:rPr>
                        <a:t>Catching (low)</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Hands cupped</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Eyes on the ball </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Tracking the ball</a:t>
                      </a:r>
                      <a:endParaRPr lang="en-GB" sz="1100" dirty="0">
                        <a:effectLst/>
                      </a:endParaRPr>
                    </a:p>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Feet shoulder width apart with</a:t>
                      </a:r>
                      <a:endParaRPr lang="en-GB" sz="1100" dirty="0">
                        <a:effectLst/>
                      </a:endParaRPr>
                    </a:p>
                    <a:p>
                      <a:r>
                        <a:rPr lang="en-GB" sz="1100" baseline="0" dirty="0">
                          <a:solidFill>
                            <a:schemeClr val="dk1"/>
                          </a:solidFill>
                          <a:effectLst/>
                          <a:latin typeface="+mn-lt"/>
                          <a:ea typeface="+mn-ea"/>
                          <a:cs typeface="+mn-cs"/>
                        </a:rPr>
                        <a:t>      knees slightly bent</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Soft hands as you bring your hands in towards your body</a:t>
                      </a: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1293963">
                <a:tc>
                  <a:txBody>
                    <a:bodyPr/>
                    <a:lstStyle/>
                    <a:p>
                      <a:r>
                        <a:rPr lang="en-GB" sz="1100" b="1" dirty="0">
                          <a:solidFill>
                            <a:schemeClr val="tx1"/>
                          </a:solidFill>
                        </a:rPr>
                        <a:t>Throwing (overarm)</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100" b="0" baseline="0" dirty="0">
                          <a:solidFill>
                            <a:schemeClr val="dk1"/>
                          </a:solidFill>
                          <a:effectLst/>
                          <a:latin typeface="+mn-lt"/>
                          <a:ea typeface="+mn-ea"/>
                          <a:cs typeface="+mn-cs"/>
                        </a:rPr>
                        <a:t>Stand  side on</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Point at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Flex the throwing arm</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Eye on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Shift weight</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Extend your throwing arm </a:t>
                      </a:r>
                      <a:endParaRPr lang="en-GB" sz="1100" dirty="0">
                        <a:effectLst/>
                      </a:endParaRPr>
                    </a:p>
                    <a:p>
                      <a:r>
                        <a:rPr lang="en-GB" sz="1100" b="0" baseline="0" dirty="0">
                          <a:solidFill>
                            <a:schemeClr val="dk1"/>
                          </a:solidFill>
                          <a:effectLst/>
                          <a:latin typeface="+mn-lt"/>
                          <a:ea typeface="+mn-ea"/>
                          <a:cs typeface="+mn-cs"/>
                        </a:rPr>
                        <a:t>      towards the target</a:t>
                      </a:r>
                      <a:endParaRPr lang="en-GB" sz="1100" dirty="0">
                        <a:effectLst/>
                      </a:endParaRP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856247343"/>
                  </a:ext>
                </a:extLst>
              </a:tr>
            </a:tbl>
          </a:graphicData>
        </a:graphic>
      </p:graphicFrame>
      <p:graphicFrame>
        <p:nvGraphicFramePr>
          <p:cNvPr id="6" name="Table 5"/>
          <p:cNvGraphicFramePr>
            <a:graphicFrameLocks noGrp="1"/>
          </p:cNvGraphicFramePr>
          <p:nvPr>
            <p:extLst/>
          </p:nvPr>
        </p:nvGraphicFramePr>
        <p:xfrm>
          <a:off x="0" y="4546032"/>
          <a:ext cx="5526081" cy="2316567"/>
        </p:xfrm>
        <a:graphic>
          <a:graphicData uri="http://schemas.openxmlformats.org/drawingml/2006/table">
            <a:tbl>
              <a:tblPr firstRow="1" bandRow="1">
                <a:tableStyleId>{5C22544A-7EE6-4342-B048-85BDC9FD1C3A}</a:tableStyleId>
              </a:tblPr>
              <a:tblGrid>
                <a:gridCol w="1319846">
                  <a:extLst>
                    <a:ext uri="{9D8B030D-6E8A-4147-A177-3AD203B41FA5}">
                      <a16:colId xmlns:a16="http://schemas.microsoft.com/office/drawing/2014/main" val="3333972068"/>
                    </a:ext>
                  </a:extLst>
                </a:gridCol>
                <a:gridCol w="4206235">
                  <a:extLst>
                    <a:ext uri="{9D8B030D-6E8A-4147-A177-3AD203B41FA5}">
                      <a16:colId xmlns:a16="http://schemas.microsoft.com/office/drawing/2014/main" val="3984004876"/>
                    </a:ext>
                  </a:extLst>
                </a:gridCol>
              </a:tblGrid>
              <a:tr h="269720">
                <a:tc gridSpan="2">
                  <a:txBody>
                    <a:bodyPr/>
                    <a:lstStyle/>
                    <a:p>
                      <a:pPr algn="ctr"/>
                      <a:r>
                        <a:rPr lang="en-GB" sz="1200" b="1" u="none" dirty="0">
                          <a:solidFill>
                            <a:schemeClr val="tx1"/>
                          </a:solidFill>
                          <a:effectLst/>
                        </a:rPr>
                        <a:t>Components of fitness </a:t>
                      </a:r>
                      <a:r>
                        <a:rPr lang="en-GB" sz="1200" b="1" u="none" dirty="0">
                          <a:solidFill>
                            <a:schemeClr val="tx1"/>
                          </a:solidFill>
                        </a:rPr>
                        <a:t>needed in cricket</a:t>
                      </a:r>
                    </a:p>
                  </a:txBody>
                  <a:tcPr>
                    <a:solidFill>
                      <a:schemeClr val="accent1">
                        <a:lumMod val="40000"/>
                        <a:lumOff val="60000"/>
                      </a:schemeClr>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chemeClr val="accent1">
                        <a:lumMod val="40000"/>
                        <a:lumOff val="60000"/>
                      </a:schemeClr>
                    </a:solidFill>
                  </a:tcPr>
                </a:tc>
                <a:extLst>
                  <a:ext uri="{0D108BD9-81ED-4DB2-BD59-A6C34878D82A}">
                    <a16:rowId xmlns:a16="http://schemas.microsoft.com/office/drawing/2014/main" val="496933320"/>
                  </a:ext>
                </a:extLst>
              </a:tr>
              <a:tr h="322852">
                <a:tc>
                  <a:txBody>
                    <a:bodyPr/>
                    <a:lstStyle/>
                    <a:p>
                      <a:pPr marL="0" indent="0" algn="just">
                        <a:lnSpc>
                          <a:spcPts val="900"/>
                        </a:lnSpc>
                        <a:buFont typeface="Arial" panose="020B0604020202020204" pitchFamily="34" charset="0"/>
                        <a:buNone/>
                      </a:pPr>
                      <a:r>
                        <a:rPr lang="en-GB" sz="1400" b="1" u="none" dirty="0">
                          <a:solidFill>
                            <a:schemeClr val="dk1"/>
                          </a:solidFill>
                          <a:effectLst/>
                        </a:rPr>
                        <a:t>Flexibility</a:t>
                      </a:r>
                      <a:endParaRPr lang="en-GB" sz="1400" u="none" dirty="0"/>
                    </a:p>
                  </a:txBody>
                  <a:tcPr>
                    <a:solidFill>
                      <a:schemeClr val="accent1">
                        <a:lumMod val="40000"/>
                        <a:lumOff val="60000"/>
                      </a:schemeClr>
                    </a:solidFill>
                  </a:tcPr>
                </a:tc>
                <a:tc>
                  <a:txBody>
                    <a:bodyPr/>
                    <a:lstStyle/>
                    <a:p>
                      <a:pPr marL="0" marR="0" indent="0" algn="just" defTabSz="914400" rtl="0" eaLnBrk="1" fontAlgn="auto" latinLnBrk="0" hangingPunct="1">
                        <a:lnSpc>
                          <a:spcPts val="900"/>
                        </a:lnSpc>
                        <a:spcBef>
                          <a:spcPts val="0"/>
                        </a:spcBef>
                        <a:spcAft>
                          <a:spcPts val="0"/>
                        </a:spcAft>
                        <a:buClrTx/>
                        <a:buSzTx/>
                        <a:buFont typeface="Arial" panose="020B0604020202020204" pitchFamily="34" charset="0"/>
                        <a:buNone/>
                        <a:tabLst/>
                        <a:defRPr/>
                      </a:pPr>
                      <a:r>
                        <a:rPr lang="en-GB" sz="1400" b="0" u="none" dirty="0">
                          <a:solidFill>
                            <a:schemeClr val="dk1"/>
                          </a:solidFill>
                          <a:effectLst/>
                        </a:rPr>
                        <a:t>The range of movements possible at a joint.</a:t>
                      </a:r>
                      <a:endParaRPr lang="en-GB" sz="1400" b="1" u="sng" dirty="0">
                        <a:solidFill>
                          <a:schemeClr val="dk1"/>
                        </a:solidFill>
                        <a:effectLst/>
                      </a:endParaRPr>
                    </a:p>
                    <a:p>
                      <a:pPr marL="0" indent="0" algn="just">
                        <a:lnSpc>
                          <a:spcPts val="900"/>
                        </a:lnSpc>
                        <a:buFont typeface="Arial" panose="020B0604020202020204" pitchFamily="34" charset="0"/>
                        <a:buNone/>
                      </a:pPr>
                      <a:endParaRPr lang="en-GB" sz="1400" dirty="0"/>
                    </a:p>
                  </a:txBody>
                  <a:tcPr>
                    <a:solidFill>
                      <a:schemeClr val="accent1">
                        <a:lumMod val="40000"/>
                        <a:lumOff val="60000"/>
                      </a:schemeClr>
                    </a:solidFill>
                  </a:tcPr>
                </a:tc>
                <a:extLst>
                  <a:ext uri="{0D108BD9-81ED-4DB2-BD59-A6C34878D82A}">
                    <a16:rowId xmlns:a16="http://schemas.microsoft.com/office/drawing/2014/main" val="3061556891"/>
                  </a:ext>
                </a:extLst>
              </a:tr>
              <a:tr h="395097">
                <a:tc>
                  <a:txBody>
                    <a:bodyPr/>
                    <a:lstStyle/>
                    <a:p>
                      <a:pPr marL="0" indent="0">
                        <a:lnSpc>
                          <a:spcPts val="900"/>
                        </a:lnSpc>
                        <a:buFont typeface="Arial" panose="020B0604020202020204" pitchFamily="34" charset="0"/>
                        <a:buNone/>
                      </a:pPr>
                      <a:r>
                        <a:rPr lang="en-GB" sz="1400" b="1" u="none" dirty="0">
                          <a:solidFill>
                            <a:schemeClr val="dk1"/>
                          </a:solidFill>
                          <a:effectLst/>
                        </a:rPr>
                        <a:t>Agility</a:t>
                      </a:r>
                      <a:endParaRPr lang="en-GB" sz="14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indent="0">
                        <a:lnSpc>
                          <a:spcPts val="900"/>
                        </a:lnSpc>
                        <a:buFont typeface="Arial" panose="020B0604020202020204" pitchFamily="34" charset="0"/>
                        <a:buNone/>
                      </a:pPr>
                      <a:r>
                        <a:rPr lang="en-GB" sz="1400" b="0" baseline="0" dirty="0">
                          <a:solidFill>
                            <a:schemeClr val="dk1"/>
                          </a:solidFill>
                          <a:effectLst/>
                        </a:rPr>
                        <a:t>The ability to move and change direction quickly </a:t>
                      </a:r>
                      <a:endParaRPr lang="en-GB" sz="140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3577693263"/>
                  </a:ext>
                </a:extLst>
              </a:tr>
              <a:tr h="74922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u="none" dirty="0">
                          <a:solidFill>
                            <a:schemeClr val="dk1"/>
                          </a:solidFill>
                          <a:effectLst/>
                        </a:rPr>
                        <a:t>Co-ordination</a:t>
                      </a:r>
                      <a:endParaRPr lang="en-GB" sz="140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solidFill>
                            <a:schemeClr val="dk1"/>
                          </a:solidFill>
                          <a:effectLst/>
                        </a:rPr>
                        <a:t>The ability</a:t>
                      </a:r>
                      <a:r>
                        <a:rPr lang="en-GB" sz="1400" baseline="0" dirty="0">
                          <a:solidFill>
                            <a:schemeClr val="dk1"/>
                          </a:solidFill>
                          <a:effectLst/>
                        </a:rPr>
                        <a:t> to use different (two or more) parts of the body together, smoothly and efficiently.</a:t>
                      </a:r>
                      <a:endParaRPr lang="en-GB" sz="1400" dirty="0">
                        <a:solidFill>
                          <a:schemeClr val="dk1"/>
                        </a:solidFill>
                        <a:effectLst/>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1948897614"/>
                  </a:ext>
                </a:extLst>
              </a:tr>
              <a:tr h="575077">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Balance</a:t>
                      </a: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a:solidFill>
                            <a:schemeClr val="dk1"/>
                          </a:solidFill>
                          <a:effectLst/>
                        </a:rPr>
                        <a:t>is</a:t>
                      </a:r>
                      <a:r>
                        <a:rPr lang="en-GB" sz="1400" b="0" baseline="0" dirty="0">
                          <a:solidFill>
                            <a:schemeClr val="dk1"/>
                          </a:solidFill>
                          <a:effectLst/>
                        </a:rPr>
                        <a:t> the maintenance of the centre of mass over the base of support.</a:t>
                      </a:r>
                    </a:p>
                  </a:txBody>
                  <a:tcPr>
                    <a:solidFill>
                      <a:schemeClr val="accent1">
                        <a:lumMod val="40000"/>
                        <a:lumOff val="60000"/>
                      </a:schemeClr>
                    </a:solidFill>
                  </a:tcPr>
                </a:tc>
                <a:extLst>
                  <a:ext uri="{0D108BD9-81ED-4DB2-BD59-A6C34878D82A}">
                    <a16:rowId xmlns:a16="http://schemas.microsoft.com/office/drawing/2014/main" val="1650310147"/>
                  </a:ext>
                </a:extLst>
              </a:tr>
            </a:tbl>
          </a:graphicData>
        </a:graphic>
      </p:graphicFrame>
      <p:sp>
        <p:nvSpPr>
          <p:cNvPr id="2" name="TextBox 1"/>
          <p:cNvSpPr txBox="1"/>
          <p:nvPr/>
        </p:nvSpPr>
        <p:spPr>
          <a:xfrm>
            <a:off x="60546" y="0"/>
            <a:ext cx="5047151" cy="369332"/>
          </a:xfrm>
          <a:prstGeom prst="rect">
            <a:avLst/>
          </a:prstGeom>
          <a:noFill/>
        </p:spPr>
        <p:txBody>
          <a:bodyPr wrap="none" rtlCol="0" anchor="t">
            <a:spAutoFit/>
          </a:bodyPr>
          <a:lstStyle/>
          <a:p>
            <a:r>
              <a:rPr lang="en-GB" sz="1600" b="1" dirty="0" smtClean="0"/>
              <a:t>PE Summer </a:t>
            </a:r>
            <a:r>
              <a:rPr lang="en-GB" sz="1600" b="1" dirty="0"/>
              <a:t>Term 1: Knowledge Organiser – Cricket Year 8</a:t>
            </a:r>
            <a:r>
              <a:rPr lang="en-GB" b="1" dirty="0"/>
              <a:t> </a:t>
            </a:r>
          </a:p>
        </p:txBody>
      </p:sp>
      <p:sp>
        <p:nvSpPr>
          <p:cNvPr id="16" name="TextBox 57"/>
          <p:cNvSpPr txBox="1"/>
          <p:nvPr/>
        </p:nvSpPr>
        <p:spPr>
          <a:xfrm>
            <a:off x="5548202" y="2660292"/>
            <a:ext cx="3595798" cy="4197707"/>
          </a:xfrm>
          <a:prstGeom prst="rect">
            <a:avLst/>
          </a:prstGeom>
          <a:solidFill>
            <a:schemeClr val="accent6">
              <a:lumMod val="60000"/>
              <a:lumOff val="40000"/>
            </a:schemeClr>
          </a:solidFill>
          <a:ln w="9525" cmpd="sng">
            <a:solidFill>
              <a:sysClr val="windowText" lastClr="000000"/>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200" b="1" u="sng" dirty="0">
                <a:solidFill>
                  <a:schemeClr val="dk1"/>
                </a:solidFill>
                <a:effectLst/>
                <a:latin typeface="+mn-lt"/>
                <a:ea typeface="+mn-ea"/>
                <a:cs typeface="+mn-cs"/>
              </a:rPr>
              <a:t>Components of Fitness tests</a:t>
            </a:r>
          </a:p>
          <a:p>
            <a:r>
              <a:rPr lang="en-GB" sz="1200" b="1" u="sng" dirty="0">
                <a:solidFill>
                  <a:schemeClr val="dk1"/>
                </a:solidFill>
                <a:effectLst/>
                <a:latin typeface="+mn-lt"/>
                <a:ea typeface="+mn-ea"/>
                <a:cs typeface="+mn-cs"/>
              </a:rPr>
              <a:t>Agility</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Illinois Agility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Speed</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30m Sprint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Cardiovascular endurance</a:t>
            </a:r>
            <a:r>
              <a:rPr lang="en-GB" sz="1200" b="1" dirty="0">
                <a:solidFill>
                  <a:schemeClr val="dk1"/>
                </a:solidFill>
                <a:effectLst/>
                <a:latin typeface="+mn-lt"/>
                <a:ea typeface="+mn-ea"/>
                <a:cs typeface="+mn-cs"/>
              </a:rPr>
              <a:t> – </a:t>
            </a:r>
            <a:r>
              <a:rPr lang="en-GB" sz="1200" b="0" dirty="0">
                <a:solidFill>
                  <a:schemeClr val="dk1"/>
                </a:solidFill>
                <a:effectLst/>
                <a:latin typeface="+mn-lt"/>
                <a:ea typeface="+mn-ea"/>
                <a:cs typeface="+mn-cs"/>
              </a:rPr>
              <a:t>Multi</a:t>
            </a:r>
            <a:r>
              <a:rPr lang="en-GB" sz="1200" b="0" baseline="0" dirty="0">
                <a:solidFill>
                  <a:schemeClr val="dk1"/>
                </a:solidFill>
                <a:effectLst/>
                <a:latin typeface="+mn-lt"/>
                <a:ea typeface="+mn-ea"/>
                <a:cs typeface="+mn-cs"/>
              </a:rPr>
              <a:t> Stage Fitness Test</a:t>
            </a:r>
            <a:endParaRPr lang="en-GB" sz="1200" dirty="0">
              <a:solidFill>
                <a:schemeClr val="dk1"/>
              </a:solidFill>
              <a:effectLst/>
              <a:latin typeface="+mn-lt"/>
              <a:ea typeface="+mn-ea"/>
              <a:cs typeface="+mn-cs"/>
            </a:endParaRP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Co-ordination</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Wall Throw</a:t>
            </a:r>
          </a:p>
          <a:p>
            <a:endParaRPr lang="en-GB" sz="1200" b="1" u="sng"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Balance</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Standing Stork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Reaction Time </a:t>
            </a:r>
            <a:r>
              <a:rPr lang="en-GB" sz="1200" b="1" dirty="0">
                <a:solidFill>
                  <a:schemeClr val="dk1"/>
                </a:solidFill>
                <a:effectLst/>
                <a:latin typeface="+mn-lt"/>
                <a:ea typeface="+mn-ea"/>
                <a:cs typeface="+mn-cs"/>
              </a:rPr>
              <a:t>– </a:t>
            </a:r>
            <a:r>
              <a:rPr lang="en-GB" sz="1200" dirty="0">
                <a:solidFill>
                  <a:schemeClr val="dk1"/>
                </a:solidFill>
                <a:effectLst/>
                <a:latin typeface="+mn-lt"/>
                <a:ea typeface="+mn-ea"/>
                <a:cs typeface="+mn-cs"/>
              </a:rPr>
              <a:t>Ruler Drop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Muscular Endurance</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Sit up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Strength </a:t>
            </a:r>
            <a:r>
              <a:rPr lang="en-GB" sz="1200" b="1" dirty="0">
                <a:solidFill>
                  <a:schemeClr val="dk1"/>
                </a:solidFill>
                <a:effectLst/>
                <a:latin typeface="+mn-lt"/>
                <a:ea typeface="+mn-ea"/>
                <a:cs typeface="+mn-cs"/>
              </a:rPr>
              <a:t>– </a:t>
            </a:r>
            <a:r>
              <a:rPr lang="en-GB" sz="1200" dirty="0">
                <a:solidFill>
                  <a:schemeClr val="dk1"/>
                </a:solidFill>
                <a:effectLst/>
                <a:latin typeface="+mn-lt"/>
                <a:ea typeface="+mn-ea"/>
                <a:cs typeface="+mn-cs"/>
              </a:rPr>
              <a:t>1 Repetition Max Test (1RM)</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Flexibility</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Sit and Reach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Power</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Vertical Jump Test</a:t>
            </a:r>
          </a:p>
          <a:p>
            <a:endParaRPr lang="en-GB" sz="1100" dirty="0"/>
          </a:p>
        </p:txBody>
      </p:sp>
      <p:sp>
        <p:nvSpPr>
          <p:cNvPr id="3" name="Rectangle 2"/>
          <p:cNvSpPr/>
          <p:nvPr/>
        </p:nvSpPr>
        <p:spPr>
          <a:xfrm>
            <a:off x="60546" y="362269"/>
            <a:ext cx="1891859" cy="4278094"/>
          </a:xfrm>
          <a:prstGeom prst="rect">
            <a:avLst/>
          </a:prstGeom>
        </p:spPr>
        <p:txBody>
          <a:bodyPr wrap="square">
            <a:spAutoFit/>
          </a:bodyPr>
          <a:lstStyle/>
          <a:p>
            <a:pPr lvl="0" algn="ctr"/>
            <a:r>
              <a:rPr lang="en-GB" sz="1600" b="1" u="sng" dirty="0">
                <a:solidFill>
                  <a:schemeClr val="dk1"/>
                </a:solidFill>
              </a:rPr>
              <a:t>Key Words</a:t>
            </a:r>
          </a:p>
          <a:p>
            <a:pPr lvl="0" algn="ctr"/>
            <a:endParaRPr lang="en-GB" sz="1600" dirty="0">
              <a:solidFill>
                <a:schemeClr val="dk1"/>
              </a:solidFill>
            </a:endParaRPr>
          </a:p>
          <a:p>
            <a:pPr>
              <a:buFontTx/>
              <a:buNone/>
            </a:pPr>
            <a:r>
              <a:rPr lang="en-GB" sz="1600" dirty="0"/>
              <a:t>Technique</a:t>
            </a:r>
          </a:p>
          <a:p>
            <a:pPr>
              <a:buFontTx/>
              <a:buNone/>
            </a:pPr>
            <a:r>
              <a:rPr lang="en-GB" sz="1600" dirty="0"/>
              <a:t>Reactions</a:t>
            </a:r>
          </a:p>
          <a:p>
            <a:pPr>
              <a:buFontTx/>
              <a:buNone/>
            </a:pPr>
            <a:r>
              <a:rPr lang="en-GB" sz="1600" dirty="0"/>
              <a:t>Awareness </a:t>
            </a:r>
          </a:p>
          <a:p>
            <a:pPr>
              <a:buFontTx/>
              <a:buNone/>
            </a:pPr>
            <a:r>
              <a:rPr lang="en-GB" sz="1600" dirty="0"/>
              <a:t>Decision</a:t>
            </a:r>
          </a:p>
          <a:p>
            <a:pPr>
              <a:buFontTx/>
              <a:buNone/>
            </a:pPr>
            <a:r>
              <a:rPr lang="en-GB" sz="1600" dirty="0"/>
              <a:t>Fingers ready</a:t>
            </a:r>
          </a:p>
          <a:p>
            <a:pPr>
              <a:buFontTx/>
              <a:buNone/>
            </a:pPr>
            <a:r>
              <a:rPr lang="en-GB" sz="1600" dirty="0"/>
              <a:t>Catching</a:t>
            </a:r>
          </a:p>
          <a:p>
            <a:pPr>
              <a:buFontTx/>
              <a:buNone/>
            </a:pPr>
            <a:r>
              <a:rPr lang="en-GB" sz="1600" dirty="0"/>
              <a:t>Throwing</a:t>
            </a:r>
          </a:p>
          <a:p>
            <a:pPr>
              <a:buFontTx/>
              <a:buNone/>
            </a:pPr>
            <a:r>
              <a:rPr lang="en-GB" sz="1600" dirty="0"/>
              <a:t>Overarm</a:t>
            </a:r>
          </a:p>
          <a:p>
            <a:pPr>
              <a:buFontTx/>
              <a:buNone/>
            </a:pPr>
            <a:r>
              <a:rPr lang="en-GB" sz="1600" dirty="0"/>
              <a:t>Bowling</a:t>
            </a:r>
          </a:p>
          <a:p>
            <a:pPr>
              <a:buFontTx/>
              <a:buNone/>
            </a:pPr>
            <a:r>
              <a:rPr lang="en-GB" sz="1600" dirty="0"/>
              <a:t>Batting</a:t>
            </a:r>
          </a:p>
          <a:p>
            <a:pPr>
              <a:buFontTx/>
              <a:buNone/>
            </a:pPr>
            <a:r>
              <a:rPr lang="en-GB" sz="1600" dirty="0"/>
              <a:t>Fielding</a:t>
            </a:r>
          </a:p>
          <a:p>
            <a:pPr>
              <a:buFontTx/>
              <a:buNone/>
            </a:pPr>
            <a:r>
              <a:rPr lang="en-GB" sz="1600" dirty="0"/>
              <a:t>Balance</a:t>
            </a:r>
          </a:p>
          <a:p>
            <a:pPr>
              <a:buFontTx/>
              <a:buNone/>
            </a:pPr>
            <a:r>
              <a:rPr lang="en-GB" sz="1600" dirty="0"/>
              <a:t>Agility</a:t>
            </a:r>
          </a:p>
          <a:p>
            <a:pPr>
              <a:buFontTx/>
              <a:buNone/>
            </a:pPr>
            <a:r>
              <a:rPr lang="en-GB" sz="1600" dirty="0"/>
              <a:t>Coordination</a:t>
            </a:r>
          </a:p>
          <a:p>
            <a:pPr>
              <a:buFontTx/>
              <a:buNone/>
            </a:pPr>
            <a:r>
              <a:rPr lang="en-GB" sz="1600" dirty="0"/>
              <a:t>Flexibility</a:t>
            </a:r>
          </a:p>
        </p:txBody>
      </p:sp>
      <p:grpSp>
        <p:nvGrpSpPr>
          <p:cNvPr id="18" name="Group 17"/>
          <p:cNvGrpSpPr>
            <a:grpSpLocks/>
          </p:cNvGrpSpPr>
          <p:nvPr/>
        </p:nvGrpSpPr>
        <p:grpSpPr bwMode="auto">
          <a:xfrm>
            <a:off x="1997849" y="3513616"/>
            <a:ext cx="1251207" cy="831215"/>
            <a:chOff x="0" y="0"/>
            <a:chExt cx="3529830" cy="2381250"/>
          </a:xfrm>
        </p:grpSpPr>
        <p:pic>
          <p:nvPicPr>
            <p:cNvPr id="19" name="Picture 18" descr="Image result for throwing a cricket ball"/>
            <p:cNvPicPr>
              <a:picLocks noChangeAspect="1" noChangeArrowheads="1"/>
            </p:cNvPicPr>
            <p:nvPr/>
          </p:nvPicPr>
          <p:blipFill>
            <a:blip r:embed="rId3" cstate="print">
              <a:extLst>
                <a:ext uri="{28A0092B-C50C-407E-A947-70E740481C1C}">
                  <a14:useLocalDpi xmlns:a14="http://schemas.microsoft.com/office/drawing/2010/main" val="0"/>
                </a:ext>
              </a:extLst>
            </a:blip>
            <a:srcRect l="6100" t="3685" r="18301" b="7617"/>
            <a:stretch>
              <a:fillRect/>
            </a:stretch>
          </p:blipFill>
          <p:spPr bwMode="auto">
            <a:xfrm>
              <a:off x="0" y="0"/>
              <a:ext cx="1870911" cy="236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l="3448" r="29767"/>
            <a:stretch>
              <a:fillRect/>
            </a:stretch>
          </p:blipFill>
          <p:spPr bwMode="auto">
            <a:xfrm>
              <a:off x="1861388" y="0"/>
              <a:ext cx="1668442"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1" name="Picture 20" descr="Image result for cricket hands catch"/>
          <p:cNvPicPr>
            <a:picLocks noChangeAspect="1" noChangeArrowheads="1"/>
          </p:cNvPicPr>
          <p:nvPr/>
        </p:nvPicPr>
        <p:blipFill>
          <a:blip r:embed="rId5">
            <a:extLst>
              <a:ext uri="{28A0092B-C50C-407E-A947-70E740481C1C}">
                <a14:useLocalDpi xmlns:a14="http://schemas.microsoft.com/office/drawing/2010/main" val="0"/>
              </a:ext>
            </a:extLst>
          </a:blip>
          <a:srcRect l="34500" t="3043" r="25250" b="36522"/>
          <a:stretch>
            <a:fillRect/>
          </a:stretch>
        </p:blipFill>
        <p:spPr bwMode="auto">
          <a:xfrm>
            <a:off x="1952405" y="1047735"/>
            <a:ext cx="1296651" cy="910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Image result for catching in cricket techniques"/>
          <p:cNvPicPr>
            <a:picLocks noChangeAspect="1" noChangeArrowheads="1"/>
          </p:cNvPicPr>
          <p:nvPr/>
        </p:nvPicPr>
        <p:blipFill>
          <a:blip r:embed="rId6" cstate="print">
            <a:extLst>
              <a:ext uri="{28A0092B-C50C-407E-A947-70E740481C1C}">
                <a14:useLocalDpi xmlns:a14="http://schemas.microsoft.com/office/drawing/2010/main" val="0"/>
              </a:ext>
            </a:extLst>
          </a:blip>
          <a:srcRect l="17137" t="22223" r="2702" b="15150"/>
          <a:stretch>
            <a:fillRect/>
          </a:stretch>
        </p:blipFill>
        <p:spPr bwMode="auto">
          <a:xfrm>
            <a:off x="1993867" y="2296673"/>
            <a:ext cx="1324520" cy="845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
          <p:cNvSpPr txBox="1"/>
          <p:nvPr/>
        </p:nvSpPr>
        <p:spPr>
          <a:xfrm>
            <a:off x="5518707" y="0"/>
            <a:ext cx="3625293" cy="2657004"/>
          </a:xfrm>
          <a:prstGeom prst="rect">
            <a:avLst/>
          </a:prstGeom>
          <a:solidFill>
            <a:schemeClr val="accent5">
              <a:lumMod val="40000"/>
              <a:lumOff val="60000"/>
            </a:schemeClr>
          </a:solidFill>
          <a:ln w="9525" cmpd="sng">
            <a:solidFill>
              <a:schemeClr val="lt1">
                <a:shade val="50000"/>
              </a:schemeClr>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just">
              <a:lnSpc>
                <a:spcPts val="800"/>
              </a:lnSpc>
            </a:pPr>
            <a:r>
              <a:rPr lang="en-GB" sz="1200" b="1" u="sng" dirty="0"/>
              <a:t>Benefits</a:t>
            </a:r>
            <a:r>
              <a:rPr lang="en-GB" sz="1200" b="1" u="sng" baseline="0" dirty="0"/>
              <a:t> of fitness testing</a:t>
            </a:r>
          </a:p>
          <a:p>
            <a:pPr algn="just">
              <a:lnSpc>
                <a:spcPts val="800"/>
              </a:lnSpc>
            </a:pPr>
            <a:endParaRPr lang="en-GB" sz="1200" b="1" u="sng" baseline="0" dirty="0"/>
          </a:p>
          <a:p>
            <a:pPr>
              <a:lnSpc>
                <a:spcPts val="800"/>
              </a:lnSpc>
            </a:pPr>
            <a:r>
              <a:rPr lang="en-GB" sz="1200" b="0" u="none" baseline="0" dirty="0"/>
              <a:t>-    Identify strengths and areas for improvement</a:t>
            </a:r>
          </a:p>
          <a:p>
            <a:pPr>
              <a:lnSpc>
                <a:spcPts val="800"/>
              </a:lnSpc>
            </a:pPr>
            <a:r>
              <a:rPr lang="en-GB" sz="1200" b="0" u="none" baseline="0" dirty="0"/>
              <a:t>-    Identify training requirements</a:t>
            </a:r>
          </a:p>
          <a:p>
            <a:pPr>
              <a:lnSpc>
                <a:spcPts val="800"/>
              </a:lnSpc>
            </a:pPr>
            <a:r>
              <a:rPr lang="en-GB" sz="1200" b="0" u="none" baseline="0" dirty="0"/>
              <a:t>-    To show a starting level of fitness</a:t>
            </a:r>
          </a:p>
          <a:p>
            <a:pPr marL="171450" indent="-171450">
              <a:lnSpc>
                <a:spcPts val="800"/>
              </a:lnSpc>
              <a:buFontTx/>
              <a:buChar char="-"/>
            </a:pPr>
            <a:r>
              <a:rPr lang="en-GB" sz="1200" b="0" u="none" baseline="0" dirty="0"/>
              <a:t>To motivate</a:t>
            </a:r>
          </a:p>
          <a:p>
            <a:pPr marL="171450" indent="-171450">
              <a:lnSpc>
                <a:spcPts val="800"/>
              </a:lnSpc>
              <a:buFontTx/>
              <a:buChar char="-"/>
            </a:pPr>
            <a:r>
              <a:rPr lang="en-GB" sz="1200" b="0" u="none" baseline="0" dirty="0"/>
              <a:t>To provide goals</a:t>
            </a:r>
          </a:p>
          <a:p>
            <a:pPr marL="171450" indent="-171450" algn="just">
              <a:lnSpc>
                <a:spcPts val="800"/>
              </a:lnSpc>
              <a:buFontTx/>
              <a:buChar char="-"/>
            </a:pPr>
            <a:endParaRPr lang="en-GB" sz="1200" b="0" u="none" baseline="0" dirty="0"/>
          </a:p>
          <a:p>
            <a:pPr marL="171450" indent="-171450" algn="just">
              <a:lnSpc>
                <a:spcPts val="800"/>
              </a:lnSpc>
              <a:buFontTx/>
              <a:buChar char="-"/>
            </a:pPr>
            <a:endParaRPr lang="en-GB" sz="1200" dirty="0"/>
          </a:p>
          <a:p>
            <a:pPr marL="171450" indent="-171450" algn="just">
              <a:lnSpc>
                <a:spcPts val="800"/>
              </a:lnSpc>
              <a:buFontTx/>
              <a:buChar char="-"/>
            </a:pPr>
            <a:endParaRPr lang="en-GB" sz="1200" b="0" u="none" baseline="0" dirty="0"/>
          </a:p>
          <a:p>
            <a:pPr algn="just">
              <a:lnSpc>
                <a:spcPts val="800"/>
              </a:lnSpc>
            </a:pPr>
            <a:r>
              <a:rPr lang="en-GB" sz="1200" b="1" u="sng" baseline="0" dirty="0"/>
              <a:t>During and after training programme</a:t>
            </a:r>
          </a:p>
          <a:p>
            <a:pPr algn="just">
              <a:lnSpc>
                <a:spcPts val="800"/>
              </a:lnSpc>
            </a:pPr>
            <a:endParaRPr lang="en-GB" sz="1200" b="1" u="sng" baseline="0" dirty="0"/>
          </a:p>
          <a:p>
            <a:pPr algn="just">
              <a:lnSpc>
                <a:spcPts val="800"/>
              </a:lnSpc>
            </a:pPr>
            <a:r>
              <a:rPr lang="en-GB" sz="1200" b="0" u="none" baseline="0" dirty="0"/>
              <a:t>-   To monitor improvement</a:t>
            </a:r>
          </a:p>
          <a:p>
            <a:pPr algn="just">
              <a:lnSpc>
                <a:spcPts val="800"/>
              </a:lnSpc>
            </a:pPr>
            <a:r>
              <a:rPr lang="en-GB" sz="1200" b="0" u="none" baseline="0" dirty="0"/>
              <a:t>- To compare results against the norms of the</a:t>
            </a:r>
            <a:r>
              <a:rPr lang="en-GB" sz="1200" dirty="0"/>
              <a:t>    </a:t>
            </a:r>
            <a:r>
              <a:rPr lang="en-GB" sz="1200" b="0" u="none" baseline="0" dirty="0"/>
              <a:t>group/national average</a:t>
            </a:r>
          </a:p>
          <a:p>
            <a:pPr marL="171450" indent="-171450" algn="just">
              <a:lnSpc>
                <a:spcPts val="800"/>
              </a:lnSpc>
              <a:buFontTx/>
              <a:buChar char="-"/>
            </a:pPr>
            <a:r>
              <a:rPr lang="en-GB" sz="1200" b="0" u="none" baseline="0" dirty="0"/>
              <a:t>To identify whether training has been successful</a:t>
            </a:r>
          </a:p>
          <a:p>
            <a:pPr marL="171450" indent="-171450" algn="just">
              <a:lnSpc>
                <a:spcPts val="800"/>
              </a:lnSpc>
              <a:buFontTx/>
              <a:buChar char="-"/>
            </a:pPr>
            <a:endParaRPr lang="en-GB" sz="1200" dirty="0"/>
          </a:p>
          <a:p>
            <a:pPr algn="just">
              <a:lnSpc>
                <a:spcPts val="800"/>
              </a:lnSpc>
            </a:pPr>
            <a:endParaRPr lang="en-GB" sz="1200" b="0" u="none" baseline="0" dirty="0"/>
          </a:p>
          <a:p>
            <a:pPr marL="171450" indent="-171450" algn="just">
              <a:lnSpc>
                <a:spcPts val="800"/>
              </a:lnSpc>
              <a:buFontTx/>
              <a:buChar char="-"/>
            </a:pPr>
            <a:endParaRPr lang="en-GB" sz="1200" b="0" u="none" baseline="0" dirty="0"/>
          </a:p>
          <a:p>
            <a:pPr algn="just">
              <a:lnSpc>
                <a:spcPts val="800"/>
              </a:lnSpc>
            </a:pPr>
            <a:r>
              <a:rPr lang="en-GB" sz="1200" b="1" u="sng" baseline="0" dirty="0"/>
              <a:t>Limitations of fitness testing</a:t>
            </a:r>
          </a:p>
          <a:p>
            <a:pPr algn="just">
              <a:lnSpc>
                <a:spcPts val="800"/>
              </a:lnSpc>
            </a:pPr>
            <a:endParaRPr lang="en-GB" sz="1200" b="1" u="sng" baseline="0" dirty="0"/>
          </a:p>
          <a:p>
            <a:pPr algn="just">
              <a:lnSpc>
                <a:spcPts val="800"/>
              </a:lnSpc>
            </a:pPr>
            <a:r>
              <a:rPr lang="en-GB" sz="1200" b="0" u="none" baseline="0" dirty="0"/>
              <a:t>- Tests do not have competitive conditions</a:t>
            </a:r>
          </a:p>
          <a:p>
            <a:pPr algn="just">
              <a:lnSpc>
                <a:spcPts val="800"/>
              </a:lnSpc>
            </a:pPr>
            <a:r>
              <a:rPr lang="en-GB" sz="1200" b="0" u="none" baseline="0" dirty="0"/>
              <a:t>- Some tests have questionable reliability</a:t>
            </a:r>
          </a:p>
          <a:p>
            <a:pPr algn="just">
              <a:lnSpc>
                <a:spcPts val="800"/>
              </a:lnSpc>
            </a:pPr>
            <a:r>
              <a:rPr lang="en-GB" sz="1200" b="0" u="none" baseline="0" dirty="0"/>
              <a:t>- Tests must be carried out using correct procedures to   increase validity</a:t>
            </a:r>
          </a:p>
          <a:p>
            <a:pPr algn="l">
              <a:lnSpc>
                <a:spcPts val="800"/>
              </a:lnSpc>
            </a:pPr>
            <a:endParaRPr lang="en-GB" sz="1200" b="0" u="none" baseline="0" dirty="0"/>
          </a:p>
        </p:txBody>
      </p:sp>
    </p:spTree>
    <p:extLst>
      <p:ext uri="{BB962C8B-B14F-4D97-AF65-F5344CB8AC3E}">
        <p14:creationId xmlns:p14="http://schemas.microsoft.com/office/powerpoint/2010/main" val="2470502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0" y="2748248"/>
          <a:ext cx="2890683" cy="4135184"/>
        </p:xfrm>
        <a:graphic>
          <a:graphicData uri="http://schemas.openxmlformats.org/drawingml/2006/table">
            <a:tbl>
              <a:tblPr firstRow="1" bandRow="1">
                <a:tableStyleId>{5C22544A-7EE6-4342-B048-85BDC9FD1C3A}</a:tableStyleId>
              </a:tblPr>
              <a:tblGrid>
                <a:gridCol w="899652">
                  <a:extLst>
                    <a:ext uri="{9D8B030D-6E8A-4147-A177-3AD203B41FA5}">
                      <a16:colId xmlns:a16="http://schemas.microsoft.com/office/drawing/2014/main" val="4199751454"/>
                    </a:ext>
                  </a:extLst>
                </a:gridCol>
                <a:gridCol w="1991031">
                  <a:extLst>
                    <a:ext uri="{9D8B030D-6E8A-4147-A177-3AD203B41FA5}">
                      <a16:colId xmlns:a16="http://schemas.microsoft.com/office/drawing/2014/main" val="134358647"/>
                    </a:ext>
                  </a:extLst>
                </a:gridCol>
              </a:tblGrid>
              <a:tr h="271430">
                <a:tc gridSpan="2">
                  <a:txBody>
                    <a:bodyPr/>
                    <a:lstStyle/>
                    <a:p>
                      <a:r>
                        <a:rPr lang="en-GB" sz="1200" dirty="0">
                          <a:solidFill>
                            <a:schemeClr val="tx1"/>
                          </a:solidFill>
                        </a:rPr>
                        <a:t>Core Skills – Forehand and Serving</a:t>
                      </a: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465786">
                <a:tc>
                  <a:txBody>
                    <a:bodyPr/>
                    <a:lstStyle/>
                    <a:p>
                      <a:r>
                        <a:rPr lang="en-GB" sz="1100" b="1" dirty="0">
                          <a:solidFill>
                            <a:schemeClr val="tx1"/>
                          </a:solidFill>
                        </a:rPr>
                        <a:t>Forehand</a:t>
                      </a:r>
                    </a:p>
                  </a:txBody>
                  <a:tcPr>
                    <a:solidFill>
                      <a:schemeClr val="accent3">
                        <a:lumMod val="20000"/>
                        <a:lumOff val="80000"/>
                      </a:schemeClr>
                    </a:solidFill>
                  </a:tcPr>
                </a:tc>
                <a:tc>
                  <a:txBody>
                    <a:bodyPr/>
                    <a:lstStyle/>
                    <a:p>
                      <a:pPr marL="171450" indent="-171450" algn="l">
                        <a:lnSpc>
                          <a:spcPts val="900"/>
                        </a:lnSpc>
                        <a:buFont typeface="Arial" panose="020B0604020202020204" pitchFamily="34" charset="0"/>
                        <a:buChar char="•"/>
                      </a:pPr>
                      <a:r>
                        <a:rPr lang="en-GB" sz="1400" b="0" u="none" baseline="0" dirty="0"/>
                        <a:t>Ready position</a:t>
                      </a:r>
                    </a:p>
                    <a:p>
                      <a:pPr marL="171450" indent="-171450" algn="l">
                        <a:lnSpc>
                          <a:spcPts val="900"/>
                        </a:lnSpc>
                        <a:buFont typeface="Arial" panose="020B0604020202020204" pitchFamily="34" charset="0"/>
                        <a:buChar char="•"/>
                      </a:pPr>
                      <a:r>
                        <a:rPr lang="en-GB" sz="1400" b="0" u="none" baseline="0" dirty="0"/>
                        <a:t>Whole body turns sideways</a:t>
                      </a:r>
                    </a:p>
                    <a:p>
                      <a:pPr marL="171450" indent="-171450" algn="l">
                        <a:lnSpc>
                          <a:spcPts val="900"/>
                        </a:lnSpc>
                        <a:buFont typeface="Arial" panose="020B0604020202020204" pitchFamily="34" charset="0"/>
                        <a:buChar char="•"/>
                      </a:pPr>
                      <a:r>
                        <a:rPr lang="en-GB" sz="1400" b="0" u="none" baseline="0" dirty="0"/>
                        <a:t>Power position (bat higher than grip)</a:t>
                      </a:r>
                    </a:p>
                    <a:p>
                      <a:pPr marL="171450" indent="-171450" algn="l">
                        <a:lnSpc>
                          <a:spcPts val="900"/>
                        </a:lnSpc>
                        <a:buFont typeface="Arial" panose="020B0604020202020204" pitchFamily="34" charset="0"/>
                        <a:buChar char="•"/>
                      </a:pPr>
                      <a:r>
                        <a:rPr lang="en-GB" sz="1400" b="0" u="none" baseline="0" dirty="0"/>
                        <a:t>Keep the bat at a 45˚ angle.</a:t>
                      </a:r>
                    </a:p>
                    <a:p>
                      <a:pPr marL="171450" indent="-171450" algn="l">
                        <a:lnSpc>
                          <a:spcPts val="900"/>
                        </a:lnSpc>
                        <a:buFont typeface="Arial" panose="020B0604020202020204" pitchFamily="34" charset="0"/>
                        <a:buChar char="•"/>
                      </a:pPr>
                      <a:r>
                        <a:rPr lang="en-GB" sz="1400" b="0" u="none" baseline="0" dirty="0"/>
                        <a:t>Swing through and open shoulders</a:t>
                      </a:r>
                    </a:p>
                    <a:p>
                      <a:pPr marL="171450" indent="-171450" algn="l">
                        <a:lnSpc>
                          <a:spcPts val="900"/>
                        </a:lnSpc>
                        <a:buFont typeface="Arial" panose="020B0604020202020204" pitchFamily="34" charset="0"/>
                        <a:buChar char="•"/>
                      </a:pPr>
                      <a:r>
                        <a:rPr lang="en-GB" sz="1400" b="0" u="none" baseline="0" dirty="0"/>
                        <a:t>Pull the arm in and follow through across your body</a:t>
                      </a:r>
                      <a:r>
                        <a:rPr lang="en-GB" sz="1100" b="0" u="none" baseline="0" dirty="0">
                          <a:solidFill>
                            <a:schemeClr val="tx1"/>
                          </a:solidFill>
                        </a:rPr>
                        <a:t>.</a:t>
                      </a:r>
                      <a:endParaRPr lang="en-GB" sz="1400" b="1" u="sng" baseline="0" dirty="0"/>
                    </a:p>
                  </a:txBody>
                  <a:tcPr>
                    <a:solidFill>
                      <a:schemeClr val="accent3">
                        <a:lumMod val="20000"/>
                        <a:lumOff val="80000"/>
                      </a:schemeClr>
                    </a:solidFill>
                  </a:tcPr>
                </a:tc>
                <a:extLst>
                  <a:ext uri="{0D108BD9-81ED-4DB2-BD59-A6C34878D82A}">
                    <a16:rowId xmlns:a16="http://schemas.microsoft.com/office/drawing/2014/main" val="2963840982"/>
                  </a:ext>
                </a:extLst>
              </a:tr>
              <a:tr h="2395078">
                <a:tc>
                  <a:txBody>
                    <a:bodyPr/>
                    <a:lstStyle/>
                    <a:p>
                      <a:r>
                        <a:rPr lang="en-GB" sz="1100" b="1" dirty="0">
                          <a:solidFill>
                            <a:schemeClr val="tx1"/>
                          </a:solidFill>
                        </a:rPr>
                        <a:t>Serving</a:t>
                      </a:r>
                    </a:p>
                  </a:txBody>
                  <a:tcPr>
                    <a:solidFill>
                      <a:schemeClr val="accent3">
                        <a:lumMod val="20000"/>
                        <a:lumOff val="80000"/>
                      </a:schemeClr>
                    </a:solidFill>
                  </a:tcPr>
                </a:tc>
                <a:tc>
                  <a:txBody>
                    <a:bodyPr/>
                    <a:lstStyle/>
                    <a:p>
                      <a:pPr marL="285750" indent="-285750" algn="l">
                        <a:lnSpc>
                          <a:spcPts val="900"/>
                        </a:lnSpc>
                        <a:buFont typeface="Arial" panose="020B0604020202020204" pitchFamily="34" charset="0"/>
                        <a:buChar char="•"/>
                      </a:pPr>
                      <a:r>
                        <a:rPr lang="en-GB" sz="1400" b="0" u="none" baseline="0" dirty="0"/>
                        <a:t>Feet are positioned 90</a:t>
                      </a:r>
                      <a:r>
                        <a:rPr lang="en-GB" sz="1400" b="0" baseline="0" dirty="0">
                          <a:solidFill>
                            <a:schemeClr val="dk1"/>
                          </a:solidFill>
                          <a:effectLst/>
                          <a:latin typeface="+mn-lt"/>
                          <a:ea typeface="+mn-ea"/>
                          <a:cs typeface="+mn-cs"/>
                        </a:rPr>
                        <a:t>˚ </a:t>
                      </a:r>
                      <a:r>
                        <a:rPr lang="en-GB" sz="1400" b="0" u="none" baseline="0" dirty="0"/>
                        <a:t>angle to the table with knees bent.</a:t>
                      </a:r>
                    </a:p>
                    <a:p>
                      <a:pPr marL="285750" indent="-285750" algn="l">
                        <a:lnSpc>
                          <a:spcPts val="900"/>
                        </a:lnSpc>
                        <a:buFont typeface="Arial" panose="020B0604020202020204" pitchFamily="34" charset="0"/>
                        <a:buChar char="•"/>
                      </a:pPr>
                      <a:r>
                        <a:rPr lang="en-GB" sz="1400" b="0" u="none" baseline="0" dirty="0"/>
                        <a:t>Ball is held in none bat holding hand and is thrown roughly 6 inches into the air. </a:t>
                      </a:r>
                    </a:p>
                    <a:p>
                      <a:pPr marL="285750" indent="-285750" algn="l">
                        <a:lnSpc>
                          <a:spcPts val="900"/>
                        </a:lnSpc>
                        <a:buFont typeface="Arial" panose="020B0604020202020204" pitchFamily="34" charset="0"/>
                        <a:buChar char="•"/>
                      </a:pPr>
                      <a:r>
                        <a:rPr lang="en-GB" sz="1400" b="0" u="none" baseline="0" dirty="0"/>
                        <a:t>Hit ball, downwards and forwards as it falls down towards the table.</a:t>
                      </a:r>
                    </a:p>
                    <a:p>
                      <a:pPr marL="285750" indent="-285750" algn="l">
                        <a:lnSpc>
                          <a:spcPts val="900"/>
                        </a:lnSpc>
                        <a:buFont typeface="Arial" panose="020B0604020202020204" pitchFamily="34" charset="0"/>
                        <a:buChar char="•"/>
                      </a:pPr>
                      <a:r>
                        <a:rPr lang="en-GB" sz="1400" b="0" u="none" baseline="0" dirty="0"/>
                        <a:t>The ball must bounce on your side of the table once before going over the net for your serve only. </a:t>
                      </a: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bl>
          </a:graphicData>
        </a:graphic>
      </p:graphicFrame>
      <p:graphicFrame>
        <p:nvGraphicFramePr>
          <p:cNvPr id="6" name="Table 5"/>
          <p:cNvGraphicFramePr>
            <a:graphicFrameLocks noGrp="1"/>
          </p:cNvGraphicFramePr>
          <p:nvPr>
            <p:extLst/>
          </p:nvPr>
        </p:nvGraphicFramePr>
        <p:xfrm>
          <a:off x="1981900" y="302843"/>
          <a:ext cx="3566302" cy="2445406"/>
        </p:xfrm>
        <a:graphic>
          <a:graphicData uri="http://schemas.openxmlformats.org/drawingml/2006/table">
            <a:tbl>
              <a:tblPr firstRow="1" bandRow="1">
                <a:tableStyleId>{5C22544A-7EE6-4342-B048-85BDC9FD1C3A}</a:tableStyleId>
              </a:tblPr>
              <a:tblGrid>
                <a:gridCol w="3566302">
                  <a:extLst>
                    <a:ext uri="{9D8B030D-6E8A-4147-A177-3AD203B41FA5}">
                      <a16:colId xmlns:a16="http://schemas.microsoft.com/office/drawing/2014/main" val="3333972068"/>
                    </a:ext>
                  </a:extLst>
                </a:gridCol>
              </a:tblGrid>
              <a:tr h="2886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Core Skills – Grip the bat</a:t>
                      </a:r>
                    </a:p>
                  </a:txBody>
                  <a:tcPr>
                    <a:solidFill>
                      <a:schemeClr val="accent1">
                        <a:lumMod val="40000"/>
                        <a:lumOff val="60000"/>
                      </a:schemeClr>
                    </a:solidFill>
                  </a:tcPr>
                </a:tc>
                <a:extLst>
                  <a:ext uri="{0D108BD9-81ED-4DB2-BD59-A6C34878D82A}">
                    <a16:rowId xmlns:a16="http://schemas.microsoft.com/office/drawing/2014/main" val="496933320"/>
                  </a:ext>
                </a:extLst>
              </a:tr>
              <a:tr h="349082">
                <a:tc>
                  <a:txBody>
                    <a:bodyPr/>
                    <a:lstStyle/>
                    <a:p>
                      <a:pPr marL="171450" indent="-171450" algn="just">
                        <a:lnSpc>
                          <a:spcPts val="900"/>
                        </a:lnSpc>
                        <a:buFont typeface="Arial" panose="020B0604020202020204" pitchFamily="34" charset="0"/>
                        <a:buChar char="•"/>
                      </a:pPr>
                      <a:r>
                        <a:rPr lang="en-GB" sz="1200" baseline="0" dirty="0">
                          <a:solidFill>
                            <a:schemeClr val="dk1"/>
                          </a:solidFill>
                          <a:effectLst/>
                          <a:latin typeface="+mn-lt"/>
                          <a:ea typeface="+mn-ea"/>
                          <a:cs typeface="+mn-cs"/>
                        </a:rPr>
                        <a:t>Shake-hands grip as it should feel as if you are shaking hands with another person</a:t>
                      </a:r>
                      <a:endParaRPr lang="en-GB" sz="1200" dirty="0"/>
                    </a:p>
                  </a:txBody>
                  <a:tcPr>
                    <a:solidFill>
                      <a:schemeClr val="accent1">
                        <a:lumMod val="40000"/>
                        <a:lumOff val="60000"/>
                      </a:schemeClr>
                    </a:solidFill>
                  </a:tcPr>
                </a:tc>
                <a:extLst>
                  <a:ext uri="{0D108BD9-81ED-4DB2-BD59-A6C34878D82A}">
                    <a16:rowId xmlns:a16="http://schemas.microsoft.com/office/drawing/2014/main" val="3061556891"/>
                  </a:ext>
                </a:extLst>
              </a:tr>
              <a:tr h="469363">
                <a:tc>
                  <a:txBody>
                    <a:bodyPr/>
                    <a:lstStyle/>
                    <a:p>
                      <a:pPr marL="171450" indent="-171450">
                        <a:lnSpc>
                          <a:spcPts val="900"/>
                        </a:lnSpc>
                        <a:buFont typeface="Arial" panose="020B0604020202020204" pitchFamily="34" charset="0"/>
                        <a:buChar char="•"/>
                      </a:pPr>
                      <a:r>
                        <a:rPr lang="en-GB" sz="1200" baseline="0" dirty="0">
                          <a:solidFill>
                            <a:schemeClr val="dk1"/>
                          </a:solidFill>
                          <a:effectLst/>
                          <a:latin typeface="+mn-lt"/>
                          <a:ea typeface="+mn-ea"/>
                          <a:cs typeface="+mn-cs"/>
                        </a:rPr>
                        <a:t>Curl your fingers around the grip near the base so your thumb and forefinger form a 'V' along the top right edge of the handle. </a:t>
                      </a:r>
                    </a:p>
                  </a:txBody>
                  <a:tcPr>
                    <a:solidFill>
                      <a:schemeClr val="accent1">
                        <a:lumMod val="40000"/>
                        <a:lumOff val="60000"/>
                      </a:schemeClr>
                    </a:solidFill>
                  </a:tcPr>
                </a:tc>
                <a:extLst>
                  <a:ext uri="{0D108BD9-81ED-4DB2-BD59-A6C34878D82A}">
                    <a16:rowId xmlns:a16="http://schemas.microsoft.com/office/drawing/2014/main" val="3577693263"/>
                  </a:ext>
                </a:extLst>
              </a:tr>
              <a:tr h="673574">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aseline="0" dirty="0">
                          <a:solidFill>
                            <a:schemeClr val="dk1"/>
                          </a:solidFill>
                          <a:effectLst/>
                          <a:latin typeface="+mn-lt"/>
                          <a:ea typeface="+mn-ea"/>
                          <a:cs typeface="+mn-cs"/>
                        </a:rPr>
                        <a:t>As you stroke the racquet through on the forehand side, it should feel almost as if your hand is hitting the ball.</a:t>
                      </a:r>
                    </a:p>
                  </a:txBody>
                  <a:tcPr>
                    <a:solidFill>
                      <a:schemeClr val="accent1">
                        <a:lumMod val="40000"/>
                        <a:lumOff val="60000"/>
                      </a:schemeClr>
                    </a:solidFill>
                  </a:tcPr>
                </a:tc>
                <a:extLst>
                  <a:ext uri="{0D108BD9-81ED-4DB2-BD59-A6C34878D82A}">
                    <a16:rowId xmlns:a16="http://schemas.microsoft.com/office/drawing/2014/main" val="1948897614"/>
                  </a:ext>
                </a:extLst>
              </a:tr>
              <a:tr h="66471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u="none" baseline="0" dirty="0">
                          <a:solidFill>
                            <a:schemeClr val="dk1"/>
                          </a:solidFill>
                          <a:effectLst/>
                          <a:latin typeface="+mn-lt"/>
                          <a:ea typeface="+mn-ea"/>
                          <a:cs typeface="+mn-cs"/>
                        </a:rPr>
                        <a:t>The ping-pong ball must bounce on your side of the table before you hit it.</a:t>
                      </a:r>
                      <a:endParaRPr lang="en-GB" sz="800" b="0" u="sng"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1650310147"/>
                  </a:ext>
                </a:extLst>
              </a:tr>
            </a:tbl>
          </a:graphicData>
        </a:graphic>
      </p:graphicFrame>
      <p:graphicFrame>
        <p:nvGraphicFramePr>
          <p:cNvPr id="7" name="Table 6"/>
          <p:cNvGraphicFramePr>
            <a:graphicFrameLocks noGrp="1"/>
          </p:cNvGraphicFramePr>
          <p:nvPr>
            <p:extLst/>
          </p:nvPr>
        </p:nvGraphicFramePr>
        <p:xfrm>
          <a:off x="5548202" y="0"/>
          <a:ext cx="3595798" cy="2736566"/>
        </p:xfrm>
        <a:graphic>
          <a:graphicData uri="http://schemas.openxmlformats.org/drawingml/2006/table">
            <a:tbl>
              <a:tblPr firstRow="1" bandRow="1">
                <a:tableStyleId>{5C22544A-7EE6-4342-B048-85BDC9FD1C3A}</a:tableStyleId>
              </a:tblPr>
              <a:tblGrid>
                <a:gridCol w="3595798">
                  <a:extLst>
                    <a:ext uri="{9D8B030D-6E8A-4147-A177-3AD203B41FA5}">
                      <a16:colId xmlns:a16="http://schemas.microsoft.com/office/drawing/2014/main" val="531569662"/>
                    </a:ext>
                  </a:extLst>
                </a:gridCol>
              </a:tblGrid>
              <a:tr h="3172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Core</a:t>
                      </a:r>
                      <a:r>
                        <a:rPr lang="en-GB" sz="1200" b="1" baseline="0" dirty="0">
                          <a:solidFill>
                            <a:schemeClr val="tx1"/>
                          </a:solidFill>
                        </a:rPr>
                        <a:t> Skills - </a:t>
                      </a:r>
                      <a:r>
                        <a:rPr lang="en-GB" sz="1200" b="1" dirty="0">
                          <a:solidFill>
                            <a:schemeClr val="tx1"/>
                          </a:solidFill>
                        </a:rPr>
                        <a:t>Ready Position</a:t>
                      </a:r>
                    </a:p>
                  </a:txBody>
                  <a:tcPr>
                    <a:solidFill>
                      <a:schemeClr val="accent5">
                        <a:lumMod val="40000"/>
                        <a:lumOff val="60000"/>
                      </a:schemeClr>
                    </a:solidFill>
                  </a:tcPr>
                </a:tc>
                <a:extLst>
                  <a:ext uri="{0D108BD9-81ED-4DB2-BD59-A6C34878D82A}">
                    <a16:rowId xmlns:a16="http://schemas.microsoft.com/office/drawing/2014/main" val="1180537766"/>
                  </a:ext>
                </a:extLst>
              </a:tr>
              <a:tr h="41874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u="none" baseline="0" dirty="0">
                          <a:solidFill>
                            <a:schemeClr val="dk1"/>
                          </a:solidFill>
                          <a:effectLst/>
                          <a:latin typeface="+mn-lt"/>
                          <a:ea typeface="+mn-ea"/>
                          <a:cs typeface="+mn-cs"/>
                        </a:rPr>
                        <a:t>Only one hand needs to be holding the bat using the shake-hands grip.</a:t>
                      </a:r>
                    </a:p>
                  </a:txBody>
                  <a:tcPr>
                    <a:solidFill>
                      <a:schemeClr val="accent5">
                        <a:lumMod val="40000"/>
                        <a:lumOff val="60000"/>
                      </a:schemeClr>
                    </a:solidFill>
                  </a:tcPr>
                </a:tc>
                <a:extLst>
                  <a:ext uri="{0D108BD9-81ED-4DB2-BD59-A6C34878D82A}">
                    <a16:rowId xmlns:a16="http://schemas.microsoft.com/office/drawing/2014/main" val="1154790536"/>
                  </a:ext>
                </a:extLst>
              </a:tr>
              <a:tr h="58325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u="none" baseline="0" dirty="0">
                          <a:solidFill>
                            <a:schemeClr val="dk1"/>
                          </a:solidFill>
                          <a:effectLst/>
                          <a:latin typeface="+mn-lt"/>
                          <a:ea typeface="+mn-ea"/>
                          <a:cs typeface="+mn-cs"/>
                        </a:rPr>
                        <a:t>Your feet need to be at least shoulder width apart with your head forwards.</a:t>
                      </a:r>
                    </a:p>
                  </a:txBody>
                  <a:tcPr>
                    <a:solidFill>
                      <a:schemeClr val="accent5">
                        <a:lumMod val="40000"/>
                        <a:lumOff val="60000"/>
                      </a:schemeClr>
                    </a:solidFill>
                  </a:tcPr>
                </a:tc>
                <a:extLst>
                  <a:ext uri="{0D108BD9-81ED-4DB2-BD59-A6C34878D82A}">
                    <a16:rowId xmlns:a16="http://schemas.microsoft.com/office/drawing/2014/main" val="2008741459"/>
                  </a:ext>
                </a:extLst>
              </a:tr>
              <a:tr h="308085">
                <a:tc>
                  <a:txBody>
                    <a:bodyPr/>
                    <a:lstStyle/>
                    <a:p>
                      <a:pPr marL="171450" indent="-171450">
                        <a:lnSpc>
                          <a:spcPts val="900"/>
                        </a:lnSpc>
                        <a:buFont typeface="Arial" panose="020B0604020202020204" pitchFamily="34" charset="0"/>
                        <a:buChar char="•"/>
                      </a:pPr>
                      <a:r>
                        <a:rPr lang="en-GB" sz="1200" b="0" u="none" baseline="0" dirty="0">
                          <a:solidFill>
                            <a:schemeClr val="dk1"/>
                          </a:solidFill>
                          <a:effectLst/>
                          <a:latin typeface="+mn-lt"/>
                          <a:ea typeface="+mn-ea"/>
                          <a:cs typeface="+mn-cs"/>
                        </a:rPr>
                        <a:t>Bend your knees slightly, this lowers your centre of gravity.</a:t>
                      </a:r>
                    </a:p>
                  </a:txBody>
                  <a:tcPr>
                    <a:solidFill>
                      <a:schemeClr val="accent5">
                        <a:lumMod val="40000"/>
                        <a:lumOff val="60000"/>
                      </a:schemeClr>
                    </a:solidFill>
                  </a:tcPr>
                </a:tc>
                <a:extLst>
                  <a:ext uri="{0D108BD9-81ED-4DB2-BD59-A6C34878D82A}">
                    <a16:rowId xmlns:a16="http://schemas.microsoft.com/office/drawing/2014/main" val="1401316423"/>
                  </a:ext>
                </a:extLst>
              </a:tr>
              <a:tr h="418746">
                <a:tc>
                  <a:txBody>
                    <a:bodyPr/>
                    <a:lstStyle/>
                    <a:p>
                      <a:pPr marL="171450" indent="-171450">
                        <a:lnSpc>
                          <a:spcPts val="900"/>
                        </a:lnSpc>
                        <a:buFont typeface="Arial" panose="020B0604020202020204" pitchFamily="34" charset="0"/>
                        <a:buChar char="•"/>
                      </a:pPr>
                      <a:r>
                        <a:rPr lang="en-GB" sz="1200" b="0" u="none" baseline="0" dirty="0">
                          <a:solidFill>
                            <a:schemeClr val="dk1"/>
                          </a:solidFill>
                          <a:effectLst/>
                          <a:latin typeface="+mn-lt"/>
                          <a:ea typeface="+mn-ea"/>
                          <a:cs typeface="+mn-cs"/>
                        </a:rPr>
                        <a:t>As your opponent strikes the ball bounce onto your toes for extra spring in your legs.</a:t>
                      </a:r>
                    </a:p>
                  </a:txBody>
                  <a:tcPr>
                    <a:solidFill>
                      <a:schemeClr val="accent5">
                        <a:lumMod val="40000"/>
                        <a:lumOff val="60000"/>
                      </a:schemeClr>
                    </a:solidFill>
                  </a:tcPr>
                </a:tc>
                <a:extLst>
                  <a:ext uri="{0D108BD9-81ED-4DB2-BD59-A6C34878D82A}">
                    <a16:rowId xmlns:a16="http://schemas.microsoft.com/office/drawing/2014/main" val="241602898"/>
                  </a:ext>
                </a:extLst>
              </a:tr>
              <a:tr h="58325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u="none" baseline="0" dirty="0">
                          <a:solidFill>
                            <a:schemeClr val="dk1"/>
                          </a:solidFill>
                          <a:effectLst/>
                          <a:latin typeface="+mn-lt"/>
                          <a:ea typeface="+mn-ea"/>
                          <a:cs typeface="+mn-cs"/>
                        </a:rPr>
                        <a:t>After hitting the ball return to the centre of the table and the ready position as soon as possible. </a:t>
                      </a:r>
                    </a:p>
                    <a:p>
                      <a:endParaRPr lang="en-GB" sz="1200" dirty="0"/>
                    </a:p>
                  </a:txBody>
                  <a:tcPr>
                    <a:solidFill>
                      <a:schemeClr val="accent5">
                        <a:lumMod val="40000"/>
                        <a:lumOff val="60000"/>
                      </a:schemeClr>
                    </a:solidFill>
                  </a:tcPr>
                </a:tc>
                <a:extLst>
                  <a:ext uri="{0D108BD9-81ED-4DB2-BD59-A6C34878D82A}">
                    <a16:rowId xmlns:a16="http://schemas.microsoft.com/office/drawing/2014/main" val="2506169505"/>
                  </a:ext>
                </a:extLst>
              </a:tr>
            </a:tbl>
          </a:graphicData>
        </a:graphic>
      </p:graphicFrame>
      <p:sp>
        <p:nvSpPr>
          <p:cNvPr id="2" name="TextBox 1"/>
          <p:cNvSpPr txBox="1"/>
          <p:nvPr/>
        </p:nvSpPr>
        <p:spPr>
          <a:xfrm>
            <a:off x="60545" y="0"/>
            <a:ext cx="5742601" cy="338554"/>
          </a:xfrm>
          <a:prstGeom prst="rect">
            <a:avLst/>
          </a:prstGeom>
          <a:noFill/>
        </p:spPr>
        <p:txBody>
          <a:bodyPr wrap="square" rtlCol="0" anchor="t">
            <a:spAutoFit/>
          </a:bodyPr>
          <a:lstStyle/>
          <a:p>
            <a:r>
              <a:rPr lang="en-GB" sz="1600" b="1" dirty="0" smtClean="0"/>
              <a:t>PE Summer </a:t>
            </a:r>
            <a:r>
              <a:rPr lang="en-GB" sz="1600" b="1" dirty="0"/>
              <a:t>Term 1: Knowledge Organiser – Table Tennis Year 9</a:t>
            </a:r>
          </a:p>
        </p:txBody>
      </p:sp>
      <p:sp>
        <p:nvSpPr>
          <p:cNvPr id="8" name="TextBox 14"/>
          <p:cNvSpPr txBox="1"/>
          <p:nvPr/>
        </p:nvSpPr>
        <p:spPr>
          <a:xfrm>
            <a:off x="1" y="413219"/>
            <a:ext cx="1769806" cy="2247148"/>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lvl="0" indent="0" algn="ctr">
              <a:lnSpc>
                <a:spcPts val="800"/>
              </a:lnSpc>
              <a:buFont typeface="Arial" panose="020B0604020202020204" pitchFamily="34" charset="0"/>
              <a:buNone/>
            </a:pPr>
            <a:r>
              <a:rPr lang="en-GB" sz="1200" b="1" u="sng" dirty="0">
                <a:solidFill>
                  <a:schemeClr val="dk1"/>
                </a:solidFill>
                <a:effectLst/>
                <a:latin typeface="+mn-lt"/>
                <a:ea typeface="+mn-ea"/>
                <a:cs typeface="+mn-cs"/>
              </a:rPr>
              <a:t>Key Words</a:t>
            </a:r>
          </a:p>
          <a:p>
            <a:pPr marL="171450" lvl="0" indent="-171450" algn="l">
              <a:lnSpc>
                <a:spcPts val="800"/>
              </a:lnSpc>
              <a:buFont typeface="Arial" panose="020B0604020202020204" pitchFamily="34" charset="0"/>
              <a:buChar char="•"/>
            </a:pPr>
            <a:endParaRPr lang="en-GB" sz="1200" b="1" dirty="0">
              <a:solidFill>
                <a:schemeClr val="dk1"/>
              </a:solidFill>
              <a:effectLst/>
              <a:latin typeface="+mn-lt"/>
              <a:ea typeface="+mn-ea"/>
              <a:cs typeface="+mn-cs"/>
            </a:endParaRP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Catch</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Communication</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Technique</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Power</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Outwit</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Movement</a:t>
            </a:r>
          </a:p>
          <a:p>
            <a:pPr marL="171450" lvl="0" indent="-171450" algn="l">
              <a:lnSpc>
                <a:spcPts val="800"/>
              </a:lnSpc>
              <a:buFont typeface="Arial" panose="020B0604020202020204" pitchFamily="34" charset="0"/>
              <a:buChar char="•"/>
            </a:pPr>
            <a:r>
              <a:rPr lang="en-GB" sz="1200" b="0" dirty="0">
                <a:solidFill>
                  <a:schemeClr val="dk1"/>
                </a:solidFill>
                <a:effectLst/>
                <a:latin typeface="+mn-lt"/>
                <a:ea typeface="+mn-ea"/>
                <a:cs typeface="+mn-cs"/>
              </a:rPr>
              <a:t>Defensiv</a:t>
            </a:r>
            <a:r>
              <a:rPr lang="en-GB" sz="1200" b="0" baseline="0" dirty="0">
                <a:solidFill>
                  <a:schemeClr val="dk1"/>
                </a:solidFill>
                <a:effectLst/>
                <a:latin typeface="+mn-lt"/>
                <a:ea typeface="+mn-ea"/>
                <a:cs typeface="+mn-cs"/>
              </a:rPr>
              <a:t>e</a:t>
            </a:r>
          </a:p>
          <a:p>
            <a:pPr marL="171450" lvl="0" indent="-171450" algn="l">
              <a:lnSpc>
                <a:spcPts val="800"/>
              </a:lnSpc>
              <a:buFont typeface="Arial" panose="020B0604020202020204" pitchFamily="34" charset="0"/>
              <a:buChar char="•"/>
            </a:pPr>
            <a:r>
              <a:rPr lang="en-GB" sz="1200" b="0" baseline="0" dirty="0">
                <a:solidFill>
                  <a:schemeClr val="dk1"/>
                </a:solidFill>
                <a:effectLst/>
                <a:latin typeface="+mn-lt"/>
                <a:ea typeface="+mn-ea"/>
                <a:cs typeface="+mn-cs"/>
              </a:rPr>
              <a:t>Attacking</a:t>
            </a:r>
          </a:p>
          <a:p>
            <a:pPr marL="171450" lvl="0" indent="-171450" algn="l">
              <a:lnSpc>
                <a:spcPts val="800"/>
              </a:lnSpc>
              <a:buFont typeface="Arial" panose="020B0604020202020204" pitchFamily="34" charset="0"/>
              <a:buChar char="•"/>
            </a:pPr>
            <a:r>
              <a:rPr lang="en-GB" sz="1200" b="0" baseline="0" dirty="0">
                <a:solidFill>
                  <a:schemeClr val="dk1"/>
                </a:solidFill>
                <a:effectLst/>
                <a:latin typeface="+mn-lt"/>
                <a:ea typeface="+mn-ea"/>
                <a:cs typeface="+mn-cs"/>
              </a:rPr>
              <a:t>Options</a:t>
            </a:r>
          </a:p>
          <a:p>
            <a:pPr marL="171450" lvl="0" indent="-171450" algn="l">
              <a:lnSpc>
                <a:spcPts val="800"/>
              </a:lnSpc>
              <a:buFont typeface="Arial" panose="020B0604020202020204" pitchFamily="34" charset="0"/>
              <a:buChar char="•"/>
            </a:pPr>
            <a:r>
              <a:rPr lang="en-GB" sz="1200" b="0" baseline="0" dirty="0">
                <a:solidFill>
                  <a:schemeClr val="dk1"/>
                </a:solidFill>
                <a:effectLst/>
                <a:latin typeface="+mn-lt"/>
                <a:ea typeface="+mn-ea"/>
                <a:cs typeface="+mn-cs"/>
              </a:rPr>
              <a:t>Non dominant</a:t>
            </a:r>
          </a:p>
          <a:p>
            <a:pPr marL="171450" lvl="0" indent="-171450" algn="l">
              <a:lnSpc>
                <a:spcPts val="800"/>
              </a:lnSpc>
              <a:buFont typeface="Arial" panose="020B0604020202020204" pitchFamily="34" charset="0"/>
              <a:buChar char="•"/>
            </a:pPr>
            <a:r>
              <a:rPr lang="en-GB" sz="1200" b="0" baseline="0" dirty="0">
                <a:solidFill>
                  <a:schemeClr val="dk1"/>
                </a:solidFill>
                <a:effectLst/>
                <a:latin typeface="+mn-lt"/>
                <a:ea typeface="+mn-ea"/>
                <a:cs typeface="+mn-cs"/>
              </a:rPr>
              <a:t>Balance</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Aerobic</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Anaerobic</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Decision making</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Awareness</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Forehand</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Backhand  </a:t>
            </a:r>
          </a:p>
          <a:p>
            <a:pPr marL="171450" lvl="0" indent="-171450">
              <a:lnSpc>
                <a:spcPts val="800"/>
              </a:lnSpc>
              <a:buFont typeface="Arial" panose="020B0604020202020204" pitchFamily="34" charset="0"/>
              <a:buChar char="•"/>
            </a:pPr>
            <a:r>
              <a:rPr lang="en-GB" sz="1200" b="0" dirty="0">
                <a:solidFill>
                  <a:schemeClr val="dk1"/>
                </a:solidFill>
                <a:effectLst/>
                <a:latin typeface="+mn-lt"/>
                <a:ea typeface="+mn-ea"/>
                <a:cs typeface="+mn-cs"/>
              </a:rPr>
              <a:t>Serve</a:t>
            </a:r>
          </a:p>
          <a:p>
            <a:pPr marL="171450" lvl="0" indent="-171450" algn="l">
              <a:lnSpc>
                <a:spcPts val="700"/>
              </a:lnSpc>
              <a:buFont typeface="Arial" panose="020B0604020202020204" pitchFamily="34" charset="0"/>
              <a:buChar char="•"/>
            </a:pPr>
            <a:endParaRPr lang="en-GB" sz="700" b="0" dirty="0">
              <a:solidFill>
                <a:schemeClr val="dk1"/>
              </a:solidFill>
              <a:effectLst/>
              <a:latin typeface="+mn-lt"/>
              <a:ea typeface="+mn-ea"/>
              <a:cs typeface="+mn-cs"/>
            </a:endParaRPr>
          </a:p>
        </p:txBody>
      </p:sp>
      <p:pic>
        <p:nvPicPr>
          <p:cNvPr id="14" name="Picture 13" descr="Image result for table tennis steps to h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547" y="3283053"/>
            <a:ext cx="839106"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Image result for table tennis steps to hi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85" y="4907138"/>
            <a:ext cx="82916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6" name="Table 15"/>
          <p:cNvGraphicFramePr>
            <a:graphicFrameLocks noGrp="1"/>
          </p:cNvGraphicFramePr>
          <p:nvPr>
            <p:extLst/>
          </p:nvPr>
        </p:nvGraphicFramePr>
        <p:xfrm>
          <a:off x="2898865" y="2748251"/>
          <a:ext cx="2657519" cy="4152063"/>
        </p:xfrm>
        <a:graphic>
          <a:graphicData uri="http://schemas.openxmlformats.org/drawingml/2006/table">
            <a:tbl>
              <a:tblPr firstRow="1" bandRow="1">
                <a:tableStyleId>{5C22544A-7EE6-4342-B048-85BDC9FD1C3A}</a:tableStyleId>
              </a:tblPr>
              <a:tblGrid>
                <a:gridCol w="940886">
                  <a:extLst>
                    <a:ext uri="{9D8B030D-6E8A-4147-A177-3AD203B41FA5}">
                      <a16:colId xmlns:a16="http://schemas.microsoft.com/office/drawing/2014/main" val="3333972068"/>
                    </a:ext>
                  </a:extLst>
                </a:gridCol>
                <a:gridCol w="1716633">
                  <a:extLst>
                    <a:ext uri="{9D8B030D-6E8A-4147-A177-3AD203B41FA5}">
                      <a16:colId xmlns:a16="http://schemas.microsoft.com/office/drawing/2014/main" val="2116706157"/>
                    </a:ext>
                  </a:extLst>
                </a:gridCol>
              </a:tblGrid>
              <a:tr h="40050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GCSE P.E Link – Joints and Movement</a:t>
                      </a:r>
                    </a:p>
                  </a:txBody>
                  <a:tcPr>
                    <a:solidFill>
                      <a:srgbClr val="FFFF00"/>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rgbClr val="FFFF00"/>
                    </a:solidFill>
                  </a:tcPr>
                </a:tc>
                <a:extLst>
                  <a:ext uri="{0D108BD9-81ED-4DB2-BD59-A6C34878D82A}">
                    <a16:rowId xmlns:a16="http://schemas.microsoft.com/office/drawing/2014/main" val="496933320"/>
                  </a:ext>
                </a:extLst>
              </a:tr>
              <a:tr h="392026">
                <a:tc>
                  <a:txBody>
                    <a:bodyPr/>
                    <a:lstStyle/>
                    <a:p>
                      <a:pPr marL="0" indent="0" algn="just">
                        <a:lnSpc>
                          <a:spcPts val="900"/>
                        </a:lnSpc>
                        <a:buFont typeface="Arial" panose="020B0604020202020204" pitchFamily="34" charset="0"/>
                        <a:buNone/>
                      </a:pPr>
                      <a:r>
                        <a:rPr lang="en-GB" sz="1400" dirty="0"/>
                        <a:t>Flexion</a:t>
                      </a:r>
                    </a:p>
                  </a:txBody>
                  <a:tcPr>
                    <a:solidFill>
                      <a:srgbClr val="FFFF00"/>
                    </a:solidFill>
                  </a:tcPr>
                </a:tc>
                <a:tc>
                  <a:txBody>
                    <a:bodyPr/>
                    <a:lstStyle/>
                    <a:p>
                      <a:pPr marL="0" indent="0" algn="just">
                        <a:lnSpc>
                          <a:spcPts val="900"/>
                        </a:lnSpc>
                        <a:buFont typeface="Arial" panose="020B0604020202020204" pitchFamily="34" charset="0"/>
                        <a:buNone/>
                      </a:pPr>
                      <a:r>
                        <a:rPr lang="en-GB" sz="1400" dirty="0"/>
                        <a:t>Decrease in the size of the angle at a joint.</a:t>
                      </a:r>
                    </a:p>
                  </a:txBody>
                  <a:tcPr>
                    <a:solidFill>
                      <a:srgbClr val="FFFF00"/>
                    </a:solidFill>
                  </a:tcPr>
                </a:tc>
                <a:extLst>
                  <a:ext uri="{0D108BD9-81ED-4DB2-BD59-A6C34878D82A}">
                    <a16:rowId xmlns:a16="http://schemas.microsoft.com/office/drawing/2014/main" val="3061556891"/>
                  </a:ext>
                </a:extLst>
              </a:tr>
              <a:tr h="455127">
                <a:tc>
                  <a:txBody>
                    <a:bodyPr/>
                    <a:lstStyle/>
                    <a:p>
                      <a:pPr marL="0" indent="0">
                        <a:lnSpc>
                          <a:spcPts val="900"/>
                        </a:lnSpc>
                        <a:buFont typeface="Arial" panose="020B0604020202020204" pitchFamily="34" charset="0"/>
                        <a:buNone/>
                      </a:pPr>
                      <a:r>
                        <a:rPr lang="en-GB" sz="1400" baseline="0" dirty="0">
                          <a:solidFill>
                            <a:schemeClr val="dk1"/>
                          </a:solidFill>
                          <a:effectLst/>
                          <a:latin typeface="+mn-lt"/>
                          <a:ea typeface="+mn-ea"/>
                          <a:cs typeface="+mn-cs"/>
                        </a:rPr>
                        <a:t>Extension</a:t>
                      </a:r>
                    </a:p>
                  </a:txBody>
                  <a:tcPr>
                    <a:solidFill>
                      <a:srgbClr val="FFFF00"/>
                    </a:solidFill>
                  </a:tcPr>
                </a:tc>
                <a:tc>
                  <a:txBody>
                    <a:bodyPr/>
                    <a:lstStyle/>
                    <a:p>
                      <a:pPr marL="0" indent="0">
                        <a:lnSpc>
                          <a:spcPts val="900"/>
                        </a:lnSpc>
                        <a:buFont typeface="Arial" panose="020B0604020202020204" pitchFamily="34" charset="0"/>
                        <a:buNone/>
                      </a:pPr>
                      <a:r>
                        <a:rPr lang="en-GB" sz="1400" baseline="0" dirty="0">
                          <a:solidFill>
                            <a:schemeClr val="dk1"/>
                          </a:solidFill>
                          <a:effectLst/>
                          <a:latin typeface="+mn-lt"/>
                          <a:ea typeface="+mn-ea"/>
                          <a:cs typeface="+mn-cs"/>
                        </a:rPr>
                        <a:t>Increase in the size of an angle at a joint</a:t>
                      </a:r>
                    </a:p>
                  </a:txBody>
                  <a:tcPr>
                    <a:solidFill>
                      <a:srgbClr val="FFFF00"/>
                    </a:solidFill>
                  </a:tcPr>
                </a:tc>
                <a:extLst>
                  <a:ext uri="{0D108BD9-81ED-4DB2-BD59-A6C34878D82A}">
                    <a16:rowId xmlns:a16="http://schemas.microsoft.com/office/drawing/2014/main" val="3577693263"/>
                  </a:ext>
                </a:extLst>
              </a:tr>
              <a:tr h="812922">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aseline="0" dirty="0">
                          <a:solidFill>
                            <a:schemeClr val="dk1"/>
                          </a:solidFill>
                          <a:effectLst/>
                          <a:latin typeface="+mn-lt"/>
                          <a:ea typeface="+mn-ea"/>
                          <a:cs typeface="+mn-cs"/>
                        </a:rPr>
                        <a:t>Rotation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aseline="0" dirty="0">
                          <a:solidFill>
                            <a:schemeClr val="dk1"/>
                          </a:solidFill>
                          <a:effectLst/>
                          <a:latin typeface="+mn-lt"/>
                          <a:ea typeface="+mn-ea"/>
                          <a:cs typeface="+mn-cs"/>
                        </a:rPr>
                        <a:t>A circular movement around a joint e.g. bowling in cricket.</a:t>
                      </a:r>
                    </a:p>
                  </a:txBody>
                  <a:tcPr>
                    <a:solidFill>
                      <a:srgbClr val="FFFF00"/>
                    </a:solidFill>
                  </a:tcPr>
                </a:tc>
                <a:extLst>
                  <a:ext uri="{0D108BD9-81ED-4DB2-BD59-A6C34878D82A}">
                    <a16:rowId xmlns:a16="http://schemas.microsoft.com/office/drawing/2014/main" val="1948897614"/>
                  </a:ext>
                </a:extLst>
              </a:tr>
              <a:tr h="1050024">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Adduction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Movement of a body part towards the body e.g. playing a forehand shot.</a:t>
                      </a:r>
                    </a:p>
                  </a:txBody>
                  <a:tcPr>
                    <a:solidFill>
                      <a:srgbClr val="FFFF00"/>
                    </a:solidFill>
                  </a:tcPr>
                </a:tc>
                <a:extLst>
                  <a:ext uri="{0D108BD9-81ED-4DB2-BD59-A6C34878D82A}">
                    <a16:rowId xmlns:a16="http://schemas.microsoft.com/office/drawing/2014/main" val="1650310147"/>
                  </a:ext>
                </a:extLst>
              </a:tr>
              <a:tr h="999143">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Abduction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Movement of a body part away from the body e.g. playing a backhand drive shot.</a:t>
                      </a:r>
                    </a:p>
                  </a:txBody>
                  <a:tcPr>
                    <a:solidFill>
                      <a:srgbClr val="FFFF00"/>
                    </a:solidFill>
                  </a:tcPr>
                </a:tc>
                <a:extLst>
                  <a:ext uri="{0D108BD9-81ED-4DB2-BD59-A6C34878D82A}">
                    <a16:rowId xmlns:a16="http://schemas.microsoft.com/office/drawing/2014/main" val="3042420658"/>
                  </a:ext>
                </a:extLst>
              </a:tr>
            </a:tbl>
          </a:graphicData>
        </a:graphic>
      </p:graphicFrame>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6530" y="2825853"/>
            <a:ext cx="3086100" cy="2081285"/>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58348" y="4818773"/>
            <a:ext cx="3185652" cy="2039227"/>
          </a:xfrm>
          <a:prstGeom prst="rect">
            <a:avLst/>
          </a:prstGeom>
        </p:spPr>
      </p:pic>
    </p:spTree>
    <p:extLst>
      <p:ext uri="{BB962C8B-B14F-4D97-AF65-F5344CB8AC3E}">
        <p14:creationId xmlns:p14="http://schemas.microsoft.com/office/powerpoint/2010/main" val="4156128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FFFF00"/>
          </a:solidFill>
        </p:spPr>
        <p:txBody>
          <a:bodyPr/>
          <a:lstStyle/>
          <a:p>
            <a:r>
              <a:rPr lang="en-GB" dirty="0"/>
              <a:t>Summer 2</a:t>
            </a:r>
            <a:br>
              <a:rPr lang="en-GB" dirty="0"/>
            </a:br>
            <a:endParaRPr lang="en-GB" dirty="0"/>
          </a:p>
        </p:txBody>
      </p:sp>
      <p:sp>
        <p:nvSpPr>
          <p:cNvPr id="3" name="Subtitle 2"/>
          <p:cNvSpPr>
            <a:spLocks noGrp="1"/>
          </p:cNvSpPr>
          <p:nvPr>
            <p:ph type="subTitle" idx="1"/>
          </p:nvPr>
        </p:nvSpPr>
        <p:spPr/>
        <p:txBody>
          <a:bodyPr/>
          <a:lstStyle/>
          <a:p>
            <a:r>
              <a:rPr lang="en-GB" dirty="0"/>
              <a:t>Year 7</a:t>
            </a:r>
          </a:p>
          <a:p>
            <a:r>
              <a:rPr lang="en-GB" dirty="0"/>
              <a:t>Year 8</a:t>
            </a:r>
          </a:p>
          <a:p>
            <a:r>
              <a:rPr lang="en-GB" dirty="0"/>
              <a:t>Year 9</a:t>
            </a:r>
          </a:p>
        </p:txBody>
      </p:sp>
    </p:spTree>
    <p:extLst>
      <p:ext uri="{BB962C8B-B14F-4D97-AF65-F5344CB8AC3E}">
        <p14:creationId xmlns:p14="http://schemas.microsoft.com/office/powerpoint/2010/main" val="3208290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04809435"/>
              </p:ext>
            </p:extLst>
          </p:nvPr>
        </p:nvGraphicFramePr>
        <p:xfrm>
          <a:off x="0" y="1"/>
          <a:ext cx="5201264" cy="4481027"/>
        </p:xfrm>
        <a:graphic>
          <a:graphicData uri="http://schemas.openxmlformats.org/drawingml/2006/table">
            <a:tbl>
              <a:tblPr firstRow="1" bandRow="1">
                <a:tableStyleId>{5C22544A-7EE6-4342-B048-85BDC9FD1C3A}</a:tableStyleId>
              </a:tblPr>
              <a:tblGrid>
                <a:gridCol w="1027134">
                  <a:extLst>
                    <a:ext uri="{9D8B030D-6E8A-4147-A177-3AD203B41FA5}">
                      <a16:colId xmlns:a16="http://schemas.microsoft.com/office/drawing/2014/main" val="3164865250"/>
                    </a:ext>
                  </a:extLst>
                </a:gridCol>
                <a:gridCol w="4174130">
                  <a:extLst>
                    <a:ext uri="{9D8B030D-6E8A-4147-A177-3AD203B41FA5}">
                      <a16:colId xmlns:a16="http://schemas.microsoft.com/office/drawing/2014/main" val="2235163462"/>
                    </a:ext>
                  </a:extLst>
                </a:gridCol>
              </a:tblGrid>
              <a:tr h="296694">
                <a:tc gridSpan="2">
                  <a:txBody>
                    <a:bodyPr/>
                    <a:lstStyle/>
                    <a:p>
                      <a:pPr algn="ctr"/>
                      <a:r>
                        <a:rPr lang="en-GB" sz="1100" dirty="0" smtClean="0">
                          <a:solidFill>
                            <a:srgbClr val="000000"/>
                          </a:solidFill>
                        </a:rPr>
                        <a:t>PE Summer </a:t>
                      </a:r>
                      <a:r>
                        <a:rPr lang="en-GB" sz="1100" dirty="0">
                          <a:solidFill>
                            <a:srgbClr val="000000"/>
                          </a:solidFill>
                        </a:rPr>
                        <a:t>Term 2 Knowledge</a:t>
                      </a:r>
                      <a:r>
                        <a:rPr lang="en-GB" sz="1100" baseline="0" dirty="0">
                          <a:solidFill>
                            <a:srgbClr val="000000"/>
                          </a:solidFill>
                        </a:rPr>
                        <a:t> Organiser - Gymnastics Year 7</a:t>
                      </a:r>
                      <a:endParaRPr lang="en-GB" sz="1100" dirty="0">
                        <a:solidFill>
                          <a:srgbClr val="000000"/>
                        </a:solidFill>
                      </a:endParaRPr>
                    </a:p>
                  </a:txBody>
                  <a:tcPr>
                    <a:solidFill>
                      <a:srgbClr val="92D050"/>
                    </a:solidFill>
                  </a:tcPr>
                </a:tc>
                <a:tc hMerge="1">
                  <a:txBody>
                    <a:bodyPr/>
                    <a:lstStyle/>
                    <a:p>
                      <a:endParaRPr lang="en-GB"/>
                    </a:p>
                  </a:txBody>
                  <a:tcPr/>
                </a:tc>
                <a:extLst>
                  <a:ext uri="{0D108BD9-81ED-4DB2-BD59-A6C34878D82A}">
                    <a16:rowId xmlns:a16="http://schemas.microsoft.com/office/drawing/2014/main" val="204733902"/>
                  </a:ext>
                </a:extLst>
              </a:tr>
              <a:tr h="256748">
                <a:tc gridSpan="2">
                  <a:txBody>
                    <a:bodyPr/>
                    <a:lstStyle/>
                    <a:p>
                      <a:pPr algn="ctr"/>
                      <a:r>
                        <a:rPr lang="en-GB" sz="1100" b="1" u="sng" dirty="0">
                          <a:solidFill>
                            <a:schemeClr val="tx1"/>
                          </a:solidFill>
                        </a:rPr>
                        <a:t>Core Skills</a:t>
                      </a:r>
                    </a:p>
                  </a:txBody>
                  <a:tcPr>
                    <a:solidFill>
                      <a:schemeClr val="accent6">
                        <a:lumMod val="60000"/>
                        <a:lumOff val="40000"/>
                      </a:schemeClr>
                    </a:solidFill>
                  </a:tcPr>
                </a:tc>
                <a:tc hMerge="1">
                  <a:txBody>
                    <a:bodyPr/>
                    <a:lstStyle/>
                    <a:p>
                      <a:endParaRPr lang="en-GB" sz="1100"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467290002"/>
                  </a:ext>
                </a:extLst>
              </a:tr>
              <a:tr h="868411">
                <a:tc>
                  <a:txBody>
                    <a:bodyPr/>
                    <a:lstStyle/>
                    <a:p>
                      <a:pPr algn="ctr"/>
                      <a:r>
                        <a:rPr lang="en-GB" sz="1100" b="1" dirty="0">
                          <a:solidFill>
                            <a:schemeClr val="tx1"/>
                          </a:solidFill>
                        </a:rPr>
                        <a:t>Presentation</a:t>
                      </a:r>
                    </a:p>
                  </a:txBody>
                  <a:tcPr>
                    <a:solidFill>
                      <a:schemeClr val="accent6">
                        <a:lumMod val="60000"/>
                        <a:lumOff val="40000"/>
                      </a:schemeClr>
                    </a:solidFill>
                  </a:tcPr>
                </a:tc>
                <a:tc>
                  <a:txBody>
                    <a:bodyPr/>
                    <a:lstStyle/>
                    <a:p>
                      <a:pPr marL="171450" indent="-171450">
                        <a:lnSpc>
                          <a:spcPts val="700"/>
                        </a:lnSpc>
                        <a:buFont typeface="Arial" panose="020B0604020202020204" pitchFamily="34" charset="0"/>
                        <a:buChar char="•"/>
                      </a:pPr>
                      <a:r>
                        <a:rPr lang="en-GB" sz="1100" b="0" u="none" baseline="0" dirty="0">
                          <a:solidFill>
                            <a:schemeClr val="dk1"/>
                          </a:solidFill>
                          <a:effectLst/>
                          <a:latin typeface="+mn-lt"/>
                          <a:ea typeface="+mn-ea"/>
                          <a:cs typeface="+mn-cs"/>
                        </a:rPr>
                        <a:t>Applying tension and extension to present yourself at the start and end of a sequence or movement.</a:t>
                      </a:r>
                    </a:p>
                    <a:p>
                      <a:pPr marL="171450" indent="-171450">
                        <a:lnSpc>
                          <a:spcPts val="700"/>
                        </a:lnSpc>
                        <a:buFont typeface="Arial" panose="020B0604020202020204" pitchFamily="34" charset="0"/>
                        <a:buChar char="•"/>
                      </a:pPr>
                      <a:endParaRPr lang="en-GB" sz="1100" b="0" u="none" baseline="0" dirty="0">
                        <a:solidFill>
                          <a:schemeClr val="dk1"/>
                        </a:solidFill>
                        <a:effectLst/>
                        <a:latin typeface="+mn-lt"/>
                        <a:ea typeface="+mn-ea"/>
                        <a:cs typeface="+mn-cs"/>
                      </a:endParaRP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Applying tension (straight legs, arms and pointed toes) consistently throughout sequences and movements to make it aesthetically pleasing. </a:t>
                      </a:r>
                    </a:p>
                  </a:txBody>
                  <a:tcPr>
                    <a:solidFill>
                      <a:schemeClr val="accent6">
                        <a:lumMod val="60000"/>
                        <a:lumOff val="40000"/>
                      </a:schemeClr>
                    </a:solidFill>
                  </a:tcPr>
                </a:tc>
                <a:extLst>
                  <a:ext uri="{0D108BD9-81ED-4DB2-BD59-A6C34878D82A}">
                    <a16:rowId xmlns:a16="http://schemas.microsoft.com/office/drawing/2014/main" val="2374192929"/>
                  </a:ext>
                </a:extLst>
              </a:tr>
              <a:tr h="868950">
                <a:tc>
                  <a:txBody>
                    <a:bodyPr/>
                    <a:lstStyle/>
                    <a:p>
                      <a:pPr algn="ctr"/>
                      <a:r>
                        <a:rPr lang="en-GB" sz="1100" b="1" dirty="0">
                          <a:solidFill>
                            <a:schemeClr val="tx1"/>
                          </a:solidFill>
                        </a:rPr>
                        <a:t>Forwards roll</a:t>
                      </a:r>
                      <a:r>
                        <a:rPr lang="en-GB" sz="1100" b="1" baseline="0" dirty="0">
                          <a:solidFill>
                            <a:schemeClr val="tx1"/>
                          </a:solidFill>
                        </a:rPr>
                        <a:t> to straddle</a:t>
                      </a:r>
                      <a:endParaRPr lang="en-GB" sz="1100" b="1" dirty="0">
                        <a:solidFill>
                          <a:schemeClr val="tx1"/>
                        </a:solidFill>
                      </a:endParaRPr>
                    </a:p>
                  </a:txBody>
                  <a:tcPr>
                    <a:solidFill>
                      <a:schemeClr val="accent6">
                        <a:lumMod val="60000"/>
                        <a:lumOff val="40000"/>
                      </a:schemeClr>
                    </a:solidFill>
                  </a:tcPr>
                </a:tc>
                <a:tc>
                  <a:txBody>
                    <a:bodyPr/>
                    <a:lstStyle/>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Start in a straight position, hands up straight by your ears. </a:t>
                      </a:r>
                    </a:p>
                    <a:p>
                      <a:pPr marL="171450" indent="-171450">
                        <a:lnSpc>
                          <a:spcPts val="900"/>
                        </a:lnSpc>
                        <a:buFont typeface="Arial" panose="020B0604020202020204" pitchFamily="34" charset="0"/>
                        <a:buChar char="•"/>
                      </a:pPr>
                      <a:r>
                        <a:rPr lang="en-GB" sz="1100" b="0" u="none" baseline="0" dirty="0">
                          <a:solidFill>
                            <a:schemeClr val="dk1"/>
                          </a:solidFill>
                          <a:effectLst/>
                          <a:latin typeface="+mn-lt"/>
                          <a:ea typeface="+mn-ea"/>
                          <a:cs typeface="+mn-cs"/>
                        </a:rPr>
                        <a:t>Place your hands flat on the floor, bring your body weight over the top of your hands, tuck your chin to your chest, bend your arms, roll</a:t>
                      </a:r>
                    </a:p>
                    <a:p>
                      <a:pPr marL="171450" indent="-171450">
                        <a:lnSpc>
                          <a:spcPts val="800"/>
                        </a:lnSpc>
                        <a:buFont typeface="Arial" panose="020B0604020202020204" pitchFamily="34" charset="0"/>
                        <a:buChar char="•"/>
                      </a:pPr>
                      <a:r>
                        <a:rPr lang="en-GB" sz="1100" b="0" u="none" baseline="0" dirty="0">
                          <a:solidFill>
                            <a:schemeClr val="dk1"/>
                          </a:solidFill>
                          <a:effectLst/>
                          <a:latin typeface="+mn-lt"/>
                          <a:ea typeface="+mn-ea"/>
                          <a:cs typeface="+mn-cs"/>
                        </a:rPr>
                        <a:t>forward with your legs straight, when reaching the forward position, straddle your legs, place your hands in between to support yourself up. Straighten upwards and present. </a:t>
                      </a:r>
                    </a:p>
                  </a:txBody>
                  <a:tcPr>
                    <a:solidFill>
                      <a:schemeClr val="accent6">
                        <a:lumMod val="60000"/>
                        <a:lumOff val="40000"/>
                      </a:schemeClr>
                    </a:solidFill>
                  </a:tcPr>
                </a:tc>
                <a:extLst>
                  <a:ext uri="{0D108BD9-81ED-4DB2-BD59-A6C34878D82A}">
                    <a16:rowId xmlns:a16="http://schemas.microsoft.com/office/drawing/2014/main" val="2863130305"/>
                  </a:ext>
                </a:extLst>
              </a:tr>
              <a:tr h="2187892">
                <a:tc>
                  <a:txBody>
                    <a:bodyPr/>
                    <a:lstStyle/>
                    <a:p>
                      <a:pPr algn="ctr"/>
                      <a:r>
                        <a:rPr lang="en-GB" sz="1100" b="1" dirty="0">
                          <a:solidFill>
                            <a:schemeClr val="tx1"/>
                          </a:solidFill>
                        </a:rPr>
                        <a:t>Jumps/Leaps</a:t>
                      </a:r>
                    </a:p>
                  </a:txBody>
                  <a:tcPr>
                    <a:solidFill>
                      <a:schemeClr val="accent6">
                        <a:lumMod val="60000"/>
                        <a:lumOff val="40000"/>
                      </a:schemeClr>
                    </a:solidFill>
                  </a:tcPr>
                </a:tc>
                <a:tc>
                  <a:txBody>
                    <a:bodyPr/>
                    <a:lstStyle/>
                    <a:p>
                      <a:pPr marL="171450" indent="-171450">
                        <a:lnSpc>
                          <a:spcPts val="900"/>
                        </a:lnSpc>
                        <a:buFont typeface="Arial" panose="020B0604020202020204" pitchFamily="34" charset="0"/>
                        <a:buChar char="•"/>
                      </a:pPr>
                      <a:r>
                        <a:rPr lang="en-GB" sz="1100" b="1" u="none" baseline="0" dirty="0">
                          <a:solidFill>
                            <a:schemeClr val="dk1"/>
                          </a:solidFill>
                          <a:effectLst/>
                          <a:latin typeface="+mn-lt"/>
                          <a:ea typeface="+mn-ea"/>
                          <a:cs typeface="+mn-cs"/>
                        </a:rPr>
                        <a:t>Pencil jump </a:t>
                      </a:r>
                      <a:r>
                        <a:rPr lang="en-GB" sz="1100" b="0" u="none" baseline="0" dirty="0">
                          <a:solidFill>
                            <a:schemeClr val="dk1"/>
                          </a:solidFill>
                          <a:effectLst/>
                          <a:latin typeface="+mn-lt"/>
                          <a:ea typeface="+mn-ea"/>
                          <a:cs typeface="+mn-cs"/>
                        </a:rPr>
                        <a:t>- Bend your knees slightly, as your bring your arms from backwards to forwards push off your legs to gain power. As you take off from the floor use tension to straighten your legs, arms and point your toes. When returning back to land, bend you knees slightly.</a:t>
                      </a:r>
                    </a:p>
                    <a:p>
                      <a:pPr marL="171450" indent="-171450">
                        <a:lnSpc>
                          <a:spcPts val="900"/>
                        </a:lnSpc>
                        <a:buFont typeface="Arial" panose="020B0604020202020204" pitchFamily="34" charset="0"/>
                        <a:buChar char="•"/>
                      </a:pPr>
                      <a:endParaRPr lang="en-GB" sz="1100" b="1" u="none" baseline="0" dirty="0">
                        <a:solidFill>
                          <a:schemeClr val="dk1"/>
                        </a:solidFill>
                        <a:effectLst/>
                        <a:latin typeface="+mn-lt"/>
                        <a:ea typeface="+mn-ea"/>
                        <a:cs typeface="+mn-cs"/>
                      </a:endParaRPr>
                    </a:p>
                    <a:p>
                      <a:pPr marL="171450" indent="-171450">
                        <a:lnSpc>
                          <a:spcPts val="900"/>
                        </a:lnSpc>
                        <a:buFont typeface="Arial" panose="020B0604020202020204" pitchFamily="34" charset="0"/>
                        <a:buChar char="•"/>
                      </a:pPr>
                      <a:r>
                        <a:rPr lang="en-GB" sz="1100" b="1" u="none" baseline="0" dirty="0">
                          <a:solidFill>
                            <a:schemeClr val="dk1"/>
                          </a:solidFill>
                          <a:effectLst/>
                          <a:latin typeface="+mn-lt"/>
                          <a:ea typeface="+mn-ea"/>
                          <a:cs typeface="+mn-cs"/>
                        </a:rPr>
                        <a:t>Tuck jump - </a:t>
                      </a:r>
                      <a:r>
                        <a:rPr lang="en-GB" sz="1100" b="0" baseline="0" dirty="0">
                          <a:solidFill>
                            <a:schemeClr val="dk1"/>
                          </a:solidFill>
                          <a:effectLst/>
                          <a:latin typeface="+mn-lt"/>
                          <a:ea typeface="+mn-ea"/>
                          <a:cs typeface="+mn-cs"/>
                        </a:rPr>
                        <a:t>Bend your knees slightly, as your bring your arms from backwards to forwards push off your legs to gain power. As you take off from the floor tuck your knees into your chest and keep your toes pointed. When returning back to land, bend you knees slightly.</a:t>
                      </a:r>
                    </a:p>
                    <a:p>
                      <a:pPr marL="171450" indent="-171450">
                        <a:lnSpc>
                          <a:spcPts val="900"/>
                        </a:lnSpc>
                        <a:buFont typeface="Arial" panose="020B0604020202020204" pitchFamily="34" charset="0"/>
                        <a:buChar char="•"/>
                      </a:pPr>
                      <a:endParaRPr lang="en-GB" sz="1100" b="0" baseline="0" dirty="0">
                        <a:solidFill>
                          <a:schemeClr val="dk1"/>
                        </a:solidFill>
                        <a:effectLst/>
                        <a:latin typeface="+mn-lt"/>
                        <a:ea typeface="+mn-ea"/>
                        <a:cs typeface="+mn-cs"/>
                      </a:endParaRPr>
                    </a:p>
                    <a:p>
                      <a:pPr marL="171450" indent="-171450" algn="l">
                        <a:lnSpc>
                          <a:spcPts val="900"/>
                        </a:lnSpc>
                        <a:buFont typeface="Arial" panose="020B0604020202020204" pitchFamily="34" charset="0"/>
                        <a:buChar char="•"/>
                      </a:pPr>
                      <a:r>
                        <a:rPr lang="en-GB" sz="1100" b="1" u="none" baseline="0" dirty="0">
                          <a:solidFill>
                            <a:schemeClr val="dk1"/>
                          </a:solidFill>
                          <a:effectLst/>
                          <a:latin typeface="+mn-lt"/>
                          <a:ea typeface="+mn-ea"/>
                          <a:cs typeface="+mn-cs"/>
                        </a:rPr>
                        <a:t>Straddle jump </a:t>
                      </a:r>
                      <a:r>
                        <a:rPr lang="en-GB" sz="1100" b="0" u="none" baseline="0" dirty="0">
                          <a:solidFill>
                            <a:schemeClr val="dk1"/>
                          </a:solidFill>
                          <a:effectLst/>
                          <a:latin typeface="+mn-lt"/>
                          <a:ea typeface="+mn-ea"/>
                          <a:cs typeface="+mn-cs"/>
                        </a:rPr>
                        <a:t>- </a:t>
                      </a:r>
                      <a:r>
                        <a:rPr lang="en-GB" sz="1100" b="0" baseline="0" dirty="0">
                          <a:solidFill>
                            <a:schemeClr val="dk1"/>
                          </a:solidFill>
                          <a:effectLst/>
                          <a:latin typeface="+mn-lt"/>
                          <a:ea typeface="+mn-ea"/>
                          <a:cs typeface="+mn-cs"/>
                        </a:rPr>
                        <a:t>Bend your knees slightly, as your bring your arms from backwards to forwards push off your legs to gain power. As you take off from the floor use tension to straighten your legs and point your toes. Create a straddle shape in the air with your legs and stretch your arms forward. When returning back to land, bend you knees slightly</a:t>
                      </a:r>
                      <a:endParaRPr lang="en-GB" sz="1100"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3441995262"/>
                  </a:ext>
                </a:extLst>
              </a:tr>
            </a:tbl>
          </a:graphicData>
        </a:graphic>
      </p:graphicFrame>
      <p:graphicFrame>
        <p:nvGraphicFramePr>
          <p:cNvPr id="6" name="Table 5"/>
          <p:cNvGraphicFramePr>
            <a:graphicFrameLocks noGrp="1"/>
          </p:cNvGraphicFramePr>
          <p:nvPr>
            <p:extLst/>
          </p:nvPr>
        </p:nvGraphicFramePr>
        <p:xfrm>
          <a:off x="0" y="4481032"/>
          <a:ext cx="5201264" cy="2376969"/>
        </p:xfrm>
        <a:graphic>
          <a:graphicData uri="http://schemas.openxmlformats.org/drawingml/2006/table">
            <a:tbl>
              <a:tblPr firstRow="1" bandRow="1">
                <a:tableStyleId>{5C22544A-7EE6-4342-B048-85BDC9FD1C3A}</a:tableStyleId>
              </a:tblPr>
              <a:tblGrid>
                <a:gridCol w="1461935">
                  <a:extLst>
                    <a:ext uri="{9D8B030D-6E8A-4147-A177-3AD203B41FA5}">
                      <a16:colId xmlns:a16="http://schemas.microsoft.com/office/drawing/2014/main" val="2645025886"/>
                    </a:ext>
                  </a:extLst>
                </a:gridCol>
                <a:gridCol w="2148075">
                  <a:extLst>
                    <a:ext uri="{9D8B030D-6E8A-4147-A177-3AD203B41FA5}">
                      <a16:colId xmlns:a16="http://schemas.microsoft.com/office/drawing/2014/main" val="3333972068"/>
                    </a:ext>
                  </a:extLst>
                </a:gridCol>
                <a:gridCol w="1591254">
                  <a:extLst>
                    <a:ext uri="{9D8B030D-6E8A-4147-A177-3AD203B41FA5}">
                      <a16:colId xmlns:a16="http://schemas.microsoft.com/office/drawing/2014/main" val="20002"/>
                    </a:ext>
                  </a:extLst>
                </a:gridCol>
              </a:tblGrid>
              <a:tr h="339567">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u="sng" dirty="0">
                          <a:solidFill>
                            <a:schemeClr val="dk1"/>
                          </a:solidFill>
                          <a:effectLst/>
                          <a:latin typeface="+mn-lt"/>
                          <a:ea typeface="+mn-ea"/>
                          <a:cs typeface="+mn-cs"/>
                        </a:rPr>
                        <a:t>Key Words</a:t>
                      </a:r>
                    </a:p>
                  </a:txBody>
                  <a:tcPr>
                    <a:solidFill>
                      <a:schemeClr val="accent1">
                        <a:lumMod val="40000"/>
                        <a:lumOff val="60000"/>
                      </a:schemeClr>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u="sng"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496933320"/>
                  </a:ext>
                </a:extLst>
              </a:tr>
              <a:tr h="339567">
                <a:tc>
                  <a:txBody>
                    <a:bodyPr/>
                    <a:lstStyle/>
                    <a:p>
                      <a:pPr algn="ctr"/>
                      <a:r>
                        <a:rPr lang="en-GB" sz="1100" dirty="0">
                          <a:solidFill>
                            <a:schemeClr val="tx1"/>
                          </a:solidFill>
                        </a:rPr>
                        <a:t>Tension</a:t>
                      </a:r>
                    </a:p>
                  </a:txBody>
                  <a:tcPr>
                    <a:solidFill>
                      <a:schemeClr val="accent1">
                        <a:lumMod val="40000"/>
                        <a:lumOff val="60000"/>
                      </a:schemeClr>
                    </a:solidFill>
                  </a:tcPr>
                </a:tc>
                <a:tc>
                  <a:txBody>
                    <a:bodyPr/>
                    <a:lstStyle/>
                    <a:p>
                      <a:pPr algn="ctr"/>
                      <a:r>
                        <a:rPr lang="en-GB" sz="1100" dirty="0"/>
                        <a:t>Extension</a:t>
                      </a:r>
                    </a:p>
                  </a:txBody>
                  <a:tcPr>
                    <a:solidFill>
                      <a:schemeClr val="accent1">
                        <a:lumMod val="40000"/>
                        <a:lumOff val="60000"/>
                      </a:schemeClr>
                    </a:solidFill>
                  </a:tcPr>
                </a:tc>
                <a:tc>
                  <a:txBody>
                    <a:bodyPr/>
                    <a:lstStyle/>
                    <a:p>
                      <a:pPr algn="ctr"/>
                      <a:r>
                        <a:rPr lang="en-GB" sz="1100" dirty="0"/>
                        <a:t>Control</a:t>
                      </a:r>
                    </a:p>
                  </a:txBody>
                  <a:tcPr>
                    <a:solidFill>
                      <a:schemeClr val="accent1">
                        <a:lumMod val="40000"/>
                        <a:lumOff val="60000"/>
                      </a:schemeClr>
                    </a:solidFill>
                  </a:tcPr>
                </a:tc>
                <a:extLst>
                  <a:ext uri="{0D108BD9-81ED-4DB2-BD59-A6C34878D82A}">
                    <a16:rowId xmlns:a16="http://schemas.microsoft.com/office/drawing/2014/main" val="3061556891"/>
                  </a:ext>
                </a:extLst>
              </a:tr>
              <a:tr h="339567">
                <a:tc>
                  <a:txBody>
                    <a:bodyPr/>
                    <a:lstStyle/>
                    <a:p>
                      <a:pPr algn="ctr"/>
                      <a:r>
                        <a:rPr lang="en-GB" sz="1100" dirty="0">
                          <a:solidFill>
                            <a:schemeClr val="tx1"/>
                          </a:solidFill>
                        </a:rPr>
                        <a:t>Fluency</a:t>
                      </a:r>
                    </a:p>
                  </a:txBody>
                  <a:tcPr>
                    <a:solidFill>
                      <a:schemeClr val="accent1">
                        <a:lumMod val="40000"/>
                        <a:lumOff val="60000"/>
                      </a:schemeClr>
                    </a:solidFill>
                  </a:tcPr>
                </a:tc>
                <a:tc>
                  <a:txBody>
                    <a:bodyPr/>
                    <a:lstStyle/>
                    <a:p>
                      <a:pPr algn="ctr"/>
                      <a:r>
                        <a:rPr lang="en-GB" sz="1100" dirty="0"/>
                        <a:t>Aesthetic</a:t>
                      </a:r>
                    </a:p>
                  </a:txBody>
                  <a:tcPr>
                    <a:solidFill>
                      <a:schemeClr val="accent1">
                        <a:lumMod val="40000"/>
                        <a:lumOff val="60000"/>
                      </a:schemeClr>
                    </a:solidFill>
                  </a:tcPr>
                </a:tc>
                <a:tc>
                  <a:txBody>
                    <a:bodyPr/>
                    <a:lstStyle/>
                    <a:p>
                      <a:pPr algn="ctr"/>
                      <a:r>
                        <a:rPr lang="en-GB" sz="1100" dirty="0"/>
                        <a:t>Balance</a:t>
                      </a:r>
                    </a:p>
                  </a:txBody>
                  <a:tcPr>
                    <a:solidFill>
                      <a:schemeClr val="accent1">
                        <a:lumMod val="40000"/>
                        <a:lumOff val="60000"/>
                      </a:schemeClr>
                    </a:solidFill>
                  </a:tcPr>
                </a:tc>
                <a:extLst>
                  <a:ext uri="{0D108BD9-81ED-4DB2-BD59-A6C34878D82A}">
                    <a16:rowId xmlns:a16="http://schemas.microsoft.com/office/drawing/2014/main" val="3577693263"/>
                  </a:ext>
                </a:extLst>
              </a:tr>
              <a:tr h="339567">
                <a:tc>
                  <a:txBody>
                    <a:bodyPr/>
                    <a:lstStyle/>
                    <a:p>
                      <a:pPr algn="ctr"/>
                      <a:r>
                        <a:rPr lang="en-GB" sz="1100" dirty="0">
                          <a:solidFill>
                            <a:schemeClr val="tx1"/>
                          </a:solidFill>
                        </a:rPr>
                        <a:t>Power</a:t>
                      </a:r>
                    </a:p>
                  </a:txBody>
                  <a:tcPr>
                    <a:solidFill>
                      <a:schemeClr val="accent1">
                        <a:lumMod val="40000"/>
                        <a:lumOff val="60000"/>
                      </a:schemeClr>
                    </a:solidFill>
                  </a:tcPr>
                </a:tc>
                <a:tc>
                  <a:txBody>
                    <a:bodyPr/>
                    <a:lstStyle/>
                    <a:p>
                      <a:pPr algn="ctr"/>
                      <a:r>
                        <a:rPr lang="en-GB" sz="1100" dirty="0"/>
                        <a:t>Co-ordination</a:t>
                      </a:r>
                    </a:p>
                  </a:txBody>
                  <a:tcPr>
                    <a:solidFill>
                      <a:schemeClr val="accent1">
                        <a:lumMod val="40000"/>
                        <a:lumOff val="60000"/>
                      </a:schemeClr>
                    </a:solidFill>
                  </a:tcPr>
                </a:tc>
                <a:tc>
                  <a:txBody>
                    <a:bodyPr/>
                    <a:lstStyle/>
                    <a:p>
                      <a:pPr algn="ctr"/>
                      <a:r>
                        <a:rPr lang="en-GB" sz="1100" dirty="0"/>
                        <a:t>Jumps</a:t>
                      </a:r>
                    </a:p>
                  </a:txBody>
                  <a:tcPr>
                    <a:solidFill>
                      <a:schemeClr val="accent1">
                        <a:lumMod val="40000"/>
                        <a:lumOff val="60000"/>
                      </a:schemeClr>
                    </a:solidFill>
                  </a:tcPr>
                </a:tc>
                <a:extLst>
                  <a:ext uri="{0D108BD9-81ED-4DB2-BD59-A6C34878D82A}">
                    <a16:rowId xmlns:a16="http://schemas.microsoft.com/office/drawing/2014/main" val="1948897614"/>
                  </a:ext>
                </a:extLst>
              </a:tr>
              <a:tr h="339567">
                <a:tc>
                  <a:txBody>
                    <a:bodyPr/>
                    <a:lstStyle/>
                    <a:p>
                      <a:pPr algn="ctr"/>
                      <a:r>
                        <a:rPr lang="en-GB" sz="1100" dirty="0">
                          <a:solidFill>
                            <a:schemeClr val="tx1"/>
                          </a:solidFill>
                        </a:rPr>
                        <a:t>Leaps</a:t>
                      </a:r>
                    </a:p>
                  </a:txBody>
                  <a:tcPr>
                    <a:solidFill>
                      <a:schemeClr val="accent1">
                        <a:lumMod val="40000"/>
                        <a:lumOff val="60000"/>
                      </a:schemeClr>
                    </a:solidFill>
                  </a:tcPr>
                </a:tc>
                <a:tc>
                  <a:txBody>
                    <a:bodyPr/>
                    <a:lstStyle/>
                    <a:p>
                      <a:pPr algn="ctr"/>
                      <a:r>
                        <a:rPr lang="en-GB" sz="1100" dirty="0"/>
                        <a:t>Twists</a:t>
                      </a:r>
                    </a:p>
                  </a:txBody>
                  <a:tcPr>
                    <a:solidFill>
                      <a:schemeClr val="accent1">
                        <a:lumMod val="40000"/>
                        <a:lumOff val="60000"/>
                      </a:schemeClr>
                    </a:solidFill>
                  </a:tcPr>
                </a:tc>
                <a:tc>
                  <a:txBody>
                    <a:bodyPr/>
                    <a:lstStyle/>
                    <a:p>
                      <a:pPr algn="ctr"/>
                      <a:r>
                        <a:rPr lang="en-GB" sz="1100" dirty="0"/>
                        <a:t>Turns</a:t>
                      </a:r>
                    </a:p>
                  </a:txBody>
                  <a:tcPr>
                    <a:solidFill>
                      <a:schemeClr val="accent1">
                        <a:lumMod val="40000"/>
                        <a:lumOff val="60000"/>
                      </a:schemeClr>
                    </a:solidFill>
                  </a:tcPr>
                </a:tc>
                <a:extLst>
                  <a:ext uri="{0D108BD9-81ED-4DB2-BD59-A6C34878D82A}">
                    <a16:rowId xmlns:a16="http://schemas.microsoft.com/office/drawing/2014/main" val="3699752105"/>
                  </a:ext>
                </a:extLst>
              </a:tr>
              <a:tr h="339567">
                <a:tc>
                  <a:txBody>
                    <a:bodyPr/>
                    <a:lstStyle/>
                    <a:p>
                      <a:pPr algn="ctr"/>
                      <a:r>
                        <a:rPr lang="en-GB" sz="1100" dirty="0">
                          <a:solidFill>
                            <a:schemeClr val="tx1"/>
                          </a:solidFill>
                        </a:rPr>
                        <a:t>Elegance</a:t>
                      </a:r>
                    </a:p>
                  </a:txBody>
                  <a:tcPr>
                    <a:solidFill>
                      <a:schemeClr val="accent1">
                        <a:lumMod val="40000"/>
                        <a:lumOff val="60000"/>
                      </a:schemeClr>
                    </a:solidFill>
                  </a:tcPr>
                </a:tc>
                <a:tc>
                  <a:txBody>
                    <a:bodyPr/>
                    <a:lstStyle/>
                    <a:p>
                      <a:pPr algn="ctr"/>
                      <a:r>
                        <a:rPr lang="en-GB" sz="1100" dirty="0"/>
                        <a:t>Roll</a:t>
                      </a:r>
                    </a:p>
                  </a:txBody>
                  <a:tcPr>
                    <a:solidFill>
                      <a:schemeClr val="accent1">
                        <a:lumMod val="40000"/>
                        <a:lumOff val="60000"/>
                      </a:schemeClr>
                    </a:solidFill>
                  </a:tcPr>
                </a:tc>
                <a:tc>
                  <a:txBody>
                    <a:bodyPr/>
                    <a:lstStyle/>
                    <a:p>
                      <a:pPr algn="ctr"/>
                      <a:r>
                        <a:rPr lang="en-GB" sz="1100" dirty="0"/>
                        <a:t>Apply</a:t>
                      </a:r>
                    </a:p>
                  </a:txBody>
                  <a:tcPr>
                    <a:solidFill>
                      <a:schemeClr val="accent1">
                        <a:lumMod val="40000"/>
                        <a:lumOff val="60000"/>
                      </a:schemeClr>
                    </a:solidFill>
                  </a:tcPr>
                </a:tc>
                <a:extLst>
                  <a:ext uri="{0D108BD9-81ED-4DB2-BD59-A6C34878D82A}">
                    <a16:rowId xmlns:a16="http://schemas.microsoft.com/office/drawing/2014/main" val="10005"/>
                  </a:ext>
                </a:extLst>
              </a:tr>
              <a:tr h="339567">
                <a:tc>
                  <a:txBody>
                    <a:bodyPr/>
                    <a:lstStyle/>
                    <a:p>
                      <a:pPr algn="ctr"/>
                      <a:r>
                        <a:rPr lang="en-GB" sz="1100" dirty="0">
                          <a:solidFill>
                            <a:schemeClr val="tx1"/>
                          </a:solidFill>
                        </a:rPr>
                        <a:t>Straddle</a:t>
                      </a:r>
                    </a:p>
                  </a:txBody>
                  <a:tcPr>
                    <a:solidFill>
                      <a:schemeClr val="accent1">
                        <a:lumMod val="40000"/>
                        <a:lumOff val="60000"/>
                      </a:schemeClr>
                    </a:solidFill>
                  </a:tcPr>
                </a:tc>
                <a:tc>
                  <a:txBody>
                    <a:bodyPr/>
                    <a:lstStyle/>
                    <a:p>
                      <a:pPr algn="ctr"/>
                      <a:r>
                        <a:rPr lang="en-GB" sz="1100" dirty="0"/>
                        <a:t>Walkover</a:t>
                      </a:r>
                    </a:p>
                  </a:txBody>
                  <a:tcPr>
                    <a:solidFill>
                      <a:schemeClr val="accent1">
                        <a:lumMod val="40000"/>
                        <a:lumOff val="60000"/>
                      </a:schemeClr>
                    </a:solidFill>
                  </a:tcPr>
                </a:tc>
                <a:tc>
                  <a:txBody>
                    <a:bodyPr/>
                    <a:lstStyle/>
                    <a:p>
                      <a:pPr algn="ctr"/>
                      <a:r>
                        <a:rPr lang="en-GB" sz="1100" dirty="0"/>
                        <a:t>Tuck</a:t>
                      </a:r>
                    </a:p>
                  </a:txBody>
                  <a:tcPr>
                    <a:solidFill>
                      <a:schemeClr val="accent1">
                        <a:lumMod val="40000"/>
                        <a:lumOff val="60000"/>
                      </a:schemeClr>
                    </a:solidFill>
                  </a:tcPr>
                </a:tc>
                <a:extLst>
                  <a:ext uri="{0D108BD9-81ED-4DB2-BD59-A6C34878D82A}">
                    <a16:rowId xmlns:a16="http://schemas.microsoft.com/office/drawing/2014/main" val="10006"/>
                  </a:ext>
                </a:extLst>
              </a:tr>
            </a:tbl>
          </a:graphicData>
        </a:graphic>
      </p:graphicFrame>
      <p:pic>
        <p:nvPicPr>
          <p:cNvPr id="2" name="Picture 1"/>
          <p:cNvPicPr>
            <a:picLocks noChangeAspect="1"/>
          </p:cNvPicPr>
          <p:nvPr/>
        </p:nvPicPr>
        <p:blipFill>
          <a:blip r:embed="rId3"/>
          <a:stretch>
            <a:fillRect/>
          </a:stretch>
        </p:blipFill>
        <p:spPr>
          <a:xfrm>
            <a:off x="5201264" y="3558192"/>
            <a:ext cx="3942734" cy="329980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2822" y="835556"/>
            <a:ext cx="374296" cy="57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stretch>
            <a:fillRect/>
          </a:stretch>
        </p:blipFill>
        <p:spPr>
          <a:xfrm>
            <a:off x="72326" y="1935396"/>
            <a:ext cx="892751" cy="340361"/>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0670" y="2567300"/>
            <a:ext cx="738966" cy="553511"/>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37426" y="18613"/>
            <a:ext cx="3870410" cy="2901819"/>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9105" y="3146153"/>
            <a:ext cx="762095" cy="592741"/>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3776" y="3814557"/>
            <a:ext cx="892751" cy="594085"/>
          </a:xfrm>
          <a:prstGeom prst="rect">
            <a:avLst/>
          </a:prstGeom>
        </p:spPr>
      </p:pic>
      <p:graphicFrame>
        <p:nvGraphicFramePr>
          <p:cNvPr id="12" name="Table 11"/>
          <p:cNvGraphicFramePr>
            <a:graphicFrameLocks noGrp="1"/>
          </p:cNvGraphicFramePr>
          <p:nvPr>
            <p:extLst/>
          </p:nvPr>
        </p:nvGraphicFramePr>
        <p:xfrm>
          <a:off x="5201264" y="2649894"/>
          <a:ext cx="3942734" cy="947834"/>
        </p:xfrm>
        <a:graphic>
          <a:graphicData uri="http://schemas.openxmlformats.org/drawingml/2006/table">
            <a:tbl>
              <a:tblPr firstRow="1" bandRow="1">
                <a:tableStyleId>{5C22544A-7EE6-4342-B048-85BDC9FD1C3A}</a:tableStyleId>
              </a:tblPr>
              <a:tblGrid>
                <a:gridCol w="3942734">
                  <a:extLst>
                    <a:ext uri="{9D8B030D-6E8A-4147-A177-3AD203B41FA5}">
                      <a16:colId xmlns:a16="http://schemas.microsoft.com/office/drawing/2014/main" val="3164865250"/>
                    </a:ext>
                  </a:extLst>
                </a:gridCol>
              </a:tblGrid>
              <a:tr h="219540">
                <a:tc>
                  <a:txBody>
                    <a:bodyPr/>
                    <a:lstStyle/>
                    <a:p>
                      <a:pPr algn="ctr"/>
                      <a:r>
                        <a:rPr lang="en-GB" sz="1100" dirty="0">
                          <a:solidFill>
                            <a:schemeClr val="tx1"/>
                          </a:solidFill>
                        </a:rPr>
                        <a:t>Advanced Skill</a:t>
                      </a:r>
                    </a:p>
                  </a:txBody>
                  <a:tcPr>
                    <a:solidFill>
                      <a:schemeClr val="accent2">
                        <a:lumMod val="20000"/>
                        <a:lumOff val="80000"/>
                      </a:schemeClr>
                    </a:solidFill>
                  </a:tcPr>
                </a:tc>
                <a:extLst>
                  <a:ext uri="{0D108BD9-81ED-4DB2-BD59-A6C34878D82A}">
                    <a16:rowId xmlns:a16="http://schemas.microsoft.com/office/drawing/2014/main" val="204733902"/>
                  </a:ext>
                </a:extLst>
              </a:tr>
              <a:tr h="688754">
                <a:tc>
                  <a:txBody>
                    <a:bodyPr/>
                    <a:lstStyle/>
                    <a:p>
                      <a:pPr marL="171450" indent="-171450">
                        <a:lnSpc>
                          <a:spcPts val="1000"/>
                        </a:lnSpc>
                        <a:buFont typeface="Arial" panose="020B0604020202020204" pitchFamily="34" charset="0"/>
                        <a:buChar char="•"/>
                      </a:pPr>
                      <a:r>
                        <a:rPr lang="en-GB" sz="800" b="0" u="none" baseline="0" dirty="0">
                          <a:solidFill>
                            <a:schemeClr val="dk1"/>
                          </a:solidFill>
                          <a:effectLst/>
                          <a:latin typeface="+mn-lt"/>
                          <a:ea typeface="+mn-ea"/>
                          <a:cs typeface="+mn-cs"/>
                        </a:rPr>
                        <a:t>Starting from a bridge position, kick your most dominant leg into the air and extend it using tension. </a:t>
                      </a:r>
                    </a:p>
                    <a:p>
                      <a:pPr marL="171450" indent="-171450">
                        <a:lnSpc>
                          <a:spcPts val="1000"/>
                        </a:lnSpc>
                        <a:buFont typeface="Arial" panose="020B0604020202020204" pitchFamily="34" charset="0"/>
                        <a:buChar char="•"/>
                      </a:pPr>
                      <a:r>
                        <a:rPr lang="en-GB" sz="800" b="0" u="none" baseline="0" dirty="0">
                          <a:solidFill>
                            <a:schemeClr val="dk1"/>
                          </a:solidFill>
                          <a:effectLst/>
                          <a:latin typeface="+mn-lt"/>
                          <a:ea typeface="+mn-ea"/>
                          <a:cs typeface="+mn-cs"/>
                        </a:rPr>
                        <a:t>Push the other foot off the floor, bringing your legs over the top of your body returning to an upright lunge position.</a:t>
                      </a:r>
                    </a:p>
                  </a:txBody>
                  <a:tcPr>
                    <a:solidFill>
                      <a:schemeClr val="accent2">
                        <a:lumMod val="20000"/>
                        <a:lumOff val="80000"/>
                      </a:schemeClr>
                    </a:solidFill>
                  </a:tcPr>
                </a:tc>
                <a:extLst>
                  <a:ext uri="{0D108BD9-81ED-4DB2-BD59-A6C34878D82A}">
                    <a16:rowId xmlns:a16="http://schemas.microsoft.com/office/drawing/2014/main" val="467290002"/>
                  </a:ext>
                </a:extLst>
              </a:tr>
            </a:tbl>
          </a:graphicData>
        </a:graphic>
      </p:graphicFrame>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839535" y="3141617"/>
            <a:ext cx="268301" cy="416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5224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545" y="0"/>
            <a:ext cx="5742601" cy="338554"/>
          </a:xfrm>
          <a:prstGeom prst="rect">
            <a:avLst/>
          </a:prstGeom>
          <a:noFill/>
        </p:spPr>
        <p:txBody>
          <a:bodyPr wrap="square" rtlCol="0" anchor="t">
            <a:spAutoFit/>
          </a:bodyPr>
          <a:lstStyle/>
          <a:p>
            <a:r>
              <a:rPr lang="en-GB" sz="1600" b="1" dirty="0" smtClean="0"/>
              <a:t>PE Summer </a:t>
            </a:r>
            <a:r>
              <a:rPr lang="en-GB" sz="1600" b="1" dirty="0"/>
              <a:t>Term 2: Knowledge Organiser – Rounders Year 9</a:t>
            </a:r>
          </a:p>
        </p:txBody>
      </p:sp>
      <p:graphicFrame>
        <p:nvGraphicFramePr>
          <p:cNvPr id="16" name="Table 15"/>
          <p:cNvGraphicFramePr>
            <a:graphicFrameLocks noGrp="1"/>
          </p:cNvGraphicFramePr>
          <p:nvPr>
            <p:extLst/>
          </p:nvPr>
        </p:nvGraphicFramePr>
        <p:xfrm>
          <a:off x="6486481" y="0"/>
          <a:ext cx="2657519" cy="4152063"/>
        </p:xfrm>
        <a:graphic>
          <a:graphicData uri="http://schemas.openxmlformats.org/drawingml/2006/table">
            <a:tbl>
              <a:tblPr firstRow="1" bandRow="1">
                <a:tableStyleId>{5C22544A-7EE6-4342-B048-85BDC9FD1C3A}</a:tableStyleId>
              </a:tblPr>
              <a:tblGrid>
                <a:gridCol w="940886">
                  <a:extLst>
                    <a:ext uri="{9D8B030D-6E8A-4147-A177-3AD203B41FA5}">
                      <a16:colId xmlns:a16="http://schemas.microsoft.com/office/drawing/2014/main" val="3333972068"/>
                    </a:ext>
                  </a:extLst>
                </a:gridCol>
                <a:gridCol w="1716633">
                  <a:extLst>
                    <a:ext uri="{9D8B030D-6E8A-4147-A177-3AD203B41FA5}">
                      <a16:colId xmlns:a16="http://schemas.microsoft.com/office/drawing/2014/main" val="2116706157"/>
                    </a:ext>
                  </a:extLst>
                </a:gridCol>
              </a:tblGrid>
              <a:tr h="40050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GCSE P.E Link – Joints and Movement</a:t>
                      </a:r>
                    </a:p>
                  </a:txBody>
                  <a:tcPr>
                    <a:solidFill>
                      <a:srgbClr val="FFFF00"/>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rgbClr val="FFFF00"/>
                    </a:solidFill>
                  </a:tcPr>
                </a:tc>
                <a:extLst>
                  <a:ext uri="{0D108BD9-81ED-4DB2-BD59-A6C34878D82A}">
                    <a16:rowId xmlns:a16="http://schemas.microsoft.com/office/drawing/2014/main" val="496933320"/>
                  </a:ext>
                </a:extLst>
              </a:tr>
              <a:tr h="392026">
                <a:tc>
                  <a:txBody>
                    <a:bodyPr/>
                    <a:lstStyle/>
                    <a:p>
                      <a:pPr marL="0" indent="0" algn="just">
                        <a:lnSpc>
                          <a:spcPts val="900"/>
                        </a:lnSpc>
                        <a:buFont typeface="Arial" panose="020B0604020202020204" pitchFamily="34" charset="0"/>
                        <a:buNone/>
                      </a:pPr>
                      <a:r>
                        <a:rPr lang="en-GB" sz="1400" dirty="0"/>
                        <a:t>Flexion</a:t>
                      </a:r>
                    </a:p>
                  </a:txBody>
                  <a:tcPr>
                    <a:solidFill>
                      <a:srgbClr val="FFFF00"/>
                    </a:solidFill>
                  </a:tcPr>
                </a:tc>
                <a:tc>
                  <a:txBody>
                    <a:bodyPr/>
                    <a:lstStyle/>
                    <a:p>
                      <a:pPr marL="0" indent="0" algn="just">
                        <a:lnSpc>
                          <a:spcPts val="900"/>
                        </a:lnSpc>
                        <a:buFont typeface="Arial" panose="020B0604020202020204" pitchFamily="34" charset="0"/>
                        <a:buNone/>
                      </a:pPr>
                      <a:r>
                        <a:rPr lang="en-GB" sz="1400" dirty="0"/>
                        <a:t>Decrease in the size of the angle at a joint.</a:t>
                      </a:r>
                    </a:p>
                  </a:txBody>
                  <a:tcPr>
                    <a:solidFill>
                      <a:srgbClr val="FFFF00"/>
                    </a:solidFill>
                  </a:tcPr>
                </a:tc>
                <a:extLst>
                  <a:ext uri="{0D108BD9-81ED-4DB2-BD59-A6C34878D82A}">
                    <a16:rowId xmlns:a16="http://schemas.microsoft.com/office/drawing/2014/main" val="3061556891"/>
                  </a:ext>
                </a:extLst>
              </a:tr>
              <a:tr h="455127">
                <a:tc>
                  <a:txBody>
                    <a:bodyPr/>
                    <a:lstStyle/>
                    <a:p>
                      <a:pPr marL="0" indent="0">
                        <a:lnSpc>
                          <a:spcPts val="900"/>
                        </a:lnSpc>
                        <a:buFont typeface="Arial" panose="020B0604020202020204" pitchFamily="34" charset="0"/>
                        <a:buNone/>
                      </a:pPr>
                      <a:r>
                        <a:rPr lang="en-GB" sz="1400" baseline="0" dirty="0">
                          <a:solidFill>
                            <a:schemeClr val="dk1"/>
                          </a:solidFill>
                          <a:effectLst/>
                          <a:latin typeface="+mn-lt"/>
                          <a:ea typeface="+mn-ea"/>
                          <a:cs typeface="+mn-cs"/>
                        </a:rPr>
                        <a:t>Extension</a:t>
                      </a:r>
                    </a:p>
                  </a:txBody>
                  <a:tcPr>
                    <a:solidFill>
                      <a:srgbClr val="FFFF00"/>
                    </a:solidFill>
                  </a:tcPr>
                </a:tc>
                <a:tc>
                  <a:txBody>
                    <a:bodyPr/>
                    <a:lstStyle/>
                    <a:p>
                      <a:pPr marL="0" indent="0">
                        <a:lnSpc>
                          <a:spcPts val="900"/>
                        </a:lnSpc>
                        <a:buFont typeface="Arial" panose="020B0604020202020204" pitchFamily="34" charset="0"/>
                        <a:buNone/>
                      </a:pPr>
                      <a:r>
                        <a:rPr lang="en-GB" sz="1400" baseline="0" dirty="0">
                          <a:solidFill>
                            <a:schemeClr val="dk1"/>
                          </a:solidFill>
                          <a:effectLst/>
                          <a:latin typeface="+mn-lt"/>
                          <a:ea typeface="+mn-ea"/>
                          <a:cs typeface="+mn-cs"/>
                        </a:rPr>
                        <a:t>Increase in the size of an angle at a joint</a:t>
                      </a:r>
                    </a:p>
                  </a:txBody>
                  <a:tcPr>
                    <a:solidFill>
                      <a:srgbClr val="FFFF00"/>
                    </a:solidFill>
                  </a:tcPr>
                </a:tc>
                <a:extLst>
                  <a:ext uri="{0D108BD9-81ED-4DB2-BD59-A6C34878D82A}">
                    <a16:rowId xmlns:a16="http://schemas.microsoft.com/office/drawing/2014/main" val="3577693263"/>
                  </a:ext>
                </a:extLst>
              </a:tr>
              <a:tr h="812922">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aseline="0" dirty="0">
                          <a:solidFill>
                            <a:schemeClr val="dk1"/>
                          </a:solidFill>
                          <a:effectLst/>
                          <a:latin typeface="+mn-lt"/>
                          <a:ea typeface="+mn-ea"/>
                          <a:cs typeface="+mn-cs"/>
                        </a:rPr>
                        <a:t>Rotation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aseline="0" dirty="0">
                          <a:solidFill>
                            <a:schemeClr val="dk1"/>
                          </a:solidFill>
                          <a:effectLst/>
                          <a:latin typeface="+mn-lt"/>
                          <a:ea typeface="+mn-ea"/>
                          <a:cs typeface="+mn-cs"/>
                        </a:rPr>
                        <a:t>A circular movement around a joint e.g. bowling in cricket.</a:t>
                      </a:r>
                    </a:p>
                  </a:txBody>
                  <a:tcPr>
                    <a:solidFill>
                      <a:srgbClr val="FFFF00"/>
                    </a:solidFill>
                  </a:tcPr>
                </a:tc>
                <a:extLst>
                  <a:ext uri="{0D108BD9-81ED-4DB2-BD59-A6C34878D82A}">
                    <a16:rowId xmlns:a16="http://schemas.microsoft.com/office/drawing/2014/main" val="1948897614"/>
                  </a:ext>
                </a:extLst>
              </a:tr>
              <a:tr h="1050024">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Adduction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Movement of a body part towards the body e.g. playing a forehand shot.</a:t>
                      </a:r>
                    </a:p>
                  </a:txBody>
                  <a:tcPr>
                    <a:solidFill>
                      <a:srgbClr val="FFFF00"/>
                    </a:solidFill>
                  </a:tcPr>
                </a:tc>
                <a:extLst>
                  <a:ext uri="{0D108BD9-81ED-4DB2-BD59-A6C34878D82A}">
                    <a16:rowId xmlns:a16="http://schemas.microsoft.com/office/drawing/2014/main" val="1650310147"/>
                  </a:ext>
                </a:extLst>
              </a:tr>
              <a:tr h="999143">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Abduction</a:t>
                      </a:r>
                    </a:p>
                  </a:txBody>
                  <a:tcPr>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Movement of a body part away from the body e.g. playing a backhand drive shot.</a:t>
                      </a:r>
                    </a:p>
                  </a:txBody>
                  <a:tcPr>
                    <a:solidFill>
                      <a:srgbClr val="FFFF00"/>
                    </a:solidFill>
                  </a:tcPr>
                </a:tc>
                <a:extLst>
                  <a:ext uri="{0D108BD9-81ED-4DB2-BD59-A6C34878D82A}">
                    <a16:rowId xmlns:a16="http://schemas.microsoft.com/office/drawing/2014/main" val="3042420658"/>
                  </a:ext>
                </a:extLst>
              </a:tr>
            </a:tbl>
          </a:graphicData>
        </a:graphic>
      </p:graphicFrame>
      <p:graphicFrame>
        <p:nvGraphicFramePr>
          <p:cNvPr id="12" name="Table 11">
            <a:extLst>
              <a:ext uri="{FF2B5EF4-FFF2-40B4-BE49-F238E27FC236}">
                <a16:creationId xmlns:a16="http://schemas.microsoft.com/office/drawing/2014/main" id="{5707320B-5B77-4886-97A7-81DE7EB0BF24}"/>
              </a:ext>
            </a:extLst>
          </p:cNvPr>
          <p:cNvGraphicFramePr>
            <a:graphicFrameLocks noGrp="1"/>
          </p:cNvGraphicFramePr>
          <p:nvPr>
            <p:extLst/>
          </p:nvPr>
        </p:nvGraphicFramePr>
        <p:xfrm>
          <a:off x="35059" y="2443703"/>
          <a:ext cx="4297098" cy="4414298"/>
        </p:xfrm>
        <a:graphic>
          <a:graphicData uri="http://schemas.openxmlformats.org/drawingml/2006/table">
            <a:tbl>
              <a:tblPr firstRow="1" bandRow="1">
                <a:tableStyleId>{5C22544A-7EE6-4342-B048-85BDC9FD1C3A}</a:tableStyleId>
              </a:tblPr>
              <a:tblGrid>
                <a:gridCol w="1725592">
                  <a:extLst>
                    <a:ext uri="{9D8B030D-6E8A-4147-A177-3AD203B41FA5}">
                      <a16:colId xmlns:a16="http://schemas.microsoft.com/office/drawing/2014/main" val="4199751454"/>
                    </a:ext>
                  </a:extLst>
                </a:gridCol>
                <a:gridCol w="2571506">
                  <a:extLst>
                    <a:ext uri="{9D8B030D-6E8A-4147-A177-3AD203B41FA5}">
                      <a16:colId xmlns:a16="http://schemas.microsoft.com/office/drawing/2014/main" val="134358647"/>
                    </a:ext>
                  </a:extLst>
                </a:gridCol>
              </a:tblGrid>
              <a:tr h="273974">
                <a:tc gridSpan="2">
                  <a:txBody>
                    <a:bodyPr/>
                    <a:lstStyle/>
                    <a:p>
                      <a:r>
                        <a:rPr lang="en-GB" sz="1100" dirty="0">
                          <a:solidFill>
                            <a:schemeClr val="tx1"/>
                          </a:solidFill>
                        </a:rPr>
                        <a:t>Core Skills – Catching and throwing</a:t>
                      </a: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426277">
                <a:tc>
                  <a:txBody>
                    <a:bodyPr/>
                    <a:lstStyle/>
                    <a:p>
                      <a:r>
                        <a:rPr lang="en-GB" sz="1100" b="1" dirty="0">
                          <a:solidFill>
                            <a:schemeClr val="tx1"/>
                          </a:solidFill>
                        </a:rPr>
                        <a:t>Catching (high)</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200" baseline="0" dirty="0">
                          <a:solidFill>
                            <a:schemeClr val="dk1"/>
                          </a:solidFill>
                          <a:effectLst/>
                          <a:latin typeface="+mn-lt"/>
                          <a:ea typeface="+mn-ea"/>
                          <a:cs typeface="+mn-cs"/>
                        </a:rPr>
                        <a:t>Hands cupped</a:t>
                      </a:r>
                      <a:endParaRPr lang="en-GB" sz="1200" dirty="0">
                        <a:effectLst/>
                      </a:endParaRPr>
                    </a:p>
                    <a:p>
                      <a:pPr marL="171450" indent="-171450">
                        <a:lnSpc>
                          <a:spcPts val="900"/>
                        </a:lnSpc>
                        <a:buFont typeface="Arial" panose="020B0604020202020204" pitchFamily="34" charset="0"/>
                        <a:buChar char="•"/>
                      </a:pPr>
                      <a:r>
                        <a:rPr lang="en-GB" sz="1200" baseline="0" dirty="0">
                          <a:solidFill>
                            <a:schemeClr val="dk1"/>
                          </a:solidFill>
                          <a:effectLst/>
                          <a:latin typeface="+mn-lt"/>
                          <a:ea typeface="+mn-ea"/>
                          <a:cs typeface="+mn-cs"/>
                        </a:rPr>
                        <a:t>Eyes on the ball </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Tracking the ball</a:t>
                      </a: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Feet shoulder width apart</a:t>
                      </a:r>
                      <a:endParaRPr lang="en-GB" sz="1200" dirty="0">
                        <a:effectLst/>
                      </a:endParaRPr>
                    </a:p>
                    <a:p>
                      <a:pPr>
                        <a:lnSpc>
                          <a:spcPts val="900"/>
                        </a:lnSpc>
                      </a:pPr>
                      <a:r>
                        <a:rPr lang="en-GB" sz="1200" baseline="0" dirty="0">
                          <a:solidFill>
                            <a:schemeClr val="dk1"/>
                          </a:solidFill>
                          <a:effectLst/>
                          <a:latin typeface="+mn-lt"/>
                          <a:ea typeface="+mn-ea"/>
                          <a:cs typeface="+mn-cs"/>
                        </a:rPr>
                        <a:t>     with knees slightly bent</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Soft hands as you bring your hands in towards your body</a:t>
                      </a:r>
                      <a:endParaRPr lang="en-GB" sz="1200" dirty="0">
                        <a:effectLst/>
                      </a:endParaRPr>
                    </a:p>
                    <a:p>
                      <a:pPr marL="171450" indent="-171450">
                        <a:lnSpc>
                          <a:spcPts val="900"/>
                        </a:lnSpc>
                        <a:buFont typeface="Arial" panose="020B0604020202020204" pitchFamily="34" charset="0"/>
                        <a:buChar char="•"/>
                      </a:pPr>
                      <a:endParaRPr lang="en-GB" sz="1400" b="1" u="sng" baseline="0" dirty="0"/>
                    </a:p>
                  </a:txBody>
                  <a:tcPr>
                    <a:solidFill>
                      <a:schemeClr val="accent3">
                        <a:lumMod val="20000"/>
                        <a:lumOff val="80000"/>
                      </a:schemeClr>
                    </a:solidFill>
                  </a:tcPr>
                </a:tc>
                <a:extLst>
                  <a:ext uri="{0D108BD9-81ED-4DB2-BD59-A6C34878D82A}">
                    <a16:rowId xmlns:a16="http://schemas.microsoft.com/office/drawing/2014/main" val="2963840982"/>
                  </a:ext>
                </a:extLst>
              </a:tr>
              <a:tr h="1345696">
                <a:tc>
                  <a:txBody>
                    <a:bodyPr/>
                    <a:lstStyle/>
                    <a:p>
                      <a:r>
                        <a:rPr lang="en-GB" sz="1100" b="1" dirty="0">
                          <a:solidFill>
                            <a:schemeClr val="tx1"/>
                          </a:solidFill>
                        </a:rPr>
                        <a:t>Catching (low)</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Hands cupped</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Eyes on the ball </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Tracking the ball</a:t>
                      </a:r>
                      <a:endParaRPr lang="en-GB" sz="1100" dirty="0">
                        <a:effectLst/>
                      </a:endParaRPr>
                    </a:p>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Feet shoulder width apart with</a:t>
                      </a:r>
                      <a:endParaRPr lang="en-GB" sz="1100" dirty="0">
                        <a:effectLst/>
                      </a:endParaRPr>
                    </a:p>
                    <a:p>
                      <a:r>
                        <a:rPr lang="en-GB" sz="1100" baseline="0" dirty="0">
                          <a:solidFill>
                            <a:schemeClr val="dk1"/>
                          </a:solidFill>
                          <a:effectLst/>
                          <a:latin typeface="+mn-lt"/>
                          <a:ea typeface="+mn-ea"/>
                          <a:cs typeface="+mn-cs"/>
                        </a:rPr>
                        <a:t>      knees slightly bent</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Soft hands as you bring your hands in towards your body</a:t>
                      </a: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1368351">
                <a:tc>
                  <a:txBody>
                    <a:bodyPr/>
                    <a:lstStyle/>
                    <a:p>
                      <a:r>
                        <a:rPr lang="en-GB" sz="1100" b="1" dirty="0">
                          <a:solidFill>
                            <a:schemeClr val="tx1"/>
                          </a:solidFill>
                        </a:rPr>
                        <a:t>Throwing (overarm)</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100" b="0" baseline="0" dirty="0">
                          <a:solidFill>
                            <a:schemeClr val="dk1"/>
                          </a:solidFill>
                          <a:effectLst/>
                          <a:latin typeface="+mn-lt"/>
                          <a:ea typeface="+mn-ea"/>
                          <a:cs typeface="+mn-cs"/>
                        </a:rPr>
                        <a:t>Stand  side on</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Point at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Flex the throwing arm</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Eye on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Shift weight</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Extend your throwing arm </a:t>
                      </a:r>
                      <a:endParaRPr lang="en-GB" sz="1100" dirty="0">
                        <a:effectLst/>
                      </a:endParaRPr>
                    </a:p>
                    <a:p>
                      <a:r>
                        <a:rPr lang="en-GB" sz="1100" b="0" baseline="0" dirty="0">
                          <a:solidFill>
                            <a:schemeClr val="dk1"/>
                          </a:solidFill>
                          <a:effectLst/>
                          <a:latin typeface="+mn-lt"/>
                          <a:ea typeface="+mn-ea"/>
                          <a:cs typeface="+mn-cs"/>
                        </a:rPr>
                        <a:t>      towards the target</a:t>
                      </a:r>
                      <a:endParaRPr lang="en-GB" sz="1100" dirty="0">
                        <a:effectLst/>
                      </a:endParaRP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856247343"/>
                  </a:ext>
                </a:extLst>
              </a:tr>
            </a:tbl>
          </a:graphicData>
        </a:graphic>
      </p:graphicFrame>
      <p:pic>
        <p:nvPicPr>
          <p:cNvPr id="4" name="Picture 3">
            <a:extLst>
              <a:ext uri="{FF2B5EF4-FFF2-40B4-BE49-F238E27FC236}">
                <a16:creationId xmlns:a16="http://schemas.microsoft.com/office/drawing/2014/main" id="{5F806F90-7597-4B7D-8B64-E0A49521935C}"/>
              </a:ext>
            </a:extLst>
          </p:cNvPr>
          <p:cNvPicPr>
            <a:picLocks noChangeAspect="1"/>
          </p:cNvPicPr>
          <p:nvPr/>
        </p:nvPicPr>
        <p:blipFill>
          <a:blip r:embed="rId3"/>
          <a:stretch>
            <a:fillRect/>
          </a:stretch>
        </p:blipFill>
        <p:spPr>
          <a:xfrm>
            <a:off x="60545" y="5924912"/>
            <a:ext cx="720857" cy="933088"/>
          </a:xfrm>
          <a:prstGeom prst="rect">
            <a:avLst/>
          </a:prstGeom>
        </p:spPr>
      </p:pic>
      <p:pic>
        <p:nvPicPr>
          <p:cNvPr id="9" name="Picture 8">
            <a:extLst>
              <a:ext uri="{FF2B5EF4-FFF2-40B4-BE49-F238E27FC236}">
                <a16:creationId xmlns:a16="http://schemas.microsoft.com/office/drawing/2014/main" id="{E71B1917-79B5-4C7F-86A0-14EA77BA255C}"/>
              </a:ext>
            </a:extLst>
          </p:cNvPr>
          <p:cNvPicPr>
            <a:picLocks noChangeAspect="1"/>
          </p:cNvPicPr>
          <p:nvPr/>
        </p:nvPicPr>
        <p:blipFill>
          <a:blip r:embed="rId4"/>
          <a:stretch>
            <a:fillRect/>
          </a:stretch>
        </p:blipFill>
        <p:spPr>
          <a:xfrm>
            <a:off x="60545" y="4489230"/>
            <a:ext cx="1072702" cy="766216"/>
          </a:xfrm>
          <a:prstGeom prst="rect">
            <a:avLst/>
          </a:prstGeom>
        </p:spPr>
      </p:pic>
      <p:pic>
        <p:nvPicPr>
          <p:cNvPr id="10" name="Picture 9">
            <a:extLst>
              <a:ext uri="{FF2B5EF4-FFF2-40B4-BE49-F238E27FC236}">
                <a16:creationId xmlns:a16="http://schemas.microsoft.com/office/drawing/2014/main" id="{FC53F1EE-5190-4DF5-B159-E8D33535D0D9}"/>
              </a:ext>
            </a:extLst>
          </p:cNvPr>
          <p:cNvPicPr>
            <a:picLocks noChangeAspect="1"/>
          </p:cNvPicPr>
          <p:nvPr/>
        </p:nvPicPr>
        <p:blipFill>
          <a:blip r:embed="rId5"/>
          <a:stretch>
            <a:fillRect/>
          </a:stretch>
        </p:blipFill>
        <p:spPr>
          <a:xfrm>
            <a:off x="184813" y="3097872"/>
            <a:ext cx="596589" cy="916308"/>
          </a:xfrm>
          <a:prstGeom prst="rect">
            <a:avLst/>
          </a:prstGeom>
        </p:spPr>
      </p:pic>
      <p:graphicFrame>
        <p:nvGraphicFramePr>
          <p:cNvPr id="19" name="Table 18">
            <a:extLst>
              <a:ext uri="{FF2B5EF4-FFF2-40B4-BE49-F238E27FC236}">
                <a16:creationId xmlns:a16="http://schemas.microsoft.com/office/drawing/2014/main" id="{D6FD6707-884E-4B84-A1F5-F6413037D251}"/>
              </a:ext>
            </a:extLst>
          </p:cNvPr>
          <p:cNvGraphicFramePr>
            <a:graphicFrameLocks noGrp="1"/>
          </p:cNvGraphicFramePr>
          <p:nvPr>
            <p:extLst/>
          </p:nvPr>
        </p:nvGraphicFramePr>
        <p:xfrm>
          <a:off x="60547" y="338554"/>
          <a:ext cx="4271610" cy="2045527"/>
        </p:xfrm>
        <a:graphic>
          <a:graphicData uri="http://schemas.openxmlformats.org/drawingml/2006/table">
            <a:tbl>
              <a:tblPr firstRow="1" bandRow="1">
                <a:tableStyleId>{5C22544A-7EE6-4342-B048-85BDC9FD1C3A}</a:tableStyleId>
              </a:tblPr>
              <a:tblGrid>
                <a:gridCol w="4271610">
                  <a:extLst>
                    <a:ext uri="{9D8B030D-6E8A-4147-A177-3AD203B41FA5}">
                      <a16:colId xmlns:a16="http://schemas.microsoft.com/office/drawing/2014/main" val="4199751454"/>
                    </a:ext>
                  </a:extLst>
                </a:gridCol>
              </a:tblGrid>
              <a:tr h="2045527">
                <a:tc>
                  <a:txBody>
                    <a:bodyPr/>
                    <a:lstStyle/>
                    <a:p>
                      <a:pPr algn="ctr"/>
                      <a:r>
                        <a:rPr lang="en-GB" sz="1200" dirty="0">
                          <a:solidFill>
                            <a:schemeClr val="tx1"/>
                          </a:solidFill>
                        </a:rPr>
                        <a:t>Core Skills – Controlling the ball</a:t>
                      </a:r>
                    </a:p>
                    <a:p>
                      <a:pPr marL="228600" indent="-228600" algn="l">
                        <a:buAutoNum type="arabicPeriod"/>
                      </a:pPr>
                      <a:r>
                        <a:rPr lang="en-GB" sz="1200" b="0" i="0" dirty="0">
                          <a:solidFill>
                            <a:srgbClr val="000000"/>
                          </a:solidFill>
                          <a:effectLst/>
                          <a:latin typeface="Verdana" panose="020B0604030504040204" pitchFamily="34" charset="0"/>
                        </a:rPr>
                        <a:t>Approach the ball at speed and as you get into line with the ball, twist your upper body, leading with the shoulder furthest from the ball.</a:t>
                      </a:r>
                    </a:p>
                    <a:p>
                      <a:pPr marL="228600" indent="-228600" algn="l">
                        <a:buAutoNum type="arabicPeriod"/>
                      </a:pPr>
                      <a:r>
                        <a:rPr lang="en-GB" sz="1200" b="0" i="0" dirty="0">
                          <a:solidFill>
                            <a:srgbClr val="000000"/>
                          </a:solidFill>
                          <a:effectLst/>
                          <a:latin typeface="Verdana" panose="020B0604030504040204" pitchFamily="34" charset="0"/>
                        </a:rPr>
                        <a:t>Bend both knees, so that the knee of the leg nearest to the ball touches the ground, but it is also next to the back of the heel of the other leg.</a:t>
                      </a:r>
                    </a:p>
                    <a:p>
                      <a:pPr marL="228600" indent="-228600" algn="l">
                        <a:buAutoNum type="arabicPeriod"/>
                      </a:pPr>
                      <a:r>
                        <a:rPr lang="en-GB" sz="1200" b="0" i="0" dirty="0">
                          <a:solidFill>
                            <a:srgbClr val="000000"/>
                          </a:solidFill>
                          <a:effectLst/>
                          <a:latin typeface="Verdana" panose="020B0604030504040204" pitchFamily="34" charset="0"/>
                        </a:rPr>
                        <a:t>With fingers down and head forward, pick up the ball and then stand back up ready to deliver an overarm throw.</a:t>
                      </a:r>
                      <a:endParaRPr lang="en-GB" sz="1200" dirty="0">
                        <a:solidFill>
                          <a:schemeClr val="tx1"/>
                        </a:solidFill>
                      </a:endParaRPr>
                    </a:p>
                  </a:txBody>
                  <a:tcPr>
                    <a:solidFill>
                      <a:schemeClr val="accent4">
                        <a:lumMod val="20000"/>
                        <a:lumOff val="80000"/>
                      </a:schemeClr>
                    </a:solidFill>
                  </a:tcPr>
                </a:tc>
                <a:extLst>
                  <a:ext uri="{0D108BD9-81ED-4DB2-BD59-A6C34878D82A}">
                    <a16:rowId xmlns:a16="http://schemas.microsoft.com/office/drawing/2014/main" val="3036010025"/>
                  </a:ext>
                </a:extLst>
              </a:tr>
            </a:tbl>
          </a:graphicData>
        </a:graphic>
      </p:graphicFrame>
      <p:pic>
        <p:nvPicPr>
          <p:cNvPr id="13" name="Picture 12">
            <a:extLst>
              <a:ext uri="{FF2B5EF4-FFF2-40B4-BE49-F238E27FC236}">
                <a16:creationId xmlns:a16="http://schemas.microsoft.com/office/drawing/2014/main" id="{8B411D25-6FCA-4459-851C-5A83745DEAE7}"/>
              </a:ext>
            </a:extLst>
          </p:cNvPr>
          <p:cNvPicPr>
            <a:picLocks noChangeAspect="1"/>
          </p:cNvPicPr>
          <p:nvPr/>
        </p:nvPicPr>
        <p:blipFill>
          <a:blip r:embed="rId6"/>
          <a:stretch>
            <a:fillRect/>
          </a:stretch>
        </p:blipFill>
        <p:spPr>
          <a:xfrm>
            <a:off x="4370915" y="338554"/>
            <a:ext cx="2115566" cy="2988657"/>
          </a:xfrm>
          <a:prstGeom prst="rect">
            <a:avLst/>
          </a:prstGeom>
        </p:spPr>
      </p:pic>
      <p:pic>
        <p:nvPicPr>
          <p:cNvPr id="20" name="Picture 19">
            <a:extLst>
              <a:ext uri="{FF2B5EF4-FFF2-40B4-BE49-F238E27FC236}">
                <a16:creationId xmlns:a16="http://schemas.microsoft.com/office/drawing/2014/main" id="{44C1E343-126C-4E42-B78A-533774100FFB}"/>
              </a:ext>
            </a:extLst>
          </p:cNvPr>
          <p:cNvPicPr>
            <a:picLocks noChangeAspect="1"/>
          </p:cNvPicPr>
          <p:nvPr/>
        </p:nvPicPr>
        <p:blipFill rotWithShape="1">
          <a:blip r:embed="rId7"/>
          <a:srcRect l="5543" t="21680" r="4209" b="40164"/>
          <a:stretch/>
        </p:blipFill>
        <p:spPr>
          <a:xfrm>
            <a:off x="4357643" y="4217250"/>
            <a:ext cx="4786357" cy="2640750"/>
          </a:xfrm>
          <a:prstGeom prst="rect">
            <a:avLst/>
          </a:prstGeom>
        </p:spPr>
      </p:pic>
      <p:sp>
        <p:nvSpPr>
          <p:cNvPr id="21" name="TextBox 20">
            <a:extLst>
              <a:ext uri="{FF2B5EF4-FFF2-40B4-BE49-F238E27FC236}">
                <a16:creationId xmlns:a16="http://schemas.microsoft.com/office/drawing/2014/main" id="{7AA9B45C-C41F-4958-8D21-049F458A283E}"/>
              </a:ext>
            </a:extLst>
          </p:cNvPr>
          <p:cNvSpPr txBox="1"/>
          <p:nvPr/>
        </p:nvSpPr>
        <p:spPr>
          <a:xfrm>
            <a:off x="4649210" y="3875428"/>
            <a:ext cx="1558977" cy="369332"/>
          </a:xfrm>
          <a:prstGeom prst="rect">
            <a:avLst/>
          </a:prstGeom>
          <a:noFill/>
        </p:spPr>
        <p:txBody>
          <a:bodyPr wrap="square" rtlCol="0" anchor="t">
            <a:spAutoFit/>
          </a:bodyPr>
          <a:lstStyle/>
          <a:p>
            <a:r>
              <a:rPr lang="en-GB" b="1" dirty="0"/>
              <a:t>Batting Stance</a:t>
            </a:r>
          </a:p>
        </p:txBody>
      </p:sp>
    </p:spTree>
    <p:extLst>
      <p:ext uri="{BB962C8B-B14F-4D97-AF65-F5344CB8AC3E}">
        <p14:creationId xmlns:p14="http://schemas.microsoft.com/office/powerpoint/2010/main" val="3164779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1847858" y="390050"/>
          <a:ext cx="3656102" cy="4174323"/>
        </p:xfrm>
        <a:graphic>
          <a:graphicData uri="http://schemas.openxmlformats.org/drawingml/2006/table">
            <a:tbl>
              <a:tblPr firstRow="1" bandRow="1">
                <a:tableStyleId>{5C22544A-7EE6-4342-B048-85BDC9FD1C3A}</a:tableStyleId>
              </a:tblPr>
              <a:tblGrid>
                <a:gridCol w="1468186">
                  <a:extLst>
                    <a:ext uri="{9D8B030D-6E8A-4147-A177-3AD203B41FA5}">
                      <a16:colId xmlns:a16="http://schemas.microsoft.com/office/drawing/2014/main" val="4199751454"/>
                    </a:ext>
                  </a:extLst>
                </a:gridCol>
                <a:gridCol w="2187916">
                  <a:extLst>
                    <a:ext uri="{9D8B030D-6E8A-4147-A177-3AD203B41FA5}">
                      <a16:colId xmlns:a16="http://schemas.microsoft.com/office/drawing/2014/main" val="134358647"/>
                    </a:ext>
                  </a:extLst>
                </a:gridCol>
              </a:tblGrid>
              <a:tr h="254966">
                <a:tc gridSpan="2">
                  <a:txBody>
                    <a:bodyPr/>
                    <a:lstStyle/>
                    <a:p>
                      <a:r>
                        <a:rPr lang="en-GB" sz="1100" dirty="0">
                          <a:solidFill>
                            <a:schemeClr val="tx1"/>
                          </a:solidFill>
                        </a:rPr>
                        <a:t>Core Skills – Catching and throwing</a:t>
                      </a: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036010025"/>
                  </a:ext>
                </a:extLst>
              </a:tr>
              <a:tr h="1345384">
                <a:tc>
                  <a:txBody>
                    <a:bodyPr/>
                    <a:lstStyle/>
                    <a:p>
                      <a:r>
                        <a:rPr lang="en-GB" sz="1100" b="1" dirty="0">
                          <a:solidFill>
                            <a:schemeClr val="tx1"/>
                          </a:solidFill>
                        </a:rPr>
                        <a:t>Catching (high)</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200" baseline="0" dirty="0">
                          <a:solidFill>
                            <a:schemeClr val="dk1"/>
                          </a:solidFill>
                          <a:effectLst/>
                          <a:latin typeface="+mn-lt"/>
                          <a:ea typeface="+mn-ea"/>
                          <a:cs typeface="+mn-cs"/>
                        </a:rPr>
                        <a:t>Hands cupped</a:t>
                      </a:r>
                      <a:endParaRPr lang="en-GB" sz="1200" dirty="0">
                        <a:effectLst/>
                      </a:endParaRPr>
                    </a:p>
                    <a:p>
                      <a:pPr marL="171450" indent="-171450">
                        <a:lnSpc>
                          <a:spcPts val="900"/>
                        </a:lnSpc>
                        <a:buFont typeface="Arial" panose="020B0604020202020204" pitchFamily="34" charset="0"/>
                        <a:buChar char="•"/>
                      </a:pPr>
                      <a:r>
                        <a:rPr lang="en-GB" sz="1200" baseline="0" dirty="0">
                          <a:solidFill>
                            <a:schemeClr val="dk1"/>
                          </a:solidFill>
                          <a:effectLst/>
                          <a:latin typeface="+mn-lt"/>
                          <a:ea typeface="+mn-ea"/>
                          <a:cs typeface="+mn-cs"/>
                        </a:rPr>
                        <a:t>Eyes on the ball </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Tracking the ball</a:t>
                      </a: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Feet shoulder width apart</a:t>
                      </a:r>
                      <a:endParaRPr lang="en-GB" sz="1200" dirty="0">
                        <a:effectLst/>
                      </a:endParaRPr>
                    </a:p>
                    <a:p>
                      <a:pPr>
                        <a:lnSpc>
                          <a:spcPts val="900"/>
                        </a:lnSpc>
                      </a:pPr>
                      <a:r>
                        <a:rPr lang="en-GB" sz="1200" baseline="0" dirty="0">
                          <a:solidFill>
                            <a:schemeClr val="dk1"/>
                          </a:solidFill>
                          <a:effectLst/>
                          <a:latin typeface="+mn-lt"/>
                          <a:ea typeface="+mn-ea"/>
                          <a:cs typeface="+mn-cs"/>
                        </a:rPr>
                        <a:t>     with knees slightly bent</a:t>
                      </a:r>
                      <a:endParaRPr lang="en-GB" sz="1200" dirty="0">
                        <a:effectLst/>
                      </a:endParaRPr>
                    </a:p>
                    <a:p>
                      <a:pPr marL="171450" indent="-171450">
                        <a:buFont typeface="Arial" panose="020B0604020202020204" pitchFamily="34" charset="0"/>
                        <a:buChar char="•"/>
                      </a:pPr>
                      <a:r>
                        <a:rPr lang="en-GB" sz="1200" baseline="0" dirty="0">
                          <a:solidFill>
                            <a:schemeClr val="dk1"/>
                          </a:solidFill>
                          <a:effectLst/>
                          <a:latin typeface="+mn-lt"/>
                          <a:ea typeface="+mn-ea"/>
                          <a:cs typeface="+mn-cs"/>
                        </a:rPr>
                        <a:t>Soft hands as you bring your hands in towards your body</a:t>
                      </a:r>
                      <a:endParaRPr lang="en-GB" sz="1200" dirty="0">
                        <a:effectLst/>
                      </a:endParaRPr>
                    </a:p>
                    <a:p>
                      <a:pPr marL="171450" indent="-171450">
                        <a:lnSpc>
                          <a:spcPts val="900"/>
                        </a:lnSpc>
                        <a:buFont typeface="Arial" panose="020B0604020202020204" pitchFamily="34" charset="0"/>
                        <a:buChar char="•"/>
                      </a:pPr>
                      <a:endParaRPr lang="en-GB" sz="1400" b="1" u="sng" baseline="0" dirty="0"/>
                    </a:p>
                  </a:txBody>
                  <a:tcPr>
                    <a:solidFill>
                      <a:schemeClr val="accent3">
                        <a:lumMod val="20000"/>
                        <a:lumOff val="80000"/>
                      </a:schemeClr>
                    </a:solidFill>
                  </a:tcPr>
                </a:tc>
                <a:extLst>
                  <a:ext uri="{0D108BD9-81ED-4DB2-BD59-A6C34878D82A}">
                    <a16:rowId xmlns:a16="http://schemas.microsoft.com/office/drawing/2014/main" val="2963840982"/>
                  </a:ext>
                </a:extLst>
              </a:tr>
              <a:tr h="1260520">
                <a:tc>
                  <a:txBody>
                    <a:bodyPr/>
                    <a:lstStyle/>
                    <a:p>
                      <a:r>
                        <a:rPr lang="en-GB" sz="1100" b="1" dirty="0">
                          <a:solidFill>
                            <a:schemeClr val="tx1"/>
                          </a:solidFill>
                        </a:rPr>
                        <a:t>Catching (low)</a:t>
                      </a:r>
                    </a:p>
                  </a:txBody>
                  <a:tcPr>
                    <a:solidFill>
                      <a:schemeClr val="accent3">
                        <a:lumMod val="20000"/>
                        <a:lumOff val="80000"/>
                      </a:schemeClr>
                    </a:solidFill>
                  </a:tcPr>
                </a:tc>
                <a:tc>
                  <a:txBody>
                    <a:bodyPr/>
                    <a:lstStyle/>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Hands cupped</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Eyes on the ball </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Tracking the ball</a:t>
                      </a:r>
                      <a:endParaRPr lang="en-GB" sz="1100" dirty="0">
                        <a:effectLst/>
                      </a:endParaRPr>
                    </a:p>
                    <a:p>
                      <a:pPr marL="171450" indent="-171450">
                        <a:lnSpc>
                          <a:spcPts val="900"/>
                        </a:lnSpc>
                        <a:buFont typeface="Arial" panose="020B0604020202020204" pitchFamily="34" charset="0"/>
                        <a:buChar char="•"/>
                      </a:pPr>
                      <a:r>
                        <a:rPr lang="en-GB" sz="1100" baseline="0" dirty="0">
                          <a:solidFill>
                            <a:schemeClr val="dk1"/>
                          </a:solidFill>
                          <a:effectLst/>
                          <a:latin typeface="+mn-lt"/>
                          <a:ea typeface="+mn-ea"/>
                          <a:cs typeface="+mn-cs"/>
                        </a:rPr>
                        <a:t>Feet shoulder width apart with</a:t>
                      </a:r>
                      <a:endParaRPr lang="en-GB" sz="1100" dirty="0">
                        <a:effectLst/>
                      </a:endParaRPr>
                    </a:p>
                    <a:p>
                      <a:r>
                        <a:rPr lang="en-GB" sz="1100" baseline="0" dirty="0">
                          <a:solidFill>
                            <a:schemeClr val="dk1"/>
                          </a:solidFill>
                          <a:effectLst/>
                          <a:latin typeface="+mn-lt"/>
                          <a:ea typeface="+mn-ea"/>
                          <a:cs typeface="+mn-cs"/>
                        </a:rPr>
                        <a:t>      knees slightly bent</a:t>
                      </a:r>
                      <a:endParaRPr lang="en-GB" sz="1100" dirty="0">
                        <a:effectLst/>
                      </a:endParaRPr>
                    </a:p>
                    <a:p>
                      <a:pPr marL="171450" indent="-171450">
                        <a:buFont typeface="Arial" panose="020B0604020202020204" pitchFamily="34" charset="0"/>
                        <a:buChar char="•"/>
                      </a:pPr>
                      <a:r>
                        <a:rPr lang="en-GB" sz="1100" baseline="0" dirty="0">
                          <a:solidFill>
                            <a:schemeClr val="dk1"/>
                          </a:solidFill>
                          <a:effectLst/>
                          <a:latin typeface="+mn-lt"/>
                          <a:ea typeface="+mn-ea"/>
                          <a:cs typeface="+mn-cs"/>
                        </a:rPr>
                        <a:t>Soft hands as you bring your hands in towards your body</a:t>
                      </a: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2779006054"/>
                  </a:ext>
                </a:extLst>
              </a:tr>
              <a:tr h="1293963">
                <a:tc>
                  <a:txBody>
                    <a:bodyPr/>
                    <a:lstStyle/>
                    <a:p>
                      <a:r>
                        <a:rPr lang="en-GB" sz="1100" b="1" dirty="0">
                          <a:solidFill>
                            <a:schemeClr val="tx1"/>
                          </a:solidFill>
                        </a:rPr>
                        <a:t>Throwing (overarm)</a:t>
                      </a:r>
                    </a:p>
                  </a:txBody>
                  <a:tcPr>
                    <a:solidFill>
                      <a:schemeClr val="accent3">
                        <a:lumMod val="20000"/>
                        <a:lumOff val="80000"/>
                      </a:schemeClr>
                    </a:solidFill>
                  </a:tcPr>
                </a:tc>
                <a:tc>
                  <a:txBody>
                    <a:bodyPr/>
                    <a:lstStyle/>
                    <a:p>
                      <a:pPr marL="171450" indent="-171450">
                        <a:buFont typeface="Arial" panose="020B0604020202020204" pitchFamily="34" charset="0"/>
                        <a:buChar char="•"/>
                      </a:pPr>
                      <a:r>
                        <a:rPr lang="en-GB" sz="1100" b="0" baseline="0" dirty="0">
                          <a:solidFill>
                            <a:schemeClr val="dk1"/>
                          </a:solidFill>
                          <a:effectLst/>
                          <a:latin typeface="+mn-lt"/>
                          <a:ea typeface="+mn-ea"/>
                          <a:cs typeface="+mn-cs"/>
                        </a:rPr>
                        <a:t>Stand  side on</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Point at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Flex the throwing arm</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Eye on the target</a:t>
                      </a:r>
                      <a:endParaRPr lang="en-GB" sz="1100" dirty="0">
                        <a:effectLst/>
                      </a:endParaRPr>
                    </a:p>
                    <a:p>
                      <a:pPr marL="171450" indent="-171450">
                        <a:lnSpc>
                          <a:spcPts val="900"/>
                        </a:lnSpc>
                        <a:buFont typeface="Arial" panose="020B0604020202020204" pitchFamily="34" charset="0"/>
                        <a:buChar char="•"/>
                      </a:pPr>
                      <a:r>
                        <a:rPr lang="en-GB" sz="1100" b="0" baseline="0" dirty="0">
                          <a:solidFill>
                            <a:schemeClr val="dk1"/>
                          </a:solidFill>
                          <a:effectLst/>
                          <a:latin typeface="+mn-lt"/>
                          <a:ea typeface="+mn-ea"/>
                          <a:cs typeface="+mn-cs"/>
                        </a:rPr>
                        <a:t>Shift weight</a:t>
                      </a:r>
                      <a:endParaRPr lang="en-GB" sz="1100" dirty="0">
                        <a:effectLst/>
                      </a:endParaRPr>
                    </a:p>
                    <a:p>
                      <a:pPr marL="171450" indent="-171450">
                        <a:buFont typeface="Arial" panose="020B0604020202020204" pitchFamily="34" charset="0"/>
                        <a:buChar char="•"/>
                      </a:pPr>
                      <a:r>
                        <a:rPr lang="en-GB" sz="1100" b="0" baseline="0" dirty="0">
                          <a:solidFill>
                            <a:schemeClr val="dk1"/>
                          </a:solidFill>
                          <a:effectLst/>
                          <a:latin typeface="+mn-lt"/>
                          <a:ea typeface="+mn-ea"/>
                          <a:cs typeface="+mn-cs"/>
                        </a:rPr>
                        <a:t>Extend your throwing arm </a:t>
                      </a:r>
                      <a:endParaRPr lang="en-GB" sz="1100" dirty="0">
                        <a:effectLst/>
                      </a:endParaRPr>
                    </a:p>
                    <a:p>
                      <a:r>
                        <a:rPr lang="en-GB" sz="1100" b="0" baseline="0" dirty="0">
                          <a:solidFill>
                            <a:schemeClr val="dk1"/>
                          </a:solidFill>
                          <a:effectLst/>
                          <a:latin typeface="+mn-lt"/>
                          <a:ea typeface="+mn-ea"/>
                          <a:cs typeface="+mn-cs"/>
                        </a:rPr>
                        <a:t>      towards the target</a:t>
                      </a:r>
                      <a:endParaRPr lang="en-GB" sz="1100" dirty="0">
                        <a:effectLst/>
                      </a:endParaRPr>
                    </a:p>
                    <a:p>
                      <a:pPr marL="285750" indent="-285750">
                        <a:lnSpc>
                          <a:spcPts val="900"/>
                        </a:lnSpc>
                        <a:buFont typeface="Arial" panose="020B0604020202020204" pitchFamily="34" charset="0"/>
                        <a:buChar char="•"/>
                      </a:pPr>
                      <a:endParaRPr lang="en-GB" sz="1100" dirty="0">
                        <a:solidFill>
                          <a:schemeClr val="tx1"/>
                        </a:solidFill>
                      </a:endParaRPr>
                    </a:p>
                  </a:txBody>
                  <a:tcPr>
                    <a:solidFill>
                      <a:schemeClr val="accent3">
                        <a:lumMod val="20000"/>
                        <a:lumOff val="80000"/>
                      </a:schemeClr>
                    </a:solidFill>
                  </a:tcPr>
                </a:tc>
                <a:extLst>
                  <a:ext uri="{0D108BD9-81ED-4DB2-BD59-A6C34878D82A}">
                    <a16:rowId xmlns:a16="http://schemas.microsoft.com/office/drawing/2014/main" val="85624734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9841784"/>
              </p:ext>
            </p:extLst>
          </p:nvPr>
        </p:nvGraphicFramePr>
        <p:xfrm>
          <a:off x="0" y="4546032"/>
          <a:ext cx="5526081" cy="2311969"/>
        </p:xfrm>
        <a:graphic>
          <a:graphicData uri="http://schemas.openxmlformats.org/drawingml/2006/table">
            <a:tbl>
              <a:tblPr firstRow="1" bandRow="1">
                <a:tableStyleId>{5C22544A-7EE6-4342-B048-85BDC9FD1C3A}</a:tableStyleId>
              </a:tblPr>
              <a:tblGrid>
                <a:gridCol w="1234911">
                  <a:extLst>
                    <a:ext uri="{9D8B030D-6E8A-4147-A177-3AD203B41FA5}">
                      <a16:colId xmlns:a16="http://schemas.microsoft.com/office/drawing/2014/main" val="3333972068"/>
                    </a:ext>
                  </a:extLst>
                </a:gridCol>
                <a:gridCol w="4291170">
                  <a:extLst>
                    <a:ext uri="{9D8B030D-6E8A-4147-A177-3AD203B41FA5}">
                      <a16:colId xmlns:a16="http://schemas.microsoft.com/office/drawing/2014/main" val="3984004876"/>
                    </a:ext>
                  </a:extLst>
                </a:gridCol>
              </a:tblGrid>
              <a:tr h="278192">
                <a:tc gridSpan="2">
                  <a:txBody>
                    <a:bodyPr/>
                    <a:lstStyle/>
                    <a:p>
                      <a:pPr algn="ctr"/>
                      <a:r>
                        <a:rPr lang="en-GB" sz="1200" b="1" u="none" dirty="0">
                          <a:solidFill>
                            <a:schemeClr val="tx1"/>
                          </a:solidFill>
                          <a:effectLst/>
                        </a:rPr>
                        <a:t>Components of fitness </a:t>
                      </a:r>
                      <a:r>
                        <a:rPr lang="en-GB" sz="1200" b="1" u="none" dirty="0">
                          <a:solidFill>
                            <a:schemeClr val="tx1"/>
                          </a:solidFill>
                        </a:rPr>
                        <a:t>needed in cricket</a:t>
                      </a:r>
                    </a:p>
                  </a:txBody>
                  <a:tcPr>
                    <a:solidFill>
                      <a:schemeClr val="accent1">
                        <a:lumMod val="40000"/>
                        <a:lumOff val="60000"/>
                      </a:schemeClr>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solidFill>
                      <a:schemeClr val="accent1">
                        <a:lumMod val="40000"/>
                        <a:lumOff val="60000"/>
                      </a:schemeClr>
                    </a:solidFill>
                  </a:tcPr>
                </a:tc>
                <a:extLst>
                  <a:ext uri="{0D108BD9-81ED-4DB2-BD59-A6C34878D82A}">
                    <a16:rowId xmlns:a16="http://schemas.microsoft.com/office/drawing/2014/main" val="496933320"/>
                  </a:ext>
                </a:extLst>
              </a:tr>
              <a:tr h="452320">
                <a:tc>
                  <a:txBody>
                    <a:bodyPr/>
                    <a:lstStyle/>
                    <a:p>
                      <a:pPr marL="0" indent="0" algn="just">
                        <a:lnSpc>
                          <a:spcPts val="900"/>
                        </a:lnSpc>
                        <a:buFont typeface="Arial" panose="020B0604020202020204" pitchFamily="34" charset="0"/>
                        <a:buNone/>
                      </a:pPr>
                      <a:endParaRPr lang="en-GB" sz="1400" b="0" u="none" dirty="0">
                        <a:solidFill>
                          <a:schemeClr val="dk1"/>
                        </a:solidFill>
                        <a:effectLst/>
                      </a:endParaRPr>
                    </a:p>
                    <a:p>
                      <a:pPr marL="0" indent="0" algn="just">
                        <a:lnSpc>
                          <a:spcPts val="900"/>
                        </a:lnSpc>
                        <a:buFont typeface="Arial" panose="020B0604020202020204" pitchFamily="34" charset="0"/>
                        <a:buNone/>
                      </a:pPr>
                      <a:r>
                        <a:rPr lang="en-GB" sz="1400" b="0" u="none" dirty="0">
                          <a:solidFill>
                            <a:schemeClr val="dk1"/>
                          </a:solidFill>
                          <a:effectLst/>
                        </a:rPr>
                        <a:t>Flexibility</a:t>
                      </a:r>
                      <a:endParaRPr lang="en-GB" sz="1400" b="0" u="none" dirty="0"/>
                    </a:p>
                  </a:txBody>
                  <a:tcPr>
                    <a:solidFill>
                      <a:schemeClr val="accent1">
                        <a:lumMod val="40000"/>
                        <a:lumOff val="60000"/>
                      </a:schemeClr>
                    </a:solidFill>
                  </a:tcPr>
                </a:tc>
                <a:tc>
                  <a:txBody>
                    <a:bodyPr/>
                    <a:lstStyle/>
                    <a:p>
                      <a:pPr marL="0" marR="0" indent="0" algn="just" defTabSz="914400" rtl="0" eaLnBrk="1" fontAlgn="auto" latinLnBrk="0" hangingPunct="1">
                        <a:lnSpc>
                          <a:spcPts val="900"/>
                        </a:lnSpc>
                        <a:spcBef>
                          <a:spcPts val="0"/>
                        </a:spcBef>
                        <a:spcAft>
                          <a:spcPts val="0"/>
                        </a:spcAft>
                        <a:buClrTx/>
                        <a:buSzTx/>
                        <a:buFont typeface="Arial" panose="020B0604020202020204" pitchFamily="34" charset="0"/>
                        <a:buNone/>
                        <a:tabLst/>
                        <a:defRPr/>
                      </a:pPr>
                      <a:endParaRPr lang="en-GB" sz="1200" b="0" u="none" dirty="0">
                        <a:solidFill>
                          <a:schemeClr val="dk1"/>
                        </a:solidFill>
                        <a:effectLst/>
                      </a:endParaRPr>
                    </a:p>
                    <a:p>
                      <a:pPr marL="0" marR="0" indent="0" algn="just" defTabSz="914400" rtl="0" eaLnBrk="1" fontAlgn="auto" latinLnBrk="0" hangingPunct="1">
                        <a:lnSpc>
                          <a:spcPts val="900"/>
                        </a:lnSpc>
                        <a:spcBef>
                          <a:spcPts val="0"/>
                        </a:spcBef>
                        <a:spcAft>
                          <a:spcPts val="0"/>
                        </a:spcAft>
                        <a:buClrTx/>
                        <a:buSzTx/>
                        <a:buFont typeface="Arial" panose="020B0604020202020204" pitchFamily="34" charset="0"/>
                        <a:buNone/>
                        <a:tabLst/>
                        <a:defRPr/>
                      </a:pPr>
                      <a:r>
                        <a:rPr lang="en-GB" sz="1200" b="0" u="none" dirty="0">
                          <a:solidFill>
                            <a:schemeClr val="dk1"/>
                          </a:solidFill>
                          <a:effectLst/>
                        </a:rPr>
                        <a:t>The range of movements possible at a joint.</a:t>
                      </a:r>
                      <a:endParaRPr lang="en-GB" sz="1200" b="0" u="sng" dirty="0">
                        <a:solidFill>
                          <a:schemeClr val="dk1"/>
                        </a:solidFill>
                        <a:effectLst/>
                      </a:endParaRPr>
                    </a:p>
                    <a:p>
                      <a:pPr marL="0" indent="0" algn="just">
                        <a:lnSpc>
                          <a:spcPts val="900"/>
                        </a:lnSpc>
                        <a:buFont typeface="Arial" panose="020B0604020202020204" pitchFamily="34" charset="0"/>
                        <a:buNone/>
                      </a:pPr>
                      <a:endParaRPr lang="en-GB" sz="1200" b="0" dirty="0"/>
                    </a:p>
                  </a:txBody>
                  <a:tcPr>
                    <a:solidFill>
                      <a:schemeClr val="accent1">
                        <a:lumMod val="40000"/>
                        <a:lumOff val="60000"/>
                      </a:schemeClr>
                    </a:solidFill>
                  </a:tcPr>
                </a:tc>
                <a:extLst>
                  <a:ext uri="{0D108BD9-81ED-4DB2-BD59-A6C34878D82A}">
                    <a16:rowId xmlns:a16="http://schemas.microsoft.com/office/drawing/2014/main" val="3061556891"/>
                  </a:ext>
                </a:extLst>
              </a:tr>
              <a:tr h="379690">
                <a:tc>
                  <a:txBody>
                    <a:bodyPr/>
                    <a:lstStyle/>
                    <a:p>
                      <a:pPr marL="0" indent="0">
                        <a:lnSpc>
                          <a:spcPts val="900"/>
                        </a:lnSpc>
                        <a:buFont typeface="Arial" panose="020B0604020202020204" pitchFamily="34" charset="0"/>
                        <a:buNone/>
                      </a:pPr>
                      <a:endParaRPr lang="en-GB" sz="1400" b="0" u="none" dirty="0">
                        <a:solidFill>
                          <a:schemeClr val="dk1"/>
                        </a:solidFill>
                        <a:effectLst/>
                      </a:endParaRPr>
                    </a:p>
                    <a:p>
                      <a:pPr marL="0" indent="0">
                        <a:lnSpc>
                          <a:spcPts val="900"/>
                        </a:lnSpc>
                        <a:buFont typeface="Arial" panose="020B0604020202020204" pitchFamily="34" charset="0"/>
                        <a:buNone/>
                      </a:pPr>
                      <a:r>
                        <a:rPr lang="en-GB" sz="1400" b="0" u="none" dirty="0">
                          <a:solidFill>
                            <a:schemeClr val="dk1"/>
                          </a:solidFill>
                          <a:effectLst/>
                        </a:rPr>
                        <a:t>Agility</a:t>
                      </a:r>
                      <a:endParaRPr lang="en-GB" sz="1400" b="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indent="0">
                        <a:lnSpc>
                          <a:spcPts val="900"/>
                        </a:lnSpc>
                        <a:buFont typeface="Arial" panose="020B0604020202020204" pitchFamily="34" charset="0"/>
                        <a:buNone/>
                      </a:pPr>
                      <a:endParaRPr lang="en-GB" sz="1200" b="0" baseline="0" dirty="0">
                        <a:solidFill>
                          <a:schemeClr val="dk1"/>
                        </a:solidFill>
                        <a:effectLst/>
                      </a:endParaRPr>
                    </a:p>
                    <a:p>
                      <a:pPr marL="0" indent="0">
                        <a:lnSpc>
                          <a:spcPts val="900"/>
                        </a:lnSpc>
                        <a:buFont typeface="Arial" panose="020B0604020202020204" pitchFamily="34" charset="0"/>
                        <a:buNone/>
                      </a:pPr>
                      <a:r>
                        <a:rPr lang="en-GB" sz="1200" b="0" baseline="0" dirty="0">
                          <a:solidFill>
                            <a:schemeClr val="dk1"/>
                          </a:solidFill>
                          <a:effectLst/>
                        </a:rPr>
                        <a:t>The ability to move and change direction quickly </a:t>
                      </a:r>
                      <a:endParaRPr lang="en-GB" sz="1200" b="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3577693263"/>
                  </a:ext>
                </a:extLst>
              </a:tr>
              <a:tr h="649115">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dirty="0">
                          <a:solidFill>
                            <a:schemeClr val="dk1"/>
                          </a:solidFill>
                          <a:effectLst/>
                        </a:rPr>
                        <a:t>Co-ordination</a:t>
                      </a:r>
                      <a:endParaRPr lang="en-GB" sz="1400" b="0" u="none" baseline="0" dirty="0">
                        <a:solidFill>
                          <a:schemeClr val="dk1"/>
                        </a:solidFill>
                        <a:effectLst/>
                        <a:latin typeface="+mn-lt"/>
                        <a:ea typeface="+mn-ea"/>
                        <a:cs typeface="+mn-cs"/>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solidFill>
                            <a:schemeClr val="dk1"/>
                          </a:solidFill>
                          <a:effectLst/>
                        </a:rPr>
                        <a:t>The ability</a:t>
                      </a:r>
                      <a:r>
                        <a:rPr lang="en-GB" sz="1200" b="0" baseline="0" dirty="0">
                          <a:solidFill>
                            <a:schemeClr val="dk1"/>
                          </a:solidFill>
                          <a:effectLst/>
                        </a:rPr>
                        <a:t> to use different (two or more) parts of the body together, smoothly and efficiently.</a:t>
                      </a:r>
                      <a:endParaRPr lang="en-GB" sz="1200" b="0" dirty="0">
                        <a:solidFill>
                          <a:schemeClr val="dk1"/>
                        </a:solidFill>
                        <a:effectLst/>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baseline="0" dirty="0">
                        <a:solidFill>
                          <a:schemeClr val="dk1"/>
                        </a:solidFill>
                        <a:effectLst/>
                        <a:latin typeface="+mn-lt"/>
                        <a:ea typeface="+mn-ea"/>
                        <a:cs typeface="+mn-cs"/>
                      </a:endParaRPr>
                    </a:p>
                  </a:txBody>
                  <a:tcPr>
                    <a:solidFill>
                      <a:schemeClr val="accent1">
                        <a:lumMod val="40000"/>
                        <a:lumOff val="60000"/>
                      </a:schemeClr>
                    </a:solidFill>
                  </a:tcPr>
                </a:tc>
                <a:extLst>
                  <a:ext uri="{0D108BD9-81ED-4DB2-BD59-A6C34878D82A}">
                    <a16:rowId xmlns:a16="http://schemas.microsoft.com/office/drawing/2014/main" val="1948897614"/>
                  </a:ext>
                </a:extLst>
              </a:tr>
              <a:tr h="552652">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u="none" baseline="0" dirty="0">
                          <a:solidFill>
                            <a:schemeClr val="dk1"/>
                          </a:solidFill>
                          <a:effectLst/>
                          <a:latin typeface="+mn-lt"/>
                          <a:ea typeface="+mn-ea"/>
                          <a:cs typeface="+mn-cs"/>
                        </a:rPr>
                        <a:t>Balance</a:t>
                      </a: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solidFill>
                            <a:schemeClr val="dk1"/>
                          </a:solidFill>
                          <a:effectLst/>
                        </a:rPr>
                        <a:t>is</a:t>
                      </a:r>
                      <a:r>
                        <a:rPr lang="en-GB" sz="1200" b="0" baseline="0" dirty="0">
                          <a:solidFill>
                            <a:schemeClr val="dk1"/>
                          </a:solidFill>
                          <a:effectLst/>
                        </a:rPr>
                        <a:t> the maintenance of the centre of mass over the base of support.</a:t>
                      </a:r>
                    </a:p>
                  </a:txBody>
                  <a:tcPr>
                    <a:solidFill>
                      <a:schemeClr val="accent1">
                        <a:lumMod val="40000"/>
                        <a:lumOff val="60000"/>
                      </a:schemeClr>
                    </a:solidFill>
                  </a:tcPr>
                </a:tc>
                <a:extLst>
                  <a:ext uri="{0D108BD9-81ED-4DB2-BD59-A6C34878D82A}">
                    <a16:rowId xmlns:a16="http://schemas.microsoft.com/office/drawing/2014/main" val="1650310147"/>
                  </a:ext>
                </a:extLst>
              </a:tr>
            </a:tbl>
          </a:graphicData>
        </a:graphic>
      </p:graphicFrame>
      <p:sp>
        <p:nvSpPr>
          <p:cNvPr id="2" name="TextBox 1"/>
          <p:cNvSpPr txBox="1"/>
          <p:nvPr/>
        </p:nvSpPr>
        <p:spPr>
          <a:xfrm>
            <a:off x="60546" y="0"/>
            <a:ext cx="5040739" cy="338554"/>
          </a:xfrm>
          <a:prstGeom prst="rect">
            <a:avLst/>
          </a:prstGeom>
          <a:noFill/>
        </p:spPr>
        <p:txBody>
          <a:bodyPr wrap="none" rtlCol="0" anchor="t">
            <a:spAutoFit/>
          </a:bodyPr>
          <a:lstStyle/>
          <a:p>
            <a:r>
              <a:rPr lang="en-GB" sz="1600" b="1" dirty="0" smtClean="0"/>
              <a:t>PE Summer </a:t>
            </a:r>
            <a:r>
              <a:rPr lang="en-GB" sz="1600" b="1" dirty="0"/>
              <a:t>Term 2: Knowledge Organiser – Cricket Year 9 </a:t>
            </a:r>
          </a:p>
        </p:txBody>
      </p:sp>
      <p:sp>
        <p:nvSpPr>
          <p:cNvPr id="16" name="TextBox 57"/>
          <p:cNvSpPr txBox="1"/>
          <p:nvPr/>
        </p:nvSpPr>
        <p:spPr>
          <a:xfrm>
            <a:off x="5548202" y="2660292"/>
            <a:ext cx="3595798" cy="4197707"/>
          </a:xfrm>
          <a:prstGeom prst="rect">
            <a:avLst/>
          </a:prstGeom>
          <a:solidFill>
            <a:schemeClr val="accent6">
              <a:lumMod val="60000"/>
              <a:lumOff val="40000"/>
            </a:schemeClr>
          </a:solidFill>
          <a:ln w="9525" cmpd="sng">
            <a:solidFill>
              <a:sysClr val="windowText" lastClr="000000"/>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200" b="1" u="sng" dirty="0">
                <a:solidFill>
                  <a:schemeClr val="dk1"/>
                </a:solidFill>
                <a:effectLst/>
                <a:latin typeface="+mn-lt"/>
                <a:ea typeface="+mn-ea"/>
                <a:cs typeface="+mn-cs"/>
              </a:rPr>
              <a:t>Components of Fitness tests</a:t>
            </a:r>
          </a:p>
          <a:p>
            <a:r>
              <a:rPr lang="en-GB" sz="1200" b="1" u="sng" dirty="0">
                <a:solidFill>
                  <a:schemeClr val="dk1"/>
                </a:solidFill>
                <a:effectLst/>
                <a:latin typeface="+mn-lt"/>
                <a:ea typeface="+mn-ea"/>
                <a:cs typeface="+mn-cs"/>
              </a:rPr>
              <a:t>Agility</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Illinois Agility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Speed</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30m Sprint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Cardiovascular endurance</a:t>
            </a:r>
            <a:r>
              <a:rPr lang="en-GB" sz="1200" b="1" dirty="0">
                <a:solidFill>
                  <a:schemeClr val="dk1"/>
                </a:solidFill>
                <a:effectLst/>
                <a:latin typeface="+mn-lt"/>
                <a:ea typeface="+mn-ea"/>
                <a:cs typeface="+mn-cs"/>
              </a:rPr>
              <a:t> – </a:t>
            </a:r>
            <a:r>
              <a:rPr lang="en-GB" sz="1200" b="0" dirty="0">
                <a:solidFill>
                  <a:schemeClr val="dk1"/>
                </a:solidFill>
                <a:effectLst/>
                <a:latin typeface="+mn-lt"/>
                <a:ea typeface="+mn-ea"/>
                <a:cs typeface="+mn-cs"/>
              </a:rPr>
              <a:t>Multi</a:t>
            </a:r>
            <a:r>
              <a:rPr lang="en-GB" sz="1200" b="0" baseline="0" dirty="0">
                <a:solidFill>
                  <a:schemeClr val="dk1"/>
                </a:solidFill>
                <a:effectLst/>
                <a:latin typeface="+mn-lt"/>
                <a:ea typeface="+mn-ea"/>
                <a:cs typeface="+mn-cs"/>
              </a:rPr>
              <a:t> Stage Fitness Test</a:t>
            </a:r>
            <a:endParaRPr lang="en-GB" sz="1200" dirty="0">
              <a:solidFill>
                <a:schemeClr val="dk1"/>
              </a:solidFill>
              <a:effectLst/>
              <a:latin typeface="+mn-lt"/>
              <a:ea typeface="+mn-ea"/>
              <a:cs typeface="+mn-cs"/>
            </a:endParaRP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Co-ordination</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Wall Throw</a:t>
            </a:r>
          </a:p>
          <a:p>
            <a:endParaRPr lang="en-GB" sz="1200" b="1" u="sng"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Balance</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Standing Stork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Reaction Time </a:t>
            </a:r>
            <a:r>
              <a:rPr lang="en-GB" sz="1200" b="1" dirty="0">
                <a:solidFill>
                  <a:schemeClr val="dk1"/>
                </a:solidFill>
                <a:effectLst/>
                <a:latin typeface="+mn-lt"/>
                <a:ea typeface="+mn-ea"/>
                <a:cs typeface="+mn-cs"/>
              </a:rPr>
              <a:t>– </a:t>
            </a:r>
            <a:r>
              <a:rPr lang="en-GB" sz="1200" dirty="0">
                <a:solidFill>
                  <a:schemeClr val="dk1"/>
                </a:solidFill>
                <a:effectLst/>
                <a:latin typeface="+mn-lt"/>
                <a:ea typeface="+mn-ea"/>
                <a:cs typeface="+mn-cs"/>
              </a:rPr>
              <a:t>Ruler Drop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Muscular Endurance</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Sit up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Strength </a:t>
            </a:r>
            <a:r>
              <a:rPr lang="en-GB" sz="1200" b="1" dirty="0">
                <a:solidFill>
                  <a:schemeClr val="dk1"/>
                </a:solidFill>
                <a:effectLst/>
                <a:latin typeface="+mn-lt"/>
                <a:ea typeface="+mn-ea"/>
                <a:cs typeface="+mn-cs"/>
              </a:rPr>
              <a:t>– </a:t>
            </a:r>
            <a:r>
              <a:rPr lang="en-GB" sz="1200" dirty="0">
                <a:solidFill>
                  <a:schemeClr val="dk1"/>
                </a:solidFill>
                <a:effectLst/>
                <a:latin typeface="+mn-lt"/>
                <a:ea typeface="+mn-ea"/>
                <a:cs typeface="+mn-cs"/>
              </a:rPr>
              <a:t>1 Repetition Max Test (1RM)</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Flexibility</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Sit and Reach Test</a:t>
            </a:r>
          </a:p>
          <a:p>
            <a:endParaRPr lang="en-GB" sz="1200" dirty="0">
              <a:solidFill>
                <a:schemeClr val="dk1"/>
              </a:solidFill>
              <a:effectLst/>
              <a:latin typeface="+mn-lt"/>
              <a:ea typeface="+mn-ea"/>
              <a:cs typeface="+mn-cs"/>
            </a:endParaRPr>
          </a:p>
          <a:p>
            <a:r>
              <a:rPr lang="en-GB" sz="1200" b="1" u="sng" dirty="0">
                <a:solidFill>
                  <a:schemeClr val="dk1"/>
                </a:solidFill>
                <a:effectLst/>
                <a:latin typeface="+mn-lt"/>
                <a:ea typeface="+mn-ea"/>
                <a:cs typeface="+mn-cs"/>
              </a:rPr>
              <a:t>Power</a:t>
            </a:r>
            <a:r>
              <a:rPr lang="en-GB" sz="1200" b="1" dirty="0">
                <a:solidFill>
                  <a:schemeClr val="dk1"/>
                </a:solidFill>
                <a:effectLst/>
                <a:latin typeface="+mn-lt"/>
                <a:ea typeface="+mn-ea"/>
                <a:cs typeface="+mn-cs"/>
              </a:rPr>
              <a:t> – </a:t>
            </a:r>
            <a:r>
              <a:rPr lang="en-GB" sz="1200" dirty="0">
                <a:solidFill>
                  <a:schemeClr val="dk1"/>
                </a:solidFill>
                <a:effectLst/>
                <a:latin typeface="+mn-lt"/>
                <a:ea typeface="+mn-ea"/>
                <a:cs typeface="+mn-cs"/>
              </a:rPr>
              <a:t>Vertical Jump Test</a:t>
            </a:r>
          </a:p>
          <a:p>
            <a:endParaRPr lang="en-GB" sz="1100" dirty="0"/>
          </a:p>
        </p:txBody>
      </p:sp>
      <p:sp>
        <p:nvSpPr>
          <p:cNvPr id="3" name="Rectangle 2"/>
          <p:cNvSpPr/>
          <p:nvPr/>
        </p:nvSpPr>
        <p:spPr>
          <a:xfrm>
            <a:off x="60546" y="362269"/>
            <a:ext cx="1891859" cy="4278094"/>
          </a:xfrm>
          <a:prstGeom prst="rect">
            <a:avLst/>
          </a:prstGeom>
        </p:spPr>
        <p:txBody>
          <a:bodyPr wrap="square">
            <a:spAutoFit/>
          </a:bodyPr>
          <a:lstStyle/>
          <a:p>
            <a:pPr lvl="0" algn="ctr"/>
            <a:r>
              <a:rPr lang="en-GB" sz="1600" b="1" u="sng" dirty="0">
                <a:solidFill>
                  <a:schemeClr val="dk1"/>
                </a:solidFill>
              </a:rPr>
              <a:t>Key Words</a:t>
            </a:r>
          </a:p>
          <a:p>
            <a:pPr lvl="0" algn="ctr"/>
            <a:endParaRPr lang="en-GB" sz="1600" dirty="0">
              <a:solidFill>
                <a:schemeClr val="dk1"/>
              </a:solidFill>
            </a:endParaRPr>
          </a:p>
          <a:p>
            <a:pPr>
              <a:buFontTx/>
              <a:buNone/>
            </a:pPr>
            <a:r>
              <a:rPr lang="en-GB" sz="1600" dirty="0"/>
              <a:t>Technique</a:t>
            </a:r>
          </a:p>
          <a:p>
            <a:pPr>
              <a:buFontTx/>
              <a:buNone/>
            </a:pPr>
            <a:r>
              <a:rPr lang="en-GB" sz="1600" dirty="0"/>
              <a:t>Reactions</a:t>
            </a:r>
          </a:p>
          <a:p>
            <a:pPr>
              <a:buFontTx/>
              <a:buNone/>
            </a:pPr>
            <a:r>
              <a:rPr lang="en-GB" sz="1600" dirty="0"/>
              <a:t>Awareness </a:t>
            </a:r>
          </a:p>
          <a:p>
            <a:pPr>
              <a:buFontTx/>
              <a:buNone/>
            </a:pPr>
            <a:r>
              <a:rPr lang="en-GB" sz="1600" dirty="0"/>
              <a:t>Decision</a:t>
            </a:r>
          </a:p>
          <a:p>
            <a:pPr>
              <a:buFontTx/>
              <a:buNone/>
            </a:pPr>
            <a:r>
              <a:rPr lang="en-GB" sz="1600" dirty="0"/>
              <a:t>Fingers ready</a:t>
            </a:r>
          </a:p>
          <a:p>
            <a:pPr>
              <a:buFontTx/>
              <a:buNone/>
            </a:pPr>
            <a:r>
              <a:rPr lang="en-GB" sz="1600" dirty="0"/>
              <a:t>Catching</a:t>
            </a:r>
          </a:p>
          <a:p>
            <a:pPr>
              <a:buFontTx/>
              <a:buNone/>
            </a:pPr>
            <a:r>
              <a:rPr lang="en-GB" sz="1600" dirty="0"/>
              <a:t>Throwing</a:t>
            </a:r>
          </a:p>
          <a:p>
            <a:pPr>
              <a:buFontTx/>
              <a:buNone/>
            </a:pPr>
            <a:r>
              <a:rPr lang="en-GB" sz="1600" dirty="0"/>
              <a:t>Overarm</a:t>
            </a:r>
          </a:p>
          <a:p>
            <a:pPr>
              <a:buFontTx/>
              <a:buNone/>
            </a:pPr>
            <a:r>
              <a:rPr lang="en-GB" sz="1600" dirty="0"/>
              <a:t>Bowling</a:t>
            </a:r>
          </a:p>
          <a:p>
            <a:pPr>
              <a:buFontTx/>
              <a:buNone/>
            </a:pPr>
            <a:r>
              <a:rPr lang="en-GB" sz="1600" dirty="0"/>
              <a:t>Batting</a:t>
            </a:r>
          </a:p>
          <a:p>
            <a:pPr>
              <a:buFontTx/>
              <a:buNone/>
            </a:pPr>
            <a:r>
              <a:rPr lang="en-GB" sz="1600" dirty="0"/>
              <a:t>Fielding</a:t>
            </a:r>
          </a:p>
          <a:p>
            <a:pPr>
              <a:buFontTx/>
              <a:buNone/>
            </a:pPr>
            <a:r>
              <a:rPr lang="en-GB" sz="1600" dirty="0"/>
              <a:t>Balance</a:t>
            </a:r>
          </a:p>
          <a:p>
            <a:pPr>
              <a:buFontTx/>
              <a:buNone/>
            </a:pPr>
            <a:r>
              <a:rPr lang="en-GB" sz="1600" dirty="0"/>
              <a:t>Agility</a:t>
            </a:r>
          </a:p>
          <a:p>
            <a:pPr>
              <a:buFontTx/>
              <a:buNone/>
            </a:pPr>
            <a:r>
              <a:rPr lang="en-GB" sz="1600" dirty="0"/>
              <a:t>Coordination</a:t>
            </a:r>
          </a:p>
          <a:p>
            <a:pPr>
              <a:buFontTx/>
              <a:buNone/>
            </a:pPr>
            <a:r>
              <a:rPr lang="en-GB" sz="1600" dirty="0"/>
              <a:t>Flexibility</a:t>
            </a:r>
          </a:p>
        </p:txBody>
      </p:sp>
      <p:grpSp>
        <p:nvGrpSpPr>
          <p:cNvPr id="18" name="Group 17"/>
          <p:cNvGrpSpPr>
            <a:grpSpLocks/>
          </p:cNvGrpSpPr>
          <p:nvPr/>
        </p:nvGrpSpPr>
        <p:grpSpPr bwMode="auto">
          <a:xfrm>
            <a:off x="1997849" y="3513616"/>
            <a:ext cx="1251207" cy="831215"/>
            <a:chOff x="0" y="0"/>
            <a:chExt cx="3529830" cy="2381250"/>
          </a:xfrm>
        </p:grpSpPr>
        <p:pic>
          <p:nvPicPr>
            <p:cNvPr id="19" name="Picture 18" descr="Image result for throwing a cricket ball"/>
            <p:cNvPicPr>
              <a:picLocks noChangeAspect="1" noChangeArrowheads="1"/>
            </p:cNvPicPr>
            <p:nvPr/>
          </p:nvPicPr>
          <p:blipFill>
            <a:blip r:embed="rId3" cstate="print">
              <a:extLst>
                <a:ext uri="{28A0092B-C50C-407E-A947-70E740481C1C}">
                  <a14:useLocalDpi xmlns:a14="http://schemas.microsoft.com/office/drawing/2010/main" val="0"/>
                </a:ext>
              </a:extLst>
            </a:blip>
            <a:srcRect l="6100" t="3685" r="18301" b="7617"/>
            <a:stretch>
              <a:fillRect/>
            </a:stretch>
          </p:blipFill>
          <p:spPr bwMode="auto">
            <a:xfrm>
              <a:off x="0" y="0"/>
              <a:ext cx="1870911" cy="236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l="3448" r="29767"/>
            <a:stretch>
              <a:fillRect/>
            </a:stretch>
          </p:blipFill>
          <p:spPr bwMode="auto">
            <a:xfrm>
              <a:off x="1861388" y="0"/>
              <a:ext cx="1668442"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1" name="Picture 20" descr="Image result for cricket hands catch"/>
          <p:cNvPicPr>
            <a:picLocks noChangeAspect="1" noChangeArrowheads="1"/>
          </p:cNvPicPr>
          <p:nvPr/>
        </p:nvPicPr>
        <p:blipFill>
          <a:blip r:embed="rId5">
            <a:extLst>
              <a:ext uri="{28A0092B-C50C-407E-A947-70E740481C1C}">
                <a14:useLocalDpi xmlns:a14="http://schemas.microsoft.com/office/drawing/2010/main" val="0"/>
              </a:ext>
            </a:extLst>
          </a:blip>
          <a:srcRect l="34500" t="3043" r="25250" b="36522"/>
          <a:stretch>
            <a:fillRect/>
          </a:stretch>
        </p:blipFill>
        <p:spPr bwMode="auto">
          <a:xfrm>
            <a:off x="1952405" y="1047735"/>
            <a:ext cx="1296651" cy="910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Image result for catching in cricket techniques"/>
          <p:cNvPicPr>
            <a:picLocks noChangeAspect="1" noChangeArrowheads="1"/>
          </p:cNvPicPr>
          <p:nvPr/>
        </p:nvPicPr>
        <p:blipFill>
          <a:blip r:embed="rId6" cstate="print">
            <a:extLst>
              <a:ext uri="{28A0092B-C50C-407E-A947-70E740481C1C}">
                <a14:useLocalDpi xmlns:a14="http://schemas.microsoft.com/office/drawing/2010/main" val="0"/>
              </a:ext>
            </a:extLst>
          </a:blip>
          <a:srcRect l="17137" t="22223" r="2702" b="15150"/>
          <a:stretch>
            <a:fillRect/>
          </a:stretch>
        </p:blipFill>
        <p:spPr bwMode="auto">
          <a:xfrm>
            <a:off x="1993867" y="2296673"/>
            <a:ext cx="1324520" cy="845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
          <p:cNvSpPr txBox="1"/>
          <p:nvPr/>
        </p:nvSpPr>
        <p:spPr>
          <a:xfrm>
            <a:off x="5518707" y="0"/>
            <a:ext cx="3625293" cy="2657004"/>
          </a:xfrm>
          <a:prstGeom prst="rect">
            <a:avLst/>
          </a:prstGeom>
          <a:solidFill>
            <a:schemeClr val="accent5">
              <a:lumMod val="40000"/>
              <a:lumOff val="60000"/>
            </a:schemeClr>
          </a:solidFill>
          <a:ln w="9525" cmpd="sng">
            <a:solidFill>
              <a:schemeClr val="lt1">
                <a:shade val="50000"/>
              </a:schemeClr>
            </a:solid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just">
              <a:lnSpc>
                <a:spcPts val="800"/>
              </a:lnSpc>
            </a:pPr>
            <a:r>
              <a:rPr lang="en-GB" sz="1200" b="1" u="sng" dirty="0"/>
              <a:t>Benefits</a:t>
            </a:r>
            <a:r>
              <a:rPr lang="en-GB" sz="1200" b="1" u="sng" baseline="0" dirty="0"/>
              <a:t> of fitness testing</a:t>
            </a:r>
          </a:p>
          <a:p>
            <a:pPr algn="just">
              <a:lnSpc>
                <a:spcPts val="800"/>
              </a:lnSpc>
            </a:pPr>
            <a:endParaRPr lang="en-GB" sz="1200" b="1" u="sng" baseline="0" dirty="0"/>
          </a:p>
          <a:p>
            <a:pPr>
              <a:lnSpc>
                <a:spcPts val="800"/>
              </a:lnSpc>
            </a:pPr>
            <a:r>
              <a:rPr lang="en-GB" sz="1200" b="0" u="none" baseline="0" dirty="0"/>
              <a:t>-    Identify strengths and areas for improvement</a:t>
            </a:r>
          </a:p>
          <a:p>
            <a:pPr>
              <a:lnSpc>
                <a:spcPts val="800"/>
              </a:lnSpc>
            </a:pPr>
            <a:r>
              <a:rPr lang="en-GB" sz="1200" b="0" u="none" baseline="0" dirty="0"/>
              <a:t>-    Identify training requirements</a:t>
            </a:r>
          </a:p>
          <a:p>
            <a:pPr>
              <a:lnSpc>
                <a:spcPts val="800"/>
              </a:lnSpc>
            </a:pPr>
            <a:r>
              <a:rPr lang="en-GB" sz="1200" b="0" u="none" baseline="0" dirty="0"/>
              <a:t>-    To show a starting level of fitness</a:t>
            </a:r>
          </a:p>
          <a:p>
            <a:pPr marL="171450" indent="-171450">
              <a:lnSpc>
                <a:spcPts val="800"/>
              </a:lnSpc>
              <a:buFontTx/>
              <a:buChar char="-"/>
            </a:pPr>
            <a:r>
              <a:rPr lang="en-GB" sz="1200" b="0" u="none" baseline="0" dirty="0"/>
              <a:t>To motivate</a:t>
            </a:r>
          </a:p>
          <a:p>
            <a:pPr marL="171450" indent="-171450">
              <a:lnSpc>
                <a:spcPts val="800"/>
              </a:lnSpc>
              <a:buFontTx/>
              <a:buChar char="-"/>
            </a:pPr>
            <a:r>
              <a:rPr lang="en-GB" sz="1200" b="0" u="none" baseline="0" dirty="0"/>
              <a:t>To provide goals</a:t>
            </a:r>
          </a:p>
          <a:p>
            <a:pPr marL="171450" indent="-171450" algn="just">
              <a:lnSpc>
                <a:spcPts val="800"/>
              </a:lnSpc>
              <a:buFontTx/>
              <a:buChar char="-"/>
            </a:pPr>
            <a:endParaRPr lang="en-GB" sz="1200" b="0" u="none" baseline="0" dirty="0"/>
          </a:p>
          <a:p>
            <a:pPr marL="171450" indent="-171450" algn="just">
              <a:lnSpc>
                <a:spcPts val="800"/>
              </a:lnSpc>
              <a:buFontTx/>
              <a:buChar char="-"/>
            </a:pPr>
            <a:endParaRPr lang="en-GB" sz="1200" dirty="0"/>
          </a:p>
          <a:p>
            <a:pPr marL="171450" indent="-171450" algn="just">
              <a:lnSpc>
                <a:spcPts val="800"/>
              </a:lnSpc>
              <a:buFontTx/>
              <a:buChar char="-"/>
            </a:pPr>
            <a:endParaRPr lang="en-GB" sz="1200" b="0" u="none" baseline="0" dirty="0"/>
          </a:p>
          <a:p>
            <a:pPr algn="just">
              <a:lnSpc>
                <a:spcPts val="800"/>
              </a:lnSpc>
            </a:pPr>
            <a:r>
              <a:rPr lang="en-GB" sz="1200" b="1" u="sng" baseline="0" dirty="0"/>
              <a:t>During and after training programme</a:t>
            </a:r>
          </a:p>
          <a:p>
            <a:pPr algn="just">
              <a:lnSpc>
                <a:spcPts val="800"/>
              </a:lnSpc>
            </a:pPr>
            <a:endParaRPr lang="en-GB" sz="1200" b="1" u="sng" baseline="0" dirty="0"/>
          </a:p>
          <a:p>
            <a:pPr algn="just">
              <a:lnSpc>
                <a:spcPts val="800"/>
              </a:lnSpc>
            </a:pPr>
            <a:r>
              <a:rPr lang="en-GB" sz="1200" b="0" u="none" baseline="0" dirty="0"/>
              <a:t>-   To monitor improvement</a:t>
            </a:r>
          </a:p>
          <a:p>
            <a:pPr algn="just">
              <a:lnSpc>
                <a:spcPts val="800"/>
              </a:lnSpc>
            </a:pPr>
            <a:r>
              <a:rPr lang="en-GB" sz="1200" b="0" u="none" baseline="0" dirty="0"/>
              <a:t>- To compare results against the norms of the</a:t>
            </a:r>
            <a:r>
              <a:rPr lang="en-GB" sz="1200" dirty="0"/>
              <a:t>    </a:t>
            </a:r>
            <a:r>
              <a:rPr lang="en-GB" sz="1200" b="0" u="none" baseline="0" dirty="0"/>
              <a:t>group/national average</a:t>
            </a:r>
          </a:p>
          <a:p>
            <a:pPr marL="171450" indent="-171450" algn="just">
              <a:lnSpc>
                <a:spcPts val="800"/>
              </a:lnSpc>
              <a:buFontTx/>
              <a:buChar char="-"/>
            </a:pPr>
            <a:r>
              <a:rPr lang="en-GB" sz="1200" b="0" u="none" baseline="0" dirty="0"/>
              <a:t>To identify whether training has been successful</a:t>
            </a:r>
          </a:p>
          <a:p>
            <a:pPr marL="171450" indent="-171450" algn="just">
              <a:lnSpc>
                <a:spcPts val="800"/>
              </a:lnSpc>
              <a:buFontTx/>
              <a:buChar char="-"/>
            </a:pPr>
            <a:endParaRPr lang="en-GB" sz="1200" dirty="0"/>
          </a:p>
          <a:p>
            <a:pPr algn="just">
              <a:lnSpc>
                <a:spcPts val="800"/>
              </a:lnSpc>
            </a:pPr>
            <a:endParaRPr lang="en-GB" sz="1200" b="0" u="none" baseline="0" dirty="0"/>
          </a:p>
          <a:p>
            <a:pPr marL="171450" indent="-171450" algn="just">
              <a:lnSpc>
                <a:spcPts val="800"/>
              </a:lnSpc>
              <a:buFontTx/>
              <a:buChar char="-"/>
            </a:pPr>
            <a:endParaRPr lang="en-GB" sz="1200" b="0" u="none" baseline="0" dirty="0"/>
          </a:p>
          <a:p>
            <a:pPr algn="just">
              <a:lnSpc>
                <a:spcPts val="800"/>
              </a:lnSpc>
            </a:pPr>
            <a:r>
              <a:rPr lang="en-GB" sz="1200" b="1" u="sng" baseline="0" dirty="0"/>
              <a:t>Limitations of fitness testing</a:t>
            </a:r>
          </a:p>
          <a:p>
            <a:pPr algn="just">
              <a:lnSpc>
                <a:spcPts val="800"/>
              </a:lnSpc>
            </a:pPr>
            <a:endParaRPr lang="en-GB" sz="1200" b="1" u="sng" baseline="0" dirty="0"/>
          </a:p>
          <a:p>
            <a:pPr algn="just">
              <a:lnSpc>
                <a:spcPts val="800"/>
              </a:lnSpc>
            </a:pPr>
            <a:r>
              <a:rPr lang="en-GB" sz="1200" b="0" u="none" baseline="0" dirty="0"/>
              <a:t>- Tests do not have competitive conditions</a:t>
            </a:r>
          </a:p>
          <a:p>
            <a:pPr algn="just">
              <a:lnSpc>
                <a:spcPts val="800"/>
              </a:lnSpc>
            </a:pPr>
            <a:r>
              <a:rPr lang="en-GB" sz="1200" b="0" u="none" baseline="0" dirty="0"/>
              <a:t>- Some tests have questionable reliability</a:t>
            </a:r>
          </a:p>
          <a:p>
            <a:pPr algn="just">
              <a:lnSpc>
                <a:spcPts val="800"/>
              </a:lnSpc>
            </a:pPr>
            <a:r>
              <a:rPr lang="en-GB" sz="1200" b="0" u="none" baseline="0" dirty="0"/>
              <a:t>- Tests must be carried out using correct procedures to   increase validity</a:t>
            </a:r>
          </a:p>
          <a:p>
            <a:pPr algn="l">
              <a:lnSpc>
                <a:spcPts val="800"/>
              </a:lnSpc>
            </a:pPr>
            <a:endParaRPr lang="en-GB" sz="1200" b="0" u="none" baseline="0" dirty="0"/>
          </a:p>
        </p:txBody>
      </p:sp>
    </p:spTree>
    <p:extLst>
      <p:ext uri="{BB962C8B-B14F-4D97-AF65-F5344CB8AC3E}">
        <p14:creationId xmlns:p14="http://schemas.microsoft.com/office/powerpoint/2010/main" val="1249693901"/>
      </p:ext>
    </p:extLst>
  </p:cSld>
  <p:clrMapOvr>
    <a:masterClrMapping/>
  </p:clrMapOvr>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44546A"/>
      </a:dk2>
      <a:lt2>
        <a:srgbClr val="E7E6E6"/>
      </a:lt2>
      <a:accent1>
        <a:srgbClr val="6699FF"/>
      </a:accent1>
      <a:accent2>
        <a:srgbClr val="FF6600"/>
      </a:accent2>
      <a:accent3>
        <a:srgbClr val="FF66FF"/>
      </a:accent3>
      <a:accent4>
        <a:srgbClr val="FFC000"/>
      </a:accent4>
      <a:accent5>
        <a:srgbClr val="FF3300"/>
      </a:accent5>
      <a:accent6>
        <a:srgbClr val="99FF66"/>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6" ma:contentTypeDescription="Create a new document." ma:contentTypeScope="" ma:versionID="79ae722024606cc1a2ceb13140155457">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53bcbe81e7b6cb1009ee87a12d1b3902"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ocd6018547d84eb2a74aa46bab3c27a8 xmlns="98ad77b7-36cf-4fc5-a12d-9aab5d805e21">
      <Terms xmlns="http://schemas.microsoft.com/office/infopath/2007/PartnerControls"/>
    </ocd6018547d84eb2a74aa46bab3c27a8>
    <SharedWithUsers xmlns="98ad77b7-36cf-4fc5-a12d-9aab5d805e21">
      <UserInfo>
        <DisplayName/>
        <AccountId xsi:nil="true"/>
        <AccountType/>
      </UserInfo>
    </SharedWithUsers>
    <TaxCatchAll xmlns="98ad77b7-36cf-4fc5-a12d-9aab5d805e21"/>
  </documentManagement>
</p:properties>
</file>

<file path=customXml/itemProps1.xml><?xml version="1.0" encoding="utf-8"?>
<ds:datastoreItem xmlns:ds="http://schemas.openxmlformats.org/officeDocument/2006/customXml" ds:itemID="{64CC1593-9A26-488E-B385-323BB49B7DC4}"/>
</file>

<file path=customXml/itemProps2.xml><?xml version="1.0" encoding="utf-8"?>
<ds:datastoreItem xmlns:ds="http://schemas.openxmlformats.org/officeDocument/2006/customXml" ds:itemID="{68C4846A-9661-409B-A80F-F96F1FBDFB43}"/>
</file>

<file path=customXml/itemProps3.xml><?xml version="1.0" encoding="utf-8"?>
<ds:datastoreItem xmlns:ds="http://schemas.openxmlformats.org/officeDocument/2006/customXml" ds:itemID="{61FEF0D3-0054-4F02-A776-94E0D1FFB0FA}"/>
</file>

<file path=docProps/app.xml><?xml version="1.0" encoding="utf-8"?>
<Properties xmlns="http://schemas.openxmlformats.org/officeDocument/2006/extended-properties" xmlns:vt="http://schemas.openxmlformats.org/officeDocument/2006/docPropsVTypes">
  <Template>office theme</Template>
  <TotalTime>1788</TotalTime>
  <Words>7241</Words>
  <Application>Microsoft Office PowerPoint</Application>
  <PresentationFormat>On-screen Show (4:3)</PresentationFormat>
  <Paragraphs>1106</Paragraphs>
  <Slides>24</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Verdana</vt:lpstr>
      <vt:lpstr>Wingdings 2</vt:lpstr>
      <vt:lpstr>Office Theme</vt:lpstr>
      <vt:lpstr>Autumn 1 </vt:lpstr>
      <vt:lpstr>PowerPoint Presentation</vt:lpstr>
      <vt:lpstr>PowerPoint Presentation</vt:lpstr>
      <vt:lpstr>PowerPoint Presentation</vt:lpstr>
      <vt:lpstr>Autumn 2 </vt:lpstr>
      <vt:lpstr>PowerPoint Presentation</vt:lpstr>
      <vt:lpstr>PowerPoint Presentation</vt:lpstr>
      <vt:lpstr>PowerPoint Presentation</vt:lpstr>
      <vt:lpstr>Spring 1 </vt:lpstr>
      <vt:lpstr>PowerPoint Presentation</vt:lpstr>
      <vt:lpstr>PowerPoint Presentation</vt:lpstr>
      <vt:lpstr>PowerPoint Presentation</vt:lpstr>
      <vt:lpstr>Spring 2 </vt:lpstr>
      <vt:lpstr>PowerPoint Presentation</vt:lpstr>
      <vt:lpstr>PowerPoint Presentation</vt:lpstr>
      <vt:lpstr>PowerPoint Presentation</vt:lpstr>
      <vt:lpstr>Summer 1 </vt:lpstr>
      <vt:lpstr>PowerPoint Presentation</vt:lpstr>
      <vt:lpstr>PowerPoint Presentation</vt:lpstr>
      <vt:lpstr>PowerPoint Presentation</vt:lpstr>
      <vt:lpstr>Summer 2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Farzana Issam</dc:creator>
  <cp:lastModifiedBy>Andrew Brown</cp:lastModifiedBy>
  <cp:revision>61</cp:revision>
  <cp:lastPrinted>2017-04-24T12:47:12Z</cp:lastPrinted>
  <dcterms:created xsi:type="dcterms:W3CDTF">2017-04-15T07:37:09Z</dcterms:created>
  <dcterms:modified xsi:type="dcterms:W3CDTF">2018-08-07T09:07:19Z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0x010100535B95018EEC6A4E957E291E46DCCEC2</vt:lpwstr>
  </property>
  <property fmtid="{D5CDD505-2E9C-101B-9397-08002B2CF9AE}" pid="3" name="_SourceUrl">
    <vt:lpwstr/>
  </property>
  <property fmtid="{D5CDD505-2E9C-101B-9397-08002B2CF9AE}" pid="4" name="_SharedFileIndex">
    <vt:lpwstr/>
  </property>
  <property fmtid="{D5CDD505-2E9C-101B-9397-08002B2CF9AE}" pid="5" name="ComplianceAssetId">
    <vt:lpwstr/>
  </property>
  <property fmtid="{D5CDD505-2E9C-101B-9397-08002B2CF9AE}" pid="6" name="Postcard">
    <vt:lpwstr/>
  </property>
</Properties>
</file>