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8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2" r:id="rId2"/>
    <p:sldId id="273" r:id="rId3"/>
    <p:sldId id="275" r:id="rId4"/>
    <p:sldId id="278" r:id="rId5"/>
    <p:sldId id="276" r:id="rId6"/>
    <p:sldId id="277" r:id="rId7"/>
    <p:sldId id="266" r:id="rId8"/>
    <p:sldId id="267" r:id="rId9"/>
    <p:sldId id="268" r:id="rId10"/>
    <p:sldId id="269" r:id="rId11"/>
    <p:sldId id="270" r:id="rId12"/>
    <p:sldId id="271" r:id="rId13"/>
    <p:sldId id="259" r:id="rId14"/>
    <p:sldId id="260" r:id="rId15"/>
    <p:sldId id="263" r:id="rId16"/>
    <p:sldId id="265" r:id="rId17"/>
    <p:sldId id="262" r:id="rId18"/>
    <p:sldId id="261" r:id="rId19"/>
    <p:sldId id="26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50" autoAdjust="0"/>
    <p:restoredTop sz="94660"/>
  </p:normalViewPr>
  <p:slideViewPr>
    <p:cSldViewPr snapToGrid="0">
      <p:cViewPr varScale="1">
        <p:scale>
          <a:sx n="83" d="100"/>
          <a:sy n="83" d="100"/>
        </p:scale>
        <p:origin x="754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519D58-5E5D-4368-9B7F-749BFE1740B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45EF0B-91C1-4B69-A40A-FFB17BE9C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EC7618-F201-4E00-8012-5414D18051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6096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644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381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EC7618-F201-4E00-8012-5414D180512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4717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223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52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09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0087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5656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117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91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2440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3110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6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4400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1695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401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Year 7 Spring 1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EC7618-F201-4E00-8012-5414D180512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680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326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942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335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575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547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33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32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821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69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9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87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4A27D-EE28-4B47-A34D-D309ABE2E28F}" type="datetimeFigureOut">
              <a:rPr lang="en-GB" smtClean="0"/>
              <a:t>02/07/2018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3C1E8-275C-4FB5-8333-3DC5BA4036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480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tmp"/><Relationship Id="rId5" Type="http://schemas.openxmlformats.org/officeDocument/2006/relationships/image" Target="../media/image3.tmp"/><Relationship Id="rId10" Type="http://schemas.openxmlformats.org/officeDocument/2006/relationships/image" Target="../media/image8.tmp"/><Relationship Id="rId4" Type="http://schemas.openxmlformats.org/officeDocument/2006/relationships/image" Target="../media/image2.tmp"/><Relationship Id="rId9" Type="http://schemas.openxmlformats.org/officeDocument/2006/relationships/image" Target="../media/image7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90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31.gif"/><Relationship Id="rId5" Type="http://schemas.openxmlformats.org/officeDocument/2006/relationships/image" Target="../media/image25.png"/><Relationship Id="rId10" Type="http://schemas.openxmlformats.org/officeDocument/2006/relationships/image" Target="../media/image30.gif"/><Relationship Id="rId4" Type="http://schemas.openxmlformats.org/officeDocument/2006/relationships/image" Target="../media/image1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1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gif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tm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1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170.png"/><Relationship Id="rId9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745127"/>
              </p:ext>
            </p:extLst>
          </p:nvPr>
        </p:nvGraphicFramePr>
        <p:xfrm>
          <a:off x="94027" y="29507"/>
          <a:ext cx="4574603" cy="2879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5792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04881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9892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Algebra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71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: Sequences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90698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list of numbers that follow a rule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7249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Nth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Term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Formula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used to calculate the terms of a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90698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Linear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For example,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4x + 5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290698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Quadratic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For example, 2x² + 3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47249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Ascending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When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 series of numbers increases</a:t>
                      </a:r>
                    </a:p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e.g. 2, 4, 6, 8, 10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47249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Descending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When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 series of numbers decreases</a:t>
                      </a:r>
                    </a:p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e.g., 7, 5, 3, 1, -1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90698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Substitute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When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you replace a letter with a number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104372"/>
              </p:ext>
            </p:extLst>
          </p:nvPr>
        </p:nvGraphicFramePr>
        <p:xfrm>
          <a:off x="281496" y="4850531"/>
          <a:ext cx="8774267" cy="236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74267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 smtClean="0">
                          <a:solidFill>
                            <a:schemeClr val="bg1"/>
                          </a:solidFill>
                        </a:rPr>
                        <a:t>Number</a:t>
                      </a:r>
                      <a:r>
                        <a:rPr lang="en-GB" sz="1100" b="1" baseline="0" dirty="0" smtClean="0">
                          <a:solidFill>
                            <a:schemeClr val="bg1"/>
                          </a:solidFill>
                        </a:rPr>
                        <a:t> 71: Calculations</a:t>
                      </a:r>
                      <a:endParaRPr lang="en-GB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93" y="3159086"/>
            <a:ext cx="1596628" cy="528115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1841445" y="3103360"/>
            <a:ext cx="2670140" cy="77200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spcBef>
                <a:spcPts val="750"/>
              </a:spcBef>
              <a:buNone/>
              <a:defRPr/>
            </a:pPr>
            <a:r>
              <a:rPr lang="en-GB" sz="1200" dirty="0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You will also get a weekly task on </a:t>
            </a:r>
            <a:r>
              <a:rPr lang="en-GB" sz="1200" dirty="0" err="1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MyMaths</a:t>
            </a:r>
            <a:r>
              <a:rPr lang="en-GB" sz="1200" dirty="0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 to complete on these topics</a:t>
            </a:r>
          </a:p>
          <a:p>
            <a:pPr marL="0" indent="0" defTabSz="685800">
              <a:spcBef>
                <a:spcPts val="750"/>
              </a:spcBef>
              <a:buNone/>
              <a:defRPr/>
            </a:pPr>
            <a:endParaRPr lang="en-GB" sz="2100" dirty="0">
              <a:solidFill>
                <a:srgbClr val="6699FF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6941969" y="442517"/>
            <a:ext cx="5186300" cy="3616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defRPr/>
            </a:pPr>
            <a:r>
              <a:rPr lang="en-GB" sz="5100" b="1" u="sng" dirty="0">
                <a:solidFill>
                  <a:prstClr val="black"/>
                </a:solidFill>
                <a:latin typeface="Calibri Light" panose="020F0302020204030204"/>
              </a:rPr>
              <a:t>Year 7 Autumn 1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550024"/>
              </p:ext>
            </p:extLst>
          </p:nvPr>
        </p:nvGraphicFramePr>
        <p:xfrm>
          <a:off x="6447169" y="1240613"/>
          <a:ext cx="4517318" cy="236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17318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19139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71: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33" y="5236588"/>
            <a:ext cx="1266782" cy="1386478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500" y="5433057"/>
            <a:ext cx="1632924" cy="11392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5509" y="5046972"/>
            <a:ext cx="1433945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A factor tree looks like this…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90503" y="5059412"/>
            <a:ext cx="1440180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Factors and multiples are…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06425" y="5066751"/>
            <a:ext cx="1407317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The prime numbers are…</a:t>
            </a:r>
          </a:p>
        </p:txBody>
      </p:sp>
      <p:pic>
        <p:nvPicPr>
          <p:cNvPr id="17" name="Picture 16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319" y="5361150"/>
            <a:ext cx="1202787" cy="12111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7889" y="5356711"/>
            <a:ext cx="1234941" cy="121559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668629" y="5066751"/>
            <a:ext cx="1284818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The square numbers are…</a:t>
            </a:r>
          </a:p>
        </p:txBody>
      </p:sp>
      <p:pic>
        <p:nvPicPr>
          <p:cNvPr id="20" name="Picture 19" descr="Screen Clippi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614" y="5356711"/>
            <a:ext cx="1289683" cy="122935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75946" y="5079338"/>
            <a:ext cx="1321724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The cube numbers are…</a:t>
            </a:r>
          </a:p>
        </p:txBody>
      </p:sp>
      <p:pic>
        <p:nvPicPr>
          <p:cNvPr id="22" name="Picture 21" descr="Screen Clippi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672" y="5498963"/>
            <a:ext cx="1559951" cy="450751"/>
          </a:xfrm>
          <a:prstGeom prst="rect">
            <a:avLst/>
          </a:prstGeom>
        </p:spPr>
      </p:pic>
      <p:pic>
        <p:nvPicPr>
          <p:cNvPr id="23" name="Picture 22" descr="Screen Clippi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548" y="5349538"/>
            <a:ext cx="1167907" cy="163684"/>
          </a:xfrm>
          <a:prstGeom prst="rect">
            <a:avLst/>
          </a:prstGeom>
        </p:spPr>
      </p:pic>
      <p:pic>
        <p:nvPicPr>
          <p:cNvPr id="24" name="Picture 23" descr="Screen Clippi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294" y="6152458"/>
            <a:ext cx="1546156" cy="341550"/>
          </a:xfrm>
          <a:prstGeom prst="rect">
            <a:avLst/>
          </a:prstGeom>
        </p:spPr>
      </p:pic>
      <p:pic>
        <p:nvPicPr>
          <p:cNvPr id="25" name="Picture 24" descr="Screen Clippi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80" y="6017294"/>
            <a:ext cx="1112845" cy="135164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7514515" y="5079324"/>
            <a:ext cx="1658092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25" dirty="0"/>
              <a:t>HCF and LCM examples…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90218" y="1493703"/>
            <a:ext cx="4474269" cy="316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33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810894"/>
              </p:ext>
            </p:extLst>
          </p:nvPr>
        </p:nvGraphicFramePr>
        <p:xfrm>
          <a:off x="0" y="24591"/>
          <a:ext cx="4559205" cy="334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656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03854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4636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81: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Area, Perimeter, Volume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space inside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Perimeter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distance around a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Volume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total space inside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Surface 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area of all the faces on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2D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Shape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Two dimensional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shape, that is flat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3D Shape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Three dimensional shape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Prism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 shape that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can be cut anywhere to have the same cross section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Sector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en-GB" sz="1300" baseline="0" dirty="0" err="1" smtClean="0">
                          <a:solidFill>
                            <a:schemeClr val="tx1"/>
                          </a:solidFill>
                        </a:rPr>
                        <a:t>eg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quadrant)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 fraction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of a circle (e.g. a quadrant is a quarter of a circle)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Circumference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The length around a circle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089321"/>
                  </p:ext>
                </p:extLst>
              </p:nvPr>
            </p:nvGraphicFramePr>
            <p:xfrm>
              <a:off x="7884786" y="805180"/>
              <a:ext cx="4203573" cy="27246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86874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316699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78411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𝑜𝑟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parallelogram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Base x Height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Cube/Cuboid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m:rPr>
                                    <m:sty m:val="p"/>
                                  </m:rPr>
                                  <a:rPr lang="en-GB" sz="1300" b="0" i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2089321"/>
                  </p:ext>
                </p:extLst>
              </p:nvPr>
            </p:nvGraphicFramePr>
            <p:xfrm>
              <a:off x="7884786" y="805180"/>
              <a:ext cx="4203573" cy="2724643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886874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316699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78411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842" t="-116364" r="-1316" b="-6054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842" t="-216364" r="-1316" b="-5054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parallelogram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Base x Height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Cube/Cuboid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842" t="-718182" r="-1316" b="-363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8158" t="23450" r="34737" b="48713"/>
          <a:stretch/>
        </p:blipFill>
        <p:spPr>
          <a:xfrm>
            <a:off x="5232003" y="1301994"/>
            <a:ext cx="2357426" cy="1361814"/>
          </a:xfrm>
          <a:prstGeom prst="rect">
            <a:avLst/>
          </a:prstGeom>
        </p:spPr>
      </p:pic>
      <p:sp>
        <p:nvSpPr>
          <p:cNvPr id="16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6997601" y="82539"/>
            <a:ext cx="50309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8 Autumn 1</a:t>
            </a:r>
          </a:p>
        </p:txBody>
      </p:sp>
      <p:pic>
        <p:nvPicPr>
          <p:cNvPr id="17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04512" y="5050349"/>
            <a:ext cx="2465972" cy="815667"/>
          </a:xfrm>
          <a:prstGeom prst="rect">
            <a:avLst/>
          </a:prstGeom>
        </p:spPr>
      </p:pic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8925633" y="5949932"/>
            <a:ext cx="3102883" cy="9080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18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490466"/>
              </p:ext>
            </p:extLst>
          </p:nvPr>
        </p:nvGraphicFramePr>
        <p:xfrm>
          <a:off x="0" y="3373231"/>
          <a:ext cx="4348716" cy="332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451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2898265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Number 81: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Factors, Multiples, Directed Numbers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Ascending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From largest to smallest</a:t>
                      </a:r>
                      <a:endParaRPr lang="en-GB" sz="13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Descending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From smallest to largest</a:t>
                      </a:r>
                      <a:endParaRPr lang="en-GB" sz="13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Factor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Numbers which go into another number with no remainder</a:t>
                      </a:r>
                      <a:endParaRPr lang="en-GB" sz="13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Multiple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Numbers which are in the multiplication table</a:t>
                      </a:r>
                      <a:r>
                        <a:rPr lang="en-GB" sz="1300" baseline="0" dirty="0" smtClean="0"/>
                        <a:t> of a particular number</a:t>
                      </a:r>
                      <a:endParaRPr lang="en-GB" sz="13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346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Prime Number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Numbers which have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only two factors – 1 and themselves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Highest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Common Factor (HCF)</a:t>
                      </a: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The greatest number which goes into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the given numbers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Lowest Common Multiple (LCM)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The smallest number which is a multiple of the given numbers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510719"/>
              </p:ext>
            </p:extLst>
          </p:nvPr>
        </p:nvGraphicFramePr>
        <p:xfrm>
          <a:off x="4774827" y="3529823"/>
          <a:ext cx="4203573" cy="312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01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568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Algebra 81: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Factors, Multiples, Directed Numbers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90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Solve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Work</a:t>
                      </a:r>
                      <a:r>
                        <a:rPr lang="en-GB" sz="1300" baseline="0" dirty="0" smtClean="0"/>
                        <a:t> out the value of the unknown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10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Expression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Contains numbers, variables and operators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10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Equation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Contains</a:t>
                      </a:r>
                      <a:r>
                        <a:rPr lang="en-GB" sz="1300" baseline="0" dirty="0" smtClean="0"/>
                        <a:t> numbers, variables, operators and an equals sign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910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Formula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relationship exists between</a:t>
                      </a:r>
                      <a:r>
                        <a:rPr lang="en-GB" sz="1300" baseline="0" dirty="0" smtClean="0"/>
                        <a:t> the variables in an equation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290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Simplify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Collect like terms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90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Expand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Multiply out the brackets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9101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Factorise</a:t>
                      </a:r>
                      <a:endParaRPr lang="en-GB" sz="13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Take out a common factor from all the terms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3049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731997"/>
              </p:ext>
            </p:extLst>
          </p:nvPr>
        </p:nvGraphicFramePr>
        <p:xfrm>
          <a:off x="484199" y="1377888"/>
          <a:ext cx="4049658" cy="1811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070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2698953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019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u="sng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u="sng" dirty="0" smtClean="0">
                          <a:solidFill>
                            <a:schemeClr val="tx1"/>
                          </a:solidFill>
                        </a:rPr>
                        <a:t>91: Construction and Loci </a:t>
                      </a:r>
                      <a:endParaRPr lang="en-GB" sz="140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7808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Loci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 set of points or lines that are a set distance away from an object or point.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7808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Bisect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Dividing a line or angle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into two equal parts. </a:t>
                      </a: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7678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Perpendicular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At a 90◦ angle to a point or line.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7678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Intersect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Two lines which cross each other.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807053"/>
              </p:ext>
            </p:extLst>
          </p:nvPr>
        </p:nvGraphicFramePr>
        <p:xfrm>
          <a:off x="5463051" y="3611210"/>
          <a:ext cx="6575108" cy="318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332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4816776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476074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smtClean="0">
                          <a:solidFill>
                            <a:schemeClr val="bg1"/>
                          </a:solidFill>
                        </a:rPr>
                        <a:t>Number 91: </a:t>
                      </a:r>
                      <a:r>
                        <a:rPr lang="en-GB" sz="14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Calculation, Standard Form, Rounding</a:t>
                      </a:r>
                      <a:r>
                        <a:rPr lang="en-GB" sz="1400" b="1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Standard Form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number in the form n x 10 </a:t>
                      </a:r>
                      <a:r>
                        <a:rPr lang="en-GB" sz="2100" baseline="0" dirty="0" smtClean="0">
                          <a:solidFill>
                            <a:schemeClr val="bg1"/>
                          </a:solidFill>
                        </a:rPr>
                        <a:t> ͣ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, where n &lt; 10.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1232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Ordinary Form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A number in the regular format. 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449535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Decimal Places (</a:t>
                      </a:r>
                      <a:r>
                        <a:rPr lang="en-GB" sz="1100" dirty="0" err="1" smtClean="0">
                          <a:solidFill>
                            <a:schemeClr val="bg1"/>
                          </a:solidFill>
                        </a:rPr>
                        <a:t>d.p</a:t>
                      </a:r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the position of a digit to the right of a decimal point.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Significant Figures (</a:t>
                      </a:r>
                      <a:r>
                        <a:rPr lang="en-GB" sz="1100" dirty="0" err="1" smtClean="0">
                          <a:solidFill>
                            <a:schemeClr val="bg1"/>
                          </a:solidFill>
                        </a:rPr>
                        <a:t>s.f</a:t>
                      </a:r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) 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of the digits of a number that are used to express it to the required degree of accuracy, starting from the first non-zero digit.</a:t>
                      </a:r>
                      <a:endParaRPr lang="en-GB" sz="8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Estimate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Round each part of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equation to one significant figure. 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1232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Upper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Bound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The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highest value a rounded number could be. 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214398"/>
                  </a:ext>
                </a:extLst>
              </a:tr>
              <a:tr h="31232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Lower Bound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bg1"/>
                          </a:solidFill>
                        </a:rPr>
                        <a:t>The</a:t>
                      </a:r>
                      <a:r>
                        <a:rPr lang="en-GB" sz="1100" baseline="0" dirty="0" smtClean="0">
                          <a:solidFill>
                            <a:schemeClr val="bg1"/>
                          </a:solidFill>
                        </a:rPr>
                        <a:t> lowest value a rounded number could be. </a:t>
                      </a:r>
                      <a:endParaRPr lang="en-GB" sz="1100" dirty="0" smtClean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606813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06" y="6000751"/>
            <a:ext cx="2327162" cy="769754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2536416" y="6093850"/>
            <a:ext cx="2327162" cy="68105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1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21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21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sz="21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-600102" y="293532"/>
            <a:ext cx="5978926" cy="48588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100" b="1" u="sng" dirty="0"/>
              <a:t>Year 9 Autumn 1 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725908"/>
              </p:ext>
            </p:extLst>
          </p:nvPr>
        </p:nvGraphicFramePr>
        <p:xfrm>
          <a:off x="1687021" y="3303976"/>
          <a:ext cx="2385314" cy="388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5314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algn="ctr"/>
                      <a:r>
                        <a:rPr lang="en-GB" sz="2100" u="sng" dirty="0" smtClean="0">
                          <a:solidFill>
                            <a:schemeClr val="tx1"/>
                          </a:solidFill>
                        </a:rPr>
                        <a:t>Key Equipment</a:t>
                      </a:r>
                      <a:endParaRPr lang="en-GB" sz="210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5143" y="5152476"/>
            <a:ext cx="1968768" cy="5465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80" y="3607889"/>
            <a:ext cx="1403737" cy="13751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0216" y="3777305"/>
            <a:ext cx="2766975" cy="1221709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024358"/>
              </p:ext>
            </p:extLst>
          </p:nvPr>
        </p:nvGraphicFramePr>
        <p:xfrm>
          <a:off x="875758" y="3806985"/>
          <a:ext cx="1188917" cy="33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917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334662">
                <a:tc>
                  <a:txBody>
                    <a:bodyPr/>
                    <a:lstStyle/>
                    <a:p>
                      <a:pPr algn="ctr"/>
                      <a:r>
                        <a:rPr lang="en-GB" sz="1500" u="sng" dirty="0" smtClean="0">
                          <a:solidFill>
                            <a:schemeClr val="tx1"/>
                          </a:solidFill>
                        </a:rPr>
                        <a:t>Compass</a:t>
                      </a:r>
                      <a:endParaRPr lang="en-GB" sz="150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868875"/>
              </p:ext>
            </p:extLst>
          </p:nvPr>
        </p:nvGraphicFramePr>
        <p:xfrm>
          <a:off x="237841" y="5252771"/>
          <a:ext cx="872537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537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pPr algn="ctr"/>
                      <a:r>
                        <a:rPr lang="en-GB" sz="1500" u="sng" dirty="0" smtClean="0">
                          <a:solidFill>
                            <a:schemeClr val="tx1"/>
                          </a:solidFill>
                        </a:rPr>
                        <a:t>Ruler</a:t>
                      </a:r>
                      <a:endParaRPr lang="en-GB" sz="150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360578"/>
              </p:ext>
            </p:extLst>
          </p:nvPr>
        </p:nvGraphicFramePr>
        <p:xfrm>
          <a:off x="3749357" y="3913614"/>
          <a:ext cx="975666" cy="305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5666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305726">
                <a:tc>
                  <a:txBody>
                    <a:bodyPr/>
                    <a:lstStyle/>
                    <a:p>
                      <a:pPr algn="ctr"/>
                      <a:r>
                        <a:rPr lang="en-GB" sz="1500" u="sng" dirty="0" smtClean="0">
                          <a:solidFill>
                            <a:schemeClr val="tx1"/>
                          </a:solidFill>
                        </a:rPr>
                        <a:t>Protractor</a:t>
                      </a:r>
                      <a:endParaRPr lang="en-GB" sz="1500" u="sng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5628" y="140604"/>
            <a:ext cx="6552577" cy="34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3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7" y="5108214"/>
            <a:ext cx="2593774" cy="857940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0" y="6053888"/>
            <a:ext cx="2763298" cy="5997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spcBef>
                <a:spcPts val="750"/>
              </a:spcBef>
              <a:buNone/>
              <a:defRPr/>
            </a:pPr>
            <a:r>
              <a:rPr lang="en-GB" sz="1200" dirty="0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You will also get a weekly task on </a:t>
            </a:r>
            <a:r>
              <a:rPr lang="en-GB" sz="1200" dirty="0" err="1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MyMaths</a:t>
            </a:r>
            <a:r>
              <a:rPr lang="en-GB" sz="1200" dirty="0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 to complete on these </a:t>
            </a:r>
            <a:r>
              <a:rPr lang="en-GB" sz="1200" dirty="0" smtClean="0">
                <a:solidFill>
                  <a:srgbClr val="6699FF">
                    <a:lumMod val="50000"/>
                  </a:srgbClr>
                </a:solidFill>
                <a:latin typeface="Calibri" panose="020F0502020204030204"/>
              </a:rPr>
              <a:t>topics</a:t>
            </a:r>
            <a:endParaRPr lang="en-GB" sz="1200" dirty="0">
              <a:solidFill>
                <a:srgbClr val="6699FF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6941969" y="442517"/>
            <a:ext cx="5186300" cy="36160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>
              <a:defRPr/>
            </a:pPr>
            <a:r>
              <a:rPr lang="en-GB" sz="5100" b="1" u="sng" dirty="0">
                <a:solidFill>
                  <a:prstClr val="black"/>
                </a:solidFill>
                <a:latin typeface="Calibri Light" panose="020F0302020204030204"/>
              </a:rPr>
              <a:t>Year 7 Autumn </a:t>
            </a:r>
            <a:r>
              <a:rPr lang="en-GB" sz="5100" b="1" u="sng" dirty="0" smtClean="0">
                <a:solidFill>
                  <a:prstClr val="black"/>
                </a:solidFill>
                <a:latin typeface="Calibri Light" panose="020F0302020204030204"/>
              </a:rPr>
              <a:t>2</a:t>
            </a:r>
            <a:endParaRPr lang="en-GB" sz="5100" b="1" u="sng" dirty="0">
              <a:solidFill>
                <a:prstClr val="black"/>
              </a:solidFill>
              <a:latin typeface="Calibri Light" panose="020F0302020204030204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69C1D6F-85D3-4495-88DD-13B2FEC03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566806"/>
              </p:ext>
            </p:extLst>
          </p:nvPr>
        </p:nvGraphicFramePr>
        <p:xfrm>
          <a:off x="54759" y="58241"/>
          <a:ext cx="5035987" cy="4362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859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3855128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35072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Statistics</a:t>
                      </a:r>
                      <a:r>
                        <a:rPr lang="en-GB" sz="1400" b="1" baseline="0" dirty="0" smtClean="0">
                          <a:solidFill>
                            <a:schemeClr val="bg1"/>
                          </a:solidFill>
                        </a:rPr>
                        <a:t> 71: Probability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157671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Probability Scale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Probability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 chance of something happening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59601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Relative frequency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How often something happens divided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by all the outcomes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Mutually exclusive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Only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one event can take place at a time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Sample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Space Diagram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Shows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all possible outcomes when two or more events are happening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0313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P(A)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Probability of event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 happening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5008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P’(A)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Probability of event A not happening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7056105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824335"/>
              </p:ext>
            </p:extLst>
          </p:nvPr>
        </p:nvGraphicFramePr>
        <p:xfrm>
          <a:off x="5530680" y="877326"/>
          <a:ext cx="6462027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6248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473577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88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</a:rPr>
                        <a:t>Number 72: Fractions and</a:t>
                      </a:r>
                      <a:r>
                        <a:rPr lang="en-GB" sz="1400" baseline="0" dirty="0" smtClean="0">
                          <a:solidFill>
                            <a:schemeClr val="bg1"/>
                          </a:solidFill>
                        </a:rPr>
                        <a:t> negative numbers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Denominator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Bottom number of fraction. Number of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parts the whole number is divided into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Numerator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Top number of the fraction.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Number of parts that you have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Mixed Number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Has a whole number and a fraction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Improper fraction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Numerator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is bigger than the denominator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Negative number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Number below 0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34629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t="12799" r="55739" b="9192"/>
          <a:stretch/>
        </p:blipFill>
        <p:spPr>
          <a:xfrm>
            <a:off x="9054916" y="3761694"/>
            <a:ext cx="3073353" cy="30423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t="12655" b="61609"/>
          <a:stretch/>
        </p:blipFill>
        <p:spPr>
          <a:xfrm>
            <a:off x="7485930" y="2828046"/>
            <a:ext cx="4642339" cy="7116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3421" y="475437"/>
            <a:ext cx="3605070" cy="142273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4950755"/>
              </p:ext>
            </p:extLst>
          </p:nvPr>
        </p:nvGraphicFramePr>
        <p:xfrm>
          <a:off x="4255773" y="3676076"/>
          <a:ext cx="4505920" cy="312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9860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406060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88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Algebra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72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: Equations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Simplify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An expression that can be shortened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by collecting like terms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Substitute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Replacing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 letter with a number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Solve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 the value of an unknown letter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Expand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Multiply out brackets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with letters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Factorise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Put expressions into brackets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Expression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combination of numbers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and letters called terms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Equation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Has an equals sign and both sides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are the same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Formula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relationship or rule expressed with symbols and numbers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1789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3974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2914277"/>
              </p:ext>
            </p:extLst>
          </p:nvPr>
        </p:nvGraphicFramePr>
        <p:xfrm>
          <a:off x="113009" y="3515181"/>
          <a:ext cx="3767611" cy="31486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399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2427212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0608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Algebra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82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: Equations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74852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74852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286341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374852"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54641556"/>
                  </p:ext>
                </p:extLst>
              </p:nvPr>
            </p:nvGraphicFramePr>
            <p:xfrm>
              <a:off x="8011391" y="1056080"/>
              <a:ext cx="3875809" cy="491820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542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2537267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276803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Number</a:t>
                          </a:r>
                          <a:r>
                            <a:rPr lang="en-GB" sz="1300" b="1" baseline="0" dirty="0" smtClean="0">
                              <a:solidFill>
                                <a:schemeClr val="bg1"/>
                              </a:solidFill>
                            </a:rPr>
                            <a:t> 82: Calculations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893678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BIDMAS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BIDMAS stands for Brackets, Indices, Division and Multiplication, Addition and Subtraction</a:t>
                          </a: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688053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Square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root and cube root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3 squared is 9, so a </a:t>
                          </a:r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square root of 9 is 3</a:t>
                          </a:r>
                          <a:b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 cubed is 8, so a </a:t>
                          </a:r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cube root of 8 is 2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1304929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Significant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figures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How many significant figures do the following numbers have?</a:t>
                          </a:r>
                        </a:p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a) 0.3007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b) 2.01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c) 0.001023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d) 37500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Answers: a) 4  b) 3  c) 4  d) 3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Why?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8897614"/>
                      </a:ext>
                    </a:extLst>
                  </a:tr>
                  <a:tr h="688053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Rules of indices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indent="0" algn="l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p>
                                <m:r>
                                  <a:rPr lang="en-GB" sz="130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  <m:r>
                                  <a:rPr lang="en-GB" sz="13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  <m:r>
                                  <a:rPr lang="en-GB" sz="13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</m:sup>
                                </m:sSup>
                                <m:r>
                                  <a:rPr lang="en-GB" sz="130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÷</m:t>
                                </m:r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  <m:r>
                                  <a:rPr lang="en-GB" sz="1300" b="0" i="1" baseline="0" smtClean="0">
                                    <a:solidFill>
                                      <a:schemeClr val="bg1"/>
                                    </a:solidFill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30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𝑚</m:t>
                                    </m:r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GB" sz="1300" b="0" i="1" baseline="0" smtClean="0">
                                        <a:solidFill>
                                          <a:schemeClr val="bg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/>
                          </a:r>
                          <a:b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</a:b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(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3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13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sup>
                              </m:sSup>
                              <m:sSup>
                                <m:sSupPr>
                                  <m:ctrlPr>
                                    <a:rPr lang="en-GB" sz="13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13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1300" i="1" baseline="0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sSup>
                                <m:sSupPr>
                                  <m:ctrlPr>
                                    <a:rPr lang="en-GB" sz="1300" i="1" baseline="0" dirty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b="0" i="1" baseline="0" dirty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en-GB" sz="1300" b="0" i="1" baseline="0" dirty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𝑚𝑛</m:t>
                                  </m:r>
                                </m:sup>
                              </m:sSup>
                            </m:oMath>
                          </a14:m>
                          <a:endParaRPr lang="en-GB" sz="1300" baseline="0" dirty="0" smtClean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78580462"/>
                      </a:ext>
                    </a:extLst>
                  </a:tr>
                  <a:tr h="893678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Standard form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Standard form is a way of writing down very large or very small numbers easily.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https://youtu.be/cxGyZ3Yx9ow</a:t>
                          </a: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54641556"/>
                  </p:ext>
                </p:extLst>
              </p:nvPr>
            </p:nvGraphicFramePr>
            <p:xfrm>
              <a:off x="8011391" y="1056080"/>
              <a:ext cx="3875809" cy="491820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542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2537267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276803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Number</a:t>
                          </a:r>
                          <a:r>
                            <a:rPr lang="en-GB" sz="1300" b="1" baseline="0" dirty="0" smtClean="0">
                              <a:solidFill>
                                <a:schemeClr val="bg1"/>
                              </a:solidFill>
                            </a:rPr>
                            <a:t> 82: Calculations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893678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BIDMAS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BIDMAS stands for Brackets, Indices, Division and Multiplication, Addition and Subtraction</a:t>
                          </a: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861060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Square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root and cube root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3 squared is 9, so a </a:t>
                          </a:r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square root of 9 is 3</a:t>
                          </a:r>
                          <a:b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 cubed is 8, so a </a:t>
                          </a:r>
                          <a:r>
                            <a:rPr lang="en-GB" sz="1300" b="1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cube root of 8 is 2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1304929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Significant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figures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How many significant figures do the following numbers have?</a:t>
                          </a:r>
                        </a:p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a) 0.3007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b) 2.01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c) 0.001023</a:t>
                          </a:r>
                          <a:r>
                            <a:rPr lang="en-GB" sz="13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d) 37500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Answers: a) 4  b) 3  c) 4  d) 3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Why?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8897614"/>
                      </a:ext>
                    </a:extLst>
                  </a:tr>
                  <a:tr h="688053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Rules of indices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34290" marB="34290">
                        <a:blipFill>
                          <a:blip r:embed="rId3"/>
                          <a:stretch>
                            <a:fillRect l="-53125" t="-487611" r="-1202" b="-13451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78580462"/>
                      </a:ext>
                    </a:extLst>
                  </a:tr>
                  <a:tr h="893678"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Standard form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Standard form is a way of writing down very large or very small numbers easily.</a:t>
                          </a:r>
                          <a:b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</a:br>
                          <a:r>
                            <a:rPr lang="en-GB" sz="13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https://youtu.be/cxGyZ3Yx9ow</a:t>
                          </a:r>
                        </a:p>
                      </a:txBody>
                      <a:tcPr marL="68580" marR="68580" marT="34290" marB="34290">
                        <a:solidFill>
                          <a:srgbClr val="0070C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7021259" y="264002"/>
            <a:ext cx="4865941" cy="485884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100" b="1" u="sng" dirty="0">
                <a:solidFill>
                  <a:prstClr val="black"/>
                </a:solidFill>
              </a:rPr>
              <a:t>Year 8 Autumn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3960" t="25535" r="46886" b="28209"/>
          <a:stretch/>
        </p:blipFill>
        <p:spPr>
          <a:xfrm>
            <a:off x="156519" y="3856115"/>
            <a:ext cx="3724102" cy="2807755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750909"/>
              </p:ext>
            </p:extLst>
          </p:nvPr>
        </p:nvGraphicFramePr>
        <p:xfrm>
          <a:off x="156519" y="105356"/>
          <a:ext cx="5141034" cy="3083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5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5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73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Geometry 82: Right angled triangles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72">
                <a:tc>
                  <a:txBody>
                    <a:bodyPr/>
                    <a:lstStyle/>
                    <a:p>
                      <a:r>
                        <a:rPr lang="en-US" sz="1300" b="0" dirty="0" smtClean="0">
                          <a:ln>
                            <a:prstDash val="solid"/>
                          </a:ln>
                          <a:solidFill>
                            <a:schemeClr val="bg1"/>
                          </a:solidFill>
                        </a:rPr>
                        <a:t>Pythagoras Theorem</a:t>
                      </a:r>
                      <a:endParaRPr lang="en-GB" sz="1300" b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300" i="0" dirty="0" smtClean="0">
                          <a:solidFill>
                            <a:schemeClr val="bg1"/>
                          </a:solidFill>
                        </a:rPr>
                        <a:t>In any right angled triangle, the square of the hypotenuse is equal to the sum of the squares of the other two sides</a:t>
                      </a:r>
                      <a:endParaRPr lang="en-GB" sz="1300" i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283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Hypotenuse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longest side of a right-angled triangle, opposite the right angle</a:t>
                      </a:r>
                      <a:endParaRPr lang="en-GB" sz="1300" i="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02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Opposite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is opposite to the angle in question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45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Adjacent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the side next to the angle in question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449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Sine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sine = </a:t>
                      </a:r>
                      <a:r>
                        <a:rPr lang="en-GB" sz="1300" b="0" i="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opposite</a:t>
                      </a:r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/ </a:t>
                      </a:r>
                      <a:r>
                        <a:rPr lang="en-GB" sz="1300" b="0" i="0" kern="1200" baseline="-25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hypotenuse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49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Cosine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cosine = </a:t>
                      </a:r>
                      <a:r>
                        <a:rPr lang="en-GB" sz="1300" b="0" i="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adjacent</a:t>
                      </a:r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/ </a:t>
                      </a:r>
                      <a:r>
                        <a:rPr lang="en-GB" sz="1300" b="0" i="0" kern="1200" baseline="-25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hypotenuse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449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Tangent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tan = </a:t>
                      </a:r>
                      <a:r>
                        <a:rPr lang="en-GB" sz="1300" b="0" i="0" kern="1200" baseline="30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opposite</a:t>
                      </a:r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/ </a:t>
                      </a:r>
                      <a:r>
                        <a:rPr lang="en-GB" sz="1300" b="0" i="0" kern="1200" baseline="-250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adjacent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4097" y="5894118"/>
            <a:ext cx="2327162" cy="769754"/>
          </a:xfrm>
          <a:prstGeom prst="rect">
            <a:avLst/>
          </a:prstGeom>
        </p:spPr>
      </p:pic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4782425" y="5241294"/>
            <a:ext cx="2327162" cy="68105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1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21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21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sz="21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/>
          <a:srcRect l="31473" t="24144" r="30748" b="7052"/>
          <a:stretch/>
        </p:blipFill>
        <p:spPr>
          <a:xfrm>
            <a:off x="5387341" y="749886"/>
            <a:ext cx="2054711" cy="1710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0210" y="2575121"/>
            <a:ext cx="2534262" cy="199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97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05493759"/>
                  </p:ext>
                </p:extLst>
              </p:nvPr>
            </p:nvGraphicFramePr>
            <p:xfrm>
              <a:off x="0" y="542817"/>
              <a:ext cx="5658672" cy="19700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11642">
                      <a:extLst>
                        <a:ext uri="{9D8B030D-6E8A-4147-A177-3AD203B41FA5}">
                          <a16:colId xmlns:a16="http://schemas.microsoft.com/office/drawing/2014/main" val="3164865250"/>
                        </a:ext>
                      </a:extLst>
                    </a:gridCol>
                    <a:gridCol w="4147030">
                      <a:extLst>
                        <a:ext uri="{9D8B030D-6E8A-4147-A177-3AD203B41FA5}">
                          <a16:colId xmlns:a16="http://schemas.microsoft.com/office/drawing/2014/main" val="2235163462"/>
                        </a:ext>
                      </a:extLst>
                    </a:gridCol>
                  </a:tblGrid>
                  <a:tr h="2880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 smtClean="0">
                              <a:solidFill>
                                <a:schemeClr val="bg1"/>
                              </a:solidFill>
                            </a:rPr>
                            <a:t>Number 92:</a:t>
                          </a:r>
                          <a:r>
                            <a:rPr lang="en-GB" sz="1400" baseline="0" dirty="0" smtClean="0">
                              <a:solidFill>
                                <a:schemeClr val="bg1"/>
                              </a:solidFill>
                            </a:rPr>
                            <a:t> factors, multiples</a:t>
                          </a:r>
                          <a:endParaRPr lang="en-GB" sz="14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4733902"/>
                      </a:ext>
                    </a:extLst>
                  </a:tr>
                  <a:tr h="28800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Factor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Number that ‘goes into’ a number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67290002"/>
                      </a:ext>
                    </a:extLst>
                  </a:tr>
                  <a:tr h="28800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Multiple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Eg</a:t>
                          </a:r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 multiples of 5 are 5,10, 15, 20, 345, </a:t>
                          </a: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etc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4192929"/>
                      </a:ext>
                    </a:extLst>
                  </a:tr>
                  <a:tr h="28800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Prime number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A number with exactly 2 factors  (so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1 is NOT prime)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195453"/>
                      </a:ext>
                    </a:extLst>
                  </a:tr>
                  <a:tr h="28800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Irrational</a:t>
                          </a:r>
                          <a:r>
                            <a:rPr lang="en-GB" sz="1300" b="1" baseline="0" dirty="0" smtClean="0">
                              <a:solidFill>
                                <a:schemeClr val="bg1"/>
                              </a:solidFill>
                            </a:rPr>
                            <a:t> number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A number that cannot be written as a fraction – its decimal never ends and has no pattern </a:t>
                          </a: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eg</a:t>
                          </a:r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l-GR" sz="1300" dirty="0" smtClean="0">
                              <a:solidFill>
                                <a:schemeClr val="bg1"/>
                              </a:solidFill>
                            </a:rPr>
                            <a:t>π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7238433"/>
                      </a:ext>
                    </a:extLst>
                  </a:tr>
                  <a:tr h="28800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surd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A number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with a square root which is irrational </a:t>
                          </a:r>
                          <a:r>
                            <a:rPr lang="en-GB" sz="1300" baseline="0" dirty="0" err="1" smtClean="0">
                              <a:solidFill>
                                <a:schemeClr val="bg1"/>
                              </a:solidFill>
                            </a:rPr>
                            <a:t>eg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13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13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e>
                              </m:rad>
                            </m:oMath>
                          </a14:m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573462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05493759"/>
                  </p:ext>
                </p:extLst>
              </p:nvPr>
            </p:nvGraphicFramePr>
            <p:xfrm>
              <a:off x="0" y="542817"/>
              <a:ext cx="5658672" cy="197002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11642">
                      <a:extLst>
                        <a:ext uri="{9D8B030D-6E8A-4147-A177-3AD203B41FA5}">
                          <a16:colId xmlns:a16="http://schemas.microsoft.com/office/drawing/2014/main" val="3164865250"/>
                        </a:ext>
                      </a:extLst>
                    </a:gridCol>
                    <a:gridCol w="4147030">
                      <a:extLst>
                        <a:ext uri="{9D8B030D-6E8A-4147-A177-3AD203B41FA5}">
                          <a16:colId xmlns:a16="http://schemas.microsoft.com/office/drawing/2014/main" val="2235163462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1400" dirty="0" smtClean="0">
                              <a:solidFill>
                                <a:schemeClr val="bg1"/>
                              </a:solidFill>
                            </a:rPr>
                            <a:t>Number 92:</a:t>
                          </a:r>
                          <a:r>
                            <a:rPr lang="en-GB" sz="1400" baseline="0" dirty="0" smtClean="0">
                              <a:solidFill>
                                <a:schemeClr val="bg1"/>
                              </a:solidFill>
                            </a:rPr>
                            <a:t> factors, multiples</a:t>
                          </a:r>
                          <a:endParaRPr lang="en-GB" sz="14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4733902"/>
                      </a:ext>
                    </a:extLst>
                  </a:tr>
                  <a:tr h="28956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Factor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Number that ‘goes into’ a number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67290002"/>
                      </a:ext>
                    </a:extLst>
                  </a:tr>
                  <a:tr h="28956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Multiple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Eg</a:t>
                          </a:r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 multiples of 5 are 5,10, 15, 20, 345, </a:t>
                          </a: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etc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74192929"/>
                      </a:ext>
                    </a:extLst>
                  </a:tr>
                  <a:tr h="28956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Prime number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A number with exactly 2 factors  (so</a:t>
                          </a:r>
                          <a:r>
                            <a:rPr lang="en-GB" sz="1300" baseline="0" dirty="0" smtClean="0">
                              <a:solidFill>
                                <a:schemeClr val="bg1"/>
                              </a:solidFill>
                            </a:rPr>
                            <a:t> 1 is NOT prime)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195453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Irrational</a:t>
                          </a:r>
                          <a:r>
                            <a:rPr lang="en-GB" sz="1300" b="1" baseline="0" dirty="0" smtClean="0">
                              <a:solidFill>
                                <a:schemeClr val="bg1"/>
                              </a:solidFill>
                            </a:rPr>
                            <a:t> number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A number that cannot be written as a fraction – its decimal never ends and has no pattern </a:t>
                          </a:r>
                          <a:r>
                            <a:rPr lang="en-GB" sz="1300" dirty="0" err="1" smtClean="0">
                              <a:solidFill>
                                <a:schemeClr val="bg1"/>
                              </a:solidFill>
                            </a:rPr>
                            <a:t>eg</a:t>
                          </a:r>
                          <a:r>
                            <a:rPr lang="en-GB" sz="130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l-GR" sz="1300" dirty="0" smtClean="0">
                              <a:solidFill>
                                <a:schemeClr val="bg1"/>
                              </a:solidFill>
                            </a:rPr>
                            <a:t>π</a:t>
                          </a:r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27238433"/>
                      </a:ext>
                    </a:extLst>
                  </a:tr>
                  <a:tr h="308864">
                    <a:tc>
                      <a:txBody>
                        <a:bodyPr/>
                        <a:lstStyle/>
                        <a:p>
                          <a:r>
                            <a:rPr lang="en-GB" sz="1300" b="1" dirty="0" smtClean="0">
                              <a:solidFill>
                                <a:schemeClr val="bg1"/>
                              </a:solidFill>
                            </a:rPr>
                            <a:t>surd</a:t>
                          </a:r>
                          <a:endParaRPr lang="en-GB" sz="13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36711" t="-539216" r="-587" b="-1764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573462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69C1D6F-85D3-4495-88DD-13B2FEC03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217312"/>
              </p:ext>
            </p:extLst>
          </p:nvPr>
        </p:nvGraphicFramePr>
        <p:xfrm>
          <a:off x="8801605" y="1176243"/>
          <a:ext cx="3278326" cy="42036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4242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644084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37841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smtClean="0">
                          <a:solidFill>
                            <a:schemeClr val="bg1"/>
                          </a:solidFill>
                        </a:rPr>
                        <a:t>Statistics</a:t>
                      </a:r>
                      <a:r>
                        <a:rPr lang="en-GB" sz="1400" b="1" baseline="0" smtClean="0">
                          <a:solidFill>
                            <a:schemeClr val="bg1"/>
                          </a:solidFill>
                        </a:rPr>
                        <a:t> 91: Probability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335176">
                <a:tc>
                  <a:txBody>
                    <a:bodyPr/>
                    <a:lstStyle/>
                    <a:p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Mutually exclusive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Events that can’t both happen at the same time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335176">
                <a:tc>
                  <a:txBody>
                    <a:bodyPr/>
                    <a:lstStyle/>
                    <a:p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Relative frequency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The number of times an event happens</a:t>
                      </a:r>
                      <a:r>
                        <a:rPr lang="en-GB" sz="1300" baseline="0" smtClean="0">
                          <a:solidFill>
                            <a:schemeClr val="bg1"/>
                          </a:solidFill>
                        </a:rPr>
                        <a:t> in a experiment as a fraction of how many times the experiment has been done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335176">
                <a:tc>
                  <a:txBody>
                    <a:bodyPr/>
                    <a:lstStyle/>
                    <a:p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Sample Space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A list of all the outcomes</a:t>
                      </a:r>
                      <a:r>
                        <a:rPr lang="en-GB" sz="1300" baseline="0" smtClean="0">
                          <a:solidFill>
                            <a:schemeClr val="bg1"/>
                          </a:solidFill>
                        </a:rPr>
                        <a:t> of an experiment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335176">
                <a:tc>
                  <a:txBody>
                    <a:bodyPr/>
                    <a:lstStyle/>
                    <a:p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Sample space diagram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smtClean="0">
                          <a:solidFill>
                            <a:schemeClr val="bg1"/>
                          </a:solidFill>
                        </a:rPr>
                        <a:t>Usually a table showing all the outcomes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031309"/>
                  </a:ext>
                </a:extLst>
              </a:tr>
              <a:tr h="33517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exhaustive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set of events that cover all possibilities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15008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118125"/>
              </p:ext>
            </p:extLst>
          </p:nvPr>
        </p:nvGraphicFramePr>
        <p:xfrm>
          <a:off x="62960" y="2477202"/>
          <a:ext cx="4650142" cy="434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3552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406590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Algebra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91: Quadratic</a:t>
                      </a:r>
                      <a:r>
                        <a:rPr lang="en-GB" sz="1400" b="1" baseline="0" dirty="0" smtClean="0">
                          <a:solidFill>
                            <a:schemeClr val="bg1"/>
                          </a:solidFill>
                        </a:rPr>
                        <a:t> equations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Linear equation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err="1" smtClean="0">
                          <a:solidFill>
                            <a:schemeClr val="bg1"/>
                          </a:solidFill>
                        </a:rPr>
                        <a:t>Eg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. 2x+3 = 4 no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x</a:t>
                      </a:r>
                      <a:r>
                        <a:rPr lang="en-GB" sz="1300" baseline="30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or other powers</a:t>
                      </a:r>
                      <a:endParaRPr lang="en-GB" sz="1300" baseline="300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Quadratic</a:t>
                      </a:r>
                      <a:r>
                        <a:rPr lang="en-GB" sz="1300" b="1" baseline="0" dirty="0" smtClean="0">
                          <a:solidFill>
                            <a:schemeClr val="bg1"/>
                          </a:solidFill>
                        </a:rPr>
                        <a:t> Equation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ax</a:t>
                      </a:r>
                      <a:r>
                        <a:rPr lang="en-GB" sz="1300" baseline="30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 + </a:t>
                      </a:r>
                      <a:r>
                        <a:rPr lang="en-GB" sz="1300" dirty="0" err="1" smtClean="0">
                          <a:solidFill>
                            <a:schemeClr val="bg1"/>
                          </a:solidFill>
                        </a:rPr>
                        <a:t>bx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 + c = 0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Factorising</a:t>
                      </a:r>
                      <a:r>
                        <a:rPr lang="en-GB" sz="1300" b="1" baseline="0" dirty="0" smtClean="0">
                          <a:solidFill>
                            <a:schemeClr val="bg1"/>
                          </a:solidFill>
                        </a:rPr>
                        <a:t> quadratics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use 2 brackets.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Quadratic</a:t>
                      </a:r>
                      <a:r>
                        <a:rPr lang="en-GB" sz="1300" b="1" baseline="0" dirty="0" smtClean="0">
                          <a:solidFill>
                            <a:schemeClr val="bg1"/>
                          </a:solidFill>
                        </a:rPr>
                        <a:t> formula</a:t>
                      </a:r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Completing</a:t>
                      </a:r>
                      <a:r>
                        <a:rPr lang="en-GB" sz="1300" b="1" baseline="0" dirty="0" smtClean="0">
                          <a:solidFill>
                            <a:schemeClr val="bg1"/>
                          </a:solidFill>
                        </a:rPr>
                        <a:t> the square</a:t>
                      </a:r>
                    </a:p>
                    <a:p>
                      <a:endParaRPr lang="en-GB" sz="1300" b="1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n-GB" sz="1300" b="1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n-GB" sz="1300" b="1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n-GB" sz="1300" b="1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n-GB" sz="1300" b="1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parabola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shape of a quadratic graph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214398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8543" y="5619055"/>
            <a:ext cx="1964315" cy="649735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7399971" y="6284122"/>
            <a:ext cx="3340185" cy="9080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16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16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5355226" y="166736"/>
            <a:ext cx="4864186" cy="5052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100" b="1" u="sng" dirty="0"/>
              <a:t>Year 9 Autumn 2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3917" t="49705" r="13036" b="11534"/>
          <a:stretch/>
        </p:blipFill>
        <p:spPr>
          <a:xfrm>
            <a:off x="1437019" y="4360783"/>
            <a:ext cx="1363604" cy="4198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4582" y="4891731"/>
            <a:ext cx="1997798" cy="14546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8898" y="4719723"/>
            <a:ext cx="2109222" cy="20343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50770" y="3395778"/>
            <a:ext cx="1248593" cy="8537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57332" y="837174"/>
            <a:ext cx="1258932" cy="11700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721026" y="2170073"/>
            <a:ext cx="16655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chemeClr val="accent1">
                    <a:lumMod val="75000"/>
                  </a:schemeClr>
                </a:solidFill>
              </a:rPr>
              <a:t>The factor tree always has the same numbers at the end – however you start it.</a:t>
            </a:r>
          </a:p>
          <a:p>
            <a:r>
              <a:rPr lang="en-GB" sz="1100" b="1" dirty="0">
                <a:solidFill>
                  <a:schemeClr val="accent1">
                    <a:lumMod val="75000"/>
                  </a:schemeClr>
                </a:solidFill>
              </a:rPr>
              <a:t>This is a very important result.</a:t>
            </a:r>
          </a:p>
        </p:txBody>
      </p:sp>
      <p:pic>
        <p:nvPicPr>
          <p:cNvPr id="1032" name="Picture 8" descr="VennDiagram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" r="49938" b="7834"/>
          <a:stretch/>
        </p:blipFill>
        <p:spPr bwMode="auto">
          <a:xfrm>
            <a:off x="7679829" y="2170073"/>
            <a:ext cx="930719" cy="75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7679829" y="2923834"/>
            <a:ext cx="9307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Venn Diagram</a:t>
            </a:r>
          </a:p>
        </p:txBody>
      </p:sp>
      <p:pic>
        <p:nvPicPr>
          <p:cNvPr id="1034" name="Picture 10" descr="Image result for tree diagram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00"/>
          <a:stretch/>
        </p:blipFill>
        <p:spPr bwMode="auto">
          <a:xfrm>
            <a:off x="7579386" y="3170731"/>
            <a:ext cx="1222219" cy="58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7612315" y="3808804"/>
            <a:ext cx="9982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Tree diagram</a:t>
            </a:r>
          </a:p>
        </p:txBody>
      </p:sp>
    </p:spTree>
    <p:extLst>
      <p:ext uri="{BB962C8B-B14F-4D97-AF65-F5344CB8AC3E}">
        <p14:creationId xmlns:p14="http://schemas.microsoft.com/office/powerpoint/2010/main" val="935653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28266"/>
              </p:ext>
            </p:extLst>
          </p:nvPr>
        </p:nvGraphicFramePr>
        <p:xfrm>
          <a:off x="64785" y="79766"/>
          <a:ext cx="5123542" cy="336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883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41465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72: Area, Perimeter, Volume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space inside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Perimeter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distance around a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Three dimensional shape,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Two dimensional shape, that is flat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Net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 3D shape flattened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Volume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total space inside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Surface 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area of all the faces on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Prism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 shape that can be cut anywhere to have the same cross section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98985428"/>
                  </p:ext>
                </p:extLst>
              </p:nvPr>
            </p:nvGraphicFramePr>
            <p:xfrm>
              <a:off x="5400577" y="727611"/>
              <a:ext cx="4051080" cy="2832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5616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695464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60000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𝑜𝑟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parallelogram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Base x Height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85485422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Cube/Cuboid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67844676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398985428"/>
                  </p:ext>
                </p:extLst>
              </p:nvPr>
            </p:nvGraphicFramePr>
            <p:xfrm>
              <a:off x="5400577" y="727611"/>
              <a:ext cx="4051080" cy="2832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5616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695464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60000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50564" t="-101695" r="-903" b="-603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50564" t="-198333" r="-903" b="-49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parallelogram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Base x Height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85485422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Cube/Cuboid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67844676"/>
                      </a:ext>
                    </a:extLst>
                  </a:tr>
                  <a:tr h="28956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93758"/>
              </p:ext>
            </p:extLst>
          </p:nvPr>
        </p:nvGraphicFramePr>
        <p:xfrm>
          <a:off x="64786" y="3588233"/>
          <a:ext cx="5123541" cy="267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0041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283500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72: Averages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Mean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Adding all the numbers together and dividing by the total amount of numbers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Mode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number that occurs the most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Median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number in the middle when all the numbers are ordered smallest to largest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Range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difference between the largest and smallest number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Grouped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Data that has been bundled together in categories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1657" y="1110356"/>
            <a:ext cx="2630704" cy="870156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343001" y="2117996"/>
            <a:ext cx="2630703" cy="668235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7419976" y="79766"/>
            <a:ext cx="466238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7 Spring 1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2875" y="3588233"/>
            <a:ext cx="571500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68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654628" y="661788"/>
          <a:ext cx="9013373" cy="295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6280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6007093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Statistics 82: Representing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Bar Chart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graph that compares the frequencies of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Comparative Bar Chart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bar chart that compares within a group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Pie Chart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graph in which a circle is divided into sectors that each represent a proportion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Stem and Leaf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diagram where the numbers are split up into stem and leaves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Scatter Graph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Graph of paired data in which the data values are plotted like co ordinates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Correlation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trend of the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Line of best fit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Line to help make predictions from scatter graphs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Conversion graph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graph to help make conversions between units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798697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055439"/>
              </p:ext>
            </p:extLst>
          </p:nvPr>
        </p:nvGraphicFramePr>
        <p:xfrm>
          <a:off x="1625597" y="3613789"/>
          <a:ext cx="4571998" cy="3085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998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</a:tblGrid>
              <a:tr h="4341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Number 83: Ratio and Proportion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195363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37573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5118" y="5000628"/>
            <a:ext cx="3102883" cy="1026338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7565118" y="6026967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>
                <a:solidFill>
                  <a:schemeClr val="accent1">
                    <a:lumMod val="50000"/>
                  </a:schemeClr>
                </a:solidFill>
              </a:rPr>
              <a:t>You will also get a weekly task on MyMaths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8 Spring 1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A3DEC6C0-C8F6-4FCA-B153-809864BAFA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226625" y="3613788"/>
          <a:ext cx="4433019" cy="138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8569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2954450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bg1"/>
                          </a:solidFill>
                        </a:rPr>
                        <a:t>Statistics 82: Representing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Features of a good graph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Title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Labelled Axis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Accurate Scale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Key (Where needed)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Drawn using ruler and pencil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</a:tbl>
          </a:graphicData>
        </a:graphic>
      </p:graphicFrame>
      <p:pic>
        <p:nvPicPr>
          <p:cNvPr id="15" name="Content Placeholder 4">
            <a:extLst>
              <a:ext uri="{FF2B5EF4-FFF2-40B4-BE49-F238E27FC236}">
                <a16:creationId xmlns:a16="http://schemas.microsoft.com/office/drawing/2014/main" id="{4A964C1E-0FF3-417F-8368-1997AA407F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111" t="19916" r="19722" b="13961"/>
          <a:stretch/>
        </p:blipFill>
        <p:spPr>
          <a:xfrm>
            <a:off x="1776900" y="4072633"/>
            <a:ext cx="4144929" cy="247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39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741779"/>
              </p:ext>
            </p:extLst>
          </p:nvPr>
        </p:nvGraphicFramePr>
        <p:xfrm>
          <a:off x="89724" y="26873"/>
          <a:ext cx="4650142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87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099155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88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92: Area, Perimeter, Volume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space inside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Perimeter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distance around a 2D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Volume 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total space inside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Surface Area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Total area of all the faces on a 3D shape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Frustum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Portion of a cone or pyramid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73462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89596258"/>
                  </p:ext>
                </p:extLst>
              </p:nvPr>
            </p:nvGraphicFramePr>
            <p:xfrm>
              <a:off x="86673" y="1954787"/>
              <a:ext cx="4348715" cy="40798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52024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396691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78411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𝑜𝑟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m:rPr>
                                    <m:sty m:val="p"/>
                                  </m:rPr>
                                  <a:rPr lang="en-GB" sz="1300" b="0" i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+2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𝑟h</m:t>
                                </m:r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4170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Sphere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f>
                                  <m:fPr>
                                    <m:type m:val="skw"/>
                                    <m:ctrlPr>
                                      <a:rPr lang="el-GR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3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num>
                                  <m:den>
                                    <m:r>
                                      <a:rPr lang="en-GB" sz="13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85835818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Sphere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300" dirty="0"/>
                            <a:t>4</a:t>
                          </a:r>
                          <a14:m>
                            <m:oMath xmlns:m="http://schemas.openxmlformats.org/officeDocument/2006/math">
                              <m:r>
                                <a:rPr lang="el-GR" sz="130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3937844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Pyramid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(L x w x h) ÷ 3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2777047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cone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1300" b="0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l-GR" sz="1300" i="1" smtClean="0"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30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r>
                            <a:rPr lang="en-GB" sz="1300" dirty="0"/>
                            <a:t>x h) ÷ 3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4475905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cone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𝑟𝑙</m:t>
                                </m:r>
                                <m:r>
                                  <a:rPr lang="en-GB" sz="13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l-GR" sz="13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3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3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377446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89596258"/>
                  </p:ext>
                </p:extLst>
              </p:nvPr>
            </p:nvGraphicFramePr>
            <p:xfrm>
              <a:off x="86673" y="1954787"/>
              <a:ext cx="4348715" cy="4079802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52024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396691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378411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114545" r="-1015" b="-101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214545" r="-1015" b="-91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Area of Trapezium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½(</a:t>
                          </a:r>
                          <a:r>
                            <a:rPr lang="en-GB" sz="1300" dirty="0" err="1"/>
                            <a:t>a+b</a:t>
                          </a:r>
                          <a:r>
                            <a:rPr lang="en-GB" sz="1300" dirty="0"/>
                            <a:t>) x 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1316423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514545" r="-1015" b="-61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614545" r="-1015" b="-51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4170"/>
                      </a:ext>
                    </a:extLst>
                  </a:tr>
                  <a:tr h="349631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Sphere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677586" r="-1015" b="-38448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85835818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Sphere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820000" r="-1015" b="-3054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83937844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Pyramid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300" dirty="0"/>
                            <a:t>(L x w x h) ÷ 3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2777047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Volume of cone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1020000" r="-1015" b="-1054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4475905"/>
                      </a:ext>
                    </a:extLst>
                  </a:tr>
                  <a:tr h="335176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tx1"/>
                              </a:solidFill>
                            </a:rPr>
                            <a:t>Surface area of cone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81472" t="-1120000" r="-1015" b="-545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03774463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7912814"/>
                  </p:ext>
                </p:extLst>
              </p:nvPr>
            </p:nvGraphicFramePr>
            <p:xfrm>
              <a:off x="5990666" y="577769"/>
              <a:ext cx="6201334" cy="30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8375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4542959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301242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bg1"/>
                              </a:solidFill>
                            </a:rPr>
                            <a:t>Algebra 92: Straight line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Equation of a line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Y=</a:t>
                          </a:r>
                          <a:r>
                            <a:rPr lang="en-GB" sz="1300" dirty="0" err="1">
                              <a:solidFill>
                                <a:schemeClr val="bg1"/>
                              </a:solidFill>
                            </a:rPr>
                            <a:t>mx+c</a:t>
                          </a:r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; m is the gradient; c is the intercept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Gradient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The steepness of a line. Calculated by: difference in y values ÷  difference in x values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Intercept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Where the straight line cuts the y axis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8897614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Parallel 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Lines that have the same steepness. Gradients are the same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78580462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Perpendicular 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Lines that the cross at right angles. The gradient of perpendicular lines multiples to give -1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18252191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Quadratic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A parabola, the equations includes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9214398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Cubic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A curved graph, the equations include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GB" sz="1300" b="0" i="1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</m:oMath>
                          </a14:m>
                          <a:endParaRPr lang="en-GB" sz="13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7460681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7912814"/>
                  </p:ext>
                </p:extLst>
              </p:nvPr>
            </p:nvGraphicFramePr>
            <p:xfrm>
              <a:off x="5990666" y="577769"/>
              <a:ext cx="6201334" cy="30801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58375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4542959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304800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>
                              <a:solidFill>
                                <a:schemeClr val="bg1"/>
                              </a:solidFill>
                            </a:rPr>
                            <a:t>Algebra 92: Straight line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Equation of a line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Y=</a:t>
                          </a:r>
                          <a:r>
                            <a:rPr lang="en-GB" sz="1300" dirty="0" err="1">
                              <a:solidFill>
                                <a:schemeClr val="bg1"/>
                              </a:solidFill>
                            </a:rPr>
                            <a:t>mx+c</a:t>
                          </a:r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; m is the gradient; c is the intercept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Gradient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The steepness of a line. Calculated by: difference in y values ÷  difference in x values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Intercept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Where the straight line cuts the y axis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48897614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Parallel 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Lines that have the same steepness. Gradients are the same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678580462"/>
                      </a:ext>
                    </a:extLst>
                  </a:tr>
                  <a:tr h="48768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Perpendicular 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Lines that the cross at right angles. The gradient of perpendicular lines multiples to give -1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918252191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Quadratic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36595" t="-648333" r="-670" b="-101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49214398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r>
                            <a:rPr lang="en-GB" sz="1300" dirty="0">
                              <a:solidFill>
                                <a:schemeClr val="bg1"/>
                              </a:solidFill>
                            </a:rPr>
                            <a:t>Cubic graphs</a:t>
                          </a:r>
                        </a:p>
                      </a:txBody>
                      <a:tcPr>
                        <a:solidFill>
                          <a:srgbClr val="FF0000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36595" t="-761017" r="-670" b="-33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7460681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9705" y="5823901"/>
            <a:ext cx="2636048" cy="871923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250612" y="5065545"/>
            <a:ext cx="2765141" cy="623944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4287723" y="81946"/>
            <a:ext cx="4692213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9 Spring 1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t="11942"/>
          <a:stretch/>
        </p:blipFill>
        <p:spPr>
          <a:xfrm>
            <a:off x="3264936" y="3869244"/>
            <a:ext cx="5715000" cy="282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90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751285" y="635857"/>
          <a:ext cx="4858658" cy="434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535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238123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73: Transformations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Transformation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Changing a shape from the object to image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Reflection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Transforming a shape across a mirror line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Rotation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An object is turned around a fixed centre point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Clockwise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Turning towards the direction of a clock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Anti Clockwise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Turning in the opposite direction a clock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Enlargement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When a shape is made bigger or smaller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Centre of enlargement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place where the enlargement takes place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394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Scale Factor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amount a shape is enlarged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Translation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Transformation where a shape changes location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Vector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tx1"/>
                          </a:solidFill>
                        </a:rPr>
                        <a:t>The direction in which a shape is translated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69368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385356"/>
              </p:ext>
            </p:extLst>
          </p:nvPr>
        </p:nvGraphicFramePr>
        <p:xfrm>
          <a:off x="159063" y="424700"/>
          <a:ext cx="3966030" cy="29241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4339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541691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97592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Algebra 74: Equations of straight line graphs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538604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Co ordinates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Location of a point on a co ordinate grid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97592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Equation of line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Y=</a:t>
                      </a:r>
                      <a:r>
                        <a:rPr lang="en-GB" sz="1300" dirty="0" err="1">
                          <a:solidFill>
                            <a:schemeClr val="bg1"/>
                          </a:solidFill>
                        </a:rPr>
                        <a:t>mx+c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97592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Gradient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steepness of a line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97592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Intercept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Where the line cross the y axis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97592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Substitution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Replacing a letter with a number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97592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Real life graph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graph that tells a real life story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483686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9976" y="4923593"/>
            <a:ext cx="3102883" cy="1026338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7419976" y="5949932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>
                <a:solidFill>
                  <a:schemeClr val="accent1">
                    <a:lumMod val="50000"/>
                  </a:schemeClr>
                </a:solidFill>
              </a:rPr>
              <a:t>You will also get a weekly task on MyMaths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7 Spring 2 </a:t>
            </a:r>
          </a:p>
        </p:txBody>
      </p:sp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FF5AB870-BC8E-4878-B41E-A740DA7BE6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494" t="19753" r="18306" b="11868"/>
          <a:stretch/>
        </p:blipFill>
        <p:spPr>
          <a:xfrm>
            <a:off x="257769" y="3528585"/>
            <a:ext cx="4187372" cy="2790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60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203191"/>
              </p:ext>
            </p:extLst>
          </p:nvPr>
        </p:nvGraphicFramePr>
        <p:xfrm>
          <a:off x="79944" y="774845"/>
          <a:ext cx="5550536" cy="35895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0536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</a:tblGrid>
              <a:tr h="4040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Algebra 83: Simultaneous equations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1854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16994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4813" y="4643243"/>
            <a:ext cx="3102883" cy="1026338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060366" y="5869315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28064" y="70253"/>
            <a:ext cx="4917924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8 Spring 2</a:t>
            </a:r>
          </a:p>
        </p:txBody>
      </p:sp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F8AC7C18-6101-40B5-8E23-CC7DCE95DC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56" t="19753" r="16244" b="13869"/>
          <a:stretch/>
        </p:blipFill>
        <p:spPr>
          <a:xfrm>
            <a:off x="192913" y="1280160"/>
            <a:ext cx="5324597" cy="3001685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775380B-4DF3-48E5-AC7B-147904438A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380055"/>
              </p:ext>
            </p:extLst>
          </p:nvPr>
        </p:nvGraphicFramePr>
        <p:xfrm>
          <a:off x="6196405" y="150607"/>
          <a:ext cx="5966844" cy="39372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6684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</a:tblGrid>
              <a:tr h="4078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</a:rPr>
                        <a:t>Problem Solving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529434">
                <a:tc>
                  <a:txBody>
                    <a:bodyPr/>
                    <a:lstStyle/>
                    <a:p>
                      <a:pPr algn="ctr"/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t="11244"/>
          <a:stretch/>
        </p:blipFill>
        <p:spPr>
          <a:xfrm>
            <a:off x="2326577" y="4165776"/>
            <a:ext cx="5238822" cy="2611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9269" y="423045"/>
            <a:ext cx="5576004" cy="366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5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873924"/>
              </p:ext>
            </p:extLst>
          </p:nvPr>
        </p:nvGraphicFramePr>
        <p:xfrm>
          <a:off x="243841" y="748623"/>
          <a:ext cx="4876799" cy="498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396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545403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92: Averages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Mean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Adding all the numbers together and dividing by the total amount of numbers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Mode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number that occurs the most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Median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number in the middle when all the numbers are ordered smallest to largest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Range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difference between the largest and smallest number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Grouped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Data that has been bundled together in categories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Cumulative frequency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sum of previous frequencies up to the current point, to plot a ‘S’ shape graph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8309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Upper Quartile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middle number between the median and the largest number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70995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Lower Quartile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middle number between the median and the smaller number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7563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Interquartile range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The difference between the upper quartile and lower quartile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2951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Box plots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>
                          <a:solidFill>
                            <a:schemeClr val="bg1"/>
                          </a:solidFill>
                        </a:rPr>
                        <a:t>A chart to show the spread of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144968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6275" y="5788232"/>
            <a:ext cx="3102883" cy="1026338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8700136" y="5920906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9 Spring 2</a:t>
            </a:r>
          </a:p>
        </p:txBody>
      </p:sp>
      <p:pic>
        <p:nvPicPr>
          <p:cNvPr id="13" name="Content Placeholder 4">
            <a:extLst>
              <a:ext uri="{FF2B5EF4-FFF2-40B4-BE49-F238E27FC236}">
                <a16:creationId xmlns:a16="http://schemas.microsoft.com/office/drawing/2014/main" id="{D5087EF9-E5B5-4B47-AAA6-776F2A9ABE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011" t="17943" r="15716" b="7997"/>
          <a:stretch/>
        </p:blipFill>
        <p:spPr>
          <a:xfrm>
            <a:off x="5536275" y="821197"/>
            <a:ext cx="4838008" cy="461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80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412285"/>
              </p:ext>
            </p:extLst>
          </p:nvPr>
        </p:nvGraphicFramePr>
        <p:xfrm>
          <a:off x="6634244" y="113491"/>
          <a:ext cx="5455559" cy="17817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9622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635937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1872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 smtClean="0">
                          <a:solidFill>
                            <a:schemeClr val="bg1"/>
                          </a:solidFill>
                        </a:rPr>
                        <a:t>Numbers 74: Ratios</a:t>
                      </a:r>
                      <a:endParaRPr lang="en-GB" sz="13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02793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Ratio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  <a:effectLst/>
                        </a:rPr>
                        <a:t>A ratio shows the relative sizes of two or more values.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02793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Proportion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  <a:effectLst/>
                        </a:rPr>
                        <a:t>Proportion says that two ratios (or fractions) are equal.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02793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Unitary Method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method where we find the value of one unit before multiplying it to find the total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units needed.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53516560"/>
                  </p:ext>
                </p:extLst>
              </p:nvPr>
            </p:nvGraphicFramePr>
            <p:xfrm>
              <a:off x="6064175" y="2312896"/>
              <a:ext cx="3596192" cy="45128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35898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060294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466946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6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 smtClean="0">
                              <a:solidFill>
                                <a:schemeClr val="tx1"/>
                              </a:solidFill>
                            </a:rPr>
                            <a:t>Volume of Cube/ Cuboid</a:t>
                          </a:r>
                          <a:endParaRPr lang="en-GB" sz="1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 smtClean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84244709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 smtClean="0">
                              <a:solidFill>
                                <a:schemeClr val="tx1"/>
                              </a:solidFill>
                            </a:rPr>
                            <a:t>Area</a:t>
                          </a:r>
                          <a:r>
                            <a:rPr lang="en-GB" sz="1400" baseline="0" dirty="0" smtClean="0">
                              <a:solidFill>
                                <a:schemeClr val="tx1"/>
                              </a:solidFill>
                            </a:rPr>
                            <a:t> of Triangle</a:t>
                          </a:r>
                          <a:endParaRPr lang="en-GB" sz="1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 smtClean="0"/>
                            <a:t>½ x Base x Height</a:t>
                          </a:r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66427150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𝑜𝑟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  </m:t>
                                </m:r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𝑑</m:t>
                                </m:r>
                              </m:oMath>
                            </m:oMathPara>
                          </a14:m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m:rPr>
                                    <m:sty m:val="p"/>
                                  </m:rPr>
                                  <a:rPr lang="en-GB" sz="1400" b="0" i="0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oMath>
                            </m:oMathPara>
                          </a14:m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Surface area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sSup>
                                  <m:sSupPr>
                                    <m:ctrlP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  <m:sup>
                                    <m:r>
                                      <a:rPr lang="en-GB" sz="140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+2</m:t>
                                </m:r>
                                <m:r>
                                  <a:rPr lang="el-GR" sz="1400" i="1" smtClean="0">
                                    <a:latin typeface="Cambria Math" panose="02040503050406030204" pitchFamily="18" charset="0"/>
                                  </a:rPr>
                                  <m:t>𝜋</m:t>
                                </m:r>
                                <m:r>
                                  <a:rPr lang="en-GB" sz="1400" b="0" i="1" smtClean="0">
                                    <a:latin typeface="Cambria Math" panose="02040503050406030204" pitchFamily="18" charset="0"/>
                                  </a:rPr>
                                  <m:t>𝑟h</m:t>
                                </m:r>
                              </m:oMath>
                            </m:oMathPara>
                          </a14:m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4170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Pyramid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/>
                            <a:t>(L x w x h) ÷ 3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277704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>
                <a:extLst>
                  <a:ext uri="{FF2B5EF4-FFF2-40B4-BE49-F238E27FC236}">
                    <a16:creationId xmlns:a16="http://schemas.microsoft.com/office/drawing/2014/main" id="{069C1D6F-85D3-4495-88DD-13B2FEC0320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53516560"/>
                  </p:ext>
                </p:extLst>
              </p:nvPr>
            </p:nvGraphicFramePr>
            <p:xfrm>
              <a:off x="6064175" y="2312896"/>
              <a:ext cx="3596192" cy="45128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35898">
                      <a:extLst>
                        <a:ext uri="{9D8B030D-6E8A-4147-A177-3AD203B41FA5}">
                          <a16:colId xmlns:a16="http://schemas.microsoft.com/office/drawing/2014/main" val="2484351767"/>
                        </a:ext>
                      </a:extLst>
                    </a:gridCol>
                    <a:gridCol w="2060294">
                      <a:extLst>
                        <a:ext uri="{9D8B030D-6E8A-4147-A177-3AD203B41FA5}">
                          <a16:colId xmlns:a16="http://schemas.microsoft.com/office/drawing/2014/main" val="531569662"/>
                        </a:ext>
                      </a:extLst>
                    </a:gridCol>
                  </a:tblGrid>
                  <a:tr h="466946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600" b="1" dirty="0">
                              <a:solidFill>
                                <a:schemeClr val="tx1"/>
                              </a:solidFill>
                            </a:rPr>
                            <a:t>Formulae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80537766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 smtClean="0">
                              <a:solidFill>
                                <a:schemeClr val="tx1"/>
                              </a:solidFill>
                            </a:rPr>
                            <a:t>Volume of Cube/ Cuboid</a:t>
                          </a:r>
                          <a:endParaRPr lang="en-GB" sz="1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 smtClean="0"/>
                            <a:t>Length x Width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84244709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 smtClean="0">
                              <a:solidFill>
                                <a:schemeClr val="tx1"/>
                              </a:solidFill>
                            </a:rPr>
                            <a:t>Area</a:t>
                          </a:r>
                          <a:r>
                            <a:rPr lang="en-GB" sz="1400" baseline="0" dirty="0" smtClean="0">
                              <a:solidFill>
                                <a:schemeClr val="tx1"/>
                              </a:solidFill>
                            </a:rPr>
                            <a:t> of Triangle</a:t>
                          </a:r>
                          <a:endParaRPr lang="en-GB" sz="14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 smtClean="0"/>
                            <a:t>½ x Base x Height</a:t>
                          </a:r>
                          <a:endParaRPr lang="en-GB" sz="1400" dirty="0"/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66427150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Area of Circle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4631" t="-352941" r="-1180" b="-6455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54790536"/>
                      </a:ext>
                    </a:extLst>
                  </a:tr>
                  <a:tr h="413596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Circumference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4631" t="-452941" r="-1180" b="-5455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0874145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prism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/>
                            <a:t>Area of cross section x Depth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27103130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4631" t="-508696" r="-1180" b="-20326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92150089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Surface area of cylinder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4631" t="-608696" r="-1180" b="-10326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01614170"/>
                      </a:ext>
                    </a:extLst>
                  </a:tr>
                  <a:tr h="561015">
                    <a:tc>
                      <a:txBody>
                        <a:bodyPr/>
                        <a:lstStyle/>
                        <a:p>
                          <a:r>
                            <a:rPr lang="en-GB" sz="1400" dirty="0">
                              <a:solidFill>
                                <a:schemeClr val="tx1"/>
                              </a:solidFill>
                            </a:rPr>
                            <a:t>Volume of Pyramid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400" dirty="0"/>
                            <a:t>(L x w x h) ÷ 3</a:t>
                          </a:r>
                        </a:p>
                      </a:txBody>
                      <a:tcPr>
                        <a:solidFill>
                          <a:schemeClr val="accent5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72777047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022534"/>
              </p:ext>
            </p:extLst>
          </p:nvPr>
        </p:nvGraphicFramePr>
        <p:xfrm>
          <a:off x="82837" y="845810"/>
          <a:ext cx="5707018" cy="3202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18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4180834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8777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Geometry 74: 3D Shapes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Net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3D shape flattened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Volume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 total space inside a 3D shape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Surface Area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Total area of all the faces on a 3D shape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Elevation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side view of any 3D shape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Prism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shape that can be cut anywhere to have the same cross section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Vertex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Where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three or more edges of a 3D shape meet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214398"/>
                  </a:ext>
                </a:extLst>
              </a:tr>
              <a:tr h="38777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Edge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Where two faces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a 3D shape meet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4606813"/>
                  </a:ext>
                </a:extLst>
              </a:tr>
            </a:tbl>
          </a:graphicData>
        </a:graphic>
      </p:graphicFrame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735671" y="3593880"/>
            <a:ext cx="2369555" cy="908069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0" y="95021"/>
            <a:ext cx="4640218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</a:t>
            </a:r>
            <a:r>
              <a:rPr lang="en-GB" b="1" u="sng" dirty="0" smtClean="0"/>
              <a:t>7 Summer </a:t>
            </a:r>
            <a:r>
              <a:rPr lang="en-GB" b="1" u="sng" dirty="0"/>
              <a:t>1 </a:t>
            </a:r>
          </a:p>
        </p:txBody>
      </p:sp>
      <p:pic>
        <p:nvPicPr>
          <p:cNvPr id="13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5952" y="4990289"/>
            <a:ext cx="2636048" cy="8719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38" y="4026797"/>
            <a:ext cx="4983215" cy="279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84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15353"/>
              </p:ext>
            </p:extLst>
          </p:nvPr>
        </p:nvGraphicFramePr>
        <p:xfrm>
          <a:off x="3838936" y="837422"/>
          <a:ext cx="4876799" cy="42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396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545403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73: Representing Data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Pictograph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bg1"/>
                          </a:solidFill>
                          <a:effectLst/>
                        </a:rPr>
                        <a:t>A pictograph uses pictures or symbols to show the value of the data.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Bar Chart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graph that compares the frequencies of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Tally Chart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way of keeping count by drawing marks.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Stem and Leaf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diagram where the numbers are split up into stem and leaves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Pie Chart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graph in which a circle is divided into sectors that each represent a proportion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Scatter Graph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Graph of paired data in which the data values are plotted like co ordinates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8309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Correlation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 trend of the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70995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Conversion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Changing one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unit of measurement into another proportionate unit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7563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Hypothesis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prediction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4295153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559" y="5192516"/>
            <a:ext cx="2656342" cy="878636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4365306" y="6071152"/>
            <a:ext cx="3940494" cy="9080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18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</a:t>
            </a:r>
            <a:r>
              <a:rPr lang="en-GB" b="1" u="sng" dirty="0" smtClean="0"/>
              <a:t>7 Summer 1</a:t>
            </a:r>
            <a:endParaRPr lang="en-GB" b="1" u="sng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254379"/>
              </p:ext>
            </p:extLst>
          </p:nvPr>
        </p:nvGraphicFramePr>
        <p:xfrm>
          <a:off x="257176" y="424700"/>
          <a:ext cx="3322320" cy="2239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522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157096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517894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Number 73: Percentages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51789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Percentage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Decrease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 percentage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and minus from 100%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51789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Percentage Increase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 percentage and add onto 100%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51789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Percentage Change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the percentage increase or decrease from one value to another.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017" y="3495672"/>
            <a:ext cx="3662919" cy="2326008"/>
          </a:xfrm>
          <a:prstGeom prst="rect">
            <a:avLst/>
          </a:prstGeom>
          <a:ln w="79375">
            <a:solidFill>
              <a:schemeClr val="accent1">
                <a:lumMod val="75000"/>
                <a:alpha val="50000"/>
              </a:schemeClr>
            </a:solidFill>
          </a:ln>
          <a:effectLst/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6470"/>
          <a:stretch/>
        </p:blipFill>
        <p:spPr>
          <a:xfrm>
            <a:off x="8816340" y="100778"/>
            <a:ext cx="3063240" cy="6157716"/>
          </a:xfrm>
          <a:prstGeom prst="rect">
            <a:avLst/>
          </a:prstGeom>
          <a:ln w="1270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1659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7211474"/>
              </p:ext>
            </p:extLst>
          </p:nvPr>
        </p:nvGraphicFramePr>
        <p:xfrm>
          <a:off x="123674" y="617812"/>
          <a:ext cx="8954422" cy="3479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0369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252077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  <a:gridCol w="48932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02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83: Angles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Congruent triangle rules: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46092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Parallel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lines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Never meet,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they are always the same distance apart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7450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Corresponding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F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7450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Alternate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Z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7450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Opposite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X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561752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Co-interior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C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and add up to 180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3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46092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nterior angles 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Sum of interior angles = (n-2) x 180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3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67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Exterior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Sum of 360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30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69C1D6F-85D3-4495-88DD-13B2FEC032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105765"/>
              </p:ext>
            </p:extLst>
          </p:nvPr>
        </p:nvGraphicFramePr>
        <p:xfrm>
          <a:off x="0" y="4288095"/>
          <a:ext cx="4555375" cy="2465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883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1837237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  <a:gridCol w="2452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140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Algebra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</a:rPr>
                        <a:t> 84: Inequalities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38293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&lt;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Less than 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38293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u="none" dirty="0" smtClean="0"/>
                        <a:t>Greater</a:t>
                      </a:r>
                      <a:r>
                        <a:rPr lang="en-GB" sz="1300" u="none" baseline="0" dirty="0" smtClean="0"/>
                        <a:t> than</a:t>
                      </a:r>
                      <a:endParaRPr lang="en-GB" sz="1300" u="none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300" u="none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382937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≤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Less than or</a:t>
                      </a:r>
                      <a:r>
                        <a:rPr lang="en-GB" sz="1300" baseline="0" dirty="0" smtClean="0"/>
                        <a:t> equal too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6449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≥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Greater than or equal too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2057"/>
              </p:ext>
            </p:extLst>
          </p:nvPr>
        </p:nvGraphicFramePr>
        <p:xfrm>
          <a:off x="4646141" y="3945924"/>
          <a:ext cx="7422291" cy="291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62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5465667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288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83: Averages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Mean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Add all the numbers together and divide by how many numbers there are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Median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Place numbers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in order and find middle value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Mode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Most occurring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number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Range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Largest number minus smallest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number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Grouped Data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Data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organised into groups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Midpoint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Middle value of grouped data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Lower Quartile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25%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data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Upper Quartile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75% of data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Interquartile range (IQR)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Upper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Quartile – Lower Quartile. Middle 50% of data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1248" y="11738"/>
            <a:ext cx="2260752" cy="747787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272806" y="846136"/>
            <a:ext cx="2859157" cy="908069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2" y="1173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</a:t>
            </a:r>
            <a:r>
              <a:rPr lang="en-GB" b="1" u="sng" dirty="0" smtClean="0"/>
              <a:t>8 Summer  </a:t>
            </a:r>
            <a:r>
              <a:rPr lang="en-GB" b="1" u="sng" dirty="0"/>
              <a:t>1</a:t>
            </a:r>
            <a:r>
              <a:rPr lang="en-GB" b="1" u="sng" dirty="0" smtClean="0"/>
              <a:t> </a:t>
            </a:r>
            <a:endParaRPr lang="en-GB" b="1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2739" y="4379402"/>
            <a:ext cx="2308812" cy="2282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0358" y="1096038"/>
            <a:ext cx="4800038" cy="27663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/>
          <a:srcRect l="57105"/>
          <a:stretch/>
        </p:blipFill>
        <p:spPr>
          <a:xfrm>
            <a:off x="10244285" y="1624450"/>
            <a:ext cx="1502871" cy="2421416"/>
          </a:xfrm>
          <a:prstGeom prst="rect">
            <a:avLst/>
          </a:prstGeom>
          <a:ln w="1270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09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856940"/>
              </p:ext>
            </p:extLst>
          </p:nvPr>
        </p:nvGraphicFramePr>
        <p:xfrm>
          <a:off x="0" y="12114"/>
          <a:ext cx="396603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286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786744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23479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Algebra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93: Simultaneous</a:t>
                      </a:r>
                      <a:r>
                        <a:rPr lang="en-GB" sz="1400" b="1" baseline="0" dirty="0" smtClean="0">
                          <a:solidFill>
                            <a:schemeClr val="bg1"/>
                          </a:solidFill>
                        </a:rPr>
                        <a:t> Equations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18065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Solve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 the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value of the unknowns given in the question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07979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Form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Create an equation based on the information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in the 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question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23479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Substitute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Replacing a letter with a number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23479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Linear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Equation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in the form y=</a:t>
                      </a:r>
                      <a:r>
                        <a:rPr lang="en-GB" sz="1300" baseline="0" dirty="0" err="1" smtClean="0">
                          <a:solidFill>
                            <a:schemeClr val="bg1"/>
                          </a:solidFill>
                        </a:rPr>
                        <a:t>mx+c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479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Quadratic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Equation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in the form ax</a:t>
                      </a:r>
                      <a:r>
                        <a:rPr lang="en-GB" sz="1300" baseline="300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+bx+c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483686"/>
                  </a:ext>
                </a:extLst>
              </a:tr>
              <a:tr h="23479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Graphically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Use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the graph to find solutions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117" y="0"/>
            <a:ext cx="3102883" cy="1026338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9089116" y="1064422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9 Summer 1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835799"/>
              </p:ext>
            </p:extLst>
          </p:nvPr>
        </p:nvGraphicFramePr>
        <p:xfrm>
          <a:off x="7157258" y="1814550"/>
          <a:ext cx="5034742" cy="5030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966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648776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3809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</a:rPr>
                        <a:t>Number 93: Sequences</a:t>
                      </a:r>
                      <a:endParaRPr lang="en-GB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54095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Nth term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Finding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the value of any term in a sequence – a general rule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7607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Linear Sequence</a:t>
                      </a:r>
                    </a:p>
                    <a:p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There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is a common first difference between the terms in a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095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Quadratic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There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is a common second difference between the terms in a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54095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Geometric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There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is a common ratio between the terms in a sequence</a:t>
                      </a:r>
                      <a:endParaRPr lang="en-GB" sz="13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1193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Generate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Use the 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nth term rule to find terms of a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095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Arithmetic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Progression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sequence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numbers where the difference between consecutive terms has a constant difference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760719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Fibonacci Sequence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special sequence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numbers where the next term is found by adding the two previous terms together e.g.: 1, 1, 2, 3, 5, 8, 13 …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54095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Triangle Numbers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number that can make a triangular dot pattern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e.g.: 1, 3, 6, 10, 15 …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7" t="23418" r="53622" b="52866"/>
          <a:stretch/>
        </p:blipFill>
        <p:spPr bwMode="auto">
          <a:xfrm>
            <a:off x="3966030" y="723805"/>
            <a:ext cx="2611456" cy="1329919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87" t="37446" r="20015" b="41697"/>
          <a:stretch/>
        </p:blipFill>
        <p:spPr bwMode="auto">
          <a:xfrm>
            <a:off x="4408112" y="1972491"/>
            <a:ext cx="2608410" cy="1175657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660987"/>
              </p:ext>
            </p:extLst>
          </p:nvPr>
        </p:nvGraphicFramePr>
        <p:xfrm>
          <a:off x="0" y="2560320"/>
          <a:ext cx="4408111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9988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238123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26228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93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Triangles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Quadrilaterals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Four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-sided shape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Parallel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Lines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which never meet as they are always the same distance apart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Hypotenuse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The longest side on a right angled triangle (opposite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the right angle)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Opposite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 shorter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side on a right angled triangle (opposite the angle given)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Adjacent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 shorter side on a right angled triangle (next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to the angle given)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Pythagoras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+b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=c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 used to find missing lengths on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right angled triangle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Trigonometry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SOHCAHTOA used to find missing lengths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and angles in right angled triangles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163404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Similarity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Shapes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are similar if they have the same angles but are different sizes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Congruence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Exactly equal in size and shape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39496"/>
                  </a:ext>
                </a:extLst>
              </a:tr>
            </a:tbl>
          </a:graphicData>
        </a:graphic>
      </p:graphicFrame>
      <p:pic>
        <p:nvPicPr>
          <p:cNvPr id="11" name="Picture 8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1" t="23572" r="20661" b="12901"/>
          <a:stretch/>
        </p:blipFill>
        <p:spPr bwMode="auto">
          <a:xfrm>
            <a:off x="4470780" y="3221201"/>
            <a:ext cx="1381597" cy="2069192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8" t="23958" r="44463" b="54167"/>
          <a:stretch/>
        </p:blipFill>
        <p:spPr bwMode="auto">
          <a:xfrm>
            <a:off x="4429314" y="5618998"/>
            <a:ext cx="2737746" cy="919214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1978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9335860"/>
              </p:ext>
            </p:extLst>
          </p:nvPr>
        </p:nvGraphicFramePr>
        <p:xfrm>
          <a:off x="123676" y="617812"/>
          <a:ext cx="5706321" cy="33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3260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803061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75: Angles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Angles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on a straight line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Add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up to 180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GB" sz="13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Angles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round a point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Add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up to 360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en-GB" sz="1300" baseline="30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Angles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in a triangle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 Add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up to 180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Parallel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lines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Never meet,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they are always the same distance apart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Corresponding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F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Alternate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Z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Opposite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X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they are equal</a:t>
                      </a:r>
                      <a:endParaRPr lang="en-GB" sz="13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Co-interior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angles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letter </a:t>
                      </a:r>
                      <a:r>
                        <a:rPr lang="en-GB" sz="2000" baseline="0" dirty="0" smtClean="0">
                          <a:solidFill>
                            <a:schemeClr val="tx1"/>
                          </a:solidFill>
                        </a:rPr>
                        <a:t>C 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and add up to 180</a:t>
                      </a:r>
                      <a:r>
                        <a:rPr lang="en-GB" sz="1300" baseline="300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69C1D6F-85D3-4495-88DD-13B2FEC032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3676" y="4092159"/>
          <a:ext cx="3730174" cy="270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8231">
                  <a:extLst>
                    <a:ext uri="{9D8B030D-6E8A-4147-A177-3AD203B41FA5}">
                      <a16:colId xmlns:a16="http://schemas.microsoft.com/office/drawing/2014/main" val="2484351767"/>
                    </a:ext>
                  </a:extLst>
                </a:gridCol>
                <a:gridCol w="2481943">
                  <a:extLst>
                    <a:ext uri="{9D8B030D-6E8A-4147-A177-3AD203B41FA5}">
                      <a16:colId xmlns:a16="http://schemas.microsoft.com/office/drawing/2014/main" val="531569662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Algebra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</a:rPr>
                        <a:t> 75: Graphs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53776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Gradient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How steep a line is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79053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Calculate the gradient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u="sng" dirty="0" smtClean="0"/>
                        <a:t>Rise</a:t>
                      </a:r>
                      <a:r>
                        <a:rPr lang="en-GB" sz="1300" u="none" dirty="0" smtClean="0"/>
                        <a:t>        or       </a:t>
                      </a:r>
                      <a:r>
                        <a:rPr lang="en-GB" sz="1300" u="sng" dirty="0" smtClean="0"/>
                        <a:t>change in 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u="none" dirty="0" smtClean="0"/>
                        <a:t>Run                   change in x</a:t>
                      </a:r>
                      <a:endParaRPr lang="en-GB" sz="1300" u="none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874145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y- intercept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Where the line crosses the y axis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3164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y=mx +c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m= gradient         c= y-intercept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48542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Quadratic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graph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A</a:t>
                      </a:r>
                      <a:r>
                        <a:rPr lang="en-GB" sz="1300" baseline="0" dirty="0" smtClean="0"/>
                        <a:t> graph with an equation that has x</a:t>
                      </a:r>
                      <a:r>
                        <a:rPr lang="en-GB" sz="1300" baseline="30000" dirty="0" smtClean="0"/>
                        <a:t>2 </a:t>
                      </a:r>
                      <a:r>
                        <a:rPr lang="en-GB" sz="1300" baseline="0" dirty="0" smtClean="0"/>
                        <a:t> in it</a:t>
                      </a:r>
                      <a:endParaRPr lang="en-GB" sz="1300" baseline="30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844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parabola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The shape of a quadratic graph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031309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5141" y="142027"/>
            <a:ext cx="2260752" cy="747787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8971415" y="1050377"/>
            <a:ext cx="3102883" cy="908069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2" y="1173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7 </a:t>
            </a:r>
            <a:r>
              <a:rPr lang="en-GB" b="1" u="sng" dirty="0" smtClean="0"/>
              <a:t>Summer  </a:t>
            </a:r>
            <a:r>
              <a:rPr lang="en-GB" b="1" u="sng" dirty="0"/>
              <a:t>2</a:t>
            </a:r>
            <a:r>
              <a:rPr lang="en-GB" b="1" u="sng" dirty="0" smtClean="0"/>
              <a:t> </a:t>
            </a:r>
            <a:endParaRPr lang="en-GB" b="1" u="sng" dirty="0"/>
          </a:p>
        </p:txBody>
      </p:sp>
      <p:pic>
        <p:nvPicPr>
          <p:cNvPr id="1026" name="Picture 2" descr="Image result for angles parallel lin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322" y="743157"/>
            <a:ext cx="3141417" cy="1851406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assyworldofmathematics.com/Images/pwmImagesSeven/GradientInterceptTwo550x406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24" y="4229050"/>
            <a:ext cx="3032594" cy="2238606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280338" y="4739425"/>
            <a:ext cx="1532586" cy="134558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29997" y="6001432"/>
            <a:ext cx="982927" cy="37361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443211" y="4739425"/>
            <a:ext cx="515155" cy="3219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Image result for y=mx+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524" y="4719415"/>
            <a:ext cx="1170949" cy="1468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12924" y="6085006"/>
            <a:ext cx="5306761" cy="694862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188377"/>
              </p:ext>
            </p:extLst>
          </p:nvPr>
        </p:nvGraphicFramePr>
        <p:xfrm>
          <a:off x="6954592" y="2463405"/>
          <a:ext cx="5165093" cy="362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964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310129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74: Probability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Probability Scale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We use the words on the scale to describe how likely something is to happen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Means something is impossible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Means something is certain to happen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0.5 or ½ or 50%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Is called an even chance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Mutually exclusive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events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Can’t both happen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Relative frequency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u="sng" dirty="0" smtClean="0">
                          <a:solidFill>
                            <a:schemeClr val="bg1"/>
                          </a:solidFill>
                        </a:rPr>
                        <a:t>How</a:t>
                      </a:r>
                      <a:r>
                        <a:rPr lang="en-GB" sz="1300" u="sng" baseline="0" dirty="0" smtClean="0">
                          <a:solidFill>
                            <a:schemeClr val="bg1"/>
                          </a:solidFill>
                        </a:rPr>
                        <a:t> many times something happened</a:t>
                      </a:r>
                    </a:p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how many times you did the experiment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Sample space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list of all the possible outcomes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Sample Space diagram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way of listing all the possible outcomes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15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54680" y="68785"/>
          <a:ext cx="5123542" cy="360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8883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41465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062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Algebra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85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: Sequences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and Graphs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Sequence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 list of numbers that follow a rule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1492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Nth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Term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Formula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used to calculate the terms of a sequence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Linear Sequence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For example,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4x + 5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Quadratic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Sequence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For example, 2x² + 3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41492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Fibonacci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Sequence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series of numbers where a number is found by adding up the two numbers before it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= mx + c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Equation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given to any linear graph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195453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Gradient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steepness of a line 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7238433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Perpendicular lines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At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 right angle, 90˚, to another line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485820"/>
                  </a:ext>
                </a:extLst>
              </a:tr>
              <a:tr h="41492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Parallel lines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Lines that are the same distance apart from each other forever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42974" y="3822808"/>
          <a:ext cx="5872163" cy="29306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8897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3763266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24917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Number</a:t>
                      </a:r>
                      <a:r>
                        <a:rPr lang="en-GB" sz="1400" b="1" baseline="0" dirty="0" smtClean="0">
                          <a:solidFill>
                            <a:schemeClr val="bg1"/>
                          </a:solidFill>
                        </a:rPr>
                        <a:t> 84: Fractions, Decimals and Percentages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3754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Numerator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Top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a fractions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249173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Denominator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Bottom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of a fraction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3754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Equivalent Fractions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Fractions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that are the same value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3754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add or subtract</a:t>
                      </a: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 fractions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Make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sure the denominators are the same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Add or subtract the numerators together</a:t>
                      </a: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3754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multiply fractions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Multiply the numerators together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Multiply the denominators together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37546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To divide fractions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Keep the first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fraction the same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Flip the second fraction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Change the sign to multiply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399" y="1168166"/>
            <a:ext cx="2128837" cy="704153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5629276" y="2043113"/>
            <a:ext cx="1671638" cy="1761385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>
                <a:solidFill>
                  <a:srgbClr val="6699FF">
                    <a:lumMod val="50000"/>
                  </a:srgbClr>
                </a:solidFill>
              </a:rPr>
              <a:t>You will also get a weekly task on </a:t>
            </a:r>
            <a:r>
              <a:rPr lang="en-GB" dirty="0" err="1">
                <a:solidFill>
                  <a:srgbClr val="6699FF">
                    <a:lumMod val="50000"/>
                  </a:srgbClr>
                </a:solidFill>
              </a:rPr>
              <a:t>MyMaths</a:t>
            </a:r>
            <a:r>
              <a:rPr lang="en-GB" dirty="0">
                <a:solidFill>
                  <a:srgbClr val="6699FF">
                    <a:lumMod val="50000"/>
                  </a:srgb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rgbClr val="6699FF">
                  <a:lumMod val="50000"/>
                </a:srgb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2874056" y="50475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u="sng" dirty="0">
                <a:solidFill>
                  <a:prstClr val="black"/>
                </a:solidFill>
              </a:rPr>
              <a:t>Year </a:t>
            </a:r>
            <a:r>
              <a:rPr lang="en-GB" sz="4000" b="1" u="sng" dirty="0" smtClean="0">
                <a:solidFill>
                  <a:prstClr val="black"/>
                </a:solidFill>
              </a:rPr>
              <a:t>8 Summer 2</a:t>
            </a:r>
            <a:endParaRPr lang="en-GB" sz="4000" b="1" u="sng" dirty="0">
              <a:solidFill>
                <a:prstClr val="black"/>
              </a:solidFill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412" y="921715"/>
            <a:ext cx="4244267" cy="5788743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615236" y="698319"/>
          <a:ext cx="4243389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3389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</a:tblGrid>
              <a:tr h="22339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Geometry 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84: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Transformations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8086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36FCE68-A7D2-4C63-8172-78170F28F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604967"/>
              </p:ext>
            </p:extLst>
          </p:nvPr>
        </p:nvGraphicFramePr>
        <p:xfrm>
          <a:off x="8293589" y="508017"/>
          <a:ext cx="3886201" cy="384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0957">
                  <a:extLst>
                    <a:ext uri="{9D8B030D-6E8A-4147-A177-3AD203B41FA5}">
                      <a16:colId xmlns:a16="http://schemas.microsoft.com/office/drawing/2014/main" val="2645025886"/>
                    </a:ext>
                  </a:extLst>
                </a:gridCol>
                <a:gridCol w="2825244">
                  <a:extLst>
                    <a:ext uri="{9D8B030D-6E8A-4147-A177-3AD203B41FA5}">
                      <a16:colId xmlns:a16="http://schemas.microsoft.com/office/drawing/2014/main" val="3333972068"/>
                    </a:ext>
                  </a:extLst>
                </a:gridCol>
              </a:tblGrid>
              <a:tr h="36000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Statistics </a:t>
                      </a:r>
                      <a:r>
                        <a:rPr lang="en-GB" sz="1400" b="1" dirty="0" smtClean="0">
                          <a:solidFill>
                            <a:schemeClr val="bg1"/>
                          </a:solidFill>
                        </a:rPr>
                        <a:t>93:Representing Data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693332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Pie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Chart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 graph in which a circle is divided into sectors that each represent a proportion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15568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Histogram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Area of bar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represents frequency</a:t>
                      </a:r>
                      <a:endParaRPr lang="en-GB" sz="13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69326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Frequency Density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Frequency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÷ class width</a:t>
                      </a:r>
                      <a:endParaRPr lang="en-GB" sz="13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89761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Scatter graph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Graph of paired data in which the data values are plotted like co ordinates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85804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Moving Average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Mean calculated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1300" baseline="0" dirty="0" err="1" smtClean="0">
                          <a:solidFill>
                            <a:schemeClr val="bg1"/>
                          </a:solidFill>
                        </a:rPr>
                        <a:t>ot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plot on time series graph to show a trend</a:t>
                      </a:r>
                      <a:endParaRPr lang="en-GB" sz="13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2521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Time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Series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Plots</a:t>
                      </a:r>
                      <a:r>
                        <a:rPr lang="en-GB" sz="1300" baseline="0" dirty="0" smtClean="0">
                          <a:solidFill>
                            <a:schemeClr val="bg1"/>
                          </a:solidFill>
                        </a:rPr>
                        <a:t> observations taken over regular intervals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8309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bg1"/>
                          </a:solidFill>
                        </a:rPr>
                        <a:t>Hypothesis </a:t>
                      </a:r>
                      <a:endParaRPr lang="en-GB" sz="13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="0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Prediction of what you</a:t>
                      </a:r>
                      <a:r>
                        <a:rPr lang="en-GB" sz="1300" b="0" i="0" kern="1200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expect to happen</a:t>
                      </a:r>
                      <a:endParaRPr lang="en-GB" sz="1300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8709950"/>
                  </a:ext>
                </a:extLst>
              </a:tr>
            </a:tbl>
          </a:graphicData>
        </a:graphic>
      </p:graphicFrame>
      <p:pic>
        <p:nvPicPr>
          <p:cNvPr id="10" name="Content Placeholder 4">
            <a:extLst>
              <a:ext uri="{FF2B5EF4-FFF2-40B4-BE49-F238E27FC236}">
                <a16:creationId xmlns:a16="http://schemas.microsoft.com/office/drawing/2014/main" id="{C6E73633-8F00-4303-8586-4DEB319238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46" y="5979364"/>
            <a:ext cx="2656342" cy="878636"/>
          </a:xfrm>
          <a:prstGeom prst="rect">
            <a:avLst/>
          </a:prstGeom>
        </p:spPr>
      </p:pic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AC9D7664-71B3-4617-8354-41B766808156}"/>
              </a:ext>
            </a:extLst>
          </p:cNvPr>
          <p:cNvSpPr txBox="1">
            <a:spLocks/>
          </p:cNvSpPr>
          <p:nvPr/>
        </p:nvSpPr>
        <p:spPr>
          <a:xfrm>
            <a:off x="2807630" y="6236176"/>
            <a:ext cx="3940494" cy="62182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You will also get a weekly task on </a:t>
            </a:r>
            <a:r>
              <a:rPr lang="en-GB" sz="1800" dirty="0" err="1">
                <a:solidFill>
                  <a:schemeClr val="accent1">
                    <a:lumMod val="50000"/>
                  </a:schemeClr>
                </a:solidFill>
              </a:rPr>
              <a:t>MyMaths</a:t>
            </a:r>
            <a:r>
              <a:rPr lang="en-GB" sz="1800" dirty="0">
                <a:solidFill>
                  <a:schemeClr val="accent1">
                    <a:lumMod val="50000"/>
                  </a:schemeClr>
                </a:solidFill>
              </a:rPr>
              <a:t> to complete on these topics</a:t>
            </a:r>
          </a:p>
          <a:p>
            <a:pPr marL="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F0D81995-406B-4783-B6C8-B8E8CACD5F80}"/>
              </a:ext>
            </a:extLst>
          </p:cNvPr>
          <p:cNvSpPr txBox="1">
            <a:spLocks/>
          </p:cNvSpPr>
          <p:nvPr/>
        </p:nvSpPr>
        <p:spPr>
          <a:xfrm>
            <a:off x="1669143" y="100778"/>
            <a:ext cx="8853715" cy="64784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/>
              <a:t>Year 9</a:t>
            </a:r>
            <a:r>
              <a:rPr lang="en-GB" b="1" u="sng" dirty="0" smtClean="0"/>
              <a:t> Summer 2</a:t>
            </a:r>
            <a:endParaRPr lang="en-GB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9985277"/>
                  </p:ext>
                </p:extLst>
              </p:nvPr>
            </p:nvGraphicFramePr>
            <p:xfrm>
              <a:off x="0" y="0"/>
              <a:ext cx="3300153" cy="389035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5703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1944450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415636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 smtClean="0">
                              <a:solidFill>
                                <a:schemeClr val="bg1"/>
                              </a:solidFill>
                            </a:rPr>
                            <a:t>Number 94: Ratio</a:t>
                          </a:r>
                          <a:r>
                            <a:rPr lang="en-GB" sz="1400" b="1" baseline="0" dirty="0" smtClean="0">
                              <a:solidFill>
                                <a:schemeClr val="bg1"/>
                              </a:solidFill>
                            </a:rPr>
                            <a:t> and proportionality</a:t>
                          </a:r>
                          <a:endParaRPr lang="en-GB" sz="1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Ratio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  <a:effectLst/>
                            </a:rPr>
                            <a:t>A ratio shows the relative sizes of two or more values.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Direct Proportion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As one variable increases, so does the other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Inverse Proportion 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As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one variable increases, the other decreases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1158464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x</a:t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</a:t>
                          </a:r>
                          <a:r>
                            <a:rPr lang="en-GB" sz="1200" baseline="0" dirty="0" err="1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kx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66458380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</a:t>
                          </a:r>
                          <a:r>
                            <a:rPr lang="en-GB" sz="1200" b="0" i="0" kern="1200" baseline="300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 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114300" marR="114300" marT="0" marB="0"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x²</a:t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=kx²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6920054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indirectly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 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type m:val="skw"/>
                                  <m:ctrlPr>
                                    <a:rPr lang="en-GB" sz="12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/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type m:val="skw"/>
                                  <m:ctrlPr>
                                    <a:rPr lang="en-GB" sz="12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num>
                                <m:den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den>
                              </m:f>
                            </m:oMath>
                          </a14:m>
                          <a:endParaRPr lang="en-GB" sz="1200" dirty="0" smtClean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95792155"/>
                      </a:ext>
                    </a:extLst>
                  </a:tr>
                  <a:tr h="3600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indirectly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the square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of x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type m:val="skw"/>
                                  <m:ctrlPr>
                                    <a:rPr lang="en-GB" sz="12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GB" sz="1200" b="0" i="1" baseline="0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GB" sz="1200" b="0" i="1" baseline="0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</m:rad>
                                </m:den>
                              </m:f>
                            </m:oMath>
                          </a14:m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/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type m:val="skw"/>
                                  <m:ctrlPr>
                                    <a:rPr lang="en-GB" sz="120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solidFill>
                                        <a:schemeClr val="bg1"/>
                                      </a:solidFill>
                                      <a:latin typeface="Cambria Math" panose="02040503050406030204" pitchFamily="18" charset="0"/>
                                    </a:rPr>
                                    <m:t>𝑘</m:t>
                                  </m:r>
                                </m:num>
                                <m:den>
                                  <m:rad>
                                    <m:radPr>
                                      <m:degHide m:val="on"/>
                                      <m:ctrlPr>
                                        <a:rPr lang="en-GB" sz="1200" b="0" i="1" baseline="0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radPr>
                                    <m:deg/>
                                    <m:e>
                                      <m:r>
                                        <a:rPr lang="en-GB" sz="1200" b="0" i="1" baseline="0" smtClean="0">
                                          <a:solidFill>
                                            <a:schemeClr val="bg1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</m:rad>
                                </m:den>
                              </m:f>
                            </m:oMath>
                          </a14:m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6046523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B36FCE68-A7D2-4C63-8172-78170F28F5A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89985277"/>
                  </p:ext>
                </p:extLst>
              </p:nvPr>
            </p:nvGraphicFramePr>
            <p:xfrm>
              <a:off x="0" y="0"/>
              <a:ext cx="3300153" cy="389035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55703">
                      <a:extLst>
                        <a:ext uri="{9D8B030D-6E8A-4147-A177-3AD203B41FA5}">
                          <a16:colId xmlns:a16="http://schemas.microsoft.com/office/drawing/2014/main" val="2645025886"/>
                        </a:ext>
                      </a:extLst>
                    </a:gridCol>
                    <a:gridCol w="1944450">
                      <a:extLst>
                        <a:ext uri="{9D8B030D-6E8A-4147-A177-3AD203B41FA5}">
                          <a16:colId xmlns:a16="http://schemas.microsoft.com/office/drawing/2014/main" val="3333972068"/>
                        </a:ext>
                      </a:extLst>
                    </a:gridCol>
                  </a:tblGrid>
                  <a:tr h="415636">
                    <a:tc gridSpan="2"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dirty="0" smtClean="0">
                              <a:solidFill>
                                <a:schemeClr val="bg1"/>
                              </a:solidFill>
                            </a:rPr>
                            <a:t>Number 94: Ratio</a:t>
                          </a:r>
                          <a:r>
                            <a:rPr lang="en-GB" sz="1400" b="1" baseline="0" dirty="0" smtClean="0">
                              <a:solidFill>
                                <a:schemeClr val="bg1"/>
                              </a:solidFill>
                            </a:rPr>
                            <a:t> and proportionality</a:t>
                          </a:r>
                          <a:endParaRPr lang="en-GB" sz="1400" b="1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 anchor="ctr"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100" b="1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9693332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Ratio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  <a:effectLst/>
                            </a:rPr>
                            <a:t>A ratio shows the relative sizes of two or more values.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6155689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Direct Proportion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As one variable increases, so does the other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7769326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Inverse Proportion 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As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one variable increases, the other decreases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115846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x</a:t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</a:t>
                          </a:r>
                          <a:r>
                            <a:rPr lang="en-GB" sz="1200" baseline="0" dirty="0" err="1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kx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66458380"/>
                      </a:ext>
                    </a:extLst>
                  </a:tr>
                  <a:tr h="54864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</a:t>
                          </a:r>
                          <a:r>
                            <a:rPr lang="en-GB" sz="1200" b="0" i="0" kern="1200" baseline="300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2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 </a:t>
                          </a:r>
                          <a:endParaRPr lang="en-GB" sz="1200" dirty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114300" marR="114300" marT="0" marB="0"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dirty="0" smtClean="0">
                              <a:solidFill>
                                <a:schemeClr val="bg1"/>
                              </a:solidFill>
                            </a:rPr>
                            <a:t>y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</a:rPr>
                            <a:t> </a:t>
                          </a: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∞ x²</a:t>
                          </a:r>
                          <a:b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</a:br>
                          <a:r>
                            <a:rPr lang="en-GB" sz="1200" baseline="0" dirty="0" smtClean="0">
                              <a:solidFill>
                                <a:schemeClr val="bg1"/>
                              </a:solidFill>
                              <a:latin typeface="Calibri" panose="020F0502020204030204" pitchFamily="34" charset="0"/>
                            </a:rPr>
                            <a:t>y =kx²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3269200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indirectly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x 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70533" t="-614667" r="-1254" b="-233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5792155"/>
                      </a:ext>
                    </a:extLst>
                  </a:tr>
                  <a:tr h="64008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y is indirectly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proportional to the square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bg1"/>
                              </a:solidFill>
                              <a:effectLst/>
                              <a:latin typeface="+mn-lt"/>
                              <a:ea typeface="+mn-ea"/>
                              <a:cs typeface="+mn-cs"/>
                            </a:rPr>
                            <a:t> of x</a:t>
                          </a:r>
                          <a:endParaRPr lang="en-GB" sz="1200" dirty="0" smtClean="0">
                            <a:solidFill>
                              <a:schemeClr val="bg1"/>
                            </a:solidFill>
                            <a:effectLst/>
                            <a:latin typeface="Comic Sans MS" panose="030F0702030302020204" pitchFamily="66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7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4"/>
                          <a:stretch>
                            <a:fillRect l="-70533" t="-510476" r="-1254" b="-6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260465237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686429"/>
              </p:ext>
            </p:extLst>
          </p:nvPr>
        </p:nvGraphicFramePr>
        <p:xfrm>
          <a:off x="3571474" y="831592"/>
          <a:ext cx="4483559" cy="27221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2390">
                  <a:extLst>
                    <a:ext uri="{9D8B030D-6E8A-4147-A177-3AD203B41FA5}">
                      <a16:colId xmlns:a16="http://schemas.microsoft.com/office/drawing/2014/main" val="3164865250"/>
                    </a:ext>
                  </a:extLst>
                </a:gridCol>
                <a:gridCol w="3511169">
                  <a:extLst>
                    <a:ext uri="{9D8B030D-6E8A-4147-A177-3AD203B41FA5}">
                      <a16:colId xmlns:a16="http://schemas.microsoft.com/office/drawing/2014/main" val="2235163462"/>
                    </a:ext>
                  </a:extLst>
                </a:gridCol>
              </a:tblGrid>
              <a:tr h="3062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Algebra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</a:rPr>
                        <a:t> 94</a:t>
                      </a:r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: Inequalities 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733902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&lt;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Less than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7290002"/>
                  </a:ext>
                </a:extLst>
              </a:tr>
              <a:tr h="41492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&gt;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Greater than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192929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≤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Less than or</a:t>
                      </a:r>
                      <a:r>
                        <a:rPr lang="en-GB" sz="1300" baseline="0" dirty="0" smtClean="0"/>
                        <a:t> equal too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130305"/>
                  </a:ext>
                </a:extLst>
              </a:tr>
              <a:tr h="3062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≥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Greater than or equal too</a:t>
                      </a:r>
                      <a:endParaRPr lang="en-GB" sz="13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1995262"/>
                  </a:ext>
                </a:extLst>
              </a:tr>
              <a:tr h="414921"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Plotting Regions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Plot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Equation of line given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Dotted line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if  &lt; or &gt;  and Solid line if </a:t>
                      </a: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≤ or ≥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Pick a point</a:t>
                      </a: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 and check if it satisfies inequality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300" baseline="0" dirty="0" smtClean="0">
                          <a:solidFill>
                            <a:schemeClr val="tx1"/>
                          </a:solidFill>
                        </a:rPr>
                        <a:t>Shade the correct region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41527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46" y="3890356"/>
            <a:ext cx="3126459" cy="1994625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56086" t="84524" r="16462" b="9734"/>
          <a:stretch/>
        </p:blipFill>
        <p:spPr>
          <a:xfrm>
            <a:off x="6564974" y="1911928"/>
            <a:ext cx="1271847" cy="1995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56086" t="72874" r="16462" b="20188"/>
          <a:stretch/>
        </p:blipFill>
        <p:spPr>
          <a:xfrm>
            <a:off x="6564973" y="2192652"/>
            <a:ext cx="1271847" cy="2410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/>
          <a:srcRect l="56086" t="63243" r="16462" b="29341"/>
          <a:stretch/>
        </p:blipFill>
        <p:spPr>
          <a:xfrm>
            <a:off x="6564976" y="1177345"/>
            <a:ext cx="1271847" cy="2576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/>
          <a:srcRect l="56086" t="54445" r="16462" b="39095"/>
          <a:stretch/>
        </p:blipFill>
        <p:spPr>
          <a:xfrm>
            <a:off x="6564975" y="1569006"/>
            <a:ext cx="1271847" cy="2244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/>
          <a:srcRect l="8869" t="19578" r="73642" b="8947"/>
          <a:stretch/>
        </p:blipFill>
        <p:spPr>
          <a:xfrm>
            <a:off x="3636087" y="3558125"/>
            <a:ext cx="2177166" cy="250245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/>
          <a:srcRect t="14658" b="21251"/>
          <a:stretch/>
        </p:blipFill>
        <p:spPr>
          <a:xfrm>
            <a:off x="8340643" y="4384898"/>
            <a:ext cx="3851357" cy="1851278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/>
          <a:srcRect l="26671" t="41999" r="60061" b="13478"/>
          <a:stretch/>
        </p:blipFill>
        <p:spPr>
          <a:xfrm>
            <a:off x="5952237" y="3659869"/>
            <a:ext cx="1963811" cy="1853384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7873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6" ma:contentTypeDescription="Create a new document." ma:contentTypeScope="" ma:versionID="79ae722024606cc1a2ceb13140155457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53bcbe81e7b6cb1009ee87a12d1b3902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8ad77b7-36cf-4fc5-a12d-9aab5d805e21"/>
    <ocd6018547d84eb2a74aa46bab3c27a8 xmlns="98ad77b7-36cf-4fc5-a12d-9aab5d805e21">
      <Terms xmlns="http://schemas.microsoft.com/office/infopath/2007/PartnerControls"/>
    </ocd6018547d84eb2a74aa46bab3c27a8>
    <SharedWithUsers xmlns="98ad77b7-36cf-4fc5-a12d-9aab5d805e21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E554086C-945E-4A2B-A00B-AD4633FF43E1}"/>
</file>

<file path=customXml/itemProps2.xml><?xml version="1.0" encoding="utf-8"?>
<ds:datastoreItem xmlns:ds="http://schemas.openxmlformats.org/officeDocument/2006/customXml" ds:itemID="{78605C56-0A9E-4FDD-9C02-3243BC023A70}"/>
</file>

<file path=customXml/itemProps3.xml><?xml version="1.0" encoding="utf-8"?>
<ds:datastoreItem xmlns:ds="http://schemas.openxmlformats.org/officeDocument/2006/customXml" ds:itemID="{27DE74E1-8205-43A9-AC1D-A3F97338A791}"/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3796</Words>
  <Application>Microsoft Office PowerPoint</Application>
  <PresentationFormat>Widescreen</PresentationFormat>
  <Paragraphs>772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Nishkam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Tanveer Sehejpal</dc:creator>
  <cp:lastModifiedBy>Andrew Brown</cp:lastModifiedBy>
  <cp:revision>41</cp:revision>
  <dcterms:created xsi:type="dcterms:W3CDTF">2018-04-17T08:27:00Z</dcterms:created>
  <dcterms:modified xsi:type="dcterms:W3CDTF">2018-07-02T12:51:33Z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0x010100535B95018EEC6A4E957E291E46DCCEC2</vt:lpwstr>
  </property>
  <property fmtid="{D5CDD505-2E9C-101B-9397-08002B2CF9AE}" pid="3" name="Order">
    <vt:r8>752200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Postcard">
    <vt:lpwstr/>
  </property>
</Properties>
</file>