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slides/slide1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presentation.xml" ContentType="application/vnd.openxmlformats-officedocument.presentationml.presentation.main+xml"/>
  <Override PartName="/ppt/slides/slide1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Masters/slideMaster9.xml" ContentType="application/vnd.openxmlformats-officedocument.presentationml.slideMaster+xml"/>
  <Override PartName="/ppt/slideMasters/slideMaster8.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7.xml" ContentType="application/vnd.openxmlformats-officedocument.presentationml.slideMaster+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62.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99.xml" ContentType="application/vnd.openxmlformats-officedocument.presentationml.slideLayout+xml"/>
  <Override PartName="/ppt/slideLayouts/slideLayout98.xml" ContentType="application/vnd.openxmlformats-officedocument.presentationml.slideLayout+xml"/>
  <Override PartName="/ppt/slideLayouts/slideLayout97.xml" ContentType="application/vnd.openxmlformats-officedocument.presentationml.slideLayout+xml"/>
  <Override PartName="/ppt/slideLayouts/slideLayout58.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57.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14.xml" ContentType="application/vnd.openxmlformats-officedocument.presentationml.slideLayout+xml"/>
  <Override PartName="/ppt/slideLayouts/slideLayout113.xml" ContentType="application/vnd.openxmlformats-officedocument.presentationml.slideLayout+xml"/>
  <Override PartName="/ppt/slideLayouts/slideLayout112.xml" ContentType="application/vnd.openxmlformats-officedocument.presentationml.slideLayout+xml"/>
  <Override PartName="/ppt/slideLayouts/slideLayout108.xml" ContentType="application/vnd.openxmlformats-officedocument.presentationml.slideLayout+xml"/>
  <Override PartName="/ppt/slideLayouts/slideLayout56.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92.xml" ContentType="application/vnd.openxmlformats-officedocument.presentationml.slideLayout+xml"/>
  <Override PartName="/ppt/slideLayouts/slideLayout91.xml" ContentType="application/vnd.openxmlformats-officedocument.presentationml.slideLayout+xml"/>
  <Override PartName="/ppt/slideLayouts/slideLayout90.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69.xml" ContentType="application/vnd.openxmlformats-officedocument.presentationml.slideLayout+xml"/>
  <Override PartName="/ppt/slideLayouts/slideLayout68.xml" ContentType="application/vnd.openxmlformats-officedocument.presentationml.slideLayout+xml"/>
  <Override PartName="/ppt/slideLayouts/slideLayout6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0.xml" ContentType="application/vnd.openxmlformats-officedocument.presentationml.slideLayout+xml"/>
  <Override PartName="/ppt/slideLayouts/slideLayout66.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84.xml" ContentType="application/vnd.openxmlformats-officedocument.presentationml.slideLayout+xml"/>
  <Override PartName="/ppt/slideLayouts/slideLayout83.xml" ContentType="application/vnd.openxmlformats-officedocument.presentationml.slideLayout+xml"/>
  <Override PartName="/ppt/slideLayouts/slideLayout82.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59.xml" ContentType="application/vnd.openxmlformats-officedocument.presentationml.slideLayout+xml"/>
  <Override PartName="/ppt/slideLayouts/slideLayout61.xml" ContentType="application/vnd.openxmlformats-officedocument.presentationml.slideLayout+xml"/>
  <Override PartName="/ppt/slideLayouts/slideLayout55.xml" ContentType="application/vnd.openxmlformats-officedocument.presentationml.slideLayout+xml"/>
  <Override PartName="/ppt/slideLayouts/slideLayout54.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53.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28.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8.xml" ContentType="application/vnd.openxmlformats-officedocument.presentationml.slideLayout+xml"/>
  <Override PartName="/ppt/slideLayouts/slideLayout39.xml" ContentType="application/vnd.openxmlformats-officedocument.presentationml.slideLayout+xml"/>
  <Override PartName="/ppt/slideLayouts/slideLayout41.xml" ContentType="application/vnd.openxmlformats-officedocument.presentationml.slideLayout+xml"/>
  <Override PartName="/ppt/slideLayouts/slideLayout38.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4.xml" ContentType="application/vnd.openxmlformats-officedocument.presentationml.slideLayout+xml"/>
  <Override PartName="/ppt/slideLayouts/slideLayout31.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30"/>
  </p:notesMasterIdLst>
  <p:sldIdLst>
    <p:sldId id="258" r:id="rId10"/>
    <p:sldId id="280" r:id="rId11"/>
    <p:sldId id="263" r:id="rId12"/>
    <p:sldId id="265" r:id="rId13"/>
    <p:sldId id="260" r:id="rId14"/>
    <p:sldId id="279" r:id="rId15"/>
    <p:sldId id="267" r:id="rId16"/>
    <p:sldId id="270" r:id="rId17"/>
    <p:sldId id="272" r:id="rId18"/>
    <p:sldId id="290" r:id="rId19"/>
    <p:sldId id="274" r:id="rId20"/>
    <p:sldId id="278" r:id="rId21"/>
    <p:sldId id="288" r:id="rId22"/>
    <p:sldId id="276" r:id="rId23"/>
    <p:sldId id="282" r:id="rId24"/>
    <p:sldId id="291" r:id="rId25"/>
    <p:sldId id="284" r:id="rId26"/>
    <p:sldId id="287" r:id="rId27"/>
    <p:sldId id="293" r:id="rId28"/>
    <p:sldId id="286" r:id="rId29"/>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00FF00"/>
    <a:srgbClr val="9999FF"/>
    <a:srgbClr val="FF66CC"/>
    <a:srgbClr val="FF7C80"/>
    <a:srgbClr val="3366FF"/>
    <a:srgbClr val="3399FF"/>
    <a:srgbClr val="FF5050"/>
    <a:srgbClr val="00CC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9" autoAdjust="0"/>
    <p:restoredTop sz="92876"/>
  </p:normalViewPr>
  <p:slideViewPr>
    <p:cSldViewPr snapToGrid="0" snapToObjects="1">
      <p:cViewPr varScale="1">
        <p:scale>
          <a:sx n="63" d="100"/>
          <a:sy n="63" d="100"/>
        </p:scale>
        <p:origin x="1310" y="72"/>
      </p:cViewPr>
      <p:guideLst/>
    </p:cSldViewPr>
  </p:slideViewPr>
  <p:notesTextViewPr>
    <p:cViewPr>
      <p:scale>
        <a:sx n="1" d="1"/>
        <a:sy n="1" d="1"/>
      </p:scale>
      <p:origin x="0" y="0"/>
    </p:cViewPr>
  </p:notesTextViewPr>
  <p:sorterViewPr>
    <p:cViewPr>
      <p:scale>
        <a:sx n="100" d="100"/>
        <a:sy n="100" d="100"/>
      </p:scale>
      <p:origin x="0" y="-22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customXml" Target="../customXml/item2.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Master" Target="slideMasters/slideMaster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29/06/2018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9</a:t>
            </a:fld>
            <a:endParaRPr lang="en-GB" dirty="0"/>
          </a:p>
        </p:txBody>
      </p:sp>
    </p:spTree>
    <p:extLst>
      <p:ext uri="{BB962C8B-B14F-4D97-AF65-F5344CB8AC3E}">
        <p14:creationId xmlns:p14="http://schemas.microsoft.com/office/powerpoint/2010/main" val="817515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658093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12</a:t>
            </a:fld>
            <a:endParaRPr lang="en-GB" dirty="0"/>
          </a:p>
        </p:txBody>
      </p:sp>
    </p:spTree>
    <p:extLst>
      <p:ext uri="{BB962C8B-B14F-4D97-AF65-F5344CB8AC3E}">
        <p14:creationId xmlns:p14="http://schemas.microsoft.com/office/powerpoint/2010/main" val="1307164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29/06/2018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29/06/2018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29/06/2018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29/06/2018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29/06/2018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29/06/2018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smtClean="0">
                <a:latin typeface="Arial" charset="0"/>
                <a:ea typeface="Arial" charset="0"/>
                <a:cs typeface="Arial" charset="0"/>
              </a:rPr>
              <a:t>better hope – brighter future</a:t>
            </a:r>
            <a:endParaRPr lang="en-GB" sz="1120">
              <a:latin typeface="Arial" charset="0"/>
              <a:ea typeface="Arial" charset="0"/>
              <a:cs typeface="Arial" charset="0"/>
            </a:endParaRP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a:latin typeface="Arial" panose="020B0604020202020204" pitchFamily="34" charset="0"/>
                <a:cs typeface="Arial" panose="020B0604020202020204" pitchFamily="34" charset="0"/>
              </a:rPr>
              <a:t>better hope – brighter</a:t>
            </a:r>
            <a:r>
              <a:rPr lang="en-GB" sz="1260" baseline="0">
                <a:latin typeface="Arial" panose="020B0604020202020204" pitchFamily="34" charset="0"/>
                <a:cs typeface="Arial" panose="020B0604020202020204" pitchFamily="34" charset="0"/>
              </a:rPr>
              <a:t> future</a:t>
            </a:r>
            <a:endParaRPr lang="en-GB" sz="126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a:latin typeface="Arial" panose="020B0604020202020204" pitchFamily="34" charset="0"/>
                <a:cs typeface="Arial" panose="020B0604020202020204" pitchFamily="34" charset="0"/>
              </a:rPr>
              <a:t>better hope – brighter</a:t>
            </a:r>
            <a:r>
              <a:rPr lang="en-GB" sz="1260" baseline="0">
                <a:latin typeface="Arial" panose="020B0604020202020204" pitchFamily="34" charset="0"/>
                <a:cs typeface="Arial" panose="020B0604020202020204" pitchFamily="34" charset="0"/>
              </a:rPr>
              <a:t> future</a:t>
            </a:r>
            <a:endParaRPr lang="en-GB" sz="126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a:latin typeface="Arial" panose="020B0604020202020204" pitchFamily="34" charset="0"/>
                <a:cs typeface="Arial" panose="020B0604020202020204" pitchFamily="34" charset="0"/>
              </a:rPr>
              <a:t>better hope – brighter</a:t>
            </a:r>
            <a:r>
              <a:rPr lang="en-GB" sz="1260" baseline="0">
                <a:latin typeface="Arial" panose="020B0604020202020204" pitchFamily="34" charset="0"/>
                <a:cs typeface="Arial" panose="020B0604020202020204" pitchFamily="34" charset="0"/>
              </a:rPr>
              <a:t> future</a:t>
            </a:r>
            <a:endParaRPr lang="en-GB" sz="126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29/06/2018</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a:latin typeface="Arial" panose="020B0604020202020204" pitchFamily="34" charset="0"/>
                <a:cs typeface="Arial" panose="020B0604020202020204" pitchFamily="34" charset="0"/>
              </a:rPr>
              <a:t>better hope – brighter</a:t>
            </a:r>
            <a:r>
              <a:rPr lang="en-GB" sz="1260" baseline="0">
                <a:latin typeface="Arial" panose="020B0604020202020204" pitchFamily="34" charset="0"/>
                <a:cs typeface="Arial" panose="020B0604020202020204" pitchFamily="34" charset="0"/>
              </a:rPr>
              <a:t> future</a:t>
            </a:r>
            <a:endParaRPr lang="en-GB" sz="126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6/29/2018</a:t>
            </a:fld>
            <a:endParaRPr 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smtClean="0">
                <a:latin typeface="Arial" charset="0"/>
                <a:ea typeface="Arial" charset="0"/>
                <a:cs typeface="Arial" charset="0"/>
              </a:rPr>
              <a:t>better hope – brighter future</a:t>
            </a:r>
            <a:endParaRPr lang="en-GB" sz="1120">
              <a:latin typeface="Arial" charset="0"/>
              <a:ea typeface="Arial" charset="0"/>
              <a:cs typeface="Arial" charset="0"/>
            </a:endParaRP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tiff"/><Relationship Id="rId7" Type="http://schemas.openxmlformats.org/officeDocument/2006/relationships/image" Target="../media/image10.tiff"/><Relationship Id="rId12" Type="http://schemas.openxmlformats.org/officeDocument/2006/relationships/image" Target="../media/image14.emf"/><Relationship Id="rId2" Type="http://schemas.openxmlformats.org/officeDocument/2006/relationships/image" Target="../media/image5.tiff"/><Relationship Id="rId1" Type="http://schemas.openxmlformats.org/officeDocument/2006/relationships/slideLayout" Target="../slideLayouts/slideLayout109.xml"/><Relationship Id="rId6" Type="http://schemas.openxmlformats.org/officeDocument/2006/relationships/image" Target="../media/image9.tiff"/><Relationship Id="rId11" Type="http://schemas.openxmlformats.org/officeDocument/2006/relationships/image" Target="../media/image13.emf"/><Relationship Id="rId5" Type="http://schemas.openxmlformats.org/officeDocument/2006/relationships/image" Target="../media/image8.tiff"/><Relationship Id="rId10" Type="http://schemas.openxmlformats.org/officeDocument/2006/relationships/image" Target="../media/image12.tiff"/><Relationship Id="rId4" Type="http://schemas.openxmlformats.org/officeDocument/2006/relationships/image" Target="../media/image7.tiff"/><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109.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10.xml"/></Relationships>
</file>

<file path=ppt/slides/_rels/slide5.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tiff"/><Relationship Id="rId1" Type="http://schemas.openxmlformats.org/officeDocument/2006/relationships/slideLayout" Target="../slideLayouts/slideLayout10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jpg"/><Relationship Id="rId1" Type="http://schemas.openxmlformats.org/officeDocument/2006/relationships/slideLayout" Target="../slideLayouts/slideLayout109.xml"/><Relationship Id="rId6" Type="http://schemas.openxmlformats.org/officeDocument/2006/relationships/image" Target="../media/image26.jpeg"/><Relationship Id="rId5" Type="http://schemas.openxmlformats.org/officeDocument/2006/relationships/image" Target="../media/image25.jp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xml"/><Relationship Id="rId1" Type="http://schemas.openxmlformats.org/officeDocument/2006/relationships/slideLayout" Target="../slideLayouts/slideLayout109.xml"/><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115.xml"/><Relationship Id="rId5" Type="http://schemas.openxmlformats.org/officeDocument/2006/relationships/image" Target="../media/image37.pn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2" Type="http://schemas.openxmlformats.org/officeDocument/2006/relationships/image" Target="../media/image38.tiff"/><Relationship Id="rId1" Type="http://schemas.openxmlformats.org/officeDocument/2006/relationships/slideLayout" Target="../slideLayouts/slideLayout110.xml"/></Relationships>
</file>

<file path=ppt/slides/_rels/slide1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3.xml"/><Relationship Id="rId1" Type="http://schemas.openxmlformats.org/officeDocument/2006/relationships/slideLayout" Target="../slideLayouts/slideLayout109.xml"/><Relationship Id="rId6" Type="http://schemas.openxmlformats.org/officeDocument/2006/relationships/image" Target="../media/image42.png"/><Relationship Id="rId5" Type="http://schemas.openxmlformats.org/officeDocument/2006/relationships/image" Target="../media/image41.emf"/><Relationship Id="rId4" Type="http://schemas.openxmlformats.org/officeDocument/2006/relationships/image" Target="../media/image40.jpeg"/><Relationship Id="rId9" Type="http://schemas.openxmlformats.org/officeDocument/2006/relationships/image" Target="../media/image45.png"/></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24.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2" Type="http://schemas.openxmlformats.org/officeDocument/2006/relationships/image" Target="../media/image53.tiff"/><Relationship Id="rId1" Type="http://schemas.openxmlformats.org/officeDocument/2006/relationships/slideLayout" Target="../slideLayouts/slideLayout110.xml"/></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09.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1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09.xml"/><Relationship Id="rId5" Type="http://schemas.openxmlformats.org/officeDocument/2006/relationships/image" Target="../media/image62.png"/><Relationship Id="rId4" Type="http://schemas.openxmlformats.org/officeDocument/2006/relationships/image" Target="../media/image61.jpeg"/></Relationships>
</file>

<file path=ppt/slides/_rels/slide1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09.xml"/></Relationships>
</file>

<file path=ppt/slides/_rels/slide20.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110.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2" name="Table 151"/>
          <p:cNvGraphicFramePr>
            <a:graphicFrameLocks noGrp="1"/>
          </p:cNvGraphicFramePr>
          <p:nvPr>
            <p:extLst>
              <p:ext uri="{D42A27DB-BD31-4B8C-83A1-F6EECF244321}">
                <p14:modId xmlns:p14="http://schemas.microsoft.com/office/powerpoint/2010/main" val="558358768"/>
              </p:ext>
            </p:extLst>
          </p:nvPr>
        </p:nvGraphicFramePr>
        <p:xfrm>
          <a:off x="7641527" y="5592444"/>
          <a:ext cx="5055705" cy="1858308"/>
        </p:xfrm>
        <a:graphic>
          <a:graphicData uri="http://schemas.openxmlformats.org/drawingml/2006/table">
            <a:tbl>
              <a:tblPr firstRow="1" bandRow="1">
                <a:tableStyleId>{5940675A-B579-460E-94D1-54222C63F5DA}</a:tableStyleId>
              </a:tblPr>
              <a:tblGrid>
                <a:gridCol w="695909">
                  <a:extLst>
                    <a:ext uri="{9D8B030D-6E8A-4147-A177-3AD203B41FA5}">
                      <a16:colId xmlns:a16="http://schemas.microsoft.com/office/drawing/2014/main" val="20000"/>
                    </a:ext>
                  </a:extLst>
                </a:gridCol>
                <a:gridCol w="866691">
                  <a:extLst>
                    <a:ext uri="{9D8B030D-6E8A-4147-A177-3AD203B41FA5}">
                      <a16:colId xmlns:a16="http://schemas.microsoft.com/office/drawing/2014/main" val="20001"/>
                    </a:ext>
                  </a:extLst>
                </a:gridCol>
                <a:gridCol w="1019259">
                  <a:extLst>
                    <a:ext uri="{9D8B030D-6E8A-4147-A177-3AD203B41FA5}">
                      <a16:colId xmlns:a16="http://schemas.microsoft.com/office/drawing/2014/main" val="20002"/>
                    </a:ext>
                  </a:extLst>
                </a:gridCol>
                <a:gridCol w="2473846">
                  <a:extLst>
                    <a:ext uri="{9D8B030D-6E8A-4147-A177-3AD203B41FA5}">
                      <a16:colId xmlns:a16="http://schemas.microsoft.com/office/drawing/2014/main" val="20003"/>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root hair</a:t>
                      </a:r>
                    </a:p>
                  </a:txBody>
                  <a:tcPr marL="70799" marR="70799" marT="35398" marB="35398" anchor="ctr">
                    <a:solidFill>
                      <a:srgbClr val="9999FF"/>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rPr>
                        <a:t>absorb water and minerals from soil</a:t>
                      </a: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hair like projections to increase the surface area</a:t>
                      </a:r>
                    </a:p>
                    <a:p>
                      <a:pPr algn="ctr"/>
                      <a:endParaRPr lang="en-GB" sz="1200" dirty="0" smtClean="0"/>
                    </a:p>
                  </a:txBody>
                  <a:tcPr marL="70799" marR="70799" marT="35398" marB="35398" anchor="ctr"/>
                </a:tc>
                <a:extLst>
                  <a:ext uri="{0D108BD9-81ED-4DB2-BD59-A6C34878D82A}">
                    <a16:rowId xmlns:a16="http://schemas.microsoft.com/office/drawing/2014/main" val="10000"/>
                  </a:ext>
                </a:extLst>
              </a:tr>
              <a:tr h="3340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xylem</a:t>
                      </a:r>
                    </a:p>
                  </a:txBody>
                  <a:tcPr marL="70799" marR="70799" marT="35398" marB="35398" anchor="ctr">
                    <a:solidFill>
                      <a:srgbClr val="9999FF"/>
                    </a:solidFill>
                  </a:tcPr>
                </a:tc>
                <a:tc>
                  <a:txBody>
                    <a:bodyPr/>
                    <a:lstStyle/>
                    <a:p>
                      <a:pPr algn="ct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rPr>
                        <a:t>carry water and minerals </a:t>
                      </a:r>
                    </a:p>
                  </a:txBody>
                  <a:tcPr marL="70799" marR="70799" marT="35398" marB="35398" anchor="ctr"/>
                </a:tc>
                <a:tc>
                  <a:txBody>
                    <a:bodyPr/>
                    <a:lstStyle/>
                    <a:p>
                      <a:pPr algn="ctr"/>
                      <a:r>
                        <a:rPr lang="en-GB" sz="1200" dirty="0" smtClean="0"/>
                        <a:t>TRANSPIRATION - dead cells</a:t>
                      </a:r>
                    </a:p>
                    <a:p>
                      <a:pPr algn="ctr"/>
                      <a:r>
                        <a:rPr lang="en-GB" sz="1200" dirty="0" smtClean="0"/>
                        <a:t>cell walls toughened by lignin</a:t>
                      </a:r>
                    </a:p>
                    <a:p>
                      <a:pPr algn="ctr"/>
                      <a:r>
                        <a:rPr lang="en-GB" sz="1200" dirty="0" smtClean="0"/>
                        <a:t>flows in one direction </a:t>
                      </a:r>
                    </a:p>
                  </a:txBody>
                  <a:tcPr marL="70799" marR="70799" marT="35398" marB="35398" anchor="ctr"/>
                </a:tc>
                <a:extLst>
                  <a:ext uri="{0D108BD9-81ED-4DB2-BD59-A6C34878D82A}">
                    <a16:rowId xmlns:a16="http://schemas.microsoft.com/office/drawing/2014/main" val="10001"/>
                  </a:ext>
                </a:extLst>
              </a:tr>
              <a:tr h="57258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phloem</a:t>
                      </a:r>
                    </a:p>
                  </a:txBody>
                  <a:tcPr marL="70799" marR="70799" marT="35398" marB="35398" anchor="ctr">
                    <a:solidFill>
                      <a:srgbClr val="9999FF"/>
                    </a:solidFill>
                  </a:tcPr>
                </a:tc>
                <a:tc>
                  <a:txBody>
                    <a:bodyPr/>
                    <a:lstStyle/>
                    <a:p>
                      <a:pPr algn="ct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rPr>
                        <a:t>carry glucose</a:t>
                      </a:r>
                    </a:p>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0" dirty="0" smtClean="0">
                        <a:solidFill>
                          <a:schemeClr val="tx1"/>
                        </a:solidFill>
                      </a:endParaRPr>
                    </a:p>
                  </a:txBody>
                  <a:tcPr marL="70799" marR="70799" marT="35398" marB="35398" anchor="ctr"/>
                </a:tc>
                <a:tc>
                  <a:txBody>
                    <a:bodyPr/>
                    <a:lstStyle/>
                    <a:p>
                      <a:pPr algn="ctr"/>
                      <a:r>
                        <a:rPr lang="en-GB" sz="1200" dirty="0" smtClean="0"/>
                        <a:t>TRANSLOCATION  - living cells cells have end plates with holes</a:t>
                      </a:r>
                    </a:p>
                    <a:p>
                      <a:pPr algn="ctr"/>
                      <a:r>
                        <a:rPr lang="en-GB" sz="1200" dirty="0" smtClean="0"/>
                        <a:t>flows in both directions</a:t>
                      </a:r>
                    </a:p>
                  </a:txBody>
                  <a:tcPr marL="70799" marR="70799" marT="35398" marB="35398" anchor="ctr"/>
                </a:tc>
                <a:extLst>
                  <a:ext uri="{0D108BD9-81ED-4DB2-BD59-A6C34878D82A}">
                    <a16:rowId xmlns:a16="http://schemas.microsoft.com/office/drawing/2014/main" val="10002"/>
                  </a:ext>
                </a:extLst>
              </a:tr>
            </a:tbl>
          </a:graphicData>
        </a:graphic>
      </p:graphicFrame>
      <p:sp>
        <p:nvSpPr>
          <p:cNvPr id="4" name="Rectangle 3"/>
          <p:cNvSpPr/>
          <p:nvPr/>
        </p:nvSpPr>
        <p:spPr>
          <a:xfrm>
            <a:off x="5384833" y="2484992"/>
            <a:ext cx="1911450" cy="830997"/>
          </a:xfrm>
          <a:prstGeom prst="rect">
            <a:avLst/>
          </a:prstGeom>
          <a:solidFill>
            <a:srgbClr val="FFFF00"/>
          </a:solidFill>
          <a:ln>
            <a:solidFill>
              <a:schemeClr val="bg2">
                <a:lumMod val="25000"/>
              </a:schemeClr>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2400" b="1" dirty="0" smtClean="0">
                <a:solidFill>
                  <a:schemeClr val="tx1"/>
                </a:solidFill>
                <a:ea typeface="Verdana" panose="020B0604030504040204" pitchFamily="34" charset="0"/>
                <a:cs typeface="Verdana" panose="020B0604030504040204" pitchFamily="34" charset="0"/>
              </a:rPr>
              <a:t>Cell Structure</a:t>
            </a:r>
          </a:p>
          <a:p>
            <a:pPr algn="ctr"/>
            <a:r>
              <a:rPr lang="en-GB" sz="2400" b="1" dirty="0" smtClean="0">
                <a:solidFill>
                  <a:schemeClr val="tx1"/>
                </a:solidFill>
                <a:ea typeface="Verdana" panose="020B0604030504040204" pitchFamily="34" charset="0"/>
                <a:cs typeface="Verdana" panose="020B0604030504040204" pitchFamily="34" charset="0"/>
              </a:rPr>
              <a:t>Autumn 1</a:t>
            </a:r>
            <a:endParaRPr lang="en-GB" sz="2400" dirty="0">
              <a:solidFill>
                <a:schemeClr val="tx1"/>
              </a:solidFill>
              <a:ea typeface="Verdana" panose="020B0604030504040204" pitchFamily="34" charset="0"/>
              <a:cs typeface="Verdana" panose="020B0604030504040204" pitchFamily="34" charset="0"/>
            </a:endParaRPr>
          </a:p>
        </p:txBody>
      </p:sp>
      <p:sp>
        <p:nvSpPr>
          <p:cNvPr id="5" name="Rectangle 4"/>
          <p:cNvSpPr/>
          <p:nvPr/>
        </p:nvSpPr>
        <p:spPr>
          <a:xfrm>
            <a:off x="2087469" y="2427214"/>
            <a:ext cx="2424888" cy="523220"/>
          </a:xfrm>
          <a:prstGeom prst="rect">
            <a:avLst/>
          </a:prstGeom>
          <a:solidFill>
            <a:srgbClr val="00B050"/>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1400" b="1" dirty="0" smtClean="0">
                <a:solidFill>
                  <a:schemeClr val="tx1"/>
                </a:solidFill>
                <a:latin typeface="Verdana" panose="020B0604030504040204" pitchFamily="34" charset="0"/>
                <a:ea typeface="Verdana" panose="020B0604030504040204" pitchFamily="34" charset="0"/>
                <a:cs typeface="Verdana" panose="020B0604030504040204" pitchFamily="34" charset="0"/>
              </a:rPr>
              <a:t>1) Eukaryotes complex organisms</a:t>
            </a:r>
            <a:endParaRPr lang="en-GB" sz="14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cxnSp>
        <p:nvCxnSpPr>
          <p:cNvPr id="61" name="Straight Connector 60"/>
          <p:cNvCxnSpPr>
            <a:stCxn id="5" idx="1"/>
            <a:endCxn id="69" idx="3"/>
          </p:cNvCxnSpPr>
          <p:nvPr/>
        </p:nvCxnSpPr>
        <p:spPr>
          <a:xfrm flipH="1" flipV="1">
            <a:off x="1037185" y="2480634"/>
            <a:ext cx="1050284" cy="208190"/>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pic>
        <p:nvPicPr>
          <p:cNvPr id="46" name="Picture 45"/>
          <p:cNvPicPr>
            <a:picLocks noChangeAspect="1"/>
          </p:cNvPicPr>
          <p:nvPr/>
        </p:nvPicPr>
        <p:blipFill rotWithShape="1">
          <a:blip r:embed="rId2">
            <a:clrChange>
              <a:clrFrom>
                <a:srgbClr val="FFFFFF"/>
              </a:clrFrom>
              <a:clrTo>
                <a:srgbClr val="FFFFFF">
                  <a:alpha val="0"/>
                </a:srgbClr>
              </a:clrTo>
            </a:clrChange>
          </a:blip>
          <a:srcRect l="4110" t="-582" r="50149" b="582"/>
          <a:stretch/>
        </p:blipFill>
        <p:spPr>
          <a:xfrm>
            <a:off x="55578" y="865240"/>
            <a:ext cx="1025055" cy="1417539"/>
          </a:xfrm>
          <a:prstGeom prst="rect">
            <a:avLst/>
          </a:prstGeom>
          <a:solidFill>
            <a:schemeClr val="bg1"/>
          </a:solidFill>
          <a:ln>
            <a:noFill/>
          </a:ln>
        </p:spPr>
        <p:style>
          <a:lnRef idx="1">
            <a:schemeClr val="accent2"/>
          </a:lnRef>
          <a:fillRef idx="2">
            <a:schemeClr val="accent2"/>
          </a:fillRef>
          <a:effectRef idx="1">
            <a:schemeClr val="accent2"/>
          </a:effectRef>
          <a:fontRef idx="minor">
            <a:schemeClr val="dk1"/>
          </a:fontRef>
        </p:style>
      </p:pic>
      <p:cxnSp>
        <p:nvCxnSpPr>
          <p:cNvPr id="62" name="Straight Connector 61"/>
          <p:cNvCxnSpPr/>
          <p:nvPr/>
        </p:nvCxnSpPr>
        <p:spPr>
          <a:xfrm flipV="1">
            <a:off x="568106" y="939417"/>
            <a:ext cx="664072" cy="574796"/>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63" name="Straight Connector 62"/>
          <p:cNvCxnSpPr/>
          <p:nvPr/>
        </p:nvCxnSpPr>
        <p:spPr>
          <a:xfrm>
            <a:off x="650949" y="2096424"/>
            <a:ext cx="615880" cy="80822"/>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sp>
        <p:nvSpPr>
          <p:cNvPr id="69" name="Rectangle 68"/>
          <p:cNvSpPr/>
          <p:nvPr/>
        </p:nvSpPr>
        <p:spPr>
          <a:xfrm>
            <a:off x="121626" y="2342134"/>
            <a:ext cx="915559" cy="276999"/>
          </a:xfrm>
          <a:prstGeom prst="rect">
            <a:avLst/>
          </a:prstGeom>
          <a:ln/>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sz="1200" b="1" dirty="0">
                <a:solidFill>
                  <a:srgbClr val="00CC99"/>
                </a:solidFill>
              </a:rPr>
              <a:t>animal cell</a:t>
            </a:r>
          </a:p>
        </p:txBody>
      </p:sp>
      <p:cxnSp>
        <p:nvCxnSpPr>
          <p:cNvPr id="105" name="Straight Connector 104"/>
          <p:cNvCxnSpPr/>
          <p:nvPr/>
        </p:nvCxnSpPr>
        <p:spPr>
          <a:xfrm flipV="1">
            <a:off x="610909" y="390943"/>
            <a:ext cx="667262" cy="590336"/>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167" name="Straight Connector 166"/>
          <p:cNvCxnSpPr>
            <a:stCxn id="5" idx="1"/>
            <a:endCxn id="70" idx="3"/>
          </p:cNvCxnSpPr>
          <p:nvPr/>
        </p:nvCxnSpPr>
        <p:spPr>
          <a:xfrm flipH="1">
            <a:off x="1062300" y="2688824"/>
            <a:ext cx="1025169" cy="375422"/>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sp>
        <p:nvSpPr>
          <p:cNvPr id="195" name="Rectangle 194"/>
          <p:cNvSpPr/>
          <p:nvPr/>
        </p:nvSpPr>
        <p:spPr>
          <a:xfrm>
            <a:off x="8026394" y="174396"/>
            <a:ext cx="4555530" cy="307777"/>
          </a:xfrm>
          <a:prstGeom prst="rect">
            <a:avLst/>
          </a:prstGeom>
          <a:solidFill>
            <a:srgbClr val="FF5050"/>
          </a:solidFill>
          <a:ln/>
        </p:spPr>
        <p:style>
          <a:lnRef idx="2">
            <a:schemeClr val="dk1"/>
          </a:lnRef>
          <a:fillRef idx="1">
            <a:schemeClr val="lt1"/>
          </a:fillRef>
          <a:effectRef idx="0">
            <a:schemeClr val="dk1"/>
          </a:effectRef>
          <a:fontRef idx="minor">
            <a:schemeClr val="dk1"/>
          </a:fontRef>
        </p:style>
        <p:txBody>
          <a:bodyPr wrap="square">
            <a:spAutoFit/>
          </a:bodyPr>
          <a:lstStyle/>
          <a:p>
            <a:r>
              <a:rPr lang="en-GB" sz="1400" b="1" dirty="0" smtClean="0">
                <a:solidFill>
                  <a:schemeClr val="tx1"/>
                </a:solidFill>
                <a:latin typeface="Verdana" panose="020B0604030504040204" pitchFamily="34" charset="0"/>
                <a:ea typeface="Verdana" panose="020B0604030504040204" pitchFamily="34" charset="0"/>
                <a:cs typeface="Verdana" panose="020B0604030504040204" pitchFamily="34" charset="0"/>
              </a:rPr>
              <a:t>2) Prokaryotes </a:t>
            </a:r>
            <a:r>
              <a:rPr lang="en-GB" sz="1400" b="1" dirty="0">
                <a:solidFill>
                  <a:schemeClr val="tx1"/>
                </a:solidFill>
                <a:latin typeface="Verdana" panose="020B0604030504040204" pitchFamily="34" charset="0"/>
                <a:ea typeface="Verdana" panose="020B0604030504040204" pitchFamily="34" charset="0"/>
                <a:cs typeface="Verdana" panose="020B0604030504040204" pitchFamily="34" charset="0"/>
              </a:rPr>
              <a:t>simpler organisms</a:t>
            </a:r>
          </a:p>
        </p:txBody>
      </p:sp>
      <p:pic>
        <p:nvPicPr>
          <p:cNvPr id="47" name="Picture 46"/>
          <p:cNvPicPr>
            <a:picLocks noChangeAspect="1"/>
          </p:cNvPicPr>
          <p:nvPr/>
        </p:nvPicPr>
        <p:blipFill rotWithShape="1">
          <a:blip r:embed="rId2"/>
          <a:srcRect l="50716" r="4695"/>
          <a:stretch/>
        </p:blipFill>
        <p:spPr>
          <a:xfrm>
            <a:off x="73079" y="3516296"/>
            <a:ext cx="1098262" cy="1558025"/>
          </a:xfrm>
          <a:prstGeom prst="rect">
            <a:avLst/>
          </a:prstGeom>
          <a:ln>
            <a:noFill/>
          </a:ln>
        </p:spPr>
        <p:style>
          <a:lnRef idx="1">
            <a:schemeClr val="accent2"/>
          </a:lnRef>
          <a:fillRef idx="2">
            <a:schemeClr val="accent2"/>
          </a:fillRef>
          <a:effectRef idx="1">
            <a:schemeClr val="accent2"/>
          </a:effectRef>
          <a:fontRef idx="minor">
            <a:schemeClr val="dk1"/>
          </a:fontRef>
        </p:style>
      </p:pic>
      <p:cxnSp>
        <p:nvCxnSpPr>
          <p:cNvPr id="67" name="Straight Connector 66"/>
          <p:cNvCxnSpPr/>
          <p:nvPr/>
        </p:nvCxnSpPr>
        <p:spPr>
          <a:xfrm flipV="1">
            <a:off x="648666" y="3744424"/>
            <a:ext cx="716308" cy="474496"/>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sp>
        <p:nvSpPr>
          <p:cNvPr id="70" name="Rectangle 69"/>
          <p:cNvSpPr/>
          <p:nvPr/>
        </p:nvSpPr>
        <p:spPr>
          <a:xfrm>
            <a:off x="121626" y="2925746"/>
            <a:ext cx="940674" cy="276999"/>
          </a:xfrm>
          <a:prstGeom prst="rect">
            <a:avLst/>
          </a:prstGeom>
          <a:ln/>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sz="1200" b="1" dirty="0">
                <a:solidFill>
                  <a:srgbClr val="00CC99"/>
                </a:solidFill>
              </a:rPr>
              <a:t>plant cell</a:t>
            </a:r>
          </a:p>
        </p:txBody>
      </p:sp>
      <p:sp>
        <p:nvSpPr>
          <p:cNvPr id="173" name="Rectangle 172"/>
          <p:cNvSpPr/>
          <p:nvPr/>
        </p:nvSpPr>
        <p:spPr>
          <a:xfrm>
            <a:off x="1629263" y="3025686"/>
            <a:ext cx="3526761" cy="286231"/>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sz="1200" b="1" dirty="0">
                <a:solidFill>
                  <a:schemeClr val="tx1"/>
                </a:solidFill>
              </a:rPr>
              <a:t>contains all the parts of animal cells plus extras</a:t>
            </a:r>
          </a:p>
        </p:txBody>
      </p:sp>
      <p:cxnSp>
        <p:nvCxnSpPr>
          <p:cNvPr id="188" name="Straight Connector 187"/>
          <p:cNvCxnSpPr>
            <a:endCxn id="162" idx="1"/>
          </p:cNvCxnSpPr>
          <p:nvPr/>
        </p:nvCxnSpPr>
        <p:spPr>
          <a:xfrm flipV="1">
            <a:off x="1156183" y="4172506"/>
            <a:ext cx="289549" cy="87600"/>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253" name="Straight Connector 252"/>
          <p:cNvCxnSpPr/>
          <p:nvPr/>
        </p:nvCxnSpPr>
        <p:spPr>
          <a:xfrm>
            <a:off x="904404" y="4870236"/>
            <a:ext cx="449999" cy="64488"/>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graphicFrame>
        <p:nvGraphicFramePr>
          <p:cNvPr id="269" name="Table 268"/>
          <p:cNvGraphicFramePr>
            <a:graphicFrameLocks noGrp="1"/>
          </p:cNvGraphicFramePr>
          <p:nvPr>
            <p:extLst>
              <p:ext uri="{D42A27DB-BD31-4B8C-83A1-F6EECF244321}">
                <p14:modId xmlns:p14="http://schemas.microsoft.com/office/powerpoint/2010/main" val="42871802"/>
              </p:ext>
            </p:extLst>
          </p:nvPr>
        </p:nvGraphicFramePr>
        <p:xfrm>
          <a:off x="8672382" y="7666870"/>
          <a:ext cx="4002789" cy="1834896"/>
        </p:xfrm>
        <a:graphic>
          <a:graphicData uri="http://schemas.openxmlformats.org/drawingml/2006/table">
            <a:tbl>
              <a:tblPr firstRow="1" bandRow="1">
                <a:tableStyleId>{5940675A-B579-460E-94D1-54222C63F5DA}</a:tableStyleId>
              </a:tblPr>
              <a:tblGrid>
                <a:gridCol w="1042643">
                  <a:extLst>
                    <a:ext uri="{9D8B030D-6E8A-4147-A177-3AD203B41FA5}">
                      <a16:colId xmlns:a16="http://schemas.microsoft.com/office/drawing/2014/main" val="20000"/>
                    </a:ext>
                  </a:extLst>
                </a:gridCol>
                <a:gridCol w="1728519">
                  <a:extLst>
                    <a:ext uri="{9D8B030D-6E8A-4147-A177-3AD203B41FA5}">
                      <a16:colId xmlns:a16="http://schemas.microsoft.com/office/drawing/2014/main" val="20001"/>
                    </a:ext>
                  </a:extLst>
                </a:gridCol>
                <a:gridCol w="1231627">
                  <a:extLst>
                    <a:ext uri="{9D8B030D-6E8A-4147-A177-3AD203B41FA5}">
                      <a16:colId xmlns:a16="http://schemas.microsoft.com/office/drawing/2014/main" val="20002"/>
                    </a:ext>
                  </a:extLst>
                </a:gridCol>
              </a:tblGrid>
              <a:tr h="341376">
                <a:tc gridSpan="3">
                  <a:txBody>
                    <a:bodyPr/>
                    <a:lstStyle/>
                    <a:p>
                      <a:pPr algn="ctr"/>
                      <a:r>
                        <a:rPr lang="en-GB" sz="1400" b="1" dirty="0" smtClean="0">
                          <a:solidFill>
                            <a:schemeClr val="tx1"/>
                          </a:solidFill>
                        </a:rPr>
                        <a:t>PREFIXES</a:t>
                      </a:r>
                      <a:endParaRPr lang="en-GB" sz="1400" b="1" dirty="0">
                        <a:solidFill>
                          <a:schemeClr val="tx1"/>
                        </a:solidFill>
                      </a:endParaRPr>
                    </a:p>
                  </a:txBody>
                  <a:tcPr marL="128016" marR="128016" marT="64008" marB="64008">
                    <a:solidFill>
                      <a:srgbClr val="FFCC99"/>
                    </a:solidFill>
                  </a:tcPr>
                </a:tc>
                <a:tc hMerge="1">
                  <a:txBody>
                    <a:bodyPr/>
                    <a:lstStyle/>
                    <a:p>
                      <a:pPr algn="ctr"/>
                      <a:endParaRPr lang="en-GB" sz="800" dirty="0"/>
                    </a:p>
                  </a:txBody>
                  <a:tcPr>
                    <a:solidFill>
                      <a:schemeClr val="accent2">
                        <a:lumMod val="20000"/>
                        <a:lumOff val="80000"/>
                      </a:schemeClr>
                    </a:solidFill>
                  </a:tcPr>
                </a:tc>
                <a:tc hMerge="1">
                  <a:txBody>
                    <a:bodyPr/>
                    <a:lstStyle/>
                    <a:p>
                      <a:pPr algn="ctr"/>
                      <a:endParaRPr lang="en-GB" sz="800" dirty="0"/>
                    </a:p>
                  </a:txBody>
                  <a:tcPr>
                    <a:solidFill>
                      <a:schemeClr val="accent2">
                        <a:lumMod val="20000"/>
                        <a:lumOff val="80000"/>
                      </a:schemeClr>
                    </a:solidFill>
                  </a:tcPr>
                </a:tc>
                <a:extLst>
                  <a:ext uri="{0D108BD9-81ED-4DB2-BD59-A6C34878D82A}">
                    <a16:rowId xmlns:a16="http://schemas.microsoft.com/office/drawing/2014/main" val="10000"/>
                  </a:ext>
                </a:extLst>
              </a:tr>
              <a:tr h="298704">
                <a:tc>
                  <a:txBody>
                    <a:bodyPr/>
                    <a:lstStyle/>
                    <a:p>
                      <a:pPr algn="ctr"/>
                      <a:r>
                        <a:rPr lang="en-GB" sz="1100" dirty="0" smtClean="0"/>
                        <a:t>Prefix</a:t>
                      </a:r>
                      <a:endParaRPr lang="en-GB" sz="1100" dirty="0"/>
                    </a:p>
                  </a:txBody>
                  <a:tcPr marL="128016" marR="128016" marT="64008" marB="64008">
                    <a:noFill/>
                  </a:tcPr>
                </a:tc>
                <a:tc>
                  <a:txBody>
                    <a:bodyPr/>
                    <a:lstStyle/>
                    <a:p>
                      <a:pPr algn="ctr"/>
                      <a:r>
                        <a:rPr lang="en-GB" sz="1100" dirty="0" smtClean="0"/>
                        <a:t>Multiple</a:t>
                      </a:r>
                      <a:r>
                        <a:rPr lang="en-GB" sz="1100" baseline="0" dirty="0" smtClean="0"/>
                        <a:t> </a:t>
                      </a:r>
                      <a:endParaRPr lang="en-GB" sz="1100" dirty="0"/>
                    </a:p>
                  </a:txBody>
                  <a:tcPr marL="128016" marR="128016" marT="64008" marB="64008">
                    <a:noFill/>
                  </a:tcPr>
                </a:tc>
                <a:tc>
                  <a:txBody>
                    <a:bodyPr/>
                    <a:lstStyle/>
                    <a:p>
                      <a:pPr algn="ctr"/>
                      <a:r>
                        <a:rPr lang="en-GB" sz="1100" dirty="0" smtClean="0"/>
                        <a:t>Standard form</a:t>
                      </a:r>
                      <a:endParaRPr lang="en-GB" sz="1100" dirty="0"/>
                    </a:p>
                  </a:txBody>
                  <a:tcPr marL="128016" marR="128016" marT="64008" marB="64008">
                    <a:noFill/>
                  </a:tcPr>
                </a:tc>
                <a:extLst>
                  <a:ext uri="{0D108BD9-81ED-4DB2-BD59-A6C34878D82A}">
                    <a16:rowId xmlns:a16="http://schemas.microsoft.com/office/drawing/2014/main" val="10001"/>
                  </a:ext>
                </a:extLst>
              </a:tr>
              <a:tr h="298704">
                <a:tc>
                  <a:txBody>
                    <a:bodyPr/>
                    <a:lstStyle/>
                    <a:p>
                      <a:pPr algn="ctr"/>
                      <a:r>
                        <a:rPr lang="en-GB" sz="1100" b="1" dirty="0" err="1" smtClean="0"/>
                        <a:t>centi</a:t>
                      </a:r>
                      <a:r>
                        <a:rPr lang="en-GB" sz="1100" b="1" smtClean="0"/>
                        <a:t> </a:t>
                      </a:r>
                      <a:r>
                        <a:rPr lang="de-DE" sz="1100" b="1" baseline="0" smtClean="0"/>
                        <a:t> (cm) </a:t>
                      </a:r>
                      <a:endParaRPr lang="en-GB" sz="1100" b="1"/>
                    </a:p>
                  </a:txBody>
                  <a:tcPr marL="128016" marR="128016" marT="64008" marB="64008"/>
                </a:tc>
                <a:tc>
                  <a:txBody>
                    <a:bodyPr/>
                    <a:lstStyle/>
                    <a:p>
                      <a:pPr algn="ctr"/>
                      <a:r>
                        <a:rPr lang="en-GB" sz="1100" dirty="0" smtClean="0"/>
                        <a:t>1 cm = 0.01 m</a:t>
                      </a:r>
                      <a:endParaRPr lang="en-GB" sz="1100" dirty="0"/>
                    </a:p>
                  </a:txBody>
                  <a:tcPr marL="128016" marR="128016" marT="64008" marB="64008"/>
                </a:tc>
                <a:tc>
                  <a:txBody>
                    <a:bodyPr/>
                    <a:lstStyle/>
                    <a:p>
                      <a:pPr algn="ctr"/>
                      <a:r>
                        <a:rPr lang="en-GB" sz="1100" dirty="0" smtClean="0"/>
                        <a:t>x</a:t>
                      </a:r>
                      <a:r>
                        <a:rPr lang="en-GB" sz="1100" baseline="0" dirty="0" smtClean="0"/>
                        <a:t> 10 </a:t>
                      </a:r>
                      <a:r>
                        <a:rPr lang="en-GB" sz="1100" baseline="30000" dirty="0" smtClean="0"/>
                        <a:t>-2</a:t>
                      </a:r>
                      <a:endParaRPr lang="en-GB" sz="1100" baseline="30000" dirty="0"/>
                    </a:p>
                  </a:txBody>
                  <a:tcPr marL="128016" marR="128016" marT="64008" marB="64008"/>
                </a:tc>
                <a:extLst>
                  <a:ext uri="{0D108BD9-81ED-4DB2-BD59-A6C34878D82A}">
                    <a16:rowId xmlns:a16="http://schemas.microsoft.com/office/drawing/2014/main" val="10002"/>
                  </a:ext>
                </a:extLst>
              </a:tr>
              <a:tr h="298704">
                <a:tc>
                  <a:txBody>
                    <a:bodyPr/>
                    <a:lstStyle/>
                    <a:p>
                      <a:pPr algn="ctr"/>
                      <a:r>
                        <a:rPr lang="en-GB" sz="1100" b="1" smtClean="0"/>
                        <a:t>milli (mm)</a:t>
                      </a:r>
                      <a:endParaRPr lang="en-GB" sz="1100" b="1"/>
                    </a:p>
                  </a:txBody>
                  <a:tcPr marL="128016" marR="128016" marT="64008" marB="64008"/>
                </a:tc>
                <a:tc>
                  <a:txBody>
                    <a:bodyPr/>
                    <a:lstStyle/>
                    <a:p>
                      <a:pPr algn="ctr"/>
                      <a:r>
                        <a:rPr lang="en-GB" sz="1100" smtClean="0"/>
                        <a:t>1 mm = 0.001 m</a:t>
                      </a:r>
                      <a:endParaRPr lang="en-GB" sz="1100"/>
                    </a:p>
                  </a:txBody>
                  <a:tcPr marL="128016" marR="128016" marT="64008" marB="64008"/>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100" smtClean="0"/>
                        <a:t>x</a:t>
                      </a:r>
                      <a:r>
                        <a:rPr lang="en-GB" sz="1100" baseline="0" smtClean="0"/>
                        <a:t> 10 </a:t>
                      </a:r>
                      <a:r>
                        <a:rPr lang="en-GB" sz="1100" baseline="30000" smtClean="0"/>
                        <a:t>-3</a:t>
                      </a:r>
                    </a:p>
                  </a:txBody>
                  <a:tcPr marL="128016" marR="128016" marT="64008" marB="64008"/>
                </a:tc>
                <a:extLst>
                  <a:ext uri="{0D108BD9-81ED-4DB2-BD59-A6C34878D82A}">
                    <a16:rowId xmlns:a16="http://schemas.microsoft.com/office/drawing/2014/main" val="10003"/>
                  </a:ext>
                </a:extLst>
              </a:tr>
              <a:tr h="298704">
                <a:tc>
                  <a:txBody>
                    <a:bodyPr/>
                    <a:lstStyle/>
                    <a:p>
                      <a:pPr algn="ctr"/>
                      <a:r>
                        <a:rPr lang="en-GB" sz="1100" b="1" smtClean="0"/>
                        <a:t>micro (𝛍m)</a:t>
                      </a:r>
                    </a:p>
                  </a:txBody>
                  <a:tcPr marL="128016" marR="128016" marT="64008" marB="64008"/>
                </a:tc>
                <a:tc>
                  <a:txBody>
                    <a:bodyPr/>
                    <a:lstStyle/>
                    <a:p>
                      <a:pPr algn="ctr"/>
                      <a:r>
                        <a:rPr lang="en-GB" sz="1100" smtClean="0"/>
                        <a:t>1 </a:t>
                      </a:r>
                      <a:r>
                        <a:rPr lang="en-GB" sz="1100" b="0" smtClean="0"/>
                        <a:t>𝛍m </a:t>
                      </a:r>
                      <a:r>
                        <a:rPr lang="en-GB" sz="1100" b="1" smtClean="0"/>
                        <a:t>= </a:t>
                      </a:r>
                      <a:r>
                        <a:rPr lang="en-GB" sz="1100" smtClean="0"/>
                        <a:t>0.000 001 m</a:t>
                      </a:r>
                      <a:endParaRPr lang="en-GB" sz="1100"/>
                    </a:p>
                  </a:txBody>
                  <a:tcPr marL="128016" marR="128016" marT="64008" marB="64008"/>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100" smtClean="0"/>
                        <a:t>x</a:t>
                      </a:r>
                      <a:r>
                        <a:rPr lang="en-GB" sz="1100" baseline="0" smtClean="0"/>
                        <a:t> 10 </a:t>
                      </a:r>
                      <a:r>
                        <a:rPr lang="en-GB" sz="1100" baseline="30000" smtClean="0"/>
                        <a:t>-6</a:t>
                      </a:r>
                    </a:p>
                  </a:txBody>
                  <a:tcPr marL="128016" marR="128016" marT="64008" marB="64008"/>
                </a:tc>
                <a:extLst>
                  <a:ext uri="{0D108BD9-81ED-4DB2-BD59-A6C34878D82A}">
                    <a16:rowId xmlns:a16="http://schemas.microsoft.com/office/drawing/2014/main" val="10004"/>
                  </a:ext>
                </a:extLst>
              </a:tr>
              <a:tr h="298704">
                <a:tc>
                  <a:txBody>
                    <a:bodyPr/>
                    <a:lstStyle/>
                    <a:p>
                      <a:pPr algn="ctr"/>
                      <a:r>
                        <a:rPr lang="en-GB" sz="1100" b="1" dirty="0" err="1" smtClean="0"/>
                        <a:t>nano</a:t>
                      </a:r>
                      <a:r>
                        <a:rPr lang="en-GB" sz="1100" b="1" dirty="0" smtClean="0"/>
                        <a:t> (nm)</a:t>
                      </a:r>
                      <a:endParaRPr lang="en-GB" sz="1100" b="1" dirty="0"/>
                    </a:p>
                  </a:txBody>
                  <a:tcPr marL="128016" marR="128016" marT="64008" marB="64008"/>
                </a:tc>
                <a:tc>
                  <a:txBody>
                    <a:bodyPr/>
                    <a:lstStyle/>
                    <a:p>
                      <a:pPr algn="ctr"/>
                      <a:r>
                        <a:rPr lang="en-GB" sz="1100" dirty="0" smtClean="0"/>
                        <a:t>1</a:t>
                      </a:r>
                      <a:r>
                        <a:rPr lang="en-GB" sz="1100" baseline="0" dirty="0" smtClean="0"/>
                        <a:t>nm = 0.000 000 001 m</a:t>
                      </a:r>
                      <a:endParaRPr lang="en-GB" sz="1100" dirty="0"/>
                    </a:p>
                  </a:txBody>
                  <a:tcPr marL="128016" marR="128016" marT="64008" marB="64008"/>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100" dirty="0" smtClean="0"/>
                        <a:t>x</a:t>
                      </a:r>
                      <a:r>
                        <a:rPr lang="en-GB" sz="1100" baseline="0" dirty="0" smtClean="0"/>
                        <a:t> 10 </a:t>
                      </a:r>
                      <a:r>
                        <a:rPr lang="en-GB" sz="1100" baseline="30000" dirty="0" smtClean="0"/>
                        <a:t>-9</a:t>
                      </a:r>
                    </a:p>
                  </a:txBody>
                  <a:tcPr marL="128016" marR="128016" marT="64008" marB="64008"/>
                </a:tc>
                <a:extLst>
                  <a:ext uri="{0D108BD9-81ED-4DB2-BD59-A6C34878D82A}">
                    <a16:rowId xmlns:a16="http://schemas.microsoft.com/office/drawing/2014/main" val="10005"/>
                  </a:ext>
                </a:extLst>
              </a:tr>
            </a:tbl>
          </a:graphicData>
        </a:graphic>
      </p:graphicFrame>
      <p:sp>
        <p:nvSpPr>
          <p:cNvPr id="278" name="Rectangle 277"/>
          <p:cNvSpPr/>
          <p:nvPr/>
        </p:nvSpPr>
        <p:spPr>
          <a:xfrm>
            <a:off x="7296283" y="3137202"/>
            <a:ext cx="5483460" cy="307777"/>
          </a:xfrm>
          <a:prstGeom prst="rect">
            <a:avLst/>
          </a:prstGeom>
          <a:solidFill>
            <a:srgbClr val="9999FF"/>
          </a:solidFill>
          <a:ln/>
        </p:spPr>
        <p:style>
          <a:lnRef idx="2">
            <a:schemeClr val="dk1"/>
          </a:lnRef>
          <a:fillRef idx="1">
            <a:schemeClr val="lt1"/>
          </a:fillRef>
          <a:effectRef idx="0">
            <a:schemeClr val="dk1"/>
          </a:effectRef>
          <a:fontRef idx="minor">
            <a:schemeClr val="dk1"/>
          </a:fontRef>
        </p:style>
        <p:txBody>
          <a:bodyPr wrap="square">
            <a:spAutoFit/>
          </a:bodyPr>
          <a:lstStyle/>
          <a:p>
            <a:r>
              <a:rPr lang="en-GB" sz="1400" b="1" dirty="0" smtClean="0">
                <a:solidFill>
                  <a:schemeClr val="tx1"/>
                </a:solidFill>
                <a:latin typeface="Verdana" panose="020B0604030504040204" pitchFamily="34" charset="0"/>
                <a:ea typeface="Verdana" panose="020B0604030504040204" pitchFamily="34" charset="0"/>
                <a:cs typeface="Verdana" panose="020B0604030504040204" pitchFamily="34" charset="0"/>
              </a:rPr>
              <a:t>3) Specialised </a:t>
            </a:r>
            <a:r>
              <a:rPr lang="en-GB" sz="1400" b="1" dirty="0">
                <a:solidFill>
                  <a:schemeClr val="tx1"/>
                </a:solidFill>
                <a:latin typeface="Verdana" panose="020B0604030504040204" pitchFamily="34" charset="0"/>
                <a:ea typeface="Verdana" panose="020B0604030504040204" pitchFamily="34" charset="0"/>
                <a:cs typeface="Verdana" panose="020B0604030504040204" pitchFamily="34" charset="0"/>
              </a:rPr>
              <a:t>cells</a:t>
            </a:r>
          </a:p>
        </p:txBody>
      </p:sp>
      <p:sp>
        <p:nvSpPr>
          <p:cNvPr id="284" name="Rectangle 283"/>
          <p:cNvSpPr/>
          <p:nvPr/>
        </p:nvSpPr>
        <p:spPr>
          <a:xfrm rot="16200000">
            <a:off x="6547870" y="6352536"/>
            <a:ext cx="1846627" cy="276999"/>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1200" dirty="0">
                <a:solidFill>
                  <a:schemeClr val="tx1"/>
                </a:solidFill>
              </a:rPr>
              <a:t>specialised plant cells</a:t>
            </a:r>
          </a:p>
        </p:txBody>
      </p:sp>
      <p:pic>
        <p:nvPicPr>
          <p:cNvPr id="305" name="Picture 304"/>
          <p:cNvPicPr>
            <a:picLocks noChangeAspect="1"/>
          </p:cNvPicPr>
          <p:nvPr/>
        </p:nvPicPr>
        <p:blipFill rotWithShape="1">
          <a:blip r:embed="rId3">
            <a:clrChange>
              <a:clrFrom>
                <a:srgbClr val="FFFFFF"/>
              </a:clrFrom>
              <a:clrTo>
                <a:srgbClr val="FFFFFF">
                  <a:alpha val="0"/>
                </a:srgbClr>
              </a:clrTo>
            </a:clrChange>
            <a:duotone>
              <a:prstClr val="black"/>
              <a:schemeClr val="tx2">
                <a:tint val="45000"/>
                <a:satMod val="400000"/>
              </a:schemeClr>
            </a:duotone>
          </a:blip>
          <a:srcRect l="22327" t="72730" r="23717" b="21533"/>
          <a:stretch/>
        </p:blipFill>
        <p:spPr>
          <a:xfrm flipV="1">
            <a:off x="8265066" y="4862923"/>
            <a:ext cx="945151" cy="381690"/>
          </a:xfrm>
          <a:prstGeom prst="rect">
            <a:avLst/>
          </a:prstGeom>
        </p:spPr>
      </p:pic>
      <p:pic>
        <p:nvPicPr>
          <p:cNvPr id="412" name="Picture 411"/>
          <p:cNvPicPr>
            <a:picLocks noChangeAspect="1"/>
          </p:cNvPicPr>
          <p:nvPr/>
        </p:nvPicPr>
        <p:blipFill>
          <a:blip r:embed="rId4"/>
          <a:stretch>
            <a:fillRect/>
          </a:stretch>
        </p:blipFill>
        <p:spPr>
          <a:xfrm flipH="1">
            <a:off x="8672382" y="6846130"/>
            <a:ext cx="159985" cy="574985"/>
          </a:xfrm>
          <a:prstGeom prst="rect">
            <a:avLst/>
          </a:prstGeom>
        </p:spPr>
      </p:pic>
      <p:pic>
        <p:nvPicPr>
          <p:cNvPr id="413" name="Picture 412"/>
          <p:cNvPicPr>
            <a:picLocks noChangeAspect="1"/>
          </p:cNvPicPr>
          <p:nvPr/>
        </p:nvPicPr>
        <p:blipFill>
          <a:blip r:embed="rId5"/>
          <a:stretch>
            <a:fillRect/>
          </a:stretch>
        </p:blipFill>
        <p:spPr>
          <a:xfrm>
            <a:off x="8644513" y="6270381"/>
            <a:ext cx="187854" cy="458780"/>
          </a:xfrm>
          <a:prstGeom prst="rect">
            <a:avLst/>
          </a:prstGeom>
        </p:spPr>
      </p:pic>
      <p:pic>
        <p:nvPicPr>
          <p:cNvPr id="414" name="Picture 413"/>
          <p:cNvPicPr>
            <a:picLocks noChangeAspect="1"/>
          </p:cNvPicPr>
          <p:nvPr/>
        </p:nvPicPr>
        <p:blipFill>
          <a:blip r:embed="rId6"/>
          <a:stretch>
            <a:fillRect/>
          </a:stretch>
        </p:blipFill>
        <p:spPr>
          <a:xfrm>
            <a:off x="8422773" y="5729124"/>
            <a:ext cx="561393" cy="369229"/>
          </a:xfrm>
          <a:prstGeom prst="rect">
            <a:avLst/>
          </a:prstGeom>
        </p:spPr>
      </p:pic>
      <p:sp>
        <p:nvSpPr>
          <p:cNvPr id="466" name="Rectangle 465"/>
          <p:cNvSpPr/>
          <p:nvPr/>
        </p:nvSpPr>
        <p:spPr>
          <a:xfrm rot="16200000">
            <a:off x="6536024" y="4319157"/>
            <a:ext cx="1870317" cy="276999"/>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1200" dirty="0">
                <a:solidFill>
                  <a:schemeClr val="tx1"/>
                </a:solidFill>
              </a:rPr>
              <a:t>specialised animal cells</a:t>
            </a:r>
          </a:p>
        </p:txBody>
      </p:sp>
      <p:sp>
        <p:nvSpPr>
          <p:cNvPr id="504" name="Rectangle 503"/>
          <p:cNvSpPr/>
          <p:nvPr/>
        </p:nvSpPr>
        <p:spPr>
          <a:xfrm>
            <a:off x="64613" y="5226350"/>
            <a:ext cx="1696166" cy="523220"/>
          </a:xfrm>
          <a:prstGeom prst="rect">
            <a:avLst/>
          </a:prstGeom>
          <a:solidFill>
            <a:srgbClr val="00B0F0"/>
          </a:solid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1400" b="1" dirty="0">
                <a:solidFill>
                  <a:schemeClr val="tx1"/>
                </a:solidFill>
                <a:latin typeface="Verdana" panose="020B0604030504040204" pitchFamily="34" charset="0"/>
                <a:ea typeface="Verdana" panose="020B0604030504040204" pitchFamily="34" charset="0"/>
              </a:rPr>
              <a:t>4</a:t>
            </a:r>
            <a:r>
              <a:rPr lang="en-GB" sz="1400" b="1" dirty="0" smtClean="0">
                <a:solidFill>
                  <a:schemeClr val="tx1"/>
                </a:solidFill>
                <a:latin typeface="Verdana" panose="020B0604030504040204" pitchFamily="34" charset="0"/>
                <a:ea typeface="Verdana" panose="020B0604030504040204" pitchFamily="34" charset="0"/>
              </a:rPr>
              <a:t>) Cell </a:t>
            </a:r>
            <a:r>
              <a:rPr lang="en-GB" sz="1400" b="1" dirty="0">
                <a:solidFill>
                  <a:schemeClr val="tx1"/>
                </a:solidFill>
                <a:latin typeface="Verdana" panose="020B0604030504040204" pitchFamily="34" charset="0"/>
                <a:ea typeface="Verdana" panose="020B0604030504040204" pitchFamily="34" charset="0"/>
              </a:rPr>
              <a:t>differentiation </a:t>
            </a:r>
          </a:p>
        </p:txBody>
      </p:sp>
      <p:sp>
        <p:nvSpPr>
          <p:cNvPr id="513" name="Rectangle 512"/>
          <p:cNvSpPr/>
          <p:nvPr/>
        </p:nvSpPr>
        <p:spPr>
          <a:xfrm>
            <a:off x="1792623" y="5239869"/>
            <a:ext cx="3786482" cy="461665"/>
          </a:xfrm>
          <a:prstGeom prst="rect">
            <a:avLst/>
          </a:prstGeom>
          <a:solidFill>
            <a:srgbClr val="00B0F0"/>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1200" dirty="0"/>
              <a:t>how a cell changes and becomes </a:t>
            </a:r>
            <a:r>
              <a:rPr lang="en-GB" sz="1200" b="1" dirty="0"/>
              <a:t>specialised</a:t>
            </a:r>
          </a:p>
          <a:p>
            <a:pPr algn="ctr"/>
            <a:r>
              <a:rPr lang="en-GB" sz="1200" b="1" dirty="0"/>
              <a:t>Undifferentiated</a:t>
            </a:r>
            <a:r>
              <a:rPr lang="en-GB" sz="1200" dirty="0"/>
              <a:t> call are called </a:t>
            </a:r>
            <a:r>
              <a:rPr lang="en-GB" sz="1200" b="1" dirty="0"/>
              <a:t>STEM</a:t>
            </a:r>
            <a:r>
              <a:rPr lang="en-GB" sz="1200" dirty="0"/>
              <a:t> </a:t>
            </a:r>
            <a:r>
              <a:rPr lang="en-GB" sz="1200" dirty="0" smtClean="0"/>
              <a:t>cells</a:t>
            </a:r>
            <a:endParaRPr lang="en-GB" sz="1200" b="1" dirty="0"/>
          </a:p>
        </p:txBody>
      </p:sp>
      <p:sp>
        <p:nvSpPr>
          <p:cNvPr id="527" name="Rectangle 526"/>
          <p:cNvSpPr/>
          <p:nvPr/>
        </p:nvSpPr>
        <p:spPr>
          <a:xfrm>
            <a:off x="20669" y="5809836"/>
            <a:ext cx="1876440" cy="276999"/>
          </a:xfrm>
          <a:prstGeom prst="rect">
            <a:avLst/>
          </a:prstGeom>
          <a:solidFill>
            <a:srgbClr val="00B0F0"/>
          </a:solidFill>
          <a:ln>
            <a:solidFill>
              <a:schemeClr val="tx1"/>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1200" b="1" i="1" dirty="0">
                <a:solidFill>
                  <a:schemeClr val="tx1"/>
                </a:solidFill>
              </a:rPr>
              <a:t>animal cell differentiation</a:t>
            </a:r>
          </a:p>
        </p:txBody>
      </p:sp>
      <p:sp>
        <p:nvSpPr>
          <p:cNvPr id="538" name="Rectangle 537"/>
          <p:cNvSpPr/>
          <p:nvPr/>
        </p:nvSpPr>
        <p:spPr>
          <a:xfrm>
            <a:off x="2168688" y="5785574"/>
            <a:ext cx="1911151" cy="276999"/>
          </a:xfrm>
          <a:prstGeom prst="rect">
            <a:avLst/>
          </a:prstGeom>
          <a:solidFill>
            <a:srgbClr val="00B0F0"/>
          </a:solidFill>
          <a:ln>
            <a:solidFill>
              <a:schemeClr val="tx1"/>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1200" b="1" i="1" dirty="0">
                <a:solidFill>
                  <a:schemeClr val="tx1"/>
                </a:solidFill>
              </a:rPr>
              <a:t>plant cell differentiation</a:t>
            </a:r>
          </a:p>
        </p:txBody>
      </p:sp>
      <p:graphicFrame>
        <p:nvGraphicFramePr>
          <p:cNvPr id="151" name="Table 150"/>
          <p:cNvGraphicFramePr>
            <a:graphicFrameLocks noGrp="1"/>
          </p:cNvGraphicFramePr>
          <p:nvPr>
            <p:extLst>
              <p:ext uri="{D42A27DB-BD31-4B8C-83A1-F6EECF244321}">
                <p14:modId xmlns:p14="http://schemas.microsoft.com/office/powerpoint/2010/main" val="1410718828"/>
              </p:ext>
            </p:extLst>
          </p:nvPr>
        </p:nvGraphicFramePr>
        <p:xfrm>
          <a:off x="1278171" y="126928"/>
          <a:ext cx="5050678" cy="2267220"/>
        </p:xfrm>
        <a:graphic>
          <a:graphicData uri="http://schemas.openxmlformats.org/drawingml/2006/table">
            <a:tbl>
              <a:tblPr firstRow="1" bandRow="1">
                <a:tableStyleId>{5940675A-B579-460E-94D1-54222C63F5DA}</a:tableStyleId>
              </a:tblPr>
              <a:tblGrid>
                <a:gridCol w="1172937">
                  <a:extLst>
                    <a:ext uri="{9D8B030D-6E8A-4147-A177-3AD203B41FA5}">
                      <a16:colId xmlns:a16="http://schemas.microsoft.com/office/drawing/2014/main" val="20000"/>
                    </a:ext>
                  </a:extLst>
                </a:gridCol>
                <a:gridCol w="1417385">
                  <a:extLst>
                    <a:ext uri="{9D8B030D-6E8A-4147-A177-3AD203B41FA5}">
                      <a16:colId xmlns:a16="http://schemas.microsoft.com/office/drawing/2014/main" val="20001"/>
                    </a:ext>
                  </a:extLst>
                </a:gridCol>
                <a:gridCol w="2460356">
                  <a:extLst>
                    <a:ext uri="{9D8B030D-6E8A-4147-A177-3AD203B41FA5}">
                      <a16:colId xmlns:a16="http://schemas.microsoft.com/office/drawing/2014/main" val="20002"/>
                    </a:ext>
                  </a:extLst>
                </a:gridCol>
              </a:tblGrid>
              <a:tr h="453444">
                <a:tc>
                  <a:txBody>
                    <a:bodyPr/>
                    <a:lstStyle/>
                    <a:p>
                      <a:pPr algn="ctr"/>
                      <a:r>
                        <a:rPr lang="en-GB" sz="1200" b="1" dirty="0" smtClean="0"/>
                        <a:t>cytoplasm</a:t>
                      </a:r>
                      <a:endParaRPr lang="en-GB" sz="1200" b="1" dirty="0"/>
                    </a:p>
                  </a:txBody>
                  <a:tcPr marL="70799" marR="70799" marT="35398" marB="3539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site of chemical reactions in the cell</a:t>
                      </a:r>
                      <a:endParaRPr lang="en-GB" sz="1200" b="1" i="0" dirty="0">
                        <a:solidFill>
                          <a:schemeClr val="tx1"/>
                        </a:solidFill>
                      </a:endParaRPr>
                    </a:p>
                  </a:txBody>
                  <a:tcPr marL="70799" marR="70799" marT="35398" marB="35398" anchor="ctr"/>
                </a:tc>
                <a:tc>
                  <a:txBody>
                    <a:bodyPr/>
                    <a:lstStyle/>
                    <a:p>
                      <a:pPr algn="ctr"/>
                      <a:r>
                        <a:rPr lang="en-GB" sz="1200" dirty="0" smtClean="0">
                          <a:solidFill>
                            <a:schemeClr val="tx1"/>
                          </a:solidFill>
                          <a:ea typeface="Times New Roman" panose="02020603050405020304" pitchFamily="18" charset="0"/>
                          <a:cs typeface="Wingdings2"/>
                        </a:rPr>
                        <a:t>gel like substance containing enzymes to catalyse the reactions</a:t>
                      </a:r>
                      <a:endParaRPr lang="en-GB" sz="1200" dirty="0"/>
                    </a:p>
                  </a:txBody>
                  <a:tcPr marL="70799" marR="70799" marT="35398" marB="35398" anchor="ctr">
                    <a:noFill/>
                  </a:tcPr>
                </a:tc>
                <a:extLst>
                  <a:ext uri="{0D108BD9-81ED-4DB2-BD59-A6C34878D82A}">
                    <a16:rowId xmlns:a16="http://schemas.microsoft.com/office/drawing/2014/main" val="10000"/>
                  </a:ext>
                </a:extLst>
              </a:tr>
              <a:tr h="453444">
                <a:tc>
                  <a:txBody>
                    <a:bodyPr/>
                    <a:lstStyle/>
                    <a:p>
                      <a:pPr algn="ctr"/>
                      <a:r>
                        <a:rPr lang="en-GB" sz="1200" b="1" dirty="0" smtClean="0"/>
                        <a:t>nucleus</a:t>
                      </a:r>
                      <a:endParaRPr lang="en-GB" sz="1200" b="1" dirty="0"/>
                    </a:p>
                  </a:txBody>
                  <a:tcPr marL="70799" marR="70799" marT="35398" marB="3539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contains genetic material</a:t>
                      </a:r>
                      <a:endParaRPr lang="en-GB" sz="1200" b="1"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controls the activities of the cell</a:t>
                      </a:r>
                      <a:r>
                        <a:rPr lang="en-GB" sz="1200" baseline="0" dirty="0" smtClean="0">
                          <a:solidFill>
                            <a:schemeClr val="tx1"/>
                          </a:solidFill>
                          <a:ea typeface="Times New Roman" panose="02020603050405020304" pitchFamily="18" charset="0"/>
                          <a:cs typeface="Wingdings2"/>
                        </a:rPr>
                        <a:t> and codes for proteins</a:t>
                      </a:r>
                      <a:endParaRPr lang="en-GB" sz="1200" dirty="0"/>
                    </a:p>
                  </a:txBody>
                  <a:tcPr marL="70799" marR="70799" marT="35398" marB="35398" anchor="ctr">
                    <a:noFill/>
                  </a:tcPr>
                </a:tc>
                <a:extLst>
                  <a:ext uri="{0D108BD9-81ED-4DB2-BD59-A6C34878D82A}">
                    <a16:rowId xmlns:a16="http://schemas.microsoft.com/office/drawing/2014/main" val="10001"/>
                  </a:ext>
                </a:extLst>
              </a:tr>
              <a:tr h="453444">
                <a:tc>
                  <a:txBody>
                    <a:bodyPr/>
                    <a:lstStyle/>
                    <a:p>
                      <a:pPr algn="ctr"/>
                      <a:r>
                        <a:rPr lang="en-GB" sz="1200" b="1" dirty="0" smtClean="0"/>
                        <a:t>cell membrane</a:t>
                      </a:r>
                      <a:endParaRPr lang="en-GB" sz="1200" b="1" dirty="0"/>
                    </a:p>
                  </a:txBody>
                  <a:tcPr marL="70799" marR="70799" marT="35398" marB="3539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semi permeable</a:t>
                      </a:r>
                      <a:endParaRPr lang="en-GB" sz="1200" b="1" i="0" dirty="0" smtClean="0">
                        <a:solidFill>
                          <a:schemeClr val="tx1"/>
                        </a:solidFill>
                        <a:ea typeface="Times New Roman" panose="02020603050405020304" pitchFamily="18" charset="0"/>
                      </a:endParaRPr>
                    </a:p>
                    <a:p>
                      <a:pPr algn="ctr"/>
                      <a:endParaRPr lang="en-GB" sz="1200" b="1" i="0" dirty="0">
                        <a:solidFill>
                          <a:schemeClr val="tx1"/>
                        </a:solidFill>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controls the movement of substances in and out of the cell</a:t>
                      </a:r>
                      <a:endParaRPr lang="en-GB" sz="1200" b="1" dirty="0" smtClean="0">
                        <a:solidFill>
                          <a:schemeClr val="tx1"/>
                        </a:solidFill>
                        <a:ea typeface="Times New Roman" panose="02020603050405020304" pitchFamily="18" charset="0"/>
                      </a:endParaRPr>
                    </a:p>
                  </a:txBody>
                  <a:tcPr marL="70799" marR="70799" marT="35398" marB="35398" anchor="ctr">
                    <a:noFill/>
                  </a:tcPr>
                </a:tc>
                <a:extLst>
                  <a:ext uri="{0D108BD9-81ED-4DB2-BD59-A6C34878D82A}">
                    <a16:rowId xmlns:a16="http://schemas.microsoft.com/office/drawing/2014/main" val="10002"/>
                  </a:ext>
                </a:extLst>
              </a:tr>
              <a:tr h="453444">
                <a:tc>
                  <a:txBody>
                    <a:bodyPr/>
                    <a:lstStyle/>
                    <a:p>
                      <a:pPr algn="ctr"/>
                      <a:r>
                        <a:rPr lang="en-GB" sz="1200" b="1" dirty="0" smtClean="0"/>
                        <a:t>ribosome</a:t>
                      </a:r>
                      <a:endParaRPr lang="en-GB" sz="1200" b="1" dirty="0"/>
                    </a:p>
                  </a:txBody>
                  <a:tcPr marL="70799" marR="70799" marT="35398" marB="3539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site of protein synthesis</a:t>
                      </a:r>
                      <a:endParaRPr lang="en-GB" sz="1200" b="1"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ea typeface="Times New Roman" panose="02020603050405020304" pitchFamily="18" charset="0"/>
                          <a:cs typeface="Wingdings2"/>
                        </a:rPr>
                        <a:t>mRNA is translated to an amino acid chain</a:t>
                      </a:r>
                      <a:endParaRPr lang="en-GB" sz="1200" dirty="0" smtClean="0">
                        <a:solidFill>
                          <a:srgbClr val="FF0000"/>
                        </a:solidFill>
                        <a:ea typeface="Times New Roman" panose="02020603050405020304" pitchFamily="18" charset="0"/>
                      </a:endParaRPr>
                    </a:p>
                  </a:txBody>
                  <a:tcPr marL="70799" marR="70799" marT="35398" marB="35398" anchor="ctr">
                    <a:noFill/>
                  </a:tcPr>
                </a:tc>
                <a:extLst>
                  <a:ext uri="{0D108BD9-81ED-4DB2-BD59-A6C34878D82A}">
                    <a16:rowId xmlns:a16="http://schemas.microsoft.com/office/drawing/2014/main" val="10003"/>
                  </a:ext>
                </a:extLst>
              </a:tr>
              <a:tr h="453444">
                <a:tc>
                  <a:txBody>
                    <a:bodyPr/>
                    <a:lstStyle/>
                    <a:p>
                      <a:pPr algn="ctr"/>
                      <a:r>
                        <a:rPr lang="en-GB" sz="1200" b="1" dirty="0" smtClean="0"/>
                        <a:t>mitochondrion</a:t>
                      </a:r>
                      <a:endParaRPr lang="en-GB" sz="1200" b="1" dirty="0"/>
                    </a:p>
                  </a:txBody>
                  <a:tcPr marL="70799" marR="70799" marT="35398" marB="3539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site of respiration</a:t>
                      </a:r>
                      <a:endParaRPr lang="en-GB" sz="1200" b="1" i="0" dirty="0" smtClean="0">
                        <a:solidFill>
                          <a:schemeClr val="tx1"/>
                        </a:solidFill>
                        <a:ea typeface="Times New Roman" panose="02020603050405020304" pitchFamily="18" charset="0"/>
                      </a:endParaRPr>
                    </a:p>
                    <a:p>
                      <a:pPr algn="ctr"/>
                      <a:endParaRPr lang="en-GB" sz="1200" b="1" i="0" dirty="0">
                        <a:solidFill>
                          <a:schemeClr val="tx1"/>
                        </a:solidFill>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ea typeface="Times New Roman" panose="02020603050405020304" pitchFamily="18" charset="0"/>
                          <a:cs typeface="Wingdings2"/>
                        </a:rPr>
                        <a:t>where energy is released for the cell to function</a:t>
                      </a:r>
                      <a:endParaRPr lang="en-GB" sz="1200" dirty="0" smtClean="0">
                        <a:solidFill>
                          <a:srgbClr val="FF0000"/>
                        </a:solidFill>
                        <a:ea typeface="Times New Roman" panose="02020603050405020304" pitchFamily="18" charset="0"/>
                      </a:endParaRPr>
                    </a:p>
                  </a:txBody>
                  <a:tcPr marL="70799" marR="70799" marT="35398" marB="35398" anchor="ctr">
                    <a:noFill/>
                  </a:tcPr>
                </a:tc>
                <a:extLst>
                  <a:ext uri="{0D108BD9-81ED-4DB2-BD59-A6C34878D82A}">
                    <a16:rowId xmlns:a16="http://schemas.microsoft.com/office/drawing/2014/main" val="10004"/>
                  </a:ext>
                </a:extLst>
              </a:tr>
            </a:tbl>
          </a:graphicData>
        </a:graphic>
      </p:graphicFrame>
      <p:cxnSp>
        <p:nvCxnSpPr>
          <p:cNvPr id="155" name="Straight Connector 154"/>
          <p:cNvCxnSpPr/>
          <p:nvPr/>
        </p:nvCxnSpPr>
        <p:spPr>
          <a:xfrm flipV="1">
            <a:off x="979545" y="1373825"/>
            <a:ext cx="287284" cy="310533"/>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161" name="Straight Connector 160"/>
          <p:cNvCxnSpPr/>
          <p:nvPr/>
        </p:nvCxnSpPr>
        <p:spPr>
          <a:xfrm flipV="1">
            <a:off x="800901" y="1843369"/>
            <a:ext cx="431277" cy="119652"/>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graphicFrame>
        <p:nvGraphicFramePr>
          <p:cNvPr id="162" name="Table 161"/>
          <p:cNvGraphicFramePr>
            <a:graphicFrameLocks noGrp="1"/>
          </p:cNvGraphicFramePr>
          <p:nvPr>
            <p:extLst>
              <p:ext uri="{D42A27DB-BD31-4B8C-83A1-F6EECF244321}">
                <p14:modId xmlns:p14="http://schemas.microsoft.com/office/powerpoint/2010/main" val="2319685586"/>
              </p:ext>
            </p:extLst>
          </p:nvPr>
        </p:nvGraphicFramePr>
        <p:xfrm>
          <a:off x="1445732" y="3376408"/>
          <a:ext cx="4678559" cy="1592196"/>
        </p:xfrm>
        <a:graphic>
          <a:graphicData uri="http://schemas.openxmlformats.org/drawingml/2006/table">
            <a:tbl>
              <a:tblPr firstRow="1" bandRow="1">
                <a:tableStyleId>{5940675A-B579-460E-94D1-54222C63F5DA}</a:tableStyleId>
              </a:tblPr>
              <a:tblGrid>
                <a:gridCol w="1180598">
                  <a:extLst>
                    <a:ext uri="{9D8B030D-6E8A-4147-A177-3AD203B41FA5}">
                      <a16:colId xmlns:a16="http://schemas.microsoft.com/office/drawing/2014/main" val="20000"/>
                    </a:ext>
                  </a:extLst>
                </a:gridCol>
                <a:gridCol w="1394472">
                  <a:extLst>
                    <a:ext uri="{9D8B030D-6E8A-4147-A177-3AD203B41FA5}">
                      <a16:colId xmlns:a16="http://schemas.microsoft.com/office/drawing/2014/main" val="20001"/>
                    </a:ext>
                  </a:extLst>
                </a:gridCol>
                <a:gridCol w="2103489">
                  <a:extLst>
                    <a:ext uri="{9D8B030D-6E8A-4147-A177-3AD203B41FA5}">
                      <a16:colId xmlns:a16="http://schemas.microsoft.com/office/drawing/2014/main" val="20002"/>
                    </a:ext>
                  </a:extLst>
                </a:gridCol>
              </a:tblGrid>
              <a:tr h="53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permanent vacuole</a:t>
                      </a:r>
                    </a:p>
                  </a:txBody>
                  <a:tcPr marL="64712" marR="64712" marT="32358" marB="3235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tx1"/>
                          </a:solidFill>
                          <a:ea typeface="Times New Roman" panose="02020603050405020304" pitchFamily="18" charset="0"/>
                          <a:cs typeface="Wingdings2"/>
                        </a:rPr>
                        <a:t>contains cell sap</a:t>
                      </a:r>
                      <a:endParaRPr lang="en-GB" sz="1200" b="1" i="1" dirty="0" smtClean="0">
                        <a:solidFill>
                          <a:schemeClr val="tx1"/>
                        </a:solidFill>
                        <a:ea typeface="Times New Roman" panose="02020603050405020304" pitchFamily="18" charset="0"/>
                      </a:endParaRPr>
                    </a:p>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a:solidFill>
                          <a:schemeClr val="tx1"/>
                        </a:solidFill>
                      </a:endParaRPr>
                    </a:p>
                  </a:txBody>
                  <a:tcPr marL="64712" marR="64712" marT="32358" marB="3235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keeps cell turgid, contains sugars and salts in solution</a:t>
                      </a:r>
                      <a:endParaRPr lang="en-GB" sz="1200" b="1" dirty="0" smtClean="0">
                        <a:solidFill>
                          <a:schemeClr val="tx1"/>
                        </a:solidFill>
                        <a:ea typeface="Times New Roman" panose="02020603050405020304" pitchFamily="18" charset="0"/>
                      </a:endParaRPr>
                    </a:p>
                  </a:txBody>
                  <a:tcPr marL="64712" marR="64712" marT="32358" marB="32358" anchor="ctr"/>
                </a:tc>
                <a:extLst>
                  <a:ext uri="{0D108BD9-81ED-4DB2-BD59-A6C34878D82A}">
                    <a16:rowId xmlns:a16="http://schemas.microsoft.com/office/drawing/2014/main" val="10000"/>
                  </a:ext>
                </a:extLst>
              </a:tr>
              <a:tr h="53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cell wall</a:t>
                      </a:r>
                    </a:p>
                  </a:txBody>
                  <a:tcPr marL="64712" marR="64712" marT="32358" marB="3235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tx1"/>
                          </a:solidFill>
                          <a:ea typeface="Times New Roman" panose="02020603050405020304" pitchFamily="18" charset="0"/>
                          <a:cs typeface="Wingdings2"/>
                        </a:rPr>
                        <a:t>made of cellulose</a:t>
                      </a:r>
                      <a:endParaRPr lang="en-GB" sz="1200" b="1" i="1" dirty="0" smtClean="0">
                        <a:solidFill>
                          <a:schemeClr val="tx1"/>
                        </a:solidFill>
                        <a:ea typeface="Times New Roman" panose="02020603050405020304" pitchFamily="18" charset="0"/>
                      </a:endParaRPr>
                    </a:p>
                  </a:txBody>
                  <a:tcPr marL="64712" marR="64712" marT="32358" marB="3235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supports and strengthens the cell</a:t>
                      </a:r>
                      <a:endParaRPr lang="en-GB" sz="1200" b="1" dirty="0" smtClean="0">
                        <a:solidFill>
                          <a:schemeClr val="tx1"/>
                        </a:solidFill>
                        <a:ea typeface="Times New Roman" panose="02020603050405020304" pitchFamily="18" charset="0"/>
                      </a:endParaRPr>
                    </a:p>
                  </a:txBody>
                  <a:tcPr marL="64712" marR="64712" marT="32358" marB="32358" anchor="ctr"/>
                </a:tc>
                <a:extLst>
                  <a:ext uri="{0D108BD9-81ED-4DB2-BD59-A6C34878D82A}">
                    <a16:rowId xmlns:a16="http://schemas.microsoft.com/office/drawing/2014/main" val="10001"/>
                  </a:ext>
                </a:extLst>
              </a:tr>
              <a:tr h="53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chloroplast</a:t>
                      </a:r>
                    </a:p>
                  </a:txBody>
                  <a:tcPr marL="64712" marR="64712" marT="32358" marB="32358" anchor="ctr">
                    <a:solidFill>
                      <a:srgbClr val="00B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tx1"/>
                          </a:solidFill>
                          <a:ea typeface="Times New Roman" panose="02020603050405020304" pitchFamily="18" charset="0"/>
                          <a:cs typeface="Wingdings2"/>
                        </a:rPr>
                        <a:t>site of photosynthesis</a:t>
                      </a:r>
                      <a:endParaRPr lang="en-GB" sz="1200" b="1" i="1" dirty="0" smtClean="0">
                        <a:solidFill>
                          <a:schemeClr val="tx1"/>
                        </a:solidFill>
                        <a:ea typeface="Times New Roman" panose="02020603050405020304" pitchFamily="18" charset="0"/>
                      </a:endParaRPr>
                    </a:p>
                  </a:txBody>
                  <a:tcPr marL="64712" marR="64712" marT="32358" marB="3235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contains chlorophyll, absorbs light energy</a:t>
                      </a:r>
                      <a:endParaRPr lang="en-GB" sz="1200" b="1" dirty="0" smtClean="0">
                        <a:solidFill>
                          <a:schemeClr val="tx1"/>
                        </a:solidFill>
                        <a:ea typeface="Times New Roman" panose="02020603050405020304" pitchFamily="18" charset="0"/>
                      </a:endParaRPr>
                    </a:p>
                  </a:txBody>
                  <a:tcPr marL="64712" marR="64712" marT="32358" marB="32358" anchor="ctr"/>
                </a:tc>
                <a:extLst>
                  <a:ext uri="{0D108BD9-81ED-4DB2-BD59-A6C34878D82A}">
                    <a16:rowId xmlns:a16="http://schemas.microsoft.com/office/drawing/2014/main" val="10002"/>
                  </a:ext>
                </a:extLst>
              </a:tr>
            </a:tbl>
          </a:graphicData>
        </a:graphic>
      </p:graphicFrame>
      <p:sp>
        <p:nvSpPr>
          <p:cNvPr id="454" name="Rectangle 453"/>
          <p:cNvSpPr/>
          <p:nvPr/>
        </p:nvSpPr>
        <p:spPr>
          <a:xfrm>
            <a:off x="2171536" y="6096636"/>
            <a:ext cx="1868024" cy="7304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all stages of life </a:t>
            </a:r>
            <a:r>
              <a:rPr lang="en-GB" sz="1200" dirty="0" smtClean="0">
                <a:solidFill>
                  <a:schemeClr val="tx1"/>
                </a:solidFill>
              </a:rPr>
              <a:t>cycle the stem cells are grouped </a:t>
            </a:r>
            <a:r>
              <a:rPr lang="en-GB" sz="1200" dirty="0">
                <a:solidFill>
                  <a:schemeClr val="tx1"/>
                </a:solidFill>
              </a:rPr>
              <a:t>together in </a:t>
            </a:r>
            <a:r>
              <a:rPr lang="en-GB" sz="1200" dirty="0" smtClean="0">
                <a:solidFill>
                  <a:schemeClr val="tx1"/>
                </a:solidFill>
              </a:rPr>
              <a:t>meristems</a:t>
            </a:r>
            <a:endParaRPr lang="en-GB" sz="1200" dirty="0">
              <a:solidFill>
                <a:schemeClr val="tx1"/>
              </a:solidFill>
            </a:endParaRPr>
          </a:p>
        </p:txBody>
      </p:sp>
      <p:graphicFrame>
        <p:nvGraphicFramePr>
          <p:cNvPr id="96" name="Table 95"/>
          <p:cNvGraphicFramePr>
            <a:graphicFrameLocks noGrp="1"/>
          </p:cNvGraphicFramePr>
          <p:nvPr>
            <p:extLst>
              <p:ext uri="{D42A27DB-BD31-4B8C-83A1-F6EECF244321}">
                <p14:modId xmlns:p14="http://schemas.microsoft.com/office/powerpoint/2010/main" val="314554529"/>
              </p:ext>
            </p:extLst>
          </p:nvPr>
        </p:nvGraphicFramePr>
        <p:xfrm>
          <a:off x="7641526" y="3493797"/>
          <a:ext cx="5055705" cy="1859845"/>
        </p:xfrm>
        <a:graphic>
          <a:graphicData uri="http://schemas.openxmlformats.org/drawingml/2006/table">
            <a:tbl>
              <a:tblPr firstRow="1" bandRow="1">
                <a:tableStyleId>{5940675A-B579-460E-94D1-54222C63F5DA}</a:tableStyleId>
              </a:tblPr>
              <a:tblGrid>
                <a:gridCol w="695909">
                  <a:extLst>
                    <a:ext uri="{9D8B030D-6E8A-4147-A177-3AD203B41FA5}">
                      <a16:colId xmlns:a16="http://schemas.microsoft.com/office/drawing/2014/main" val="20000"/>
                    </a:ext>
                  </a:extLst>
                </a:gridCol>
                <a:gridCol w="866691">
                  <a:extLst>
                    <a:ext uri="{9D8B030D-6E8A-4147-A177-3AD203B41FA5}">
                      <a16:colId xmlns:a16="http://schemas.microsoft.com/office/drawing/2014/main" val="20001"/>
                    </a:ext>
                  </a:extLst>
                </a:gridCol>
                <a:gridCol w="1019259">
                  <a:extLst>
                    <a:ext uri="{9D8B030D-6E8A-4147-A177-3AD203B41FA5}">
                      <a16:colId xmlns:a16="http://schemas.microsoft.com/office/drawing/2014/main" val="20002"/>
                    </a:ext>
                  </a:extLst>
                </a:gridCol>
                <a:gridCol w="2473846">
                  <a:extLst>
                    <a:ext uri="{9D8B030D-6E8A-4147-A177-3AD203B41FA5}">
                      <a16:colId xmlns:a16="http://schemas.microsoft.com/office/drawing/2014/main" val="20003"/>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nerve</a:t>
                      </a:r>
                    </a:p>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p>
                  </a:txBody>
                  <a:tcPr marL="70799" marR="70799" marT="35398" marB="35398" anchor="ctr">
                    <a:solidFill>
                      <a:srgbClr val="9999FF"/>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rPr>
                        <a:t>carry electrical signals</a:t>
                      </a:r>
                    </a:p>
                  </a:txBody>
                  <a:tcPr marL="70799" marR="70799" marT="35398" marB="35398" anchor="ctr"/>
                </a:tc>
                <a:tc>
                  <a:txBody>
                    <a:bodyPr/>
                    <a:lstStyle/>
                    <a:p>
                      <a:pPr algn="ctr"/>
                      <a:r>
                        <a:rPr lang="en-GB" sz="1200" dirty="0" smtClean="0"/>
                        <a:t>long branched connections </a:t>
                      </a:r>
                      <a:r>
                        <a:rPr lang="en-GB" sz="1200" baseline="0" dirty="0" smtClean="0"/>
                        <a:t> a</a:t>
                      </a:r>
                      <a:r>
                        <a:rPr lang="en-GB" sz="1200" dirty="0" smtClean="0"/>
                        <a:t>nd insulating sheath</a:t>
                      </a:r>
                    </a:p>
                  </a:txBody>
                  <a:tcPr marL="70799" marR="70799" marT="35398" marB="35398" anchor="ctr"/>
                </a:tc>
                <a:extLst>
                  <a:ext uri="{0D108BD9-81ED-4DB2-BD59-A6C34878D82A}">
                    <a16:rowId xmlns:a16="http://schemas.microsoft.com/office/drawing/2014/main" val="10000"/>
                  </a:ext>
                </a:extLst>
              </a:tr>
              <a:tr h="3340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sperm</a:t>
                      </a:r>
                    </a:p>
                    <a:p>
                      <a:pPr algn="ctr"/>
                      <a:endParaRPr lang="en-GB" sz="1200" b="1" dirty="0"/>
                    </a:p>
                  </a:txBody>
                  <a:tcPr marL="70799" marR="70799" marT="35398" marB="35398" anchor="ctr">
                    <a:solidFill>
                      <a:srgbClr val="9999FF"/>
                    </a:solidFill>
                  </a:tcPr>
                </a:tc>
                <a:tc>
                  <a:txBody>
                    <a:bodyPr/>
                    <a:lstStyle/>
                    <a:p>
                      <a:pPr algn="ct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smtClean="0">
                          <a:solidFill>
                            <a:schemeClr val="tx1"/>
                          </a:solidFill>
                        </a:rPr>
                        <a:t>fertilise an egg</a:t>
                      </a:r>
                      <a:endParaRPr lang="en-GB" sz="1200" b="1" i="0" dirty="0" smtClean="0">
                        <a:solidFill>
                          <a:schemeClr val="tx1"/>
                        </a:solidFill>
                      </a:endParaRPr>
                    </a:p>
                  </a:txBody>
                  <a:tcPr marL="70799" marR="70799" marT="35398" marB="35398" anchor="ctr"/>
                </a:tc>
                <a:tc>
                  <a:txBody>
                    <a:bodyPr/>
                    <a:lstStyle/>
                    <a:p>
                      <a:pPr algn="ctr"/>
                      <a:r>
                        <a:rPr lang="en-GB" sz="1200" dirty="0" smtClean="0"/>
                        <a:t>streamlined with a long tail </a:t>
                      </a:r>
                    </a:p>
                    <a:p>
                      <a:pPr algn="ctr"/>
                      <a:r>
                        <a:rPr lang="en-GB" sz="1200" dirty="0" smtClean="0"/>
                        <a:t>acrosome containing enzymes </a:t>
                      </a:r>
                    </a:p>
                    <a:p>
                      <a:pPr algn="ctr"/>
                      <a:r>
                        <a:rPr lang="en-GB" sz="1200" dirty="0" smtClean="0"/>
                        <a:t>large number of mitochondria</a:t>
                      </a:r>
                    </a:p>
                  </a:txBody>
                  <a:tcPr marL="70799" marR="70799" marT="35398" marB="35398" anchor="ctr"/>
                </a:tc>
                <a:extLst>
                  <a:ext uri="{0D108BD9-81ED-4DB2-BD59-A6C34878D82A}">
                    <a16:rowId xmlns:a16="http://schemas.microsoft.com/office/drawing/2014/main" val="10001"/>
                  </a:ext>
                </a:extLst>
              </a:tr>
              <a:tr h="62097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muscle</a:t>
                      </a:r>
                    </a:p>
                    <a:p>
                      <a:pPr algn="ctr"/>
                      <a:endParaRPr lang="en-GB" sz="1200" b="1" dirty="0"/>
                    </a:p>
                  </a:txBody>
                  <a:tcPr marL="70799" marR="70799" marT="35398" marB="35398" anchor="ctr">
                    <a:solidFill>
                      <a:srgbClr val="9999FF"/>
                    </a:solidFill>
                  </a:tcPr>
                </a:tc>
                <a:tc>
                  <a:txBody>
                    <a:bodyPr/>
                    <a:lstStyle/>
                    <a:p>
                      <a:pPr algn="ctr"/>
                      <a:endParaRPr lang="en-GB" sz="1200" dirty="0"/>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rPr>
                        <a:t>contract to allow movement</a:t>
                      </a:r>
                    </a:p>
                  </a:txBody>
                  <a:tcPr marL="70799" marR="70799" marT="35398" marB="35398" anchor="ctr"/>
                </a:tc>
                <a:tc>
                  <a:txBody>
                    <a:bodyPr/>
                    <a:lstStyle/>
                    <a:p>
                      <a:pPr algn="ctr"/>
                      <a:r>
                        <a:rPr lang="en-GB" sz="1200" dirty="0" smtClean="0"/>
                        <a:t>contains a large number of mitochondria</a:t>
                      </a:r>
                    </a:p>
                    <a:p>
                      <a:pPr algn="ctr"/>
                      <a:r>
                        <a:rPr lang="en-GB" sz="1200" dirty="0" smtClean="0"/>
                        <a:t>long</a:t>
                      </a:r>
                    </a:p>
                  </a:txBody>
                  <a:tcPr marL="70799" marR="70799" marT="35398" marB="35398" anchor="ctr"/>
                </a:tc>
                <a:extLst>
                  <a:ext uri="{0D108BD9-81ED-4DB2-BD59-A6C34878D82A}">
                    <a16:rowId xmlns:a16="http://schemas.microsoft.com/office/drawing/2014/main" val="10002"/>
                  </a:ext>
                </a:extLst>
              </a:tr>
            </a:tbl>
          </a:graphicData>
        </a:graphic>
      </p:graphicFrame>
      <p:pic>
        <p:nvPicPr>
          <p:cNvPr id="97" name="Picture 96"/>
          <p:cNvPicPr>
            <a:picLocks noChangeAspect="1"/>
          </p:cNvPicPr>
          <p:nvPr/>
        </p:nvPicPr>
        <p:blipFill>
          <a:blip r:embed="rId7">
            <a:clrChange>
              <a:clrFrom>
                <a:srgbClr val="FEFFFF"/>
              </a:clrFrom>
              <a:clrTo>
                <a:srgbClr val="FEFFFF">
                  <a:alpha val="0"/>
                </a:srgbClr>
              </a:clrTo>
            </a:clrChange>
          </a:blip>
          <a:stretch>
            <a:fillRect/>
          </a:stretch>
        </p:blipFill>
        <p:spPr>
          <a:xfrm rot="16200000">
            <a:off x="8502959" y="3406504"/>
            <a:ext cx="469367" cy="850864"/>
          </a:xfrm>
          <a:prstGeom prst="rect">
            <a:avLst/>
          </a:prstGeom>
        </p:spPr>
      </p:pic>
      <p:pic>
        <p:nvPicPr>
          <p:cNvPr id="100" name="Picture 99"/>
          <p:cNvPicPr>
            <a:picLocks noChangeAspect="1"/>
          </p:cNvPicPr>
          <p:nvPr/>
        </p:nvPicPr>
        <p:blipFill>
          <a:blip r:embed="rId8">
            <a:extLst>
              <a:ext uri="{BEBA8EAE-BF5A-486C-A8C5-ECC9F3942E4B}">
                <a14:imgProps xmlns:a14="http://schemas.microsoft.com/office/drawing/2010/main">
                  <a14:imgLayer r:embed="rId9">
                    <a14:imgEffect>
                      <a14:artisticPhotocopy/>
                    </a14:imgEffect>
                  </a14:imgLayer>
                </a14:imgProps>
              </a:ext>
            </a:extLst>
          </a:blip>
          <a:stretch>
            <a:fillRect/>
          </a:stretch>
        </p:blipFill>
        <p:spPr>
          <a:xfrm rot="5400000">
            <a:off x="8531069" y="4190692"/>
            <a:ext cx="442609" cy="469617"/>
          </a:xfrm>
          <a:prstGeom prst="rect">
            <a:avLst/>
          </a:prstGeom>
        </p:spPr>
      </p:pic>
      <p:sp>
        <p:nvSpPr>
          <p:cNvPr id="126" name="Rectangle 125"/>
          <p:cNvSpPr/>
          <p:nvPr/>
        </p:nvSpPr>
        <p:spPr>
          <a:xfrm>
            <a:off x="41325" y="6109560"/>
            <a:ext cx="1876440" cy="7476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early stages of development</a:t>
            </a:r>
          </a:p>
          <a:p>
            <a:pPr algn="ctr"/>
            <a:r>
              <a:rPr lang="en-GB" sz="1200" dirty="0">
                <a:solidFill>
                  <a:schemeClr val="tx1"/>
                </a:solidFill>
              </a:rPr>
              <a:t>only for repair and replacement </a:t>
            </a:r>
          </a:p>
        </p:txBody>
      </p:sp>
      <p:graphicFrame>
        <p:nvGraphicFramePr>
          <p:cNvPr id="171" name="Table 170"/>
          <p:cNvGraphicFramePr>
            <a:graphicFrameLocks noGrp="1"/>
          </p:cNvGraphicFramePr>
          <p:nvPr>
            <p:extLst>
              <p:ext uri="{D42A27DB-BD31-4B8C-83A1-F6EECF244321}">
                <p14:modId xmlns:p14="http://schemas.microsoft.com/office/powerpoint/2010/main" val="4178335714"/>
              </p:ext>
            </p:extLst>
          </p:nvPr>
        </p:nvGraphicFramePr>
        <p:xfrm>
          <a:off x="8045107" y="527279"/>
          <a:ext cx="4536817" cy="2365660"/>
        </p:xfrm>
        <a:graphic>
          <a:graphicData uri="http://schemas.openxmlformats.org/drawingml/2006/table">
            <a:tbl>
              <a:tblPr firstRow="1" bandRow="1">
                <a:tableStyleId>{5940675A-B579-460E-94D1-54222C63F5DA}</a:tableStyleId>
              </a:tblPr>
              <a:tblGrid>
                <a:gridCol w="866341">
                  <a:extLst>
                    <a:ext uri="{9D8B030D-6E8A-4147-A177-3AD203B41FA5}">
                      <a16:colId xmlns:a16="http://schemas.microsoft.com/office/drawing/2014/main" val="20000"/>
                    </a:ext>
                  </a:extLst>
                </a:gridCol>
                <a:gridCol w="1378690">
                  <a:extLst>
                    <a:ext uri="{9D8B030D-6E8A-4147-A177-3AD203B41FA5}">
                      <a16:colId xmlns:a16="http://schemas.microsoft.com/office/drawing/2014/main" val="20001"/>
                    </a:ext>
                  </a:extLst>
                </a:gridCol>
                <a:gridCol w="2291786">
                  <a:extLst>
                    <a:ext uri="{9D8B030D-6E8A-4147-A177-3AD203B41FA5}">
                      <a16:colId xmlns:a16="http://schemas.microsoft.com/office/drawing/2014/main" val="20002"/>
                    </a:ext>
                  </a:extLst>
                </a:gridCol>
              </a:tblGrid>
              <a:tr h="43655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cell membrane</a:t>
                      </a:r>
                    </a:p>
                  </a:txBody>
                  <a:tcPr marL="70799" marR="70799" marT="35398" marB="35398" anchor="ctr">
                    <a:solidFill>
                      <a:srgbClr val="FF5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i="0" dirty="0" smtClean="0">
                          <a:solidFill>
                            <a:schemeClr val="tx1"/>
                          </a:solidFill>
                          <a:ea typeface="Times New Roman" panose="02020603050405020304" pitchFamily="18" charset="0"/>
                          <a:cs typeface="Wingdings2"/>
                        </a:rPr>
                        <a:t>site of chemical reactions in the cell</a:t>
                      </a:r>
                      <a:endParaRPr lang="en-GB" sz="1200" i="0" dirty="0">
                        <a:solidFill>
                          <a:schemeClr val="tx1"/>
                        </a:solidFill>
                      </a:endParaRPr>
                    </a:p>
                  </a:txBody>
                  <a:tcPr marL="70799" marR="70799" marT="35398" marB="35398" anchor="ctr"/>
                </a:tc>
                <a:tc>
                  <a:txBody>
                    <a:bodyPr/>
                    <a:lstStyle/>
                    <a:p>
                      <a:pPr algn="ctr"/>
                      <a:r>
                        <a:rPr lang="en-GB" sz="1200" dirty="0" smtClean="0">
                          <a:solidFill>
                            <a:schemeClr val="tx1"/>
                          </a:solidFill>
                          <a:ea typeface="Times New Roman" panose="02020603050405020304" pitchFamily="18" charset="0"/>
                          <a:cs typeface="Wingdings2"/>
                        </a:rPr>
                        <a:t>gel like substance containing enzymes to catalyse the reactions</a:t>
                      </a:r>
                      <a:endParaRPr lang="en-GB" sz="1200" dirty="0"/>
                    </a:p>
                  </a:txBody>
                  <a:tcPr marL="70799" marR="70799" marT="35398" marB="35398" anchor="ctr"/>
                </a:tc>
                <a:extLst>
                  <a:ext uri="{0D108BD9-81ED-4DB2-BD59-A6C34878D82A}">
                    <a16:rowId xmlns:a16="http://schemas.microsoft.com/office/drawing/2014/main" val="10000"/>
                  </a:ext>
                </a:extLst>
              </a:tr>
              <a:tr h="43655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bacterial DNA</a:t>
                      </a:r>
                    </a:p>
                  </a:txBody>
                  <a:tcPr marL="70799" marR="70799" marT="35398" marB="35398" anchor="ctr">
                    <a:solidFill>
                      <a:srgbClr val="FF5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i="0" dirty="0" smtClean="0">
                          <a:solidFill>
                            <a:schemeClr val="tx1"/>
                          </a:solidFill>
                          <a:ea typeface="Times New Roman" panose="02020603050405020304" pitchFamily="18" charset="0"/>
                          <a:cs typeface="Wingdings2"/>
                        </a:rPr>
                        <a:t>not in nucleus floats in the cytoplasm</a:t>
                      </a:r>
                      <a:endParaRPr lang="en-GB" sz="1200"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ea typeface="Times New Roman" panose="02020603050405020304" pitchFamily="18" charset="0"/>
                        </a:rPr>
                        <a:t>controls</a:t>
                      </a:r>
                      <a:r>
                        <a:rPr lang="en-GB" sz="1200" b="0" baseline="0" dirty="0" smtClean="0">
                          <a:solidFill>
                            <a:schemeClr val="tx1"/>
                          </a:solidFill>
                          <a:ea typeface="Times New Roman" panose="02020603050405020304" pitchFamily="18" charset="0"/>
                        </a:rPr>
                        <a:t> the function of the cell</a:t>
                      </a:r>
                      <a:endParaRPr lang="en-GB" sz="1200" b="0" dirty="0" smtClean="0">
                        <a:solidFill>
                          <a:schemeClr val="tx1"/>
                        </a:solidFill>
                        <a:ea typeface="Times New Roman" panose="02020603050405020304" pitchFamily="18" charset="0"/>
                      </a:endParaRPr>
                    </a:p>
                  </a:txBody>
                  <a:tcPr marL="70799" marR="70799" marT="35398" marB="35398" anchor="ctr"/>
                </a:tc>
                <a:extLst>
                  <a:ext uri="{0D108BD9-81ED-4DB2-BD59-A6C34878D82A}">
                    <a16:rowId xmlns:a16="http://schemas.microsoft.com/office/drawing/2014/main" val="10001"/>
                  </a:ext>
                </a:extLst>
              </a:tr>
              <a:tr h="43655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cell wall</a:t>
                      </a:r>
                    </a:p>
                  </a:txBody>
                  <a:tcPr marL="70799" marR="70799" marT="35398" marB="35398" anchor="ctr">
                    <a:solidFill>
                      <a:srgbClr val="FF5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smtClean="0">
                          <a:solidFill>
                            <a:schemeClr val="tx1"/>
                          </a:solidFill>
                          <a:ea typeface="Times New Roman" panose="02020603050405020304" pitchFamily="18" charset="0"/>
                          <a:cs typeface="Wingdings2"/>
                        </a:rPr>
                        <a:t>NOT</a:t>
                      </a:r>
                      <a:r>
                        <a:rPr lang="en-GB" sz="1200" i="0" dirty="0" smtClean="0">
                          <a:solidFill>
                            <a:schemeClr val="tx1"/>
                          </a:solidFill>
                          <a:ea typeface="Times New Roman" panose="02020603050405020304" pitchFamily="18" charset="0"/>
                          <a:cs typeface="Wingdings2"/>
                        </a:rPr>
                        <a:t> made of cellulose</a:t>
                      </a:r>
                      <a:endParaRPr lang="en-GB" sz="1200"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supports and strengthens the cell</a:t>
                      </a:r>
                      <a:endParaRPr lang="en-GB" sz="1200" b="1" dirty="0" smtClean="0">
                        <a:solidFill>
                          <a:schemeClr val="tx1"/>
                        </a:solidFill>
                        <a:ea typeface="Times New Roman" panose="02020603050405020304" pitchFamily="18" charset="0"/>
                      </a:endParaRPr>
                    </a:p>
                  </a:txBody>
                  <a:tcPr marL="70799" marR="70799" marT="35398" marB="35398" anchor="ctr"/>
                </a:tc>
                <a:extLst>
                  <a:ext uri="{0D108BD9-81ED-4DB2-BD59-A6C34878D82A}">
                    <a16:rowId xmlns:a16="http://schemas.microsoft.com/office/drawing/2014/main" val="10002"/>
                  </a:ext>
                </a:extLst>
              </a:tr>
              <a:tr h="43655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plasmid</a:t>
                      </a:r>
                    </a:p>
                  </a:txBody>
                  <a:tcPr marL="70799" marR="70799" marT="35398" marB="35398" anchor="ctr">
                    <a:solidFill>
                      <a:srgbClr val="FF5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i="0" dirty="0" smtClean="0">
                          <a:solidFill>
                            <a:schemeClr val="tx1"/>
                          </a:solidFill>
                          <a:ea typeface="Times New Roman" panose="02020603050405020304" pitchFamily="18" charset="0"/>
                          <a:cs typeface="Wingdings2"/>
                        </a:rPr>
                        <a:t>small rings of DNA</a:t>
                      </a:r>
                      <a:endParaRPr lang="en-GB" sz="1200"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contain additional genes</a:t>
                      </a:r>
                      <a:endParaRPr lang="en-GB" sz="1200" b="1" dirty="0" smtClean="0">
                        <a:solidFill>
                          <a:schemeClr val="tx1"/>
                        </a:solidFill>
                        <a:ea typeface="Times New Roman" panose="02020603050405020304" pitchFamily="18" charset="0"/>
                      </a:endParaRPr>
                    </a:p>
                  </a:txBody>
                  <a:tcPr marL="70799" marR="70799" marT="35398" marB="35398" anchor="ctr"/>
                </a:tc>
                <a:extLst>
                  <a:ext uri="{0D108BD9-81ED-4DB2-BD59-A6C34878D82A}">
                    <a16:rowId xmlns:a16="http://schemas.microsoft.com/office/drawing/2014/main" val="10003"/>
                  </a:ext>
                </a:extLst>
              </a:tr>
              <a:tr h="43655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cytoplasm</a:t>
                      </a:r>
                    </a:p>
                  </a:txBody>
                  <a:tcPr marL="70799" marR="70799" marT="35398" marB="35398" anchor="ctr">
                    <a:solidFill>
                      <a:srgbClr val="FF5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i="0" dirty="0" smtClean="0">
                          <a:solidFill>
                            <a:schemeClr val="tx1"/>
                          </a:solidFill>
                          <a:ea typeface="Times New Roman" panose="02020603050405020304" pitchFamily="18" charset="0"/>
                          <a:cs typeface="Wingdings2"/>
                        </a:rPr>
                        <a:t>semi permeable</a:t>
                      </a:r>
                      <a:endParaRPr lang="en-GB" sz="1200" b="1" i="0" dirty="0" smtClean="0">
                        <a:solidFill>
                          <a:schemeClr val="tx1"/>
                        </a:solidFill>
                        <a:ea typeface="Times New Roman" panose="02020603050405020304" pitchFamily="18" charset="0"/>
                      </a:endParaRPr>
                    </a:p>
                  </a:txBody>
                  <a:tcPr marL="70799" marR="70799" marT="35398" marB="3539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ea typeface="Times New Roman" panose="02020603050405020304" pitchFamily="18" charset="0"/>
                          <a:cs typeface="Wingdings2"/>
                        </a:rPr>
                        <a:t>controls the movement of substances in and out of the cell</a:t>
                      </a:r>
                      <a:endParaRPr lang="en-GB" sz="1200" b="1" dirty="0" smtClean="0">
                        <a:solidFill>
                          <a:schemeClr val="tx1"/>
                        </a:solidFill>
                        <a:ea typeface="Times New Roman" panose="02020603050405020304" pitchFamily="18" charset="0"/>
                      </a:endParaRPr>
                    </a:p>
                  </a:txBody>
                  <a:tcPr marL="70799" marR="70799" marT="35398" marB="35398" anchor="ctr"/>
                </a:tc>
                <a:extLst>
                  <a:ext uri="{0D108BD9-81ED-4DB2-BD59-A6C34878D82A}">
                    <a16:rowId xmlns:a16="http://schemas.microsoft.com/office/drawing/2014/main" val="10004"/>
                  </a:ext>
                </a:extLst>
              </a:tr>
            </a:tbl>
          </a:graphicData>
        </a:graphic>
      </p:graphicFrame>
      <p:pic>
        <p:nvPicPr>
          <p:cNvPr id="172" name="Picture 171"/>
          <p:cNvPicPr>
            <a:picLocks noChangeAspect="1"/>
          </p:cNvPicPr>
          <p:nvPr/>
        </p:nvPicPr>
        <p:blipFill>
          <a:blip r:embed="rId10">
            <a:clrChange>
              <a:clrFrom>
                <a:srgbClr val="FFFFFF"/>
              </a:clrFrom>
              <a:clrTo>
                <a:srgbClr val="FFFFFF">
                  <a:alpha val="0"/>
                </a:srgbClr>
              </a:clrTo>
            </a:clrChange>
          </a:blip>
          <a:stretch>
            <a:fillRect/>
          </a:stretch>
        </p:blipFill>
        <p:spPr>
          <a:xfrm rot="471541">
            <a:off x="6436515" y="276589"/>
            <a:ext cx="918524" cy="1904925"/>
          </a:xfrm>
          <a:prstGeom prst="rect">
            <a:avLst/>
          </a:prstGeom>
        </p:spPr>
      </p:pic>
      <p:cxnSp>
        <p:nvCxnSpPr>
          <p:cNvPr id="206" name="Straight Connector 205"/>
          <p:cNvCxnSpPr/>
          <p:nvPr/>
        </p:nvCxnSpPr>
        <p:spPr>
          <a:xfrm flipH="1" flipV="1">
            <a:off x="7039270" y="540658"/>
            <a:ext cx="989558" cy="125500"/>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210" name="Straight Connector 209"/>
          <p:cNvCxnSpPr/>
          <p:nvPr/>
        </p:nvCxnSpPr>
        <p:spPr>
          <a:xfrm flipH="1" flipV="1">
            <a:off x="6989233" y="843710"/>
            <a:ext cx="1082576" cy="280905"/>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214" name="Straight Connector 213"/>
          <p:cNvCxnSpPr>
            <a:stCxn id="171" idx="1"/>
          </p:cNvCxnSpPr>
          <p:nvPr/>
        </p:nvCxnSpPr>
        <p:spPr>
          <a:xfrm flipH="1" flipV="1">
            <a:off x="7039271" y="1283083"/>
            <a:ext cx="1005836" cy="427026"/>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218" name="Straight Connector 217"/>
          <p:cNvCxnSpPr/>
          <p:nvPr/>
        </p:nvCxnSpPr>
        <p:spPr>
          <a:xfrm flipH="1" flipV="1">
            <a:off x="6887725" y="1467415"/>
            <a:ext cx="1184084" cy="656353"/>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cxnSp>
        <p:nvCxnSpPr>
          <p:cNvPr id="220" name="Straight Connector 219"/>
          <p:cNvCxnSpPr/>
          <p:nvPr/>
        </p:nvCxnSpPr>
        <p:spPr>
          <a:xfrm flipH="1" flipV="1">
            <a:off x="6887725" y="1601582"/>
            <a:ext cx="1141104" cy="807597"/>
          </a:xfrm>
          <a:prstGeom prst="line">
            <a:avLst/>
          </a:prstGeom>
          <a:ln>
            <a:solidFill>
              <a:schemeClr val="tx1"/>
            </a:solidFill>
          </a:ln>
        </p:spPr>
        <p:style>
          <a:lnRef idx="1">
            <a:schemeClr val="accent2"/>
          </a:lnRef>
          <a:fillRef idx="2">
            <a:schemeClr val="accent2"/>
          </a:fillRef>
          <a:effectRef idx="1">
            <a:schemeClr val="accent2"/>
          </a:effectRef>
          <a:fontRef idx="minor">
            <a:schemeClr val="dk1"/>
          </a:fontRef>
        </p:style>
      </p:cxnSp>
      <p:graphicFrame>
        <p:nvGraphicFramePr>
          <p:cNvPr id="238" name="Table 237"/>
          <p:cNvGraphicFramePr>
            <a:graphicFrameLocks noGrp="1"/>
          </p:cNvGraphicFramePr>
          <p:nvPr>
            <p:extLst>
              <p:ext uri="{D42A27DB-BD31-4B8C-83A1-F6EECF244321}">
                <p14:modId xmlns:p14="http://schemas.microsoft.com/office/powerpoint/2010/main" val="2304584488"/>
              </p:ext>
            </p:extLst>
          </p:nvPr>
        </p:nvGraphicFramePr>
        <p:xfrm>
          <a:off x="2605356" y="7644065"/>
          <a:ext cx="5882138" cy="1880505"/>
        </p:xfrm>
        <a:graphic>
          <a:graphicData uri="http://schemas.openxmlformats.org/drawingml/2006/table">
            <a:tbl>
              <a:tblPr firstRow="1" bandRow="1">
                <a:tableStyleId>{2D5ABB26-0587-4C30-8999-92F81FD0307C}</a:tableStyleId>
              </a:tblPr>
              <a:tblGrid>
                <a:gridCol w="1631474">
                  <a:extLst>
                    <a:ext uri="{9D8B030D-6E8A-4147-A177-3AD203B41FA5}">
                      <a16:colId xmlns:a16="http://schemas.microsoft.com/office/drawing/2014/main" val="20000"/>
                    </a:ext>
                  </a:extLst>
                </a:gridCol>
                <a:gridCol w="1783058">
                  <a:extLst>
                    <a:ext uri="{9D8B030D-6E8A-4147-A177-3AD203B41FA5}">
                      <a16:colId xmlns:a16="http://schemas.microsoft.com/office/drawing/2014/main" val="20001"/>
                    </a:ext>
                  </a:extLst>
                </a:gridCol>
                <a:gridCol w="2467606">
                  <a:extLst>
                    <a:ext uri="{9D8B030D-6E8A-4147-A177-3AD203B41FA5}">
                      <a16:colId xmlns:a16="http://schemas.microsoft.com/office/drawing/2014/main" val="20002"/>
                    </a:ext>
                  </a:extLst>
                </a:gridCol>
              </a:tblGrid>
              <a:tr h="237276">
                <a:tc>
                  <a:txBody>
                    <a:bodyPr/>
                    <a:lstStyle/>
                    <a:p>
                      <a:pPr algn="ctr"/>
                      <a:r>
                        <a:rPr lang="en-GB" sz="1200" dirty="0" smtClean="0"/>
                        <a:t>Feature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algn="ctr"/>
                      <a:r>
                        <a:rPr lang="en-GB" sz="1200" dirty="0" smtClean="0"/>
                        <a:t>Light (optical) microscope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algn="ctr"/>
                      <a:r>
                        <a:rPr lang="en-GB" sz="1200" dirty="0" smtClean="0"/>
                        <a:t>Electron microscope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val="10000"/>
                  </a:ext>
                </a:extLst>
              </a:tr>
              <a:tr h="321237">
                <a:tc>
                  <a:txBody>
                    <a:bodyPr/>
                    <a:lstStyle/>
                    <a:p>
                      <a:pPr algn="ctr"/>
                      <a:r>
                        <a:rPr lang="en-GB" sz="1200" b="1" dirty="0" smtClean="0"/>
                        <a:t>Radiation used</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Light rays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Electron beams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21237">
                <a:tc>
                  <a:txBody>
                    <a:bodyPr/>
                    <a:lstStyle/>
                    <a:p>
                      <a:pPr algn="ctr"/>
                      <a:r>
                        <a:rPr lang="en-GB" sz="1200" b="1" dirty="0" smtClean="0"/>
                        <a:t>Max</a:t>
                      </a:r>
                      <a:r>
                        <a:rPr lang="en-GB" sz="1200" b="1" baseline="0" dirty="0" smtClean="0"/>
                        <a:t> magnification </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a:t>
                      </a:r>
                      <a:r>
                        <a:rPr lang="en-GB" sz="1200" baseline="0" dirty="0" smtClean="0"/>
                        <a:t> 1500 times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 2 000 000 times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21237">
                <a:tc>
                  <a:txBody>
                    <a:bodyPr/>
                    <a:lstStyle/>
                    <a:p>
                      <a:pPr algn="ctr"/>
                      <a:r>
                        <a:rPr lang="en-GB" sz="1200" b="1" dirty="0" smtClean="0"/>
                        <a:t>Resolution</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200nm</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0.2nm</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21237">
                <a:tc>
                  <a:txBody>
                    <a:bodyPr/>
                    <a:lstStyle/>
                    <a:p>
                      <a:pPr algn="ctr"/>
                      <a:r>
                        <a:rPr lang="en-GB" sz="1200" b="1" dirty="0" smtClean="0"/>
                        <a:t>Size of microscope</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Small</a:t>
                      </a:r>
                      <a:r>
                        <a:rPr lang="en-GB" sz="1200" baseline="0" dirty="0" smtClean="0"/>
                        <a:t> and portable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dirty="0" smtClean="0"/>
                        <a:t>Very large and not portable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21237">
                <a:tc>
                  <a:txBody>
                    <a:bodyPr/>
                    <a:lstStyle/>
                    <a:p>
                      <a:pPr algn="ctr"/>
                      <a:r>
                        <a:rPr lang="en-GB" sz="1200" b="1" dirty="0" smtClean="0"/>
                        <a:t>Cost</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baseline="0" dirty="0" smtClean="0"/>
                        <a:t> ~</a:t>
                      </a:r>
                      <a:r>
                        <a:rPr lang="en-GB" sz="1200" dirty="0" smtClean="0"/>
                        <a:t>£100</a:t>
                      </a:r>
                      <a:r>
                        <a:rPr lang="en-GB" sz="1200" baseline="0" dirty="0" smtClean="0"/>
                        <a:t> for a school one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200" baseline="0" dirty="0" smtClean="0"/>
                        <a:t>Several £100,000 to £1 million plus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pic>
        <p:nvPicPr>
          <p:cNvPr id="271" name="Picture 270"/>
          <p:cNvPicPr>
            <a:picLocks noChangeAspect="1"/>
          </p:cNvPicPr>
          <p:nvPr/>
        </p:nvPicPr>
        <p:blipFill>
          <a:blip r:embed="rId11"/>
          <a:stretch>
            <a:fillRect/>
          </a:stretch>
        </p:blipFill>
        <p:spPr>
          <a:xfrm>
            <a:off x="4071404" y="6573283"/>
            <a:ext cx="2707123" cy="974125"/>
          </a:xfrm>
          <a:prstGeom prst="rect">
            <a:avLst/>
          </a:prstGeom>
        </p:spPr>
      </p:pic>
      <p:pic>
        <p:nvPicPr>
          <p:cNvPr id="272" name="Picture 271"/>
          <p:cNvPicPr>
            <a:picLocks noChangeAspect="1"/>
          </p:cNvPicPr>
          <p:nvPr/>
        </p:nvPicPr>
        <p:blipFill>
          <a:blip r:embed="rId12" cstate="print"/>
          <a:stretch>
            <a:fillRect/>
          </a:stretch>
        </p:blipFill>
        <p:spPr>
          <a:xfrm>
            <a:off x="183196" y="7907509"/>
            <a:ext cx="2337304" cy="1617061"/>
          </a:xfrm>
          <a:prstGeom prst="rect">
            <a:avLst/>
          </a:prstGeom>
        </p:spPr>
      </p:pic>
      <p:sp>
        <p:nvSpPr>
          <p:cNvPr id="92" name="Rectangle 91"/>
          <p:cNvSpPr/>
          <p:nvPr/>
        </p:nvSpPr>
        <p:spPr>
          <a:xfrm>
            <a:off x="690" y="7592088"/>
            <a:ext cx="2532278" cy="307777"/>
          </a:xfrm>
          <a:prstGeom prst="rect">
            <a:avLst/>
          </a:prstGeom>
          <a:solidFill>
            <a:schemeClr val="accent2">
              <a:lumMod val="40000"/>
              <a:lumOff val="60000"/>
            </a:schemeClr>
          </a:solidFill>
          <a:ln>
            <a:solidFill>
              <a:schemeClr val="tx1"/>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1400" b="1" dirty="0">
                <a:solidFill>
                  <a:schemeClr val="tx1"/>
                </a:solidFill>
                <a:latin typeface="Verdana" panose="020B0604030504040204" pitchFamily="34" charset="0"/>
                <a:ea typeface="Verdana" panose="020B0604030504040204" pitchFamily="34" charset="0"/>
              </a:rPr>
              <a:t>5</a:t>
            </a:r>
            <a:r>
              <a:rPr lang="en-GB" sz="1400" b="1" dirty="0" smtClean="0">
                <a:solidFill>
                  <a:schemeClr val="tx1"/>
                </a:solidFill>
                <a:latin typeface="Verdana" panose="020B0604030504040204" pitchFamily="34" charset="0"/>
                <a:ea typeface="Verdana" panose="020B0604030504040204" pitchFamily="34" charset="0"/>
              </a:rPr>
              <a:t>) Microscopy</a:t>
            </a:r>
            <a:endParaRPr lang="en-GB" sz="1400" b="1" dirty="0">
              <a:solidFill>
                <a:schemeClr val="tx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537204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 name="Table 242"/>
          <p:cNvGraphicFramePr>
            <a:graphicFrameLocks noGrp="1"/>
          </p:cNvGraphicFramePr>
          <p:nvPr>
            <p:extLst/>
          </p:nvPr>
        </p:nvGraphicFramePr>
        <p:xfrm>
          <a:off x="7041767" y="4156714"/>
          <a:ext cx="5572920" cy="1885529"/>
        </p:xfrm>
        <a:graphic>
          <a:graphicData uri="http://schemas.openxmlformats.org/drawingml/2006/table">
            <a:tbl>
              <a:tblPr firstRow="1" bandRow="1">
                <a:tableStyleId>{5940675A-B579-460E-94D1-54222C63F5DA}</a:tableStyleId>
              </a:tblPr>
              <a:tblGrid>
                <a:gridCol w="667895">
                  <a:extLst>
                    <a:ext uri="{9D8B030D-6E8A-4147-A177-3AD203B41FA5}">
                      <a16:colId xmlns:a16="http://schemas.microsoft.com/office/drawing/2014/main" val="20000"/>
                    </a:ext>
                  </a:extLst>
                </a:gridCol>
                <a:gridCol w="2646625">
                  <a:extLst>
                    <a:ext uri="{9D8B030D-6E8A-4147-A177-3AD203B41FA5}">
                      <a16:colId xmlns:a16="http://schemas.microsoft.com/office/drawing/2014/main" val="20001"/>
                    </a:ext>
                  </a:extLst>
                </a:gridCol>
                <a:gridCol w="2258400">
                  <a:extLst>
                    <a:ext uri="{9D8B030D-6E8A-4147-A177-3AD203B41FA5}">
                      <a16:colId xmlns:a16="http://schemas.microsoft.com/office/drawing/2014/main" val="20002"/>
                    </a:ext>
                  </a:extLst>
                </a:gridCol>
              </a:tblGrid>
              <a:tr h="1885529">
                <a:tc>
                  <a:txBody>
                    <a:bodyPr/>
                    <a:lstStyle/>
                    <a:p>
                      <a:pPr algn="ctr"/>
                      <a:r>
                        <a:rPr lang="en-GB" sz="1200" b="1" dirty="0" smtClean="0">
                          <a:solidFill>
                            <a:schemeClr val="tx1"/>
                          </a:solidFill>
                        </a:rPr>
                        <a:t>Rutherford's scattering experiment </a:t>
                      </a:r>
                      <a:endParaRPr lang="en-GB" sz="1200" b="1" dirty="0">
                        <a:solidFill>
                          <a:schemeClr val="tx1"/>
                        </a:solidFill>
                      </a:endParaRPr>
                    </a:p>
                  </a:txBody>
                  <a:tcPr vert="vert270">
                    <a:solidFill>
                      <a:srgbClr val="FF9F9F"/>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A beam of alpha particles are directed at a very thin gold foil</a:t>
                      </a:r>
                    </a:p>
                  </a:txBody>
                  <a:tcPr/>
                </a:tc>
                <a:tc>
                  <a:txBody>
                    <a:bodyPr/>
                    <a:lstStyle/>
                    <a:p>
                      <a:pPr algn="ctr"/>
                      <a:endParaRPr lang="en-GB" sz="1200" b="0" i="0" dirty="0">
                        <a:solidFill>
                          <a:schemeClr val="tx1"/>
                        </a:solidFill>
                      </a:endParaRPr>
                    </a:p>
                    <a:p>
                      <a:pPr algn="ctr"/>
                      <a:r>
                        <a:rPr lang="en-GB" sz="1200" b="0" i="0" dirty="0">
                          <a:solidFill>
                            <a:schemeClr val="tx1"/>
                          </a:solidFill>
                        </a:rPr>
                        <a:t>Most of the alpha</a:t>
                      </a:r>
                      <a:r>
                        <a:rPr lang="en-GB" sz="1200" b="0" i="0" baseline="0" dirty="0">
                          <a:solidFill>
                            <a:schemeClr val="tx1"/>
                          </a:solidFill>
                        </a:rPr>
                        <a:t> particles passed right through.</a:t>
                      </a:r>
                    </a:p>
                    <a:p>
                      <a:pPr algn="ctr"/>
                      <a:r>
                        <a:rPr lang="en-GB" sz="1200" b="0" i="0" baseline="0" dirty="0">
                          <a:solidFill>
                            <a:schemeClr val="tx1"/>
                          </a:solidFill>
                        </a:rPr>
                        <a:t>A few (+) alpha particles were deflected by the positive nucleus.</a:t>
                      </a:r>
                    </a:p>
                    <a:p>
                      <a:pPr algn="ctr"/>
                      <a:r>
                        <a:rPr lang="en-GB" sz="1200" b="0" i="0" baseline="0" dirty="0">
                          <a:solidFill>
                            <a:schemeClr val="tx1"/>
                          </a:solidFill>
                        </a:rPr>
                        <a:t>A tiny number of particles reflected back from the nucleus.</a:t>
                      </a:r>
                      <a:endParaRPr lang="en-GB" sz="1200" b="0" i="0" dirty="0">
                        <a:solidFill>
                          <a:schemeClr val="tx1"/>
                        </a:solidFill>
                      </a:endParaRPr>
                    </a:p>
                  </a:txBody>
                  <a:tcPr/>
                </a:tc>
                <a:extLst>
                  <a:ext uri="{0D108BD9-81ED-4DB2-BD59-A6C34878D82A}">
                    <a16:rowId xmlns:a16="http://schemas.microsoft.com/office/drawing/2014/main" val="10000"/>
                  </a:ext>
                </a:extLst>
              </a:tr>
            </a:tbl>
          </a:graphicData>
        </a:graphic>
      </p:graphicFrame>
      <p:sp>
        <p:nvSpPr>
          <p:cNvPr id="4" name="Rectangle 3"/>
          <p:cNvSpPr/>
          <p:nvPr/>
        </p:nvSpPr>
        <p:spPr>
          <a:xfrm>
            <a:off x="4807958" y="4401358"/>
            <a:ext cx="1801059" cy="646331"/>
          </a:xfrm>
          <a:prstGeom prst="rect">
            <a:avLst/>
          </a:prstGeom>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Atomic </a:t>
            </a:r>
            <a:r>
              <a:rPr lang="en-GB" sz="1800" b="1" dirty="0">
                <a:ea typeface="Verdana" panose="020B0604030504040204" pitchFamily="34" charset="0"/>
                <a:cs typeface="Verdana" panose="020B0604030504040204" pitchFamily="34" charset="0"/>
              </a:rPr>
              <a:t>structure </a:t>
            </a:r>
            <a:r>
              <a:rPr lang="en-GB" sz="1800" b="1" dirty="0" smtClean="0">
                <a:ea typeface="Verdana" panose="020B0604030504040204" pitchFamily="34" charset="0"/>
                <a:cs typeface="Verdana" panose="020B0604030504040204" pitchFamily="34" charset="0"/>
              </a:rPr>
              <a:t>Autumn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176924" y="74174"/>
            <a:ext cx="5481070" cy="326865"/>
          </a:xfrm>
          <a:prstGeom prst="rect">
            <a:avLst/>
          </a:prstGeom>
          <a:solidFill>
            <a:schemeClr val="accent6">
              <a:lumMod val="20000"/>
              <a:lumOff val="80000"/>
            </a:schemeClr>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r>
              <a:rPr lang="en-GB" sz="1400" b="1" dirty="0" smtClean="0">
                <a:solidFill>
                  <a:schemeClr val="tx1"/>
                </a:solidFill>
              </a:rPr>
              <a:t>Section 1: Keywords</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217857" y="428552"/>
          <a:ext cx="5440137" cy="1761492"/>
        </p:xfrm>
        <a:graphic>
          <a:graphicData uri="http://schemas.openxmlformats.org/drawingml/2006/table">
            <a:tbl>
              <a:tblPr firstRow="1" bandRow="1">
                <a:tableStyleId>{5940675A-B579-460E-94D1-54222C63F5DA}</a:tableStyleId>
              </a:tblPr>
              <a:tblGrid>
                <a:gridCol w="1093471">
                  <a:extLst>
                    <a:ext uri="{9D8B030D-6E8A-4147-A177-3AD203B41FA5}">
                      <a16:colId xmlns:a16="http://schemas.microsoft.com/office/drawing/2014/main" val="20000"/>
                    </a:ext>
                  </a:extLst>
                </a:gridCol>
                <a:gridCol w="1792858">
                  <a:extLst>
                    <a:ext uri="{9D8B030D-6E8A-4147-A177-3AD203B41FA5}">
                      <a16:colId xmlns:a16="http://schemas.microsoft.com/office/drawing/2014/main" val="20001"/>
                    </a:ext>
                  </a:extLst>
                </a:gridCol>
                <a:gridCol w="2553808">
                  <a:extLst>
                    <a:ext uri="{9D8B030D-6E8A-4147-A177-3AD203B41FA5}">
                      <a16:colId xmlns:a16="http://schemas.microsoft.com/office/drawing/2014/main" val="20002"/>
                    </a:ext>
                  </a:extLst>
                </a:gridCol>
              </a:tblGrid>
              <a:tr h="560706">
                <a:tc>
                  <a:txBody>
                    <a:bodyPr/>
                    <a:lstStyle/>
                    <a:p>
                      <a:pPr algn="ctr"/>
                      <a:r>
                        <a:rPr lang="en-GB" sz="1200" b="1" dirty="0">
                          <a:solidFill>
                            <a:schemeClr val="tx1"/>
                          </a:solidFill>
                        </a:rPr>
                        <a:t>Atom</a:t>
                      </a:r>
                    </a:p>
                  </a:txBody>
                  <a:tcPr anchor="ctr">
                    <a:solidFill>
                      <a:schemeClr val="accent6">
                        <a:lumMod val="20000"/>
                        <a:lumOff val="80000"/>
                      </a:schemeClr>
                    </a:solidFill>
                  </a:tcPr>
                </a:tc>
                <a:tc>
                  <a:txBody>
                    <a:bodyPr/>
                    <a:lstStyle/>
                    <a:p>
                      <a:pPr algn="ctr"/>
                      <a:r>
                        <a:rPr lang="en-GB" sz="1200" b="1" i="1" dirty="0">
                          <a:solidFill>
                            <a:schemeClr val="tx1"/>
                          </a:solidFill>
                        </a:rPr>
                        <a:t>The smallest part of an element that can exist</a:t>
                      </a:r>
                    </a:p>
                  </a:txBody>
                  <a:tcPr anchor="ctr"/>
                </a:tc>
                <a:tc>
                  <a:txBody>
                    <a:bodyPr/>
                    <a:lstStyle/>
                    <a:p>
                      <a:pPr algn="ctr"/>
                      <a:r>
                        <a:rPr lang="en-GB" sz="1200" b="0" i="0" dirty="0">
                          <a:solidFill>
                            <a:schemeClr val="tx1"/>
                          </a:solidFill>
                        </a:rPr>
                        <a:t>Have a radius of around 0.1 nanometres and have no charge (0).</a:t>
                      </a:r>
                    </a:p>
                  </a:txBody>
                  <a:tcPr anchor="ctr"/>
                </a:tc>
                <a:extLst>
                  <a:ext uri="{0D108BD9-81ED-4DB2-BD59-A6C34878D82A}">
                    <a16:rowId xmlns:a16="http://schemas.microsoft.com/office/drawing/2014/main" val="10000"/>
                  </a:ext>
                </a:extLst>
              </a:tr>
              <a:tr h="560706">
                <a:tc>
                  <a:txBody>
                    <a:bodyPr/>
                    <a:lstStyle/>
                    <a:p>
                      <a:pPr algn="ctr"/>
                      <a:r>
                        <a:rPr lang="en-GB" sz="1200" b="1" dirty="0">
                          <a:solidFill>
                            <a:schemeClr val="tx1"/>
                          </a:solidFill>
                        </a:rPr>
                        <a:t>Element</a:t>
                      </a:r>
                    </a:p>
                  </a:txBody>
                  <a:tcPr anchor="ctr">
                    <a:solidFill>
                      <a:schemeClr val="accent6">
                        <a:lumMod val="20000"/>
                        <a:lumOff val="80000"/>
                      </a:schemeClr>
                    </a:solidFill>
                  </a:tcPr>
                </a:tc>
                <a:tc>
                  <a:txBody>
                    <a:bodyPr/>
                    <a:lstStyle/>
                    <a:p>
                      <a:pPr algn="ctr"/>
                      <a:r>
                        <a:rPr lang="en-GB" sz="1200" b="1" i="1" dirty="0">
                          <a:solidFill>
                            <a:schemeClr val="tx1"/>
                          </a:solidFill>
                        </a:rPr>
                        <a:t>Contains only one type of atom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Around 100 different elements each one is represented by a symbol e.g. O,</a:t>
                      </a:r>
                      <a:r>
                        <a:rPr lang="en-GB" sz="1200" b="0" i="0" baseline="0" dirty="0">
                          <a:solidFill>
                            <a:schemeClr val="tx1"/>
                          </a:solidFill>
                        </a:rPr>
                        <a:t> Na, Br.</a:t>
                      </a:r>
                      <a:endParaRPr lang="en-GB" sz="1200" b="0" i="0" dirty="0">
                        <a:solidFill>
                          <a:schemeClr val="tx1"/>
                        </a:solidFill>
                      </a:endParaRPr>
                    </a:p>
                  </a:txBody>
                  <a:tcPr anchor="ctr"/>
                </a:tc>
                <a:extLst>
                  <a:ext uri="{0D108BD9-81ED-4DB2-BD59-A6C34878D82A}">
                    <a16:rowId xmlns:a16="http://schemas.microsoft.com/office/drawing/2014/main" val="10001"/>
                  </a:ext>
                </a:extLst>
              </a:tr>
              <a:tr h="560706">
                <a:tc>
                  <a:txBody>
                    <a:bodyPr/>
                    <a:lstStyle/>
                    <a:p>
                      <a:pPr algn="ctr"/>
                      <a:r>
                        <a:rPr lang="en-GB" sz="1200" b="1" dirty="0">
                          <a:solidFill>
                            <a:schemeClr val="tx1"/>
                          </a:solidFill>
                        </a:rPr>
                        <a:t>Compound</a:t>
                      </a:r>
                    </a:p>
                  </a:txBody>
                  <a:tcPr anchor="ctr">
                    <a:solidFill>
                      <a:schemeClr val="accent6">
                        <a:lumMod val="20000"/>
                        <a:lumOff val="80000"/>
                      </a:schemeClr>
                    </a:solidFill>
                  </a:tcPr>
                </a:tc>
                <a:tc>
                  <a:txBody>
                    <a:bodyPr/>
                    <a:lstStyle/>
                    <a:p>
                      <a:pPr algn="ctr"/>
                      <a:r>
                        <a:rPr lang="en-GB" sz="1200" b="1" i="1" dirty="0">
                          <a:solidFill>
                            <a:schemeClr val="tx1"/>
                          </a:solidFill>
                        </a:rPr>
                        <a:t>Two or more elements chemically combined</a:t>
                      </a:r>
                    </a:p>
                  </a:txBody>
                  <a:tcPr anchor="ctr"/>
                </a:tc>
                <a:tc>
                  <a:txBody>
                    <a:bodyPr/>
                    <a:lstStyle/>
                    <a:p>
                      <a:pPr algn="ctr"/>
                      <a:r>
                        <a:rPr lang="en-GB" sz="1200" b="0" i="0" dirty="0">
                          <a:solidFill>
                            <a:schemeClr val="tx1"/>
                          </a:solidFill>
                        </a:rPr>
                        <a:t>Compounds can only be separated into elements by chemical reactions.</a:t>
                      </a:r>
                    </a:p>
                  </a:txBody>
                  <a:tcPr anchor="ctr"/>
                </a:tc>
                <a:extLst>
                  <a:ext uri="{0D108BD9-81ED-4DB2-BD59-A6C34878D82A}">
                    <a16:rowId xmlns:a16="http://schemas.microsoft.com/office/drawing/2014/main" val="10002"/>
                  </a:ext>
                </a:extLst>
              </a:tr>
            </a:tbl>
          </a:graphicData>
        </a:graphic>
      </p:graphicFrame>
      <p:graphicFrame>
        <p:nvGraphicFramePr>
          <p:cNvPr id="157" name="Table 156"/>
          <p:cNvGraphicFramePr>
            <a:graphicFrameLocks noGrp="1"/>
          </p:cNvGraphicFramePr>
          <p:nvPr>
            <p:extLst>
              <p:ext uri="{D42A27DB-BD31-4B8C-83A1-F6EECF244321}">
                <p14:modId xmlns:p14="http://schemas.microsoft.com/office/powerpoint/2010/main" val="3690318835"/>
              </p:ext>
            </p:extLst>
          </p:nvPr>
        </p:nvGraphicFramePr>
        <p:xfrm>
          <a:off x="75458" y="6863290"/>
          <a:ext cx="5984997" cy="2635139"/>
        </p:xfrm>
        <a:graphic>
          <a:graphicData uri="http://schemas.openxmlformats.org/drawingml/2006/table">
            <a:tbl>
              <a:tblPr firstRow="1" bandRow="1">
                <a:tableStyleId>{5940675A-B579-460E-94D1-54222C63F5DA}</a:tableStyleId>
              </a:tblPr>
              <a:tblGrid>
                <a:gridCol w="1509740">
                  <a:extLst>
                    <a:ext uri="{9D8B030D-6E8A-4147-A177-3AD203B41FA5}">
                      <a16:colId xmlns:a16="http://schemas.microsoft.com/office/drawing/2014/main" val="20000"/>
                    </a:ext>
                  </a:extLst>
                </a:gridCol>
                <a:gridCol w="2184106">
                  <a:extLst>
                    <a:ext uri="{9D8B030D-6E8A-4147-A177-3AD203B41FA5}">
                      <a16:colId xmlns:a16="http://schemas.microsoft.com/office/drawing/2014/main" val="20001"/>
                    </a:ext>
                  </a:extLst>
                </a:gridCol>
                <a:gridCol w="2291151">
                  <a:extLst>
                    <a:ext uri="{9D8B030D-6E8A-4147-A177-3AD203B41FA5}">
                      <a16:colId xmlns:a16="http://schemas.microsoft.com/office/drawing/2014/main" val="20002"/>
                    </a:ext>
                  </a:extLst>
                </a:gridCol>
              </a:tblGrid>
              <a:tr h="213155">
                <a:tc>
                  <a:txBody>
                    <a:bodyPr/>
                    <a:lstStyle/>
                    <a:p>
                      <a:pPr algn="ctr"/>
                      <a:r>
                        <a:rPr lang="en-GB" sz="1200" b="1" dirty="0">
                          <a:solidFill>
                            <a:schemeClr val="tx1"/>
                          </a:solidFill>
                          <a:latin typeface="+mn-lt"/>
                        </a:rPr>
                        <a:t>Method</a:t>
                      </a:r>
                    </a:p>
                  </a:txBody>
                  <a:tcPr anchor="ctr">
                    <a:solidFill>
                      <a:srgbClr val="FF66CC"/>
                    </a:solidFill>
                  </a:tcPr>
                </a:tc>
                <a:tc>
                  <a:txBody>
                    <a:bodyPr/>
                    <a:lstStyle/>
                    <a:p>
                      <a:pPr algn="ctr"/>
                      <a:r>
                        <a:rPr lang="en-GB" sz="1200" b="1" i="0" dirty="0">
                          <a:solidFill>
                            <a:schemeClr val="tx1"/>
                          </a:solidFill>
                          <a:latin typeface="+mn-lt"/>
                        </a:rPr>
                        <a:t>Description</a:t>
                      </a:r>
                    </a:p>
                  </a:txBody>
                  <a:tcPr anchor="ctr">
                    <a:solidFill>
                      <a:srgbClr val="FF66CC"/>
                    </a:solidFill>
                  </a:tcPr>
                </a:tc>
                <a:tc>
                  <a:txBody>
                    <a:bodyPr/>
                    <a:lstStyle/>
                    <a:p>
                      <a:pPr algn="ctr"/>
                      <a:r>
                        <a:rPr lang="en-GB" sz="1200" b="1" i="0" dirty="0">
                          <a:solidFill>
                            <a:schemeClr val="tx1"/>
                          </a:solidFill>
                          <a:latin typeface="+mn-lt"/>
                        </a:rPr>
                        <a:t>Example</a:t>
                      </a:r>
                    </a:p>
                  </a:txBody>
                  <a:tcPr anchor="ctr">
                    <a:solidFill>
                      <a:srgbClr val="FF66CC"/>
                    </a:solidFill>
                  </a:tcPr>
                </a:tc>
                <a:extLst>
                  <a:ext uri="{0D108BD9-81ED-4DB2-BD59-A6C34878D82A}">
                    <a16:rowId xmlns:a16="http://schemas.microsoft.com/office/drawing/2014/main" val="10000"/>
                  </a:ext>
                </a:extLst>
              </a:tr>
              <a:tr h="432959">
                <a:tc>
                  <a:txBody>
                    <a:bodyPr/>
                    <a:lstStyle/>
                    <a:p>
                      <a:pPr algn="ctr"/>
                      <a:r>
                        <a:rPr lang="en-GB" sz="1200" b="1" dirty="0">
                          <a:solidFill>
                            <a:schemeClr val="tx1"/>
                          </a:solidFill>
                          <a:latin typeface="+mn-lt"/>
                        </a:rPr>
                        <a:t>Filtration</a:t>
                      </a:r>
                    </a:p>
                  </a:txBody>
                  <a:tcPr anchor="ctr">
                    <a:solidFill>
                      <a:srgbClr val="FF66CC"/>
                    </a:solidFill>
                  </a:tcPr>
                </a:tc>
                <a:tc>
                  <a:txBody>
                    <a:bodyPr/>
                    <a:lstStyle/>
                    <a:p>
                      <a:pPr algn="ctr" fontAlgn="ctr"/>
                      <a:r>
                        <a:rPr lang="en-US" sz="1200" b="1" i="1" u="none" strike="noStrike" dirty="0">
                          <a:solidFill>
                            <a:schemeClr val="tx1"/>
                          </a:solidFill>
                          <a:effectLst/>
                          <a:latin typeface="+mn-lt"/>
                        </a:rPr>
                        <a:t>Separating an insoluble solid from a liquid</a:t>
                      </a:r>
                    </a:p>
                  </a:txBody>
                  <a:tcPr marL="7620" marR="7620" marT="7620" marB="0" anchor="ctr"/>
                </a:tc>
                <a:tc>
                  <a:txBody>
                    <a:bodyPr/>
                    <a:lstStyle/>
                    <a:p>
                      <a:pPr algn="ctr"/>
                      <a:r>
                        <a:rPr lang="en-GB" sz="1200" b="0" i="0" dirty="0">
                          <a:solidFill>
                            <a:schemeClr val="tx1"/>
                          </a:solidFill>
                          <a:latin typeface="+mn-lt"/>
                        </a:rPr>
                        <a:t>To get sand from a mixture of sand, salt and water.</a:t>
                      </a:r>
                    </a:p>
                  </a:txBody>
                  <a:tcPr anchor="ctr"/>
                </a:tc>
                <a:extLst>
                  <a:ext uri="{0D108BD9-81ED-4DB2-BD59-A6C34878D82A}">
                    <a16:rowId xmlns:a16="http://schemas.microsoft.com/office/drawing/2014/main" val="10001"/>
                  </a:ext>
                </a:extLst>
              </a:tr>
              <a:tr h="432959">
                <a:tc>
                  <a:txBody>
                    <a:bodyPr/>
                    <a:lstStyle/>
                    <a:p>
                      <a:pPr algn="ctr"/>
                      <a:r>
                        <a:rPr lang="en-GB" sz="1200" b="1" dirty="0">
                          <a:solidFill>
                            <a:schemeClr val="tx1"/>
                          </a:solidFill>
                          <a:latin typeface="+mn-lt"/>
                        </a:rPr>
                        <a:t>Crystallisation</a:t>
                      </a:r>
                    </a:p>
                  </a:txBody>
                  <a:tcPr anchor="ctr">
                    <a:solidFill>
                      <a:srgbClr val="FF66CC"/>
                    </a:solidFill>
                  </a:tcPr>
                </a:tc>
                <a:tc>
                  <a:txBody>
                    <a:bodyPr/>
                    <a:lstStyle/>
                    <a:p>
                      <a:pPr algn="ctr" fontAlgn="ctr"/>
                      <a:r>
                        <a:rPr lang="en-US" sz="1200" b="1" i="1" u="none" strike="noStrike" dirty="0">
                          <a:solidFill>
                            <a:schemeClr val="tx1"/>
                          </a:solidFill>
                          <a:effectLst/>
                          <a:latin typeface="+mn-lt"/>
                        </a:rPr>
                        <a:t>To separate a solid from a solution</a:t>
                      </a:r>
                    </a:p>
                  </a:txBody>
                  <a:tcPr marL="7620" marR="7620" marT="7620" marB="0" anchor="ctr"/>
                </a:tc>
                <a:tc>
                  <a:txBody>
                    <a:bodyPr/>
                    <a:lstStyle/>
                    <a:p>
                      <a:pPr algn="ctr"/>
                      <a:r>
                        <a:rPr lang="en-GB" sz="1200" b="0" i="0" dirty="0">
                          <a:solidFill>
                            <a:schemeClr val="tx1"/>
                          </a:solidFill>
                          <a:latin typeface="+mn-lt"/>
                        </a:rPr>
                        <a:t>To obtain pure crystals of sodium</a:t>
                      </a:r>
                      <a:r>
                        <a:rPr lang="en-GB" sz="1200" b="0" i="0" baseline="0" dirty="0">
                          <a:solidFill>
                            <a:schemeClr val="tx1"/>
                          </a:solidFill>
                          <a:latin typeface="+mn-lt"/>
                        </a:rPr>
                        <a:t> chloride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2"/>
                  </a:ext>
                </a:extLst>
              </a:tr>
              <a:tr h="432959">
                <a:tc>
                  <a:txBody>
                    <a:bodyPr/>
                    <a:lstStyle/>
                    <a:p>
                      <a:pPr algn="ctr"/>
                      <a:r>
                        <a:rPr lang="en-GB" sz="1200" b="1" dirty="0">
                          <a:solidFill>
                            <a:schemeClr val="tx1"/>
                          </a:solidFill>
                          <a:latin typeface="+mn-lt"/>
                        </a:rPr>
                        <a:t>Simple distillation</a:t>
                      </a:r>
                    </a:p>
                  </a:txBody>
                  <a:tcPr anchor="ctr">
                    <a:solidFill>
                      <a:srgbClr val="FF66CC"/>
                    </a:solidFill>
                  </a:tcPr>
                </a:tc>
                <a:tc>
                  <a:txBody>
                    <a:bodyPr/>
                    <a:lstStyle/>
                    <a:p>
                      <a:pPr algn="ctr" fontAlgn="ctr"/>
                      <a:r>
                        <a:rPr lang="en-US" sz="1200" b="1" i="1" u="none" strike="noStrike" dirty="0">
                          <a:solidFill>
                            <a:schemeClr val="tx1"/>
                          </a:solidFill>
                          <a:effectLst/>
                          <a:latin typeface="+mn-lt"/>
                        </a:rPr>
                        <a:t>To separate a solvent from a solution</a:t>
                      </a:r>
                    </a:p>
                  </a:txBody>
                  <a:tcPr marL="7620" marR="7620" marT="7620" marB="0" anchor="ctr"/>
                </a:tc>
                <a:tc>
                  <a:txBody>
                    <a:bodyPr/>
                    <a:lstStyle/>
                    <a:p>
                      <a:pPr algn="ctr"/>
                      <a:r>
                        <a:rPr lang="en-GB" sz="1200" b="0" i="0" dirty="0">
                          <a:solidFill>
                            <a:schemeClr val="tx1"/>
                          </a:solidFill>
                          <a:latin typeface="+mn-lt"/>
                        </a:rPr>
                        <a:t>To get pure water</a:t>
                      </a:r>
                      <a:r>
                        <a:rPr lang="en-GB" sz="1200" b="0" i="0" baseline="0" dirty="0">
                          <a:solidFill>
                            <a:schemeClr val="tx1"/>
                          </a:solidFill>
                          <a:latin typeface="+mn-lt"/>
                        </a:rPr>
                        <a:t>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3"/>
                  </a:ext>
                </a:extLst>
              </a:tr>
              <a:tr h="432959">
                <a:tc>
                  <a:txBody>
                    <a:bodyPr/>
                    <a:lstStyle/>
                    <a:p>
                      <a:pPr algn="ctr"/>
                      <a:r>
                        <a:rPr lang="en-GB" sz="1200" b="1" dirty="0">
                          <a:solidFill>
                            <a:schemeClr val="tx1"/>
                          </a:solidFill>
                          <a:latin typeface="+mn-lt"/>
                        </a:rPr>
                        <a:t>Fractional distillation</a:t>
                      </a:r>
                    </a:p>
                  </a:txBody>
                  <a:tcPr anchor="ctr">
                    <a:solidFill>
                      <a:srgbClr val="FF66CC"/>
                    </a:solidFill>
                  </a:tcPr>
                </a:tc>
                <a:tc>
                  <a:txBody>
                    <a:bodyPr/>
                    <a:lstStyle/>
                    <a:p>
                      <a:pPr algn="ctr" fontAlgn="ctr"/>
                      <a:r>
                        <a:rPr lang="en-US" sz="1200" b="1" i="1" u="none" strike="noStrike" dirty="0">
                          <a:solidFill>
                            <a:schemeClr val="tx1"/>
                          </a:solidFill>
                          <a:effectLst/>
                          <a:latin typeface="+mn-lt"/>
                        </a:rPr>
                        <a:t>Separating a mixture of liquids each with different boiling points</a:t>
                      </a:r>
                    </a:p>
                  </a:txBody>
                  <a:tcPr marL="7620" marR="7620" marT="7620" marB="0" anchor="ctr"/>
                </a:tc>
                <a:tc>
                  <a:txBody>
                    <a:bodyPr/>
                    <a:lstStyle/>
                    <a:p>
                      <a:pPr algn="ctr"/>
                      <a:r>
                        <a:rPr lang="en-GB" sz="1200" b="0" i="0" dirty="0">
                          <a:solidFill>
                            <a:schemeClr val="tx1"/>
                          </a:solidFill>
                          <a:latin typeface="+mn-lt"/>
                        </a:rPr>
                        <a:t>To separate the different</a:t>
                      </a:r>
                      <a:r>
                        <a:rPr lang="en-GB" sz="1200" b="0" i="0" baseline="0" dirty="0">
                          <a:solidFill>
                            <a:schemeClr val="tx1"/>
                          </a:solidFill>
                          <a:latin typeface="+mn-lt"/>
                        </a:rPr>
                        <a:t> compounds in crude oil.</a:t>
                      </a:r>
                      <a:endParaRPr lang="en-GB" sz="1200" b="0" i="0" dirty="0">
                        <a:solidFill>
                          <a:schemeClr val="tx1"/>
                        </a:solidFill>
                        <a:latin typeface="+mn-lt"/>
                      </a:endParaRPr>
                    </a:p>
                  </a:txBody>
                  <a:tcPr anchor="ctr"/>
                </a:tc>
                <a:extLst>
                  <a:ext uri="{0D108BD9-81ED-4DB2-BD59-A6C34878D82A}">
                    <a16:rowId xmlns:a16="http://schemas.microsoft.com/office/drawing/2014/main" val="10004"/>
                  </a:ext>
                </a:extLst>
              </a:tr>
              <a:tr h="432959">
                <a:tc>
                  <a:txBody>
                    <a:bodyPr/>
                    <a:lstStyle/>
                    <a:p>
                      <a:pPr algn="ctr"/>
                      <a:r>
                        <a:rPr lang="en-GB" sz="1200" b="1" dirty="0">
                          <a:solidFill>
                            <a:schemeClr val="tx1"/>
                          </a:solidFill>
                          <a:latin typeface="+mn-lt"/>
                        </a:rPr>
                        <a:t>Chromatography</a:t>
                      </a:r>
                    </a:p>
                  </a:txBody>
                  <a:tcPr anchor="ctr">
                    <a:solidFill>
                      <a:srgbClr val="FF66CC"/>
                    </a:solidFill>
                  </a:tcPr>
                </a:tc>
                <a:tc>
                  <a:txBody>
                    <a:bodyPr/>
                    <a:lstStyle/>
                    <a:p>
                      <a:pPr algn="ctr" fontAlgn="ctr"/>
                      <a:r>
                        <a:rPr lang="en-US" sz="1200" b="1" i="1" u="none" strike="noStrike" dirty="0">
                          <a:solidFill>
                            <a:schemeClr val="tx1"/>
                          </a:solidFill>
                          <a:effectLst/>
                          <a:latin typeface="+mn-lt"/>
                        </a:rPr>
                        <a:t>Separating substances that move at different rates through a medium</a:t>
                      </a:r>
                    </a:p>
                  </a:txBody>
                  <a:tcPr marL="7620" marR="7620" marT="7620" marB="0" anchor="ctr"/>
                </a:tc>
                <a:tc>
                  <a:txBody>
                    <a:bodyPr/>
                    <a:lstStyle/>
                    <a:p>
                      <a:pPr algn="ctr"/>
                      <a:r>
                        <a:rPr lang="en-GB" sz="1200" b="0" i="0" dirty="0">
                          <a:solidFill>
                            <a:schemeClr val="tx1"/>
                          </a:solidFill>
                          <a:latin typeface="+mn-lt"/>
                        </a:rPr>
                        <a:t>To separate out</a:t>
                      </a:r>
                      <a:r>
                        <a:rPr lang="en-GB" sz="1200" b="0" i="0" baseline="0" dirty="0">
                          <a:solidFill>
                            <a:schemeClr val="tx1"/>
                          </a:solidFill>
                          <a:latin typeface="+mn-lt"/>
                        </a:rPr>
                        <a:t> the dyes in food colouring.</a:t>
                      </a:r>
                      <a:endParaRPr lang="en-GB" sz="1200" b="0" i="0" dirty="0">
                        <a:solidFill>
                          <a:schemeClr val="tx1"/>
                        </a:solidFill>
                        <a:latin typeface="+mn-lt"/>
                      </a:endParaRPr>
                    </a:p>
                  </a:txBody>
                  <a:tcPr anchor="ctr"/>
                </a:tc>
                <a:extLst>
                  <a:ext uri="{0D108BD9-81ED-4DB2-BD59-A6C34878D82A}">
                    <a16:rowId xmlns:a16="http://schemas.microsoft.com/office/drawing/2014/main" val="10005"/>
                  </a:ext>
                </a:extLst>
              </a:tr>
            </a:tbl>
          </a:graphicData>
        </a:graphic>
      </p:graphicFrame>
      <p:graphicFrame>
        <p:nvGraphicFramePr>
          <p:cNvPr id="182" name="Table 181"/>
          <p:cNvGraphicFramePr>
            <a:graphicFrameLocks noGrp="1"/>
          </p:cNvGraphicFramePr>
          <p:nvPr>
            <p:extLst>
              <p:ext uri="{D42A27DB-BD31-4B8C-83A1-F6EECF244321}">
                <p14:modId xmlns:p14="http://schemas.microsoft.com/office/powerpoint/2010/main" val="3319239704"/>
              </p:ext>
            </p:extLst>
          </p:nvPr>
        </p:nvGraphicFramePr>
        <p:xfrm>
          <a:off x="89272" y="6449769"/>
          <a:ext cx="5971183" cy="386008"/>
        </p:xfrm>
        <a:graphic>
          <a:graphicData uri="http://schemas.openxmlformats.org/drawingml/2006/table">
            <a:tbl>
              <a:tblPr firstRow="1" bandRow="1">
                <a:tableStyleId>{5940675A-B579-460E-94D1-54222C63F5DA}</a:tableStyleId>
              </a:tblPr>
              <a:tblGrid>
                <a:gridCol w="5971183">
                  <a:extLst>
                    <a:ext uri="{9D8B030D-6E8A-4147-A177-3AD203B41FA5}">
                      <a16:colId xmlns:a16="http://schemas.microsoft.com/office/drawing/2014/main" val="20000"/>
                    </a:ext>
                  </a:extLst>
                </a:gridCol>
              </a:tblGrid>
              <a:tr h="38600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b="1" i="0" dirty="0" smtClean="0">
                          <a:solidFill>
                            <a:schemeClr val="tx1"/>
                          </a:solidFill>
                        </a:rPr>
                        <a:t>Section 4: Separating mixtures</a:t>
                      </a:r>
                      <a:endParaRPr lang="en-GB" sz="1400" b="1" i="0" dirty="0">
                        <a:solidFill>
                          <a:schemeClr val="tx1"/>
                        </a:solidFill>
                      </a:endParaRPr>
                    </a:p>
                  </a:txBody>
                  <a:tcPr anchor="ctr">
                    <a:solidFill>
                      <a:srgbClr val="FF66CC"/>
                    </a:solidFill>
                  </a:tcPr>
                </a:tc>
                <a:extLst>
                  <a:ext uri="{0D108BD9-81ED-4DB2-BD59-A6C34878D82A}">
                    <a16:rowId xmlns:a16="http://schemas.microsoft.com/office/drawing/2014/main" val="10000"/>
                  </a:ext>
                </a:extLst>
              </a:tr>
            </a:tbl>
          </a:graphicData>
        </a:graphic>
      </p:graphicFrame>
      <p:sp>
        <p:nvSpPr>
          <p:cNvPr id="177" name="Rectangle 176"/>
          <p:cNvSpPr/>
          <p:nvPr/>
        </p:nvSpPr>
        <p:spPr>
          <a:xfrm rot="16200000">
            <a:off x="4592549" y="1882945"/>
            <a:ext cx="3952766" cy="523220"/>
          </a:xfrm>
          <a:prstGeom prst="rect">
            <a:avLst/>
          </a:prstGeom>
          <a:solidFill>
            <a:srgbClr val="FF9F9F"/>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b="1" dirty="0" smtClean="0">
                <a:solidFill>
                  <a:schemeClr val="tx1"/>
                </a:solidFill>
              </a:rPr>
              <a:t>Section 3  </a:t>
            </a:r>
            <a:r>
              <a:rPr lang="en-GB" sz="1400" b="1" dirty="0">
                <a:solidFill>
                  <a:schemeClr val="tx1"/>
                </a:solidFill>
              </a:rPr>
              <a:t>The development of the model of the atom</a:t>
            </a:r>
          </a:p>
        </p:txBody>
      </p:sp>
      <p:graphicFrame>
        <p:nvGraphicFramePr>
          <p:cNvPr id="196" name="Table 195"/>
          <p:cNvGraphicFramePr>
            <a:graphicFrameLocks noGrp="1"/>
          </p:cNvGraphicFramePr>
          <p:nvPr>
            <p:extLst/>
          </p:nvPr>
        </p:nvGraphicFramePr>
        <p:xfrm>
          <a:off x="6855868" y="179493"/>
          <a:ext cx="5758819" cy="3291840"/>
        </p:xfrm>
        <a:graphic>
          <a:graphicData uri="http://schemas.openxmlformats.org/drawingml/2006/table">
            <a:tbl>
              <a:tblPr firstRow="1" bandRow="1">
                <a:tableStyleId>{5940675A-B579-460E-94D1-54222C63F5DA}</a:tableStyleId>
              </a:tblPr>
              <a:tblGrid>
                <a:gridCol w="819492">
                  <a:extLst>
                    <a:ext uri="{9D8B030D-6E8A-4147-A177-3AD203B41FA5}">
                      <a16:colId xmlns:a16="http://schemas.microsoft.com/office/drawing/2014/main" val="20000"/>
                    </a:ext>
                  </a:extLst>
                </a:gridCol>
                <a:gridCol w="794408">
                  <a:extLst>
                    <a:ext uri="{9D8B030D-6E8A-4147-A177-3AD203B41FA5}">
                      <a16:colId xmlns:a16="http://schemas.microsoft.com/office/drawing/2014/main" val="20001"/>
                    </a:ext>
                  </a:extLst>
                </a:gridCol>
                <a:gridCol w="1804506">
                  <a:extLst>
                    <a:ext uri="{9D8B030D-6E8A-4147-A177-3AD203B41FA5}">
                      <a16:colId xmlns:a16="http://schemas.microsoft.com/office/drawing/2014/main" val="20002"/>
                    </a:ext>
                  </a:extLst>
                </a:gridCol>
                <a:gridCol w="2340413">
                  <a:extLst>
                    <a:ext uri="{9D8B030D-6E8A-4147-A177-3AD203B41FA5}">
                      <a16:colId xmlns:a16="http://schemas.microsoft.com/office/drawing/2014/main" val="20003"/>
                    </a:ext>
                  </a:extLst>
                </a:gridCol>
              </a:tblGrid>
              <a:tr h="822960">
                <a:tc>
                  <a:txBody>
                    <a:bodyPr/>
                    <a:lstStyle/>
                    <a:p>
                      <a:pPr algn="ctr"/>
                      <a:r>
                        <a:rPr lang="en-GB" sz="1200" b="1" dirty="0">
                          <a:solidFill>
                            <a:schemeClr val="tx1"/>
                          </a:solidFill>
                        </a:rPr>
                        <a:t>Pre 1900</a:t>
                      </a:r>
                    </a:p>
                  </a:txBody>
                  <a:tcPr anchor="ctr">
                    <a:solidFill>
                      <a:srgbClr val="FF9F9F"/>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Tiny</a:t>
                      </a:r>
                      <a:r>
                        <a:rPr lang="en-GB" sz="1200" b="1" i="1" baseline="0" dirty="0">
                          <a:solidFill>
                            <a:schemeClr val="tx1"/>
                          </a:solidFill>
                        </a:rPr>
                        <a:t> solid </a:t>
                      </a:r>
                      <a:r>
                        <a:rPr lang="en-GB" sz="1200" b="1" i="1" dirty="0">
                          <a:solidFill>
                            <a:schemeClr val="tx1"/>
                          </a:solidFill>
                        </a:rPr>
                        <a:t>spheres</a:t>
                      </a:r>
                      <a:r>
                        <a:rPr lang="en-GB" sz="1200" b="1" i="1" baseline="0" dirty="0">
                          <a:solidFill>
                            <a:schemeClr val="tx1"/>
                          </a:solidFill>
                        </a:rPr>
                        <a:t> that could not be divided</a:t>
                      </a:r>
                      <a:endParaRPr lang="en-GB" sz="1200" b="1" i="1" dirty="0">
                        <a:solidFill>
                          <a:schemeClr val="tx1"/>
                        </a:solidFill>
                      </a:endParaRPr>
                    </a:p>
                  </a:txBody>
                  <a:tcPr anchor="ctr"/>
                </a:tc>
                <a:tc>
                  <a:txBody>
                    <a:bodyPr/>
                    <a:lstStyle/>
                    <a:p>
                      <a:pPr algn="ctr"/>
                      <a:r>
                        <a:rPr lang="en-GB" sz="1200" b="0" i="0" dirty="0">
                          <a:solidFill>
                            <a:schemeClr val="tx1"/>
                          </a:solidFill>
                        </a:rPr>
                        <a:t>Before</a:t>
                      </a:r>
                      <a:r>
                        <a:rPr lang="en-GB" sz="1200" b="0" i="0" baseline="0" dirty="0">
                          <a:solidFill>
                            <a:schemeClr val="tx1"/>
                          </a:solidFill>
                        </a:rPr>
                        <a:t> the discovery of the electron,</a:t>
                      </a:r>
                      <a:r>
                        <a:rPr lang="en-GB" sz="1200" b="0" i="0" dirty="0">
                          <a:solidFill>
                            <a:schemeClr val="tx1"/>
                          </a:solidFill>
                        </a:rPr>
                        <a:t> John Dalton said the solid sphere made up the different elements.</a:t>
                      </a:r>
                    </a:p>
                  </a:txBody>
                  <a:tcPr anchor="ctr"/>
                </a:tc>
                <a:extLst>
                  <a:ext uri="{0D108BD9-81ED-4DB2-BD59-A6C34878D82A}">
                    <a16:rowId xmlns:a16="http://schemas.microsoft.com/office/drawing/2014/main" val="10000"/>
                  </a:ext>
                </a:extLst>
              </a:tr>
              <a:tr h="822960">
                <a:tc>
                  <a:txBody>
                    <a:bodyPr/>
                    <a:lstStyle/>
                    <a:p>
                      <a:pPr algn="ctr"/>
                      <a:r>
                        <a:rPr lang="en-GB" sz="1200" b="1" dirty="0">
                          <a:solidFill>
                            <a:schemeClr val="tx1"/>
                          </a:solidFill>
                        </a:rPr>
                        <a:t>1897 ‘plum</a:t>
                      </a:r>
                      <a:r>
                        <a:rPr lang="en-GB" sz="1200" b="1" baseline="0" dirty="0">
                          <a:solidFill>
                            <a:schemeClr val="tx1"/>
                          </a:solidFill>
                        </a:rPr>
                        <a:t> pudding’</a:t>
                      </a:r>
                      <a:endParaRPr lang="en-GB" sz="1200" b="1" dirty="0">
                        <a:solidFill>
                          <a:schemeClr val="tx1"/>
                        </a:solidFill>
                      </a:endParaRPr>
                    </a:p>
                  </a:txBody>
                  <a:tcPr anchor="ctr">
                    <a:solidFill>
                      <a:srgbClr val="FF9F9F"/>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baseline="0" dirty="0">
                          <a:solidFill>
                            <a:schemeClr val="tx1"/>
                          </a:solidFill>
                        </a:rPr>
                        <a:t>A ball of positive charge with negative electrons embedded in it</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a:solidFill>
                            <a:schemeClr val="tx1"/>
                          </a:solidFill>
                        </a:rPr>
                        <a:t>JJ Thompson ‘s experiments showed that showed that an atom must contain small negative charges (discovery of electrons).</a:t>
                      </a:r>
                      <a:endParaRPr lang="en-GB" sz="1200" b="0" i="0" dirty="0">
                        <a:solidFill>
                          <a:schemeClr val="tx1"/>
                        </a:solidFill>
                      </a:endParaRPr>
                    </a:p>
                  </a:txBody>
                  <a:tcPr anchor="ctr"/>
                </a:tc>
                <a:extLst>
                  <a:ext uri="{0D108BD9-81ED-4DB2-BD59-A6C34878D82A}">
                    <a16:rowId xmlns:a16="http://schemas.microsoft.com/office/drawing/2014/main" val="10001"/>
                  </a:ext>
                </a:extLst>
              </a:tr>
              <a:tr h="822960">
                <a:tc>
                  <a:txBody>
                    <a:bodyPr/>
                    <a:lstStyle/>
                    <a:p>
                      <a:pPr algn="ctr"/>
                      <a:r>
                        <a:rPr lang="en-GB" sz="1200" b="1" dirty="0">
                          <a:solidFill>
                            <a:schemeClr val="tx1"/>
                          </a:solidFill>
                        </a:rPr>
                        <a:t>1909 nuclear</a:t>
                      </a:r>
                      <a:r>
                        <a:rPr lang="en-GB" sz="1200" b="1" baseline="0" dirty="0">
                          <a:solidFill>
                            <a:schemeClr val="tx1"/>
                          </a:solidFill>
                        </a:rPr>
                        <a:t> model</a:t>
                      </a:r>
                      <a:endParaRPr lang="en-GB" sz="1200" b="1" dirty="0">
                        <a:solidFill>
                          <a:schemeClr val="tx1"/>
                        </a:solidFill>
                      </a:endParaRPr>
                    </a:p>
                  </a:txBody>
                  <a:tcPr anchor="ctr">
                    <a:solidFill>
                      <a:srgbClr val="FF9F9F"/>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Positively charge nucleus at the centre surrounded negative electrons</a:t>
                      </a:r>
                    </a:p>
                  </a:txBody>
                  <a:tcPr anchor="ctr"/>
                </a:tc>
                <a:tc>
                  <a:txBody>
                    <a:bodyPr/>
                    <a:lstStyle/>
                    <a:p>
                      <a:pPr algn="ctr"/>
                      <a:r>
                        <a:rPr lang="en-GB" sz="1200" b="0" i="0" dirty="0">
                          <a:solidFill>
                            <a:schemeClr val="tx1"/>
                          </a:solidFill>
                        </a:rPr>
                        <a:t>Ernest Rutherford's alpha</a:t>
                      </a:r>
                      <a:r>
                        <a:rPr lang="en-GB" sz="1200" b="0" i="0" baseline="0" dirty="0">
                          <a:solidFill>
                            <a:schemeClr val="tx1"/>
                          </a:solidFill>
                        </a:rPr>
                        <a:t> particle scattering experiment showed that the mass was concentrated at the centre of the atom.</a:t>
                      </a:r>
                      <a:endParaRPr lang="en-GB" sz="1200" b="0" i="0" dirty="0">
                        <a:solidFill>
                          <a:schemeClr val="tx1"/>
                        </a:solidFill>
                      </a:endParaRPr>
                    </a:p>
                  </a:txBody>
                  <a:tcPr anchor="ctr"/>
                </a:tc>
                <a:extLst>
                  <a:ext uri="{0D108BD9-81ED-4DB2-BD59-A6C34878D82A}">
                    <a16:rowId xmlns:a16="http://schemas.microsoft.com/office/drawing/2014/main" val="10002"/>
                  </a:ext>
                </a:extLst>
              </a:tr>
              <a:tr h="822960">
                <a:tc>
                  <a:txBody>
                    <a:bodyPr/>
                    <a:lstStyle/>
                    <a:p>
                      <a:pPr algn="ctr"/>
                      <a:r>
                        <a:rPr lang="en-GB" sz="1200" b="1" dirty="0">
                          <a:solidFill>
                            <a:schemeClr val="tx1"/>
                          </a:solidFill>
                        </a:rPr>
                        <a:t>1913</a:t>
                      </a:r>
                    </a:p>
                    <a:p>
                      <a:pPr algn="ctr"/>
                      <a:r>
                        <a:rPr lang="en-GB" sz="1200" b="1" dirty="0">
                          <a:solidFill>
                            <a:schemeClr val="tx1"/>
                          </a:solidFill>
                        </a:rPr>
                        <a:t>Bohr model</a:t>
                      </a:r>
                    </a:p>
                  </a:txBody>
                  <a:tcPr anchor="ctr">
                    <a:solidFill>
                      <a:srgbClr val="FF9F9F"/>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US" sz="1200" b="1" i="1" dirty="0">
                          <a:solidFill>
                            <a:schemeClr val="tx1"/>
                          </a:solidFill>
                          <a:effectLst/>
                          <a:latin typeface="+mn-lt"/>
                        </a:rPr>
                        <a:t>Electrons</a:t>
                      </a:r>
                    </a:p>
                    <a:p>
                      <a:pPr algn="ctr"/>
                      <a:r>
                        <a:rPr lang="en-US" sz="1200" b="1" i="1" dirty="0">
                          <a:solidFill>
                            <a:schemeClr val="tx1"/>
                          </a:solidFill>
                          <a:effectLst/>
                          <a:latin typeface="+mn-lt"/>
                        </a:rPr>
                        <a:t>orbit the nucleus at specific distances</a:t>
                      </a:r>
                    </a:p>
                  </a:txBody>
                  <a:tcPr anchor="ctr"/>
                </a:tc>
                <a:tc>
                  <a:txBody>
                    <a:bodyPr/>
                    <a:lstStyle/>
                    <a:p>
                      <a:pPr algn="ctr"/>
                      <a:r>
                        <a:rPr lang="en-GB" sz="1200" b="0" i="0" dirty="0">
                          <a:solidFill>
                            <a:schemeClr val="tx1"/>
                          </a:solidFill>
                        </a:rPr>
                        <a:t>Niels</a:t>
                      </a:r>
                      <a:r>
                        <a:rPr lang="en-GB" sz="1200" b="0" i="0" baseline="0" dirty="0">
                          <a:solidFill>
                            <a:schemeClr val="tx1"/>
                          </a:solidFill>
                        </a:rPr>
                        <a:t> Bohr proposed that electrons orbited in fixed shells; this was supported by experimental observations.</a:t>
                      </a:r>
                      <a:endParaRPr lang="en-GB" sz="1200" b="0" i="0" dirty="0">
                        <a:solidFill>
                          <a:schemeClr val="tx1"/>
                        </a:solidFill>
                      </a:endParaRPr>
                    </a:p>
                  </a:txBody>
                  <a:tcPr anchor="ctr"/>
                </a:tc>
                <a:extLst>
                  <a:ext uri="{0D108BD9-81ED-4DB2-BD59-A6C34878D82A}">
                    <a16:rowId xmlns:a16="http://schemas.microsoft.com/office/drawing/2014/main" val="10003"/>
                  </a:ext>
                </a:extLst>
              </a:tr>
            </a:tbl>
          </a:graphicData>
        </a:graphic>
      </p:graphicFrame>
      <p:pic>
        <p:nvPicPr>
          <p:cNvPr id="198" name="Picture 197"/>
          <p:cNvPicPr>
            <a:picLocks noChangeAspect="1"/>
          </p:cNvPicPr>
          <p:nvPr/>
        </p:nvPicPr>
        <p:blipFill rotWithShape="1">
          <a:blip r:embed="rId2">
            <a:clrChange>
              <a:clrFrom>
                <a:srgbClr val="FFFFFF"/>
              </a:clrFrom>
              <a:clrTo>
                <a:srgbClr val="FFFFFF">
                  <a:alpha val="0"/>
                </a:srgbClr>
              </a:clrTo>
            </a:clrChange>
          </a:blip>
          <a:srcRect l="9066" t="8356"/>
          <a:stretch/>
        </p:blipFill>
        <p:spPr>
          <a:xfrm>
            <a:off x="7717533" y="216788"/>
            <a:ext cx="679103" cy="695384"/>
          </a:xfrm>
          <a:prstGeom prst="rect">
            <a:avLst/>
          </a:prstGeom>
        </p:spPr>
      </p:pic>
      <p:pic>
        <p:nvPicPr>
          <p:cNvPr id="199" name="Picture 198"/>
          <p:cNvPicPr>
            <a:picLocks noChangeAspect="1"/>
          </p:cNvPicPr>
          <p:nvPr/>
        </p:nvPicPr>
        <p:blipFill rotWithShape="1">
          <a:blip r:embed="rId3">
            <a:clrChange>
              <a:clrFrom>
                <a:srgbClr val="FFFFFF"/>
              </a:clrFrom>
              <a:clrTo>
                <a:srgbClr val="FFFFFF">
                  <a:alpha val="0"/>
                </a:srgbClr>
              </a:clrTo>
            </a:clrChange>
          </a:blip>
          <a:srcRect l="10343" r="3052"/>
          <a:stretch/>
        </p:blipFill>
        <p:spPr>
          <a:xfrm>
            <a:off x="7760857" y="1113173"/>
            <a:ext cx="635780" cy="670589"/>
          </a:xfrm>
          <a:prstGeom prst="rect">
            <a:avLst/>
          </a:prstGeom>
        </p:spPr>
      </p:pic>
      <p:pic>
        <p:nvPicPr>
          <p:cNvPr id="202" name="Picture 201"/>
          <p:cNvPicPr>
            <a:picLocks noChangeAspect="1"/>
          </p:cNvPicPr>
          <p:nvPr/>
        </p:nvPicPr>
        <p:blipFill>
          <a:blip r:embed="rId4"/>
          <a:stretch>
            <a:fillRect/>
          </a:stretch>
        </p:blipFill>
        <p:spPr>
          <a:xfrm>
            <a:off x="7724170" y="2711007"/>
            <a:ext cx="672466" cy="666268"/>
          </a:xfrm>
          <a:prstGeom prst="rect">
            <a:avLst/>
          </a:prstGeom>
        </p:spPr>
      </p:pic>
      <p:pic>
        <p:nvPicPr>
          <p:cNvPr id="191" name="Picture 190"/>
          <p:cNvPicPr>
            <a:picLocks noChangeAspect="1"/>
          </p:cNvPicPr>
          <p:nvPr/>
        </p:nvPicPr>
        <p:blipFill>
          <a:blip r:embed="rId5"/>
          <a:stretch>
            <a:fillRect/>
          </a:stretch>
        </p:blipFill>
        <p:spPr>
          <a:xfrm>
            <a:off x="7724170" y="1870308"/>
            <a:ext cx="672467" cy="678636"/>
          </a:xfrm>
          <a:prstGeom prst="rect">
            <a:avLst/>
          </a:prstGeom>
        </p:spPr>
      </p:pic>
      <p:pic>
        <p:nvPicPr>
          <p:cNvPr id="231" name="Picture 230"/>
          <p:cNvPicPr>
            <a:picLocks noChangeAspect="1"/>
          </p:cNvPicPr>
          <p:nvPr/>
        </p:nvPicPr>
        <p:blipFill rotWithShape="1">
          <a:blip r:embed="rId6"/>
          <a:srcRect l="5219"/>
          <a:stretch/>
        </p:blipFill>
        <p:spPr>
          <a:xfrm>
            <a:off x="8263500" y="4608944"/>
            <a:ext cx="2117378" cy="1306528"/>
          </a:xfrm>
          <a:prstGeom prst="rect">
            <a:avLst/>
          </a:prstGeom>
        </p:spPr>
      </p:pic>
      <p:graphicFrame>
        <p:nvGraphicFramePr>
          <p:cNvPr id="266" name="Table 265"/>
          <p:cNvGraphicFramePr>
            <a:graphicFrameLocks noGrp="1"/>
          </p:cNvGraphicFramePr>
          <p:nvPr>
            <p:extLst/>
          </p:nvPr>
        </p:nvGraphicFramePr>
        <p:xfrm>
          <a:off x="6838289" y="3472002"/>
          <a:ext cx="5793975" cy="625598"/>
        </p:xfrm>
        <a:graphic>
          <a:graphicData uri="http://schemas.openxmlformats.org/drawingml/2006/table">
            <a:tbl>
              <a:tblPr firstRow="1" bandRow="1">
                <a:tableStyleId>{5940675A-B579-460E-94D1-54222C63F5DA}</a:tableStyleId>
              </a:tblPr>
              <a:tblGrid>
                <a:gridCol w="898802">
                  <a:extLst>
                    <a:ext uri="{9D8B030D-6E8A-4147-A177-3AD203B41FA5}">
                      <a16:colId xmlns:a16="http://schemas.microsoft.com/office/drawing/2014/main" val="20000"/>
                    </a:ext>
                  </a:extLst>
                </a:gridCol>
                <a:gridCol w="4895173">
                  <a:extLst>
                    <a:ext uri="{9D8B030D-6E8A-4147-A177-3AD203B41FA5}">
                      <a16:colId xmlns:a16="http://schemas.microsoft.com/office/drawing/2014/main" val="20001"/>
                    </a:ext>
                  </a:extLst>
                </a:gridCol>
              </a:tblGrid>
              <a:tr h="625598">
                <a:tc>
                  <a:txBody>
                    <a:bodyPr/>
                    <a:lstStyle/>
                    <a:p>
                      <a:pPr algn="ctr"/>
                      <a:r>
                        <a:rPr lang="en-US" sz="1200" b="1" kern="1200" dirty="0">
                          <a:solidFill>
                            <a:schemeClr val="tx1"/>
                          </a:solidFill>
                          <a:effectLst/>
                          <a:latin typeface="+mn-lt"/>
                          <a:ea typeface="+mn-ea"/>
                          <a:cs typeface="+mn-cs"/>
                        </a:rPr>
                        <a:t>James Chadwick</a:t>
                      </a:r>
                    </a:p>
                  </a:txBody>
                  <a:tcPr anchor="ctr">
                    <a:solidFill>
                      <a:srgbClr val="FF9F9F"/>
                    </a:solidFill>
                  </a:tcPr>
                </a:tc>
                <a:tc>
                  <a:txBody>
                    <a:bodyPr/>
                    <a:lstStyle/>
                    <a:p>
                      <a:pPr algn="ctr"/>
                      <a:r>
                        <a:rPr lang="en-US" sz="1200" b="1" i="1" kern="1200" dirty="0">
                          <a:solidFill>
                            <a:schemeClr val="tx1"/>
                          </a:solidFill>
                          <a:effectLst/>
                          <a:latin typeface="+mn-lt"/>
                          <a:ea typeface="+mn-ea"/>
                          <a:cs typeface="+mn-cs"/>
                        </a:rPr>
                        <a:t>Provided the evidence to</a:t>
                      </a:r>
                    </a:p>
                    <a:p>
                      <a:pPr algn="ctr"/>
                      <a:r>
                        <a:rPr lang="en-US" sz="1200" b="1" i="1" kern="1200" dirty="0">
                          <a:solidFill>
                            <a:schemeClr val="tx1"/>
                          </a:solidFill>
                          <a:effectLst/>
                          <a:latin typeface="+mn-lt"/>
                          <a:ea typeface="+mn-ea"/>
                          <a:cs typeface="+mn-cs"/>
                        </a:rPr>
                        <a:t>show the existence of neutrons within the nucleus</a:t>
                      </a:r>
                      <a:endParaRPr lang="en-GB" sz="1200" b="1" i="1" dirty="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280" name="Table 279"/>
          <p:cNvGraphicFramePr>
            <a:graphicFrameLocks noGrp="1"/>
          </p:cNvGraphicFramePr>
          <p:nvPr>
            <p:extLst/>
          </p:nvPr>
        </p:nvGraphicFramePr>
        <p:xfrm>
          <a:off x="6517433" y="6449769"/>
          <a:ext cx="6094678" cy="1280160"/>
        </p:xfrm>
        <a:graphic>
          <a:graphicData uri="http://schemas.openxmlformats.org/drawingml/2006/table">
            <a:tbl>
              <a:tblPr firstRow="1" bandRow="1">
                <a:tableStyleId>{5940675A-B579-460E-94D1-54222C63F5DA}</a:tableStyleId>
              </a:tblPr>
              <a:tblGrid>
                <a:gridCol w="936663">
                  <a:extLst>
                    <a:ext uri="{9D8B030D-6E8A-4147-A177-3AD203B41FA5}">
                      <a16:colId xmlns:a16="http://schemas.microsoft.com/office/drawing/2014/main" val="20000"/>
                    </a:ext>
                  </a:extLst>
                </a:gridCol>
                <a:gridCol w="2951545">
                  <a:extLst>
                    <a:ext uri="{9D8B030D-6E8A-4147-A177-3AD203B41FA5}">
                      <a16:colId xmlns:a16="http://schemas.microsoft.com/office/drawing/2014/main" val="20001"/>
                    </a:ext>
                  </a:extLst>
                </a:gridCol>
                <a:gridCol w="2206470">
                  <a:extLst>
                    <a:ext uri="{9D8B030D-6E8A-4147-A177-3AD203B41FA5}">
                      <a16:colId xmlns:a16="http://schemas.microsoft.com/office/drawing/2014/main" val="20002"/>
                    </a:ext>
                  </a:extLst>
                </a:gridCol>
              </a:tblGrid>
              <a:tr h="640080">
                <a:tc gridSpan="3">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Section 5 :</a:t>
                      </a:r>
                      <a:r>
                        <a:rPr lang="en-GB" sz="1400" b="1" baseline="0" dirty="0" smtClean="0">
                          <a:solidFill>
                            <a:schemeClr val="tx1"/>
                          </a:solidFill>
                        </a:rPr>
                        <a:t> Understanding how to present equations</a:t>
                      </a:r>
                      <a:endParaRPr lang="en-GB" sz="1400" b="1" dirty="0">
                        <a:solidFill>
                          <a:schemeClr val="tx1"/>
                        </a:solidFill>
                      </a:endParaRPr>
                    </a:p>
                  </a:txBody>
                  <a:tcPr anchor="ctr">
                    <a:solidFill>
                      <a:schemeClr val="accent1">
                        <a:lumMod val="20000"/>
                        <a:lumOff val="80000"/>
                      </a:schemeClr>
                    </a:solid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a:solidFill>
                          <a:srgbClr val="002060"/>
                        </a:solidFill>
                      </a:endParaRPr>
                    </a:p>
                  </a:txBody>
                  <a:tcPr anchor="ctr"/>
                </a:tc>
                <a:tc hMerge="1">
                  <a:txBody>
                    <a:bodyPr/>
                    <a:lstStyle/>
                    <a:p>
                      <a:pPr algn="ctr"/>
                      <a:endParaRPr lang="en-GB" sz="1200" b="0" dirty="0">
                        <a:solidFill>
                          <a:schemeClr val="tx1"/>
                        </a:solidFill>
                      </a:endParaRPr>
                    </a:p>
                  </a:txBody>
                  <a:tcPr anchor="ctr"/>
                </a:tc>
                <a:extLst>
                  <a:ext uri="{0D108BD9-81ED-4DB2-BD59-A6C34878D82A}">
                    <a16:rowId xmlns:a16="http://schemas.microsoft.com/office/drawing/2014/main" val="1015579113"/>
                  </a:ext>
                </a:extLst>
              </a:tr>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Chemical</a:t>
                      </a:r>
                      <a:r>
                        <a:rPr lang="en-GB" sz="1200" b="1" baseline="0" dirty="0">
                          <a:solidFill>
                            <a:schemeClr val="tx1"/>
                          </a:solidFill>
                        </a:rPr>
                        <a:t> equations </a:t>
                      </a:r>
                      <a:endParaRPr lang="en-GB" sz="1200" b="1" dirty="0">
                        <a:solidFill>
                          <a:schemeClr val="tx1"/>
                        </a:solidFill>
                      </a:endParaRP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a:solidFill>
                            <a:schemeClr val="tx1"/>
                          </a:solidFill>
                        </a:rPr>
                        <a:t>Show chemical reactions - </a:t>
                      </a:r>
                      <a:r>
                        <a:rPr lang="en-GB" sz="1200" b="1" i="1" u="none" baseline="0" dirty="0">
                          <a:solidFill>
                            <a:schemeClr val="tx1"/>
                          </a:solidFill>
                        </a:rPr>
                        <a:t>need reactant(s) and product(s) energy always involves and energy change</a:t>
                      </a:r>
                      <a:endParaRPr lang="en-GB" sz="1200" b="1" i="1" dirty="0">
                        <a:solidFill>
                          <a:schemeClr val="tx1"/>
                        </a:solidFill>
                      </a:endParaRPr>
                    </a:p>
                  </a:txBody>
                  <a:tcPr anchor="ctr"/>
                </a:tc>
                <a:tc>
                  <a:txBody>
                    <a:bodyPr/>
                    <a:lstStyle/>
                    <a:p>
                      <a:pPr algn="ctr"/>
                      <a:r>
                        <a:rPr lang="en-GB" sz="1200" b="0" dirty="0">
                          <a:solidFill>
                            <a:schemeClr val="tx1"/>
                          </a:solidFill>
                        </a:rPr>
                        <a:t>Law of conservation of mass states the total mass of products = the total mass of reactants.</a:t>
                      </a:r>
                    </a:p>
                  </a:txBody>
                  <a:tcPr anchor="ctr"/>
                </a:tc>
                <a:extLst>
                  <a:ext uri="{0D108BD9-81ED-4DB2-BD59-A6C34878D82A}">
                    <a16:rowId xmlns:a16="http://schemas.microsoft.com/office/drawing/2014/main" val="10000"/>
                  </a:ext>
                </a:extLst>
              </a:tr>
            </a:tbl>
          </a:graphicData>
        </a:graphic>
      </p:graphicFrame>
      <p:graphicFrame>
        <p:nvGraphicFramePr>
          <p:cNvPr id="350" name="Table 349"/>
          <p:cNvGraphicFramePr>
            <a:graphicFrameLocks noGrp="1"/>
          </p:cNvGraphicFramePr>
          <p:nvPr>
            <p:extLst/>
          </p:nvPr>
        </p:nvGraphicFramePr>
        <p:xfrm>
          <a:off x="6517434" y="7729929"/>
          <a:ext cx="6132409" cy="1402080"/>
        </p:xfrm>
        <a:graphic>
          <a:graphicData uri="http://schemas.openxmlformats.org/drawingml/2006/table">
            <a:tbl>
              <a:tblPr firstRow="1" bandRow="1">
                <a:tableStyleId>{5940675A-B579-460E-94D1-54222C63F5DA}</a:tableStyleId>
              </a:tblPr>
              <a:tblGrid>
                <a:gridCol w="951983">
                  <a:extLst>
                    <a:ext uri="{9D8B030D-6E8A-4147-A177-3AD203B41FA5}">
                      <a16:colId xmlns:a16="http://schemas.microsoft.com/office/drawing/2014/main" val="20000"/>
                    </a:ext>
                  </a:extLst>
                </a:gridCol>
                <a:gridCol w="2951544">
                  <a:extLst>
                    <a:ext uri="{9D8B030D-6E8A-4147-A177-3AD203B41FA5}">
                      <a16:colId xmlns:a16="http://schemas.microsoft.com/office/drawing/2014/main" val="20001"/>
                    </a:ext>
                  </a:extLst>
                </a:gridCol>
                <a:gridCol w="2228882">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Word equations </a:t>
                      </a: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rgbClr val="002060"/>
                          </a:solidFill>
                        </a:rPr>
                        <a:t>Uses</a:t>
                      </a:r>
                      <a:r>
                        <a:rPr lang="en-GB" sz="1200" b="1" i="1" baseline="0" dirty="0">
                          <a:solidFill>
                            <a:srgbClr val="002060"/>
                          </a:solidFill>
                        </a:rPr>
                        <a:t> words to show reaction </a:t>
                      </a:r>
                    </a:p>
                    <a:p>
                      <a:pPr algn="ctr"/>
                      <a:r>
                        <a:rPr lang="en-GB" sz="1600" b="1" dirty="0">
                          <a:solidFill>
                            <a:schemeClr val="tx1"/>
                          </a:solidFill>
                        </a:rPr>
                        <a:t>reactants </a:t>
                      </a:r>
                      <a:r>
                        <a:rPr lang="en-GB" sz="1600" b="1" dirty="0">
                          <a:solidFill>
                            <a:schemeClr val="tx1"/>
                          </a:solidFill>
                          <a:sym typeface="Wingdings" panose="05000000000000000000" pitchFamily="2" charset="2"/>
                        </a:rPr>
                        <a:t> products</a:t>
                      </a:r>
                    </a:p>
                    <a:p>
                      <a:pPr algn="ctr"/>
                      <a:r>
                        <a:rPr lang="en-GB" sz="1200" b="1" dirty="0">
                          <a:solidFill>
                            <a:srgbClr val="002060"/>
                          </a:solidFill>
                          <a:sym typeface="Wingdings" panose="05000000000000000000" pitchFamily="2" charset="2"/>
                        </a:rPr>
                        <a:t>magnesium + oxygen  magnesium oxide</a:t>
                      </a:r>
                      <a:endParaRPr lang="en-GB" sz="1200" b="1" dirty="0">
                        <a:solidFill>
                          <a:srgbClr val="002060"/>
                        </a:solidFill>
                      </a:endParaRPr>
                    </a:p>
                  </a:txBody>
                  <a:tcPr anchor="ctr"/>
                </a:tc>
                <a:tc>
                  <a:txBody>
                    <a:bodyPr/>
                    <a:lstStyle/>
                    <a:p>
                      <a:pPr algn="ctr"/>
                      <a:r>
                        <a:rPr lang="en-GB" sz="1200" b="0" i="0" baseline="0" dirty="0">
                          <a:solidFill>
                            <a:schemeClr val="tx1"/>
                          </a:solidFill>
                        </a:rPr>
                        <a:t>Does not show what is happening to the atoms or the number of atoms.</a:t>
                      </a:r>
                      <a:endParaRPr lang="en-GB" sz="1200" b="0" i="0" dirty="0">
                        <a:solidFill>
                          <a:schemeClr val="tx1"/>
                        </a:solidFill>
                      </a:endParaRPr>
                    </a:p>
                  </a:txBody>
                  <a:tcPr anchor="ctr"/>
                </a:tc>
                <a:extLst>
                  <a:ext uri="{0D108BD9-81ED-4DB2-BD59-A6C34878D82A}">
                    <a16:rowId xmlns:a16="http://schemas.microsoft.com/office/drawing/2014/main" val="10000"/>
                  </a:ext>
                </a:extLst>
              </a:tr>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Symbol</a:t>
                      </a:r>
                      <a:r>
                        <a:rPr lang="en-GB" sz="1200" b="1" baseline="0" dirty="0">
                          <a:solidFill>
                            <a:schemeClr val="tx1"/>
                          </a:solidFill>
                        </a:rPr>
                        <a:t> equations</a:t>
                      </a:r>
                      <a:endParaRPr lang="en-GB" sz="1200" b="1" dirty="0">
                        <a:solidFill>
                          <a:schemeClr val="tx1"/>
                        </a:solidFill>
                      </a:endParaRP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rgbClr val="002060"/>
                          </a:solidFill>
                        </a:rPr>
                        <a:t>Uses</a:t>
                      </a:r>
                      <a:r>
                        <a:rPr lang="en-GB" sz="1200" b="1" i="1" baseline="0" dirty="0">
                          <a:solidFill>
                            <a:srgbClr val="002060"/>
                          </a:solidFill>
                        </a:rPr>
                        <a:t> symbols to show reaction </a:t>
                      </a:r>
                    </a:p>
                    <a:p>
                      <a:pPr algn="ctr"/>
                      <a:r>
                        <a:rPr lang="en-GB" sz="1600" b="1" dirty="0">
                          <a:solidFill>
                            <a:schemeClr val="tx1"/>
                          </a:solidFill>
                        </a:rPr>
                        <a:t>reactants </a:t>
                      </a:r>
                      <a:r>
                        <a:rPr lang="en-GB" sz="1600" b="1" dirty="0">
                          <a:solidFill>
                            <a:schemeClr val="tx1"/>
                          </a:solidFill>
                          <a:sym typeface="Wingdings" panose="05000000000000000000" pitchFamily="2" charset="2"/>
                        </a:rPr>
                        <a:t> products</a:t>
                      </a:r>
                    </a:p>
                    <a:p>
                      <a:pPr algn="ctr"/>
                      <a:r>
                        <a:rPr lang="en-GB" sz="1200" b="1" dirty="0">
                          <a:solidFill>
                            <a:schemeClr val="tx1"/>
                          </a:solidFill>
                          <a:sym typeface="Wingdings" panose="05000000000000000000" pitchFamily="2" charset="2"/>
                        </a:rPr>
                        <a:t>2</a:t>
                      </a:r>
                      <a:r>
                        <a:rPr lang="en-GB" sz="1200" b="1" dirty="0">
                          <a:solidFill>
                            <a:srgbClr val="002060"/>
                          </a:solidFill>
                          <a:sym typeface="Wingdings" panose="05000000000000000000" pitchFamily="2" charset="2"/>
                        </a:rPr>
                        <a:t>Mg + O</a:t>
                      </a:r>
                      <a:r>
                        <a:rPr lang="en-GB" sz="1200" b="1" baseline="-25000" dirty="0">
                          <a:solidFill>
                            <a:srgbClr val="002060"/>
                          </a:solidFill>
                          <a:sym typeface="Wingdings" panose="05000000000000000000" pitchFamily="2" charset="2"/>
                        </a:rPr>
                        <a:t>2 </a:t>
                      </a:r>
                      <a:r>
                        <a:rPr lang="en-GB" sz="1200" b="1" dirty="0">
                          <a:solidFill>
                            <a:srgbClr val="002060"/>
                          </a:solidFill>
                          <a:sym typeface="Wingdings" panose="05000000000000000000" pitchFamily="2" charset="2"/>
                        </a:rPr>
                        <a:t> </a:t>
                      </a:r>
                      <a:r>
                        <a:rPr lang="en-GB" sz="1200" b="1" dirty="0">
                          <a:solidFill>
                            <a:schemeClr val="tx1"/>
                          </a:solidFill>
                          <a:sym typeface="Wingdings" panose="05000000000000000000" pitchFamily="2" charset="2"/>
                        </a:rPr>
                        <a:t>2</a:t>
                      </a:r>
                      <a:r>
                        <a:rPr lang="en-GB" sz="1200" b="1" dirty="0">
                          <a:solidFill>
                            <a:srgbClr val="002060"/>
                          </a:solidFill>
                          <a:sym typeface="Wingdings" panose="05000000000000000000" pitchFamily="2" charset="2"/>
                        </a:rPr>
                        <a:t>MgO</a:t>
                      </a:r>
                      <a:endParaRPr lang="en-GB" sz="1200" b="1" baseline="-25000" dirty="0">
                        <a:solidFill>
                          <a:srgbClr val="002060"/>
                        </a:solidFill>
                      </a:endParaRPr>
                    </a:p>
                  </a:txBody>
                  <a:tcPr anchor="ctr"/>
                </a:tc>
                <a:tc>
                  <a:txBody>
                    <a:bodyPr/>
                    <a:lstStyle/>
                    <a:p>
                      <a:pPr algn="ctr"/>
                      <a:r>
                        <a:rPr lang="en-GB" sz="1200" b="0" i="0" dirty="0">
                          <a:solidFill>
                            <a:schemeClr val="tx1"/>
                          </a:solidFill>
                        </a:rPr>
                        <a:t>Shows the number of</a:t>
                      </a:r>
                      <a:r>
                        <a:rPr lang="en-GB" sz="1200" b="0" i="0" baseline="0" dirty="0">
                          <a:solidFill>
                            <a:schemeClr val="tx1"/>
                          </a:solidFill>
                        </a:rPr>
                        <a:t> atoms and molecules in the reaction, these need to be balanced.</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353" name="Rectangle 352"/>
          <p:cNvSpPr/>
          <p:nvPr/>
        </p:nvSpPr>
        <p:spPr>
          <a:xfrm>
            <a:off x="62683" y="3668307"/>
            <a:ext cx="3763818" cy="307777"/>
          </a:xfrm>
          <a:prstGeom prst="rect">
            <a:avLst/>
          </a:prstGeom>
          <a:solidFill>
            <a:schemeClr val="accent4">
              <a:lumMod val="20000"/>
              <a:lumOff val="80000"/>
            </a:schemeClr>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b="1" dirty="0" smtClean="0">
                <a:solidFill>
                  <a:schemeClr val="tx1"/>
                </a:solidFill>
              </a:rPr>
              <a:t>Section 4: relative charges</a:t>
            </a:r>
            <a:endParaRPr lang="en-GB" sz="1400" b="1" dirty="0">
              <a:solidFill>
                <a:schemeClr val="tx1"/>
              </a:solidFill>
            </a:endParaRPr>
          </a:p>
        </p:txBody>
      </p:sp>
      <p:graphicFrame>
        <p:nvGraphicFramePr>
          <p:cNvPr id="376" name="Table 375"/>
          <p:cNvGraphicFramePr>
            <a:graphicFrameLocks noGrp="1"/>
          </p:cNvGraphicFramePr>
          <p:nvPr>
            <p:extLst/>
          </p:nvPr>
        </p:nvGraphicFramePr>
        <p:xfrm>
          <a:off x="62683" y="4018943"/>
          <a:ext cx="3797154" cy="1098000"/>
        </p:xfrm>
        <a:graphic>
          <a:graphicData uri="http://schemas.openxmlformats.org/drawingml/2006/table">
            <a:tbl>
              <a:tblPr firstRow="1" bandRow="1">
                <a:tableStyleId>{5940675A-B579-460E-94D1-54222C63F5DA}</a:tableStyleId>
              </a:tblPr>
              <a:tblGrid>
                <a:gridCol w="1265718">
                  <a:extLst>
                    <a:ext uri="{9D8B030D-6E8A-4147-A177-3AD203B41FA5}">
                      <a16:colId xmlns:a16="http://schemas.microsoft.com/office/drawing/2014/main" val="20000"/>
                    </a:ext>
                  </a:extLst>
                </a:gridCol>
                <a:gridCol w="1265718">
                  <a:extLst>
                    <a:ext uri="{9D8B030D-6E8A-4147-A177-3AD203B41FA5}">
                      <a16:colId xmlns:a16="http://schemas.microsoft.com/office/drawing/2014/main" val="20001"/>
                    </a:ext>
                  </a:extLst>
                </a:gridCol>
                <a:gridCol w="1265718">
                  <a:extLst>
                    <a:ext uri="{9D8B030D-6E8A-4147-A177-3AD203B41FA5}">
                      <a16:colId xmlns:a16="http://schemas.microsoft.com/office/drawing/2014/main" val="20002"/>
                    </a:ext>
                  </a:extLst>
                </a:gridCol>
              </a:tblGrid>
              <a:tr h="274500">
                <a:tc>
                  <a:txBody>
                    <a:bodyPr/>
                    <a:lstStyle/>
                    <a:p>
                      <a:pPr algn="ctr"/>
                      <a:r>
                        <a:rPr lang="en-GB" sz="1200" b="1" dirty="0">
                          <a:solidFill>
                            <a:schemeClr val="tx1"/>
                          </a:solidFill>
                        </a:rPr>
                        <a:t>Name of Particle</a:t>
                      </a:r>
                    </a:p>
                  </a:txBody>
                  <a:tcPr>
                    <a:solidFill>
                      <a:schemeClr val="accent4">
                        <a:lumMod val="20000"/>
                        <a:lumOff val="80000"/>
                      </a:schemeClr>
                    </a:solidFill>
                  </a:tcPr>
                </a:tc>
                <a:tc>
                  <a:txBody>
                    <a:bodyPr/>
                    <a:lstStyle/>
                    <a:p>
                      <a:pPr algn="ctr"/>
                      <a:r>
                        <a:rPr lang="en-GB" sz="1200" b="1" dirty="0">
                          <a:solidFill>
                            <a:schemeClr val="tx1"/>
                          </a:solidFill>
                        </a:rPr>
                        <a:t>Relative Charge</a:t>
                      </a:r>
                    </a:p>
                  </a:txBody>
                  <a:tcPr>
                    <a:solidFill>
                      <a:schemeClr val="accent4">
                        <a:lumMod val="20000"/>
                        <a:lumOff val="80000"/>
                      </a:schemeClr>
                    </a:solidFill>
                  </a:tcPr>
                </a:tc>
                <a:tc>
                  <a:txBody>
                    <a:bodyPr/>
                    <a:lstStyle/>
                    <a:p>
                      <a:pPr algn="ctr"/>
                      <a:r>
                        <a:rPr lang="en-GB" sz="1200" b="1" dirty="0">
                          <a:solidFill>
                            <a:schemeClr val="tx1"/>
                          </a:solidFill>
                        </a:rPr>
                        <a:t>Relative Mass</a:t>
                      </a:r>
                    </a:p>
                  </a:txBody>
                  <a:tcPr>
                    <a:solidFill>
                      <a:schemeClr val="accent4">
                        <a:lumMod val="20000"/>
                        <a:lumOff val="80000"/>
                      </a:schemeClr>
                    </a:solidFill>
                  </a:tcPr>
                </a:tc>
                <a:extLst>
                  <a:ext uri="{0D108BD9-81ED-4DB2-BD59-A6C34878D82A}">
                    <a16:rowId xmlns:a16="http://schemas.microsoft.com/office/drawing/2014/main" val="10000"/>
                  </a:ext>
                </a:extLst>
              </a:tr>
              <a:tr h="274500">
                <a:tc>
                  <a:txBody>
                    <a:bodyPr/>
                    <a:lstStyle/>
                    <a:p>
                      <a:pPr algn="ctr"/>
                      <a:r>
                        <a:rPr lang="en-GB" sz="1200" dirty="0"/>
                        <a:t>Proton</a:t>
                      </a:r>
                      <a:endParaRPr lang="en-GB" sz="1200" b="1" dirty="0"/>
                    </a:p>
                  </a:txBody>
                  <a:tcPr/>
                </a:tc>
                <a:tc>
                  <a:txBody>
                    <a:bodyPr/>
                    <a:lstStyle/>
                    <a:p>
                      <a:pPr algn="ctr"/>
                      <a:r>
                        <a:rPr lang="en-GB" sz="1200" dirty="0"/>
                        <a:t>+1</a:t>
                      </a:r>
                      <a:endParaRPr lang="en-GB" sz="1200" b="1" dirty="0"/>
                    </a:p>
                  </a:txBody>
                  <a:tcPr/>
                </a:tc>
                <a:tc>
                  <a:txBody>
                    <a:bodyPr/>
                    <a:lstStyle/>
                    <a:p>
                      <a:pPr algn="ctr"/>
                      <a:r>
                        <a:rPr lang="en-GB" sz="1200" dirty="0"/>
                        <a:t>1</a:t>
                      </a:r>
                      <a:endParaRPr lang="en-GB" sz="1200" b="1" dirty="0"/>
                    </a:p>
                  </a:txBody>
                  <a:tcPr/>
                </a:tc>
                <a:extLst>
                  <a:ext uri="{0D108BD9-81ED-4DB2-BD59-A6C34878D82A}">
                    <a16:rowId xmlns:a16="http://schemas.microsoft.com/office/drawing/2014/main" val="10001"/>
                  </a:ext>
                </a:extLst>
              </a:tr>
              <a:tr h="274500">
                <a:tc>
                  <a:txBody>
                    <a:bodyPr/>
                    <a:lstStyle/>
                    <a:p>
                      <a:pPr algn="ctr"/>
                      <a:r>
                        <a:rPr lang="en-GB" sz="1200" dirty="0"/>
                        <a:t>Neutron</a:t>
                      </a:r>
                      <a:endParaRPr lang="en-GB" sz="1200" b="1" dirty="0"/>
                    </a:p>
                  </a:txBody>
                  <a:tcPr/>
                </a:tc>
                <a:tc>
                  <a:txBody>
                    <a:bodyPr/>
                    <a:lstStyle/>
                    <a:p>
                      <a:pPr algn="ctr"/>
                      <a:r>
                        <a:rPr lang="en-GB" sz="1200" dirty="0"/>
                        <a:t>0</a:t>
                      </a:r>
                      <a:endParaRPr lang="en-GB" sz="1200" b="1" dirty="0"/>
                    </a:p>
                  </a:txBody>
                  <a:tcPr/>
                </a:tc>
                <a:tc>
                  <a:txBody>
                    <a:bodyPr/>
                    <a:lstStyle/>
                    <a:p>
                      <a:pPr algn="ctr"/>
                      <a:r>
                        <a:rPr lang="en-GB" sz="1200" dirty="0"/>
                        <a:t>1</a:t>
                      </a:r>
                      <a:endParaRPr lang="en-GB" sz="1200" b="1" dirty="0"/>
                    </a:p>
                  </a:txBody>
                  <a:tcPr/>
                </a:tc>
                <a:extLst>
                  <a:ext uri="{0D108BD9-81ED-4DB2-BD59-A6C34878D82A}">
                    <a16:rowId xmlns:a16="http://schemas.microsoft.com/office/drawing/2014/main" val="10002"/>
                  </a:ext>
                </a:extLst>
              </a:tr>
              <a:tr h="274500">
                <a:tc>
                  <a:txBody>
                    <a:bodyPr/>
                    <a:lstStyle/>
                    <a:p>
                      <a:pPr algn="ctr"/>
                      <a:r>
                        <a:rPr lang="en-GB" sz="1200" dirty="0"/>
                        <a:t>Electron</a:t>
                      </a:r>
                      <a:endParaRPr lang="en-GB" sz="1200" b="1" dirty="0"/>
                    </a:p>
                  </a:txBody>
                  <a:tcPr/>
                </a:tc>
                <a:tc>
                  <a:txBody>
                    <a:bodyPr/>
                    <a:lstStyle/>
                    <a:p>
                      <a:pPr algn="ctr"/>
                      <a:r>
                        <a:rPr lang="en-GB" sz="1200" dirty="0"/>
                        <a:t>-1</a:t>
                      </a:r>
                      <a:endParaRPr lang="en-GB" sz="1200" b="1" dirty="0"/>
                    </a:p>
                  </a:txBody>
                  <a:tcPr/>
                </a:tc>
                <a:tc>
                  <a:txBody>
                    <a:bodyPr/>
                    <a:lstStyle/>
                    <a:p>
                      <a:pPr algn="ctr"/>
                      <a:r>
                        <a:rPr lang="en-GB" sz="1200" dirty="0"/>
                        <a:t>Very small</a:t>
                      </a:r>
                      <a:endParaRPr lang="en-GB" sz="1200" b="1" dirty="0"/>
                    </a:p>
                  </a:txBody>
                  <a:tcPr/>
                </a:tc>
                <a:extLst>
                  <a:ext uri="{0D108BD9-81ED-4DB2-BD59-A6C34878D82A}">
                    <a16:rowId xmlns:a16="http://schemas.microsoft.com/office/drawing/2014/main" val="10003"/>
                  </a:ext>
                </a:extLst>
              </a:tr>
            </a:tbl>
          </a:graphicData>
        </a:graphic>
      </p:graphicFrame>
      <p:sp>
        <p:nvSpPr>
          <p:cNvPr id="378" name="TextBox 377"/>
          <p:cNvSpPr txBox="1"/>
          <p:nvPr/>
        </p:nvSpPr>
        <p:spPr>
          <a:xfrm>
            <a:off x="89272" y="5335189"/>
            <a:ext cx="653518" cy="738664"/>
          </a:xfrm>
          <a:prstGeom prst="rect">
            <a:avLst/>
          </a:prstGeom>
          <a:noFill/>
          <a:ln w="12700">
            <a:solidFill>
              <a:schemeClr val="tx1"/>
            </a:solidFill>
          </a:ln>
        </p:spPr>
        <p:txBody>
          <a:bodyPr wrap="square" rtlCol="0">
            <a:spAutoFit/>
          </a:bodyPr>
          <a:lstStyle/>
          <a:p>
            <a:pPr algn="ctr"/>
            <a:r>
              <a:rPr lang="en-GB" sz="1400" dirty="0"/>
              <a:t>7</a:t>
            </a:r>
          </a:p>
          <a:p>
            <a:pPr algn="ctr"/>
            <a:r>
              <a:rPr lang="en-GB" sz="1400" dirty="0"/>
              <a:t>Li</a:t>
            </a:r>
          </a:p>
          <a:p>
            <a:pPr algn="ctr"/>
            <a:r>
              <a:rPr lang="en-GB" sz="1400" dirty="0"/>
              <a:t>3</a:t>
            </a:r>
          </a:p>
        </p:txBody>
      </p:sp>
      <p:graphicFrame>
        <p:nvGraphicFramePr>
          <p:cNvPr id="388" name="Table 387"/>
          <p:cNvGraphicFramePr>
            <a:graphicFrameLocks noGrp="1"/>
          </p:cNvGraphicFramePr>
          <p:nvPr>
            <p:extLst/>
          </p:nvPr>
        </p:nvGraphicFramePr>
        <p:xfrm>
          <a:off x="830100" y="5257411"/>
          <a:ext cx="4827894" cy="914053"/>
        </p:xfrm>
        <a:graphic>
          <a:graphicData uri="http://schemas.openxmlformats.org/drawingml/2006/table">
            <a:tbl>
              <a:tblPr firstRow="1" bandRow="1">
                <a:tableStyleId>{5940675A-B579-460E-94D1-54222C63F5DA}</a:tableStyleId>
              </a:tblPr>
              <a:tblGrid>
                <a:gridCol w="1092422">
                  <a:extLst>
                    <a:ext uri="{9D8B030D-6E8A-4147-A177-3AD203B41FA5}">
                      <a16:colId xmlns:a16="http://schemas.microsoft.com/office/drawing/2014/main" val="20000"/>
                    </a:ext>
                  </a:extLst>
                </a:gridCol>
                <a:gridCol w="1743590">
                  <a:extLst>
                    <a:ext uri="{9D8B030D-6E8A-4147-A177-3AD203B41FA5}">
                      <a16:colId xmlns:a16="http://schemas.microsoft.com/office/drawing/2014/main" val="20001"/>
                    </a:ext>
                  </a:extLst>
                </a:gridCol>
                <a:gridCol w="1991882">
                  <a:extLst>
                    <a:ext uri="{9D8B030D-6E8A-4147-A177-3AD203B41FA5}">
                      <a16:colId xmlns:a16="http://schemas.microsoft.com/office/drawing/2014/main" val="20002"/>
                    </a:ext>
                  </a:extLst>
                </a:gridCol>
              </a:tblGrid>
              <a:tr h="300875">
                <a:tc>
                  <a:txBody>
                    <a:bodyPr/>
                    <a:lstStyle/>
                    <a:p>
                      <a:pPr algn="ctr"/>
                      <a:r>
                        <a:rPr lang="en-GB" sz="1200" b="1" dirty="0">
                          <a:solidFill>
                            <a:schemeClr val="tx1"/>
                          </a:solidFill>
                        </a:rPr>
                        <a:t>Mass number</a:t>
                      </a:r>
                    </a:p>
                  </a:txBody>
                  <a:tcPr anchor="ctr">
                    <a:solidFill>
                      <a:schemeClr val="accent4">
                        <a:lumMod val="20000"/>
                        <a:lumOff val="80000"/>
                      </a:schemeClr>
                    </a:solidFill>
                  </a:tcPr>
                </a:tc>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The sum of the protons and neutrons in the nucleus</a:t>
                      </a:r>
                    </a:p>
                  </a:txBody>
                  <a:tcPr anchor="ctr">
                    <a:solidFill>
                      <a:schemeClr val="bg1"/>
                    </a:solidFill>
                  </a:tcPr>
                </a:tc>
                <a:tc hMerge="1">
                  <a:txBody>
                    <a:bodyPr/>
                    <a:lstStyle/>
                    <a:p>
                      <a:pPr algn="ctr"/>
                      <a:endParaRPr lang="en-GB" sz="1200" b="0" i="0" dirty="0">
                        <a:solidFill>
                          <a:schemeClr val="tx1"/>
                        </a:solidFill>
                      </a:endParaRPr>
                    </a:p>
                  </a:txBody>
                  <a:tcPr anchor="ctr"/>
                </a:tc>
                <a:extLst>
                  <a:ext uri="{0D108BD9-81ED-4DB2-BD59-A6C34878D82A}">
                    <a16:rowId xmlns:a16="http://schemas.microsoft.com/office/drawing/2014/main" val="10000"/>
                  </a:ext>
                </a:extLst>
              </a:tr>
              <a:tr h="613178">
                <a:tc>
                  <a:txBody>
                    <a:bodyPr/>
                    <a:lstStyle/>
                    <a:p>
                      <a:pPr algn="ctr"/>
                      <a:r>
                        <a:rPr lang="en-GB" sz="1200" b="1" dirty="0">
                          <a:solidFill>
                            <a:schemeClr val="tx1"/>
                          </a:solidFill>
                        </a:rPr>
                        <a:t>Atomic number</a:t>
                      </a:r>
                    </a:p>
                  </a:txBody>
                  <a:tcPr anchor="ctr">
                    <a:solidFill>
                      <a:schemeClr val="accent4">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The number of protons in the atom</a:t>
                      </a: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Number of electrons = number of protons </a:t>
                      </a:r>
                    </a:p>
                  </a:txBody>
                  <a:tcPr anchor="ctr"/>
                </a:tc>
                <a:extLst>
                  <a:ext uri="{0D108BD9-81ED-4DB2-BD59-A6C34878D82A}">
                    <a16:rowId xmlns:a16="http://schemas.microsoft.com/office/drawing/2014/main" val="10001"/>
                  </a:ext>
                </a:extLst>
              </a:tr>
            </a:tbl>
          </a:graphicData>
        </a:graphic>
      </p:graphicFrame>
      <p:cxnSp>
        <p:nvCxnSpPr>
          <p:cNvPr id="389" name="Straight Arrow Connector 388"/>
          <p:cNvCxnSpPr/>
          <p:nvPr/>
        </p:nvCxnSpPr>
        <p:spPr>
          <a:xfrm flipH="1" flipV="1">
            <a:off x="527989" y="5971481"/>
            <a:ext cx="428941" cy="4629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2" name="Straight Arrow Connector 391"/>
          <p:cNvCxnSpPr/>
          <p:nvPr/>
        </p:nvCxnSpPr>
        <p:spPr>
          <a:xfrm flipH="1">
            <a:off x="534175" y="5452165"/>
            <a:ext cx="422755" cy="2964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87" name="Table 586"/>
          <p:cNvGraphicFramePr>
            <a:graphicFrameLocks noGrp="1"/>
          </p:cNvGraphicFramePr>
          <p:nvPr>
            <p:extLst/>
          </p:nvPr>
        </p:nvGraphicFramePr>
        <p:xfrm>
          <a:off x="65077" y="2735696"/>
          <a:ext cx="4048387" cy="808024"/>
        </p:xfrm>
        <a:graphic>
          <a:graphicData uri="http://schemas.openxmlformats.org/drawingml/2006/table">
            <a:tbl>
              <a:tblPr firstRow="1" bandRow="1">
                <a:tableStyleId>{5940675A-B579-460E-94D1-54222C63F5DA}</a:tableStyleId>
              </a:tblPr>
              <a:tblGrid>
                <a:gridCol w="1346959">
                  <a:extLst>
                    <a:ext uri="{9D8B030D-6E8A-4147-A177-3AD203B41FA5}">
                      <a16:colId xmlns:a16="http://schemas.microsoft.com/office/drawing/2014/main" val="20000"/>
                    </a:ext>
                  </a:extLst>
                </a:gridCol>
                <a:gridCol w="2701428">
                  <a:extLst>
                    <a:ext uri="{9D8B030D-6E8A-4147-A177-3AD203B41FA5}">
                      <a16:colId xmlns:a16="http://schemas.microsoft.com/office/drawing/2014/main" val="20001"/>
                    </a:ext>
                  </a:extLst>
                </a:gridCol>
              </a:tblGrid>
              <a:tr h="251319">
                <a:tc>
                  <a:txBody>
                    <a:bodyPr/>
                    <a:lstStyle/>
                    <a:p>
                      <a:pPr algn="ctr"/>
                      <a:r>
                        <a:rPr lang="en-GB" sz="1200" b="1" dirty="0">
                          <a:solidFill>
                            <a:schemeClr val="tx1"/>
                          </a:solidFill>
                        </a:rPr>
                        <a:t>Central nucleus</a:t>
                      </a:r>
                    </a:p>
                  </a:txBody>
                  <a:tcPr anchor="ctr">
                    <a:solidFill>
                      <a:srgbClr val="EBCCEC"/>
                    </a:solidFill>
                  </a:tcPr>
                </a:tc>
                <a:tc>
                  <a:txBody>
                    <a:bodyPr/>
                    <a:lstStyle/>
                    <a:p>
                      <a:pPr algn="ctr"/>
                      <a:r>
                        <a:rPr lang="en-GB" sz="1200" b="1" i="0" dirty="0">
                          <a:solidFill>
                            <a:schemeClr val="tx1"/>
                          </a:solidFill>
                        </a:rPr>
                        <a:t>Contains protons and neutrons</a:t>
                      </a:r>
                    </a:p>
                  </a:txBody>
                  <a:tcPr anchor="ctr"/>
                </a:tc>
                <a:extLst>
                  <a:ext uri="{0D108BD9-81ED-4DB2-BD59-A6C34878D82A}">
                    <a16:rowId xmlns:a16="http://schemas.microsoft.com/office/drawing/2014/main" val="10000"/>
                  </a:ext>
                </a:extLst>
              </a:tr>
              <a:tr h="533704">
                <a:tc>
                  <a:txBody>
                    <a:bodyPr/>
                    <a:lstStyle/>
                    <a:p>
                      <a:pPr algn="ctr"/>
                      <a:r>
                        <a:rPr lang="en-GB" sz="1200" b="1" dirty="0">
                          <a:solidFill>
                            <a:schemeClr val="tx1"/>
                          </a:solidFill>
                        </a:rPr>
                        <a:t>Electron shells</a:t>
                      </a:r>
                    </a:p>
                  </a:txBody>
                  <a:tcPr anchor="ctr">
                    <a:solidFill>
                      <a:srgbClr val="EBCCEC"/>
                    </a:solidFill>
                  </a:tcPr>
                </a:tc>
                <a:tc>
                  <a:txBody>
                    <a:bodyPr/>
                    <a:lstStyle/>
                    <a:p>
                      <a:pPr algn="ctr"/>
                      <a:r>
                        <a:rPr lang="en-GB" sz="1200" b="1" i="0" dirty="0">
                          <a:solidFill>
                            <a:schemeClr val="tx1"/>
                          </a:solidFill>
                        </a:rPr>
                        <a:t>Contains electrons</a:t>
                      </a:r>
                    </a:p>
                  </a:txBody>
                  <a:tcPr anchor="ctr"/>
                </a:tc>
                <a:extLst>
                  <a:ext uri="{0D108BD9-81ED-4DB2-BD59-A6C34878D82A}">
                    <a16:rowId xmlns:a16="http://schemas.microsoft.com/office/drawing/2014/main" val="10001"/>
                  </a:ext>
                </a:extLst>
              </a:tr>
            </a:tbl>
          </a:graphicData>
        </a:graphic>
      </p:graphicFrame>
      <p:sp>
        <p:nvSpPr>
          <p:cNvPr id="590" name="TextBox 589"/>
          <p:cNvSpPr txBox="1"/>
          <p:nvPr/>
        </p:nvSpPr>
        <p:spPr>
          <a:xfrm>
            <a:off x="37359" y="2400406"/>
            <a:ext cx="4056133" cy="307777"/>
          </a:xfrm>
          <a:prstGeom prst="rect">
            <a:avLst/>
          </a:prstGeom>
          <a:solidFill>
            <a:srgbClr val="EBCCEC"/>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b="1" dirty="0" smtClean="0">
                <a:solidFill>
                  <a:schemeClr val="tx1"/>
                </a:solidFill>
              </a:rPr>
              <a:t>Section 2: Electron configuration</a:t>
            </a:r>
            <a:endParaRPr lang="en-GB" sz="1400" b="1" dirty="0">
              <a:solidFill>
                <a:schemeClr val="tx1"/>
              </a:solidFill>
            </a:endParaRPr>
          </a:p>
        </p:txBody>
      </p:sp>
      <p:graphicFrame>
        <p:nvGraphicFramePr>
          <p:cNvPr id="591" name="Table 590"/>
          <p:cNvGraphicFramePr>
            <a:graphicFrameLocks noGrp="1"/>
          </p:cNvGraphicFramePr>
          <p:nvPr>
            <p:extLst/>
          </p:nvPr>
        </p:nvGraphicFramePr>
        <p:xfrm>
          <a:off x="4089475" y="2307085"/>
          <a:ext cx="2080823" cy="1622219"/>
        </p:xfrm>
        <a:graphic>
          <a:graphicData uri="http://schemas.openxmlformats.org/drawingml/2006/table">
            <a:tbl>
              <a:tblPr firstRow="1" bandRow="1">
                <a:tableStyleId>{5940675A-B579-460E-94D1-54222C63F5DA}</a:tableStyleId>
              </a:tblPr>
              <a:tblGrid>
                <a:gridCol w="865812">
                  <a:extLst>
                    <a:ext uri="{9D8B030D-6E8A-4147-A177-3AD203B41FA5}">
                      <a16:colId xmlns:a16="http://schemas.microsoft.com/office/drawing/2014/main" val="20000"/>
                    </a:ext>
                  </a:extLst>
                </a:gridCol>
                <a:gridCol w="1215011">
                  <a:extLst>
                    <a:ext uri="{9D8B030D-6E8A-4147-A177-3AD203B41FA5}">
                      <a16:colId xmlns:a16="http://schemas.microsoft.com/office/drawing/2014/main" val="20001"/>
                    </a:ext>
                  </a:extLst>
                </a:gridCol>
              </a:tblGrid>
              <a:tr h="306938">
                <a:tc>
                  <a:txBody>
                    <a:bodyPr/>
                    <a:lstStyle/>
                    <a:p>
                      <a:pPr algn="ctr"/>
                      <a:r>
                        <a:rPr lang="en-GB" sz="1200" b="1" dirty="0">
                          <a:solidFill>
                            <a:schemeClr val="tx1"/>
                          </a:solidFill>
                        </a:rPr>
                        <a:t>Electronic shell</a:t>
                      </a:r>
                    </a:p>
                  </a:txBody>
                  <a:tcPr anchor="ctr">
                    <a:solidFill>
                      <a:srgbClr val="EBCCEC"/>
                    </a:solidFill>
                  </a:tcPr>
                </a:tc>
                <a:tc>
                  <a:txBody>
                    <a:bodyPr/>
                    <a:lstStyle/>
                    <a:p>
                      <a:pPr algn="ctr"/>
                      <a:r>
                        <a:rPr lang="en-GB" sz="1200" b="1" i="0" dirty="0">
                          <a:solidFill>
                            <a:schemeClr val="tx1"/>
                          </a:solidFill>
                        </a:rPr>
                        <a:t>Max</a:t>
                      </a:r>
                      <a:r>
                        <a:rPr lang="en-GB" sz="1200" b="1" i="0" baseline="0" dirty="0">
                          <a:solidFill>
                            <a:schemeClr val="tx1"/>
                          </a:solidFill>
                        </a:rPr>
                        <a:t> number of </a:t>
                      </a:r>
                      <a:r>
                        <a:rPr lang="en-GB" sz="1200" b="1" i="0" dirty="0">
                          <a:solidFill>
                            <a:schemeClr val="tx1"/>
                          </a:solidFill>
                        </a:rPr>
                        <a:t> electrons</a:t>
                      </a:r>
                    </a:p>
                  </a:txBody>
                  <a:tcPr anchor="ctr"/>
                </a:tc>
                <a:extLst>
                  <a:ext uri="{0D108BD9-81ED-4DB2-BD59-A6C34878D82A}">
                    <a16:rowId xmlns:a16="http://schemas.microsoft.com/office/drawing/2014/main" val="10000"/>
                  </a:ext>
                </a:extLst>
              </a:tr>
              <a:tr h="302466">
                <a:tc>
                  <a:txBody>
                    <a:bodyPr/>
                    <a:lstStyle/>
                    <a:p>
                      <a:pPr algn="ctr"/>
                      <a:r>
                        <a:rPr lang="en-GB" sz="1200" b="1" dirty="0">
                          <a:solidFill>
                            <a:schemeClr val="tx1"/>
                          </a:solidFill>
                        </a:rPr>
                        <a:t>1</a:t>
                      </a:r>
                    </a:p>
                  </a:txBody>
                  <a:tcPr anchor="ctr">
                    <a:solidFill>
                      <a:srgbClr val="EBCCEC"/>
                    </a:solidFill>
                  </a:tcPr>
                </a:tc>
                <a:tc>
                  <a:txBody>
                    <a:bodyPr/>
                    <a:lstStyle/>
                    <a:p>
                      <a:pPr algn="ctr"/>
                      <a:r>
                        <a:rPr lang="en-GB" sz="1200" b="1" i="0" dirty="0">
                          <a:solidFill>
                            <a:schemeClr val="tx1"/>
                          </a:solidFill>
                        </a:rPr>
                        <a:t>2</a:t>
                      </a:r>
                    </a:p>
                  </a:txBody>
                  <a:tcPr anchor="ctr"/>
                </a:tc>
                <a:extLst>
                  <a:ext uri="{0D108BD9-81ED-4DB2-BD59-A6C34878D82A}">
                    <a16:rowId xmlns:a16="http://schemas.microsoft.com/office/drawing/2014/main" val="10001"/>
                  </a:ext>
                </a:extLst>
              </a:tr>
              <a:tr h="282431">
                <a:tc>
                  <a:txBody>
                    <a:bodyPr/>
                    <a:lstStyle/>
                    <a:p>
                      <a:pPr algn="ctr"/>
                      <a:r>
                        <a:rPr lang="en-GB" sz="1200" b="1" dirty="0">
                          <a:solidFill>
                            <a:schemeClr val="tx1"/>
                          </a:solidFill>
                        </a:rPr>
                        <a:t>2</a:t>
                      </a:r>
                    </a:p>
                  </a:txBody>
                  <a:tcPr anchor="ctr">
                    <a:solidFill>
                      <a:srgbClr val="EBCCEC"/>
                    </a:solidFill>
                  </a:tcPr>
                </a:tc>
                <a:tc>
                  <a:txBody>
                    <a:bodyPr/>
                    <a:lstStyle/>
                    <a:p>
                      <a:pPr algn="ctr"/>
                      <a:r>
                        <a:rPr lang="en-GB" sz="1200" b="1" i="0" dirty="0">
                          <a:solidFill>
                            <a:schemeClr val="tx1"/>
                          </a:solidFill>
                        </a:rPr>
                        <a:t>8</a:t>
                      </a:r>
                    </a:p>
                  </a:txBody>
                  <a:tcPr anchor="ctr"/>
                </a:tc>
                <a:extLst>
                  <a:ext uri="{0D108BD9-81ED-4DB2-BD59-A6C34878D82A}">
                    <a16:rowId xmlns:a16="http://schemas.microsoft.com/office/drawing/2014/main" val="10002"/>
                  </a:ext>
                </a:extLst>
              </a:tr>
              <a:tr h="290061">
                <a:tc>
                  <a:txBody>
                    <a:bodyPr/>
                    <a:lstStyle/>
                    <a:p>
                      <a:pPr algn="ctr"/>
                      <a:r>
                        <a:rPr lang="en-GB" sz="1200" b="1" dirty="0">
                          <a:solidFill>
                            <a:schemeClr val="tx1"/>
                          </a:solidFill>
                        </a:rPr>
                        <a:t>3</a:t>
                      </a:r>
                    </a:p>
                  </a:txBody>
                  <a:tcPr anchor="ctr">
                    <a:solidFill>
                      <a:srgbClr val="EBCCEC"/>
                    </a:solidFill>
                  </a:tcPr>
                </a:tc>
                <a:tc>
                  <a:txBody>
                    <a:bodyPr/>
                    <a:lstStyle/>
                    <a:p>
                      <a:pPr algn="ctr"/>
                      <a:r>
                        <a:rPr lang="en-GB" sz="1200" b="1" i="0" dirty="0">
                          <a:solidFill>
                            <a:schemeClr val="tx1"/>
                          </a:solidFill>
                        </a:rPr>
                        <a:t>8</a:t>
                      </a:r>
                    </a:p>
                  </a:txBody>
                  <a:tcPr anchor="ctr"/>
                </a:tc>
                <a:extLst>
                  <a:ext uri="{0D108BD9-81ED-4DB2-BD59-A6C34878D82A}">
                    <a16:rowId xmlns:a16="http://schemas.microsoft.com/office/drawing/2014/main" val="10003"/>
                  </a:ext>
                </a:extLst>
              </a:tr>
              <a:tr h="290061">
                <a:tc>
                  <a:txBody>
                    <a:bodyPr/>
                    <a:lstStyle/>
                    <a:p>
                      <a:pPr algn="ctr"/>
                      <a:r>
                        <a:rPr lang="en-GB" sz="1200" b="1" dirty="0">
                          <a:solidFill>
                            <a:schemeClr val="tx1"/>
                          </a:solidFill>
                        </a:rPr>
                        <a:t>4</a:t>
                      </a:r>
                    </a:p>
                  </a:txBody>
                  <a:tcPr anchor="ctr">
                    <a:solidFill>
                      <a:srgbClr val="EBCCEC"/>
                    </a:solidFill>
                  </a:tcPr>
                </a:tc>
                <a:tc>
                  <a:txBody>
                    <a:bodyPr/>
                    <a:lstStyle/>
                    <a:p>
                      <a:pPr algn="ctr"/>
                      <a:r>
                        <a:rPr lang="en-GB" sz="1200" b="1" i="0" dirty="0">
                          <a:solidFill>
                            <a:schemeClr val="tx1"/>
                          </a:solidFill>
                        </a:rPr>
                        <a:t>2</a:t>
                      </a:r>
                    </a:p>
                  </a:txBody>
                  <a:tcPr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23190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6466" y="17720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1</a:t>
            </a:r>
          </a:p>
        </p:txBody>
      </p:sp>
      <p:sp>
        <p:nvSpPr>
          <p:cNvPr id="33" name="Oval 32">
            <a:extLst>
              <a:ext uri="{FF2B5EF4-FFF2-40B4-BE49-F238E27FC236}">
                <a16:creationId xmlns:a16="http://schemas.microsoft.com/office/drawing/2014/main" id="{A747307F-380E-42BB-8EC7-AA8DD4DECE66}"/>
              </a:ext>
            </a:extLst>
          </p:cNvPr>
          <p:cNvSpPr/>
          <p:nvPr/>
        </p:nvSpPr>
        <p:spPr>
          <a:xfrm>
            <a:off x="190506" y="40646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2</a:t>
            </a:r>
            <a:endParaRPr lang="en-GB" sz="6000" dirty="0"/>
          </a:p>
        </p:txBody>
      </p:sp>
      <p:cxnSp>
        <p:nvCxnSpPr>
          <p:cNvPr id="36" name="Straight Connector 35"/>
          <p:cNvCxnSpPr/>
          <p:nvPr/>
        </p:nvCxnSpPr>
        <p:spPr>
          <a:xfrm>
            <a:off x="61430" y="339993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3581" y="548400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A747307F-380E-42BB-8EC7-AA8DD4DECE66}"/>
              </a:ext>
            </a:extLst>
          </p:cNvPr>
          <p:cNvSpPr/>
          <p:nvPr/>
        </p:nvSpPr>
        <p:spPr>
          <a:xfrm>
            <a:off x="291577" y="590420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3</a:t>
            </a:r>
            <a:endParaRPr lang="en-GB" sz="6000" dirty="0"/>
          </a:p>
        </p:txBody>
      </p:sp>
      <p:cxnSp>
        <p:nvCxnSpPr>
          <p:cNvPr id="47" name="Straight Connector 46"/>
          <p:cNvCxnSpPr/>
          <p:nvPr/>
        </p:nvCxnSpPr>
        <p:spPr>
          <a:xfrm>
            <a:off x="-21197" y="7383439"/>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A747307F-380E-42BB-8EC7-AA8DD4DECE66}"/>
              </a:ext>
            </a:extLst>
          </p:cNvPr>
          <p:cNvSpPr/>
          <p:nvPr/>
        </p:nvSpPr>
        <p:spPr>
          <a:xfrm>
            <a:off x="291577" y="772521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4</a:t>
            </a:r>
            <a:endParaRPr lang="en-GB" sz="6000" dirty="0"/>
          </a:p>
        </p:txBody>
      </p:sp>
      <p:sp>
        <p:nvSpPr>
          <p:cNvPr id="50" name="Rectangle 49"/>
          <p:cNvSpPr/>
          <p:nvPr/>
        </p:nvSpPr>
        <p:spPr>
          <a:xfrm>
            <a:off x="1543737" y="300942"/>
            <a:ext cx="9493345"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Energy Autumn 1</a:t>
            </a:r>
            <a:endParaRPr lang="en-GB" sz="6000" dirty="0">
              <a:solidFill>
                <a:srgbClr val="FFFF00"/>
              </a:solidFill>
            </a:endParaRPr>
          </a:p>
        </p:txBody>
      </p:sp>
      <p:graphicFrame>
        <p:nvGraphicFramePr>
          <p:cNvPr id="51" name="Table 50"/>
          <p:cNvGraphicFramePr>
            <a:graphicFrameLocks noGrp="1"/>
          </p:cNvGraphicFramePr>
          <p:nvPr>
            <p:extLst>
              <p:ext uri="{D42A27DB-BD31-4B8C-83A1-F6EECF244321}">
                <p14:modId xmlns:p14="http://schemas.microsoft.com/office/powerpoint/2010/main" val="2657471135"/>
              </p:ext>
            </p:extLst>
          </p:nvPr>
        </p:nvGraphicFramePr>
        <p:xfrm>
          <a:off x="1269245" y="1673113"/>
          <a:ext cx="3871272" cy="10972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1370991565"/>
                    </a:ext>
                  </a:extLst>
                </a:gridCol>
                <a:gridCol w="2834640">
                  <a:extLst>
                    <a:ext uri="{9D8B030D-6E8A-4147-A177-3AD203B41FA5}">
                      <a16:colId xmlns:a16="http://schemas.microsoft.com/office/drawing/2014/main" val="2694981659"/>
                    </a:ext>
                  </a:extLst>
                </a:gridCol>
              </a:tblGrid>
              <a:tr h="265491">
                <a:tc>
                  <a:txBody>
                    <a:bodyPr/>
                    <a:lstStyle/>
                    <a:p>
                      <a:pPr algn="ctr"/>
                      <a:r>
                        <a:rPr lang="en-GB" sz="1200" b="1" dirty="0"/>
                        <a:t>Mechanical</a:t>
                      </a:r>
                    </a:p>
                  </a:txBody>
                  <a:tcPr anchor="ctr">
                    <a:solidFill>
                      <a:schemeClr val="accent2">
                        <a:lumMod val="20000"/>
                        <a:lumOff val="80000"/>
                      </a:schemeClr>
                    </a:solidFill>
                  </a:tcPr>
                </a:tc>
                <a:tc>
                  <a:txBody>
                    <a:bodyPr/>
                    <a:lstStyle/>
                    <a:p>
                      <a:pPr algn="ctr"/>
                      <a:r>
                        <a:rPr lang="en-GB" sz="1200" b="1" i="1" dirty="0">
                          <a:solidFill>
                            <a:schemeClr val="tx1"/>
                          </a:solidFill>
                        </a:rPr>
                        <a:t>Force acts upon an object</a:t>
                      </a:r>
                    </a:p>
                  </a:txBody>
                  <a:tcPr anchor="ctr"/>
                </a:tc>
                <a:extLst>
                  <a:ext uri="{0D108BD9-81ED-4DB2-BD59-A6C34878D82A}">
                    <a16:rowId xmlns:a16="http://schemas.microsoft.com/office/drawing/2014/main" val="2887359845"/>
                  </a:ext>
                </a:extLst>
              </a:tr>
              <a:tr h="170597">
                <a:tc>
                  <a:txBody>
                    <a:bodyPr/>
                    <a:lstStyle/>
                    <a:p>
                      <a:pPr algn="ctr"/>
                      <a:r>
                        <a:rPr lang="en-GB" sz="1200" b="1" dirty="0"/>
                        <a:t>Electrical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Electric current flow</a:t>
                      </a:r>
                    </a:p>
                  </a:txBody>
                  <a:tcPr anchor="ctr"/>
                </a:tc>
                <a:extLst>
                  <a:ext uri="{0D108BD9-81ED-4DB2-BD59-A6C34878D82A}">
                    <a16:rowId xmlns:a16="http://schemas.microsoft.com/office/drawing/2014/main" val="2520280075"/>
                  </a:ext>
                </a:extLst>
              </a:tr>
              <a:tr h="209148">
                <a:tc>
                  <a:txBody>
                    <a:bodyPr/>
                    <a:lstStyle/>
                    <a:p>
                      <a:pPr algn="ctr"/>
                      <a:r>
                        <a:rPr lang="en-GB" sz="1200" b="1" dirty="0"/>
                        <a:t>Heat</a:t>
                      </a:r>
                    </a:p>
                  </a:txBody>
                  <a:tcPr anchor="ctr">
                    <a:solidFill>
                      <a:schemeClr val="accent2">
                        <a:lumMod val="20000"/>
                        <a:lumOff val="80000"/>
                      </a:schemeClr>
                    </a:solidFill>
                  </a:tcPr>
                </a:tc>
                <a:tc>
                  <a:txBody>
                    <a:bodyPr/>
                    <a:lstStyle/>
                    <a:p>
                      <a:pPr algn="ctr"/>
                      <a:r>
                        <a:rPr lang="en-GB" sz="1200" b="1" i="1" dirty="0">
                          <a:solidFill>
                            <a:schemeClr val="tx1"/>
                          </a:solidFill>
                        </a:rPr>
                        <a:t>Temperature  difference between</a:t>
                      </a:r>
                      <a:r>
                        <a:rPr lang="en-GB" sz="1200" b="1" i="1" baseline="0" dirty="0">
                          <a:solidFill>
                            <a:schemeClr val="tx1"/>
                          </a:solidFill>
                        </a:rPr>
                        <a:t> objects</a:t>
                      </a:r>
                      <a:endParaRPr lang="en-GB" sz="1200" b="1" i="1" dirty="0">
                        <a:solidFill>
                          <a:schemeClr val="tx1"/>
                        </a:solidFill>
                      </a:endParaRPr>
                    </a:p>
                  </a:txBody>
                  <a:tcPr anchor="ctr"/>
                </a:tc>
                <a:extLst>
                  <a:ext uri="{0D108BD9-81ED-4DB2-BD59-A6C34878D82A}">
                    <a16:rowId xmlns:a16="http://schemas.microsoft.com/office/drawing/2014/main" val="3148939539"/>
                  </a:ext>
                </a:extLst>
              </a:tr>
              <a:tr h="201528">
                <a:tc>
                  <a:txBody>
                    <a:bodyPr/>
                    <a:lstStyle/>
                    <a:p>
                      <a:pPr algn="ctr"/>
                      <a:r>
                        <a:rPr lang="en-GB" sz="1200" b="1" dirty="0"/>
                        <a:t>Radiation</a:t>
                      </a:r>
                    </a:p>
                  </a:txBody>
                  <a:tcPr anchor="ctr">
                    <a:solidFill>
                      <a:schemeClr val="accent2">
                        <a:lumMod val="20000"/>
                        <a:lumOff val="80000"/>
                      </a:schemeClr>
                    </a:solidFill>
                  </a:tcPr>
                </a:tc>
                <a:tc>
                  <a:txBody>
                    <a:bodyPr/>
                    <a:lstStyle/>
                    <a:p>
                      <a:pPr algn="ctr"/>
                      <a:r>
                        <a:rPr lang="en-GB" sz="1200" b="1" i="1" dirty="0">
                          <a:solidFill>
                            <a:schemeClr val="tx1"/>
                          </a:solidFill>
                        </a:rPr>
                        <a:t>Electromagnetic waves</a:t>
                      </a:r>
                      <a:r>
                        <a:rPr lang="en-GB" sz="1200" b="1" i="1" baseline="0" dirty="0">
                          <a:solidFill>
                            <a:schemeClr val="tx1"/>
                          </a:solidFill>
                        </a:rPr>
                        <a:t> or sound</a:t>
                      </a:r>
                      <a:endParaRPr lang="en-GB" sz="1200" b="1" i="1" dirty="0">
                        <a:solidFill>
                          <a:schemeClr val="tx1"/>
                        </a:solidFill>
                      </a:endParaRPr>
                    </a:p>
                  </a:txBody>
                  <a:tcPr anchor="ctr"/>
                </a:tc>
                <a:extLst>
                  <a:ext uri="{0D108BD9-81ED-4DB2-BD59-A6C34878D82A}">
                    <a16:rowId xmlns:a16="http://schemas.microsoft.com/office/drawing/2014/main" val="2025909716"/>
                  </a:ext>
                </a:extLst>
              </a:tr>
            </a:tbl>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1214483560"/>
              </p:ext>
            </p:extLst>
          </p:nvPr>
        </p:nvGraphicFramePr>
        <p:xfrm>
          <a:off x="5611634" y="1434787"/>
          <a:ext cx="5937525" cy="1766318"/>
        </p:xfrm>
        <a:graphic>
          <a:graphicData uri="http://schemas.openxmlformats.org/drawingml/2006/table">
            <a:tbl>
              <a:tblPr firstRow="1" bandRow="1">
                <a:tableStyleId>{5940675A-B579-460E-94D1-54222C63F5DA}</a:tableStyleId>
              </a:tblPr>
              <a:tblGrid>
                <a:gridCol w="1011927">
                  <a:extLst>
                    <a:ext uri="{9D8B030D-6E8A-4147-A177-3AD203B41FA5}">
                      <a16:colId xmlns:a16="http://schemas.microsoft.com/office/drawing/2014/main" val="20000"/>
                    </a:ext>
                  </a:extLst>
                </a:gridCol>
                <a:gridCol w="1363579">
                  <a:extLst>
                    <a:ext uri="{9D8B030D-6E8A-4147-A177-3AD203B41FA5}">
                      <a16:colId xmlns:a16="http://schemas.microsoft.com/office/drawing/2014/main" val="20001"/>
                    </a:ext>
                  </a:extLst>
                </a:gridCol>
                <a:gridCol w="3562019">
                  <a:extLst>
                    <a:ext uri="{9D8B030D-6E8A-4147-A177-3AD203B41FA5}">
                      <a16:colId xmlns:a16="http://schemas.microsoft.com/office/drawing/2014/main" val="20002"/>
                    </a:ext>
                  </a:extLst>
                </a:gridCol>
              </a:tblGrid>
              <a:tr h="486158">
                <a:tc>
                  <a:txBody>
                    <a:bodyPr/>
                    <a:lstStyle/>
                    <a:p>
                      <a:pPr algn="ctr"/>
                      <a:r>
                        <a:rPr lang="en-GB" sz="1200" b="0" dirty="0">
                          <a:solidFill>
                            <a:schemeClr val="tx1"/>
                          </a:solidFill>
                        </a:rPr>
                        <a:t>Kinetic energy</a:t>
                      </a:r>
                    </a:p>
                  </a:txBody>
                  <a:tcPr anchor="ctr">
                    <a:solidFill>
                      <a:schemeClr val="accent2">
                        <a:lumMod val="20000"/>
                        <a:lumOff val="80000"/>
                      </a:schemeClr>
                    </a:solidFill>
                  </a:tcPr>
                </a:tc>
                <a:tc>
                  <a:txBody>
                    <a:bodyPr/>
                    <a:lstStyle/>
                    <a:p>
                      <a:pPr algn="ctr"/>
                      <a:r>
                        <a:rPr lang="en-GB" sz="1200" b="0" i="1" dirty="0">
                          <a:solidFill>
                            <a:schemeClr val="tx1"/>
                          </a:solidFill>
                        </a:rPr>
                        <a:t>Energy</a:t>
                      </a:r>
                      <a:r>
                        <a:rPr lang="en-GB" sz="1200" b="0" i="1" baseline="0" dirty="0">
                          <a:solidFill>
                            <a:schemeClr val="tx1"/>
                          </a:solidFill>
                        </a:rPr>
                        <a:t> s</a:t>
                      </a:r>
                      <a:r>
                        <a:rPr lang="en-GB" sz="1200" b="0" i="1" dirty="0">
                          <a:solidFill>
                            <a:schemeClr val="tx1"/>
                          </a:solidFill>
                        </a:rPr>
                        <a:t>tored by a moving object</a:t>
                      </a:r>
                    </a:p>
                  </a:txBody>
                  <a:tcPr anchor="ctr"/>
                </a:tc>
                <a:tc>
                  <a:txBody>
                    <a:bodyPr/>
                    <a:lstStyle/>
                    <a:p>
                      <a:pPr algn="ctr"/>
                      <a:r>
                        <a:rPr lang="en-GB" sz="1200" dirty="0">
                          <a:solidFill>
                            <a:schemeClr val="tx1"/>
                          </a:solidFill>
                        </a:rPr>
                        <a:t>½ X mass X (speed)</a:t>
                      </a:r>
                      <a:r>
                        <a:rPr lang="en-GB" sz="1200" baseline="30000" dirty="0">
                          <a:solidFill>
                            <a:schemeClr val="tx1"/>
                          </a:solidFill>
                        </a:rPr>
                        <a:t>2</a:t>
                      </a:r>
                      <a:r>
                        <a:rPr lang="en-GB" sz="1200" dirty="0">
                          <a:solidFill>
                            <a:schemeClr val="tx1"/>
                          </a:solidFill>
                        </a:rPr>
                        <a:t> </a:t>
                      </a:r>
                    </a:p>
                    <a:p>
                      <a:pPr algn="ctr"/>
                      <a:r>
                        <a:rPr lang="en-GB" sz="1200" dirty="0">
                          <a:solidFill>
                            <a:schemeClr val="tx1"/>
                          </a:solidFill>
                        </a:rPr>
                        <a:t>½ mv</a:t>
                      </a:r>
                      <a:r>
                        <a:rPr lang="en-GB" sz="1200" baseline="30000" dirty="0">
                          <a:solidFill>
                            <a:schemeClr val="tx1"/>
                          </a:solidFill>
                        </a:rPr>
                        <a:t>2</a:t>
                      </a:r>
                      <a:endParaRPr lang="en-GB" sz="1200" dirty="0"/>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Elastic Potential energy</a:t>
                      </a:r>
                    </a:p>
                  </a:txBody>
                  <a:tcPr anchor="ctr">
                    <a:solidFill>
                      <a:schemeClr val="accent2">
                        <a:lumMod val="20000"/>
                        <a:lumOff val="80000"/>
                      </a:schemeClr>
                    </a:solidFill>
                  </a:tcPr>
                </a:tc>
                <a:tc>
                  <a:txBody>
                    <a:bodyPr/>
                    <a:lstStyle/>
                    <a:p>
                      <a:pPr algn="ctr"/>
                      <a:r>
                        <a:rPr lang="en-GB" sz="1200" b="0" i="1" dirty="0">
                          <a:solidFill>
                            <a:schemeClr val="tx1"/>
                          </a:solidFill>
                        </a:rPr>
                        <a:t>Energy stored in a stretched spring, elastic band</a:t>
                      </a:r>
                    </a:p>
                  </a:txBody>
                  <a:tcPr anchor="ctr"/>
                </a:tc>
                <a:tc>
                  <a:txBody>
                    <a:bodyPr/>
                    <a:lstStyle/>
                    <a:p>
                      <a:pPr algn="ctr"/>
                      <a:r>
                        <a:rPr lang="en-GB" sz="1200" dirty="0">
                          <a:solidFill>
                            <a:schemeClr val="tx1"/>
                          </a:solidFill>
                        </a:rPr>
                        <a:t>½</a:t>
                      </a:r>
                      <a:r>
                        <a:rPr lang="en-GB" sz="1200" baseline="0" dirty="0">
                          <a:solidFill>
                            <a:schemeClr val="tx1"/>
                          </a:solidFill>
                        </a:rPr>
                        <a:t> X spring constant X (extension)</a:t>
                      </a:r>
                      <a:r>
                        <a:rPr lang="en-GB" sz="1200" baseline="30000" dirty="0">
                          <a:solidFill>
                            <a:schemeClr val="tx1"/>
                          </a:solidFill>
                        </a:rPr>
                        <a:t>2</a:t>
                      </a:r>
                    </a:p>
                    <a:p>
                      <a:pPr algn="ctr"/>
                      <a:r>
                        <a:rPr lang="en-GB" sz="1200" dirty="0">
                          <a:solidFill>
                            <a:srgbClr val="000000"/>
                          </a:solidFill>
                        </a:rPr>
                        <a:t>½ ke</a:t>
                      </a:r>
                      <a:r>
                        <a:rPr lang="en-GB" sz="1200" baseline="30000" dirty="0">
                          <a:solidFill>
                            <a:srgbClr val="000000"/>
                          </a:solidFill>
                        </a:rPr>
                        <a:t>2</a:t>
                      </a:r>
                      <a:endParaRPr lang="en-GB" sz="1200" dirty="0">
                        <a:solidFill>
                          <a:srgbClr val="000000"/>
                        </a:solidFill>
                      </a:endParaRPr>
                    </a:p>
                    <a:p>
                      <a:pPr lvl="0" algn="ctr">
                        <a:buNone/>
                      </a:pPr>
                      <a:r>
                        <a:rPr lang="en-GB" sz="1050" baseline="0" dirty="0">
                          <a:solidFill>
                            <a:srgbClr val="000000"/>
                          </a:solidFill>
                        </a:rPr>
                        <a:t>(Assuming the limit of proportionality has not been exceeded)</a:t>
                      </a:r>
                    </a:p>
                  </a:txBody>
                  <a:tcPr anchor="ctr"/>
                </a:tc>
                <a:extLst>
                  <a:ext uri="{0D108BD9-81ED-4DB2-BD59-A6C34878D82A}">
                    <a16:rowId xmlns:a16="http://schemas.microsoft.com/office/drawing/2014/main" val="10001"/>
                  </a:ext>
                </a:extLst>
              </a:tr>
              <a:tr h="590550">
                <a:tc>
                  <a:txBody>
                    <a:bodyPr/>
                    <a:lstStyle/>
                    <a:p>
                      <a:pPr algn="ctr"/>
                      <a:r>
                        <a:rPr lang="en-GB" sz="1200" b="0" dirty="0">
                          <a:solidFill>
                            <a:schemeClr val="tx1"/>
                          </a:solidFill>
                        </a:rPr>
                        <a:t>Gravitational</a:t>
                      </a:r>
                      <a:r>
                        <a:rPr lang="en-GB" sz="1200" b="0" baseline="0" dirty="0">
                          <a:solidFill>
                            <a:schemeClr val="tx1"/>
                          </a:solidFill>
                        </a:rPr>
                        <a:t> Potential energy</a:t>
                      </a: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b="0" i="1" dirty="0">
                          <a:solidFill>
                            <a:schemeClr val="tx1"/>
                          </a:solidFill>
                        </a:rPr>
                        <a:t>Energy gained by an object raised above the ground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Mass X gravitational field strength X height</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err="1">
                          <a:solidFill>
                            <a:schemeClr val="tx1"/>
                          </a:solidFill>
                        </a:rPr>
                        <a:t>mgh</a:t>
                      </a:r>
                      <a:r>
                        <a:rPr lang="en-GB" sz="1200" dirty="0">
                          <a:solidFill>
                            <a:schemeClr val="tx1"/>
                          </a:solidFill>
                        </a:rPr>
                        <a:t> </a:t>
                      </a:r>
                    </a:p>
                  </a:txBody>
                  <a:tcPr anchor="ctr"/>
                </a:tc>
                <a:extLst>
                  <a:ext uri="{0D108BD9-81ED-4DB2-BD59-A6C34878D82A}">
                    <a16:rowId xmlns:a16="http://schemas.microsoft.com/office/drawing/2014/main" val="2011795739"/>
                  </a:ext>
                </a:extLst>
              </a:tr>
            </a:tbl>
          </a:graphicData>
        </a:graphic>
      </p:graphicFrame>
      <p:graphicFrame>
        <p:nvGraphicFramePr>
          <p:cNvPr id="53" name="Table 52"/>
          <p:cNvGraphicFramePr>
            <a:graphicFrameLocks noGrp="1"/>
          </p:cNvGraphicFramePr>
          <p:nvPr>
            <p:extLst>
              <p:ext uri="{D42A27DB-BD31-4B8C-83A1-F6EECF244321}">
                <p14:modId xmlns:p14="http://schemas.microsoft.com/office/powerpoint/2010/main" val="1314743668"/>
              </p:ext>
            </p:extLst>
          </p:nvPr>
        </p:nvGraphicFramePr>
        <p:xfrm>
          <a:off x="1398450" y="3710092"/>
          <a:ext cx="5131282" cy="1371600"/>
        </p:xfrm>
        <a:graphic>
          <a:graphicData uri="http://schemas.openxmlformats.org/drawingml/2006/table">
            <a:tbl>
              <a:tblPr firstRow="1" bandRow="1">
                <a:tableStyleId>{5940675A-B579-460E-94D1-54222C63F5DA}</a:tableStyleId>
              </a:tblPr>
              <a:tblGrid>
                <a:gridCol w="1374032">
                  <a:extLst>
                    <a:ext uri="{9D8B030D-6E8A-4147-A177-3AD203B41FA5}">
                      <a16:colId xmlns:a16="http://schemas.microsoft.com/office/drawing/2014/main" val="20000"/>
                    </a:ext>
                  </a:extLst>
                </a:gridCol>
                <a:gridCol w="3757250">
                  <a:extLst>
                    <a:ext uri="{9D8B030D-6E8A-4147-A177-3AD203B41FA5}">
                      <a16:colId xmlns:a16="http://schemas.microsoft.com/office/drawing/2014/main" val="20001"/>
                    </a:ext>
                  </a:extLst>
                </a:gridCol>
              </a:tblGrid>
              <a:tr h="265491">
                <a:tc>
                  <a:txBody>
                    <a:bodyPr/>
                    <a:lstStyle/>
                    <a:p>
                      <a:pPr algn="ctr"/>
                      <a:r>
                        <a:rPr lang="en-GB" sz="1200" b="0" dirty="0"/>
                        <a:t>System</a:t>
                      </a:r>
                    </a:p>
                  </a:txBody>
                  <a:tcPr anchor="ctr">
                    <a:solidFill>
                      <a:schemeClr val="accent2">
                        <a:lumMod val="20000"/>
                        <a:lumOff val="80000"/>
                      </a:schemeClr>
                    </a:solidFill>
                  </a:tcPr>
                </a:tc>
                <a:tc>
                  <a:txBody>
                    <a:bodyPr/>
                    <a:lstStyle/>
                    <a:p>
                      <a:pPr algn="ctr"/>
                      <a:r>
                        <a:rPr lang="en-GB" sz="1200" b="1" i="1" dirty="0">
                          <a:solidFill>
                            <a:schemeClr val="tx1"/>
                          </a:solidFill>
                        </a:rPr>
                        <a:t>An object</a:t>
                      </a:r>
                      <a:r>
                        <a:rPr lang="en-GB" sz="1200" b="1" i="1" baseline="0" dirty="0">
                          <a:solidFill>
                            <a:schemeClr val="tx1"/>
                          </a:solidFill>
                        </a:rPr>
                        <a:t> or group of objects that interact together</a:t>
                      </a:r>
                      <a:endParaRPr lang="en-GB" sz="1200" b="1" i="1" dirty="0">
                        <a:solidFill>
                          <a:schemeClr val="tx1"/>
                        </a:solidFill>
                      </a:endParaRPr>
                    </a:p>
                  </a:txBody>
                  <a:tcPr anchor="ctr"/>
                </a:tc>
                <a:extLst>
                  <a:ext uri="{0D108BD9-81ED-4DB2-BD59-A6C34878D82A}">
                    <a16:rowId xmlns:a16="http://schemas.microsoft.com/office/drawing/2014/main" val="10000"/>
                  </a:ext>
                </a:extLst>
              </a:tr>
              <a:tr h="170597">
                <a:tc>
                  <a:txBody>
                    <a:bodyPr/>
                    <a:lstStyle/>
                    <a:p>
                      <a:pPr algn="ctr"/>
                      <a:r>
                        <a:rPr lang="en-GB" sz="1200" b="0" dirty="0"/>
                        <a:t>Energy</a:t>
                      </a:r>
                      <a:r>
                        <a:rPr lang="en-GB" sz="1200" b="0" baseline="0" dirty="0"/>
                        <a:t> stores</a:t>
                      </a: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Kinetic, chemical,  internal (thermal), gravitational potential,</a:t>
                      </a:r>
                      <a:r>
                        <a:rPr lang="en-GB" sz="1200" b="1" i="1" baseline="0" dirty="0">
                          <a:solidFill>
                            <a:schemeClr val="tx1"/>
                          </a:solidFill>
                        </a:rPr>
                        <a:t> elastic potential, </a:t>
                      </a:r>
                      <a:r>
                        <a:rPr lang="en-GB" sz="1200" b="1" i="1" baseline="0" dirty="0" smtClean="0">
                          <a:solidFill>
                            <a:schemeClr val="tx1"/>
                          </a:solidFill>
                        </a:rPr>
                        <a:t>magnetic potential, electrostatic potential, </a:t>
                      </a:r>
                      <a:r>
                        <a:rPr lang="en-GB" sz="1200" b="1" i="1" baseline="0" dirty="0">
                          <a:solidFill>
                            <a:schemeClr val="tx1"/>
                          </a:solidFill>
                        </a:rPr>
                        <a:t>nuclear </a:t>
                      </a:r>
                      <a:endParaRPr lang="en-GB" sz="1200" b="1" i="1" dirty="0">
                        <a:solidFill>
                          <a:schemeClr val="tx1"/>
                        </a:solidFill>
                      </a:endParaRPr>
                    </a:p>
                  </a:txBody>
                  <a:tcPr anchor="ctr"/>
                </a:tc>
                <a:extLst>
                  <a:ext uri="{0D108BD9-81ED-4DB2-BD59-A6C34878D82A}">
                    <a16:rowId xmlns:a16="http://schemas.microsoft.com/office/drawing/2014/main" val="10001"/>
                  </a:ext>
                </a:extLst>
              </a:tr>
              <a:tr h="354842">
                <a:tc>
                  <a:txBody>
                    <a:bodyPr/>
                    <a:lstStyle/>
                    <a:p>
                      <a:pPr algn="ctr"/>
                      <a:r>
                        <a:rPr lang="en-GB" sz="1200" b="0" dirty="0" smtClean="0"/>
                        <a:t>Types of transfer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tx1"/>
                          </a:solidFill>
                        </a:rPr>
                        <a:t>Waves,</a:t>
                      </a:r>
                      <a:r>
                        <a:rPr lang="en-GB" sz="1200" b="1" i="1" baseline="0" dirty="0" smtClean="0">
                          <a:solidFill>
                            <a:schemeClr val="tx1"/>
                          </a:solidFill>
                        </a:rPr>
                        <a:t> heating, electrical current, mechanical (caused by a force).</a:t>
                      </a:r>
                      <a:endParaRPr lang="en-GB" sz="1200" b="1" i="1"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54" name="Table 53"/>
          <p:cNvGraphicFramePr>
            <a:graphicFrameLocks noGrp="1"/>
          </p:cNvGraphicFramePr>
          <p:nvPr>
            <p:extLst>
              <p:ext uri="{D42A27DB-BD31-4B8C-83A1-F6EECF244321}">
                <p14:modId xmlns:p14="http://schemas.microsoft.com/office/powerpoint/2010/main" val="1344487527"/>
              </p:ext>
            </p:extLst>
          </p:nvPr>
        </p:nvGraphicFramePr>
        <p:xfrm>
          <a:off x="1530791" y="5608078"/>
          <a:ext cx="5808517" cy="1645920"/>
        </p:xfrm>
        <a:graphic>
          <a:graphicData uri="http://schemas.openxmlformats.org/drawingml/2006/table">
            <a:tbl>
              <a:tblPr firstRow="1" bandRow="1">
                <a:tableStyleId>{5940675A-B579-460E-94D1-54222C63F5DA}</a:tableStyleId>
              </a:tblPr>
              <a:tblGrid>
                <a:gridCol w="580334">
                  <a:extLst>
                    <a:ext uri="{9D8B030D-6E8A-4147-A177-3AD203B41FA5}">
                      <a16:colId xmlns:a16="http://schemas.microsoft.com/office/drawing/2014/main" val="20000"/>
                    </a:ext>
                  </a:extLst>
                </a:gridCol>
                <a:gridCol w="1329951">
                  <a:extLst>
                    <a:ext uri="{9D8B030D-6E8A-4147-A177-3AD203B41FA5}">
                      <a16:colId xmlns:a16="http://schemas.microsoft.com/office/drawing/2014/main" val="20001"/>
                    </a:ext>
                  </a:extLst>
                </a:gridCol>
                <a:gridCol w="1299411">
                  <a:extLst>
                    <a:ext uri="{9D8B030D-6E8A-4147-A177-3AD203B41FA5}">
                      <a16:colId xmlns:a16="http://schemas.microsoft.com/office/drawing/2014/main" val="20002"/>
                    </a:ext>
                  </a:extLst>
                </a:gridCol>
                <a:gridCol w="2598821">
                  <a:extLst>
                    <a:ext uri="{9D8B030D-6E8A-4147-A177-3AD203B41FA5}">
                      <a16:colId xmlns:a16="http://schemas.microsoft.com/office/drawing/2014/main" val="3578568583"/>
                    </a:ext>
                  </a:extLst>
                </a:gridCol>
              </a:tblGrid>
              <a:tr h="254288">
                <a:tc>
                  <a:txBody>
                    <a:bodyPr/>
                    <a:lstStyle/>
                    <a:p>
                      <a:pPr algn="ctr"/>
                      <a:r>
                        <a:rPr lang="en-GB" sz="1200" b="0" dirty="0"/>
                        <a:t>Work</a:t>
                      </a:r>
                    </a:p>
                  </a:txBody>
                  <a:tcPr anchor="ctr">
                    <a:solidFill>
                      <a:schemeClr val="accent2">
                        <a:lumMod val="20000"/>
                        <a:lumOff val="80000"/>
                      </a:schemeClr>
                    </a:solidFill>
                  </a:tcPr>
                </a:tc>
                <a:tc>
                  <a:txBody>
                    <a:bodyPr/>
                    <a:lstStyle/>
                    <a:p>
                      <a:pPr algn="ctr"/>
                      <a:r>
                        <a:rPr lang="en-GB" sz="1200" b="1" i="1" dirty="0">
                          <a:solidFill>
                            <a:schemeClr val="tx1"/>
                          </a:solidFill>
                        </a:rPr>
                        <a:t>Doing work transfers energy from one store to another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By applying a force to move an object the energy store is changed.</a:t>
                      </a:r>
                    </a:p>
                  </a:txBody>
                  <a:tcPr anchor="ctr"/>
                </a:tc>
                <a:tc>
                  <a:txBody>
                    <a:bodyPr/>
                    <a:lstStyle/>
                    <a:p>
                      <a:pPr algn="ctr"/>
                      <a:r>
                        <a:rPr lang="en-GB" sz="1200" dirty="0">
                          <a:solidFill>
                            <a:schemeClr val="tx1"/>
                          </a:solidFill>
                        </a:rPr>
                        <a:t> Work done = Force X distance moved</a:t>
                      </a:r>
                    </a:p>
                    <a:p>
                      <a:pPr algn="ctr"/>
                      <a:r>
                        <a:rPr lang="en-GB" sz="1200" dirty="0">
                          <a:solidFill>
                            <a:schemeClr val="tx1"/>
                          </a:solidFill>
                        </a:rPr>
                        <a:t>W = Fs </a:t>
                      </a:r>
                    </a:p>
                  </a:txBody>
                  <a:tcPr anchor="ctr"/>
                </a:tc>
                <a:extLst>
                  <a:ext uri="{0D108BD9-81ED-4DB2-BD59-A6C34878D82A}">
                    <a16:rowId xmlns:a16="http://schemas.microsoft.com/office/drawing/2014/main" val="10000"/>
                  </a:ext>
                </a:extLst>
              </a:tr>
              <a:tr h="43298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Power</a:t>
                      </a:r>
                    </a:p>
                  </a:txBody>
                  <a:tcPr anchor="ctr">
                    <a:solidFill>
                      <a:schemeClr val="accent2">
                        <a:lumMod val="20000"/>
                        <a:lumOff val="80000"/>
                      </a:schemeClr>
                    </a:solidFill>
                  </a:tcPr>
                </a:tc>
                <a:tc>
                  <a:txBody>
                    <a:bodyPr/>
                    <a:lstStyle/>
                    <a:p>
                      <a:pPr algn="ctr"/>
                      <a:r>
                        <a:rPr lang="en-GB" sz="1200" b="1" i="1" dirty="0">
                          <a:solidFill>
                            <a:schemeClr val="tx1"/>
                          </a:solidFill>
                        </a:rPr>
                        <a:t>The rate of energy transfer </a:t>
                      </a:r>
                    </a:p>
                  </a:txBody>
                  <a:tcPr anchor="ctr"/>
                </a:tc>
                <a:tc>
                  <a:txBody>
                    <a:bodyPr/>
                    <a:lstStyle/>
                    <a:p>
                      <a:pPr algn="ctr"/>
                      <a:r>
                        <a:rPr lang="en-GB" sz="1200" dirty="0">
                          <a:solidFill>
                            <a:srgbClr val="000000"/>
                          </a:solidFill>
                        </a:rPr>
                        <a:t>1</a:t>
                      </a:r>
                      <a:r>
                        <a:rPr lang="en-GB" sz="1200" baseline="0" dirty="0">
                          <a:solidFill>
                            <a:srgbClr val="000000"/>
                          </a:solidFill>
                        </a:rPr>
                        <a:t> Joule of energy per second  = 1 watt of power</a:t>
                      </a:r>
                      <a:endParaRPr lang="en-GB" sz="1200" dirty="0">
                        <a:solidFill>
                          <a:srgbClr val="000000"/>
                        </a:solidFill>
                      </a:endParaRPr>
                    </a:p>
                  </a:txBody>
                  <a:tcPr anchor="ctr"/>
                </a:tc>
                <a:tc>
                  <a:txBody>
                    <a:bodyPr/>
                    <a:lstStyle/>
                    <a:p>
                      <a:pPr algn="ctr"/>
                      <a:r>
                        <a:rPr lang="en-GB" sz="1200" dirty="0">
                          <a:solidFill>
                            <a:schemeClr val="tx1"/>
                          </a:solidFill>
                        </a:rPr>
                        <a:t>Power = energy transfer ÷ time  </a:t>
                      </a:r>
                    </a:p>
                    <a:p>
                      <a:pPr algn="ctr"/>
                      <a:r>
                        <a:rPr lang="en-GB" sz="1200" dirty="0">
                          <a:solidFill>
                            <a:schemeClr val="tx1"/>
                          </a:solidFill>
                        </a:rPr>
                        <a:t>P = E ÷ t </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Power = work done ÷ time,</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 = W ÷ t </a:t>
                      </a:r>
                    </a:p>
                  </a:txBody>
                  <a:tcPr anchor="ctr"/>
                </a:tc>
                <a:extLst>
                  <a:ext uri="{0D108BD9-81ED-4DB2-BD59-A6C34878D82A}">
                    <a16:rowId xmlns:a16="http://schemas.microsoft.com/office/drawing/2014/main" val="10001"/>
                  </a:ext>
                </a:extLst>
              </a:tr>
            </a:tbl>
          </a:graphicData>
        </a:graphic>
      </p:graphicFrame>
      <p:graphicFrame>
        <p:nvGraphicFramePr>
          <p:cNvPr id="56" name="Table 55"/>
          <p:cNvGraphicFramePr>
            <a:graphicFrameLocks noGrp="1"/>
          </p:cNvGraphicFramePr>
          <p:nvPr>
            <p:extLst>
              <p:ext uri="{D42A27DB-BD31-4B8C-83A1-F6EECF244321}">
                <p14:modId xmlns:p14="http://schemas.microsoft.com/office/powerpoint/2010/main" val="4137265777"/>
              </p:ext>
            </p:extLst>
          </p:nvPr>
        </p:nvGraphicFramePr>
        <p:xfrm>
          <a:off x="7069667" y="3768638"/>
          <a:ext cx="2394866" cy="1280160"/>
        </p:xfrm>
        <a:graphic>
          <a:graphicData uri="http://schemas.openxmlformats.org/drawingml/2006/table">
            <a:tbl>
              <a:tblPr firstRow="1" bandRow="1">
                <a:tableStyleId>{5940675A-B579-460E-94D1-54222C63F5DA}</a:tableStyleId>
              </a:tblPr>
              <a:tblGrid>
                <a:gridCol w="576877">
                  <a:extLst>
                    <a:ext uri="{9D8B030D-6E8A-4147-A177-3AD203B41FA5}">
                      <a16:colId xmlns:a16="http://schemas.microsoft.com/office/drawing/2014/main" val="20000"/>
                    </a:ext>
                  </a:extLst>
                </a:gridCol>
                <a:gridCol w="1056411">
                  <a:extLst>
                    <a:ext uri="{9D8B030D-6E8A-4147-A177-3AD203B41FA5}">
                      <a16:colId xmlns:a16="http://schemas.microsoft.com/office/drawing/2014/main" val="20001"/>
                    </a:ext>
                  </a:extLst>
                </a:gridCol>
                <a:gridCol w="761578">
                  <a:extLst>
                    <a:ext uri="{9D8B030D-6E8A-4147-A177-3AD203B41FA5}">
                      <a16:colId xmlns:a16="http://schemas.microsoft.com/office/drawing/2014/main" val="20002"/>
                    </a:ext>
                  </a:extLst>
                </a:gridCol>
              </a:tblGrid>
              <a:tr h="254288">
                <a:tc>
                  <a:txBody>
                    <a:bodyPr/>
                    <a:lstStyle/>
                    <a:p>
                      <a:pPr algn="ctr"/>
                      <a:r>
                        <a:rPr lang="en-GB" sz="1200" b="0" dirty="0"/>
                        <a:t>Prefix</a:t>
                      </a:r>
                    </a:p>
                  </a:txBody>
                  <a:tcPr anchor="ctr">
                    <a:solidFill>
                      <a:schemeClr val="accent2">
                        <a:lumMod val="20000"/>
                        <a:lumOff val="80000"/>
                      </a:schemeClr>
                    </a:solidFill>
                  </a:tcPr>
                </a:tc>
                <a:tc>
                  <a:txBody>
                    <a:bodyPr/>
                    <a:lstStyle/>
                    <a:p>
                      <a:pPr algn="ctr"/>
                      <a:r>
                        <a:rPr lang="en-GB" sz="1200" b="1" i="1" dirty="0">
                          <a:solidFill>
                            <a:schemeClr val="tx1"/>
                          </a:solidFill>
                        </a:rPr>
                        <a:t>Multiple</a:t>
                      </a:r>
                    </a:p>
                  </a:txBody>
                  <a:tcPr anchor="ctr"/>
                </a:tc>
                <a:tc>
                  <a:txBody>
                    <a:bodyPr/>
                    <a:lstStyle/>
                    <a:p>
                      <a:pPr algn="ctr"/>
                      <a:r>
                        <a:rPr lang="en-GB" sz="1200" dirty="0"/>
                        <a:t>Standard form</a:t>
                      </a:r>
                    </a:p>
                  </a:txBody>
                  <a:tcPr anchor="ctr"/>
                </a:tc>
                <a:extLst>
                  <a:ext uri="{0D108BD9-81ED-4DB2-BD59-A6C34878D82A}">
                    <a16:rowId xmlns:a16="http://schemas.microsoft.com/office/drawing/2014/main" val="10000"/>
                  </a:ext>
                </a:extLst>
              </a:tr>
              <a:tr h="2276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Kilo</a:t>
                      </a:r>
                    </a:p>
                  </a:txBody>
                  <a:tcPr anchor="ctr">
                    <a:solidFill>
                      <a:schemeClr val="accent2">
                        <a:lumMod val="20000"/>
                        <a:lumOff val="80000"/>
                      </a:schemeClr>
                    </a:solidFill>
                  </a:tcPr>
                </a:tc>
                <a:tc>
                  <a:txBody>
                    <a:bodyPr/>
                    <a:lstStyle/>
                    <a:p>
                      <a:pPr algn="ctr"/>
                      <a:r>
                        <a:rPr lang="en-GB" sz="1200" b="1" i="1" dirty="0">
                          <a:solidFill>
                            <a:schemeClr val="tx1"/>
                          </a:solidFill>
                        </a:rPr>
                        <a:t>1000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3</a:t>
                      </a:r>
                    </a:p>
                  </a:txBody>
                  <a:tcPr anchor="ctr"/>
                </a:tc>
                <a:extLst>
                  <a:ext uri="{0D108BD9-81ED-4DB2-BD59-A6C34878D82A}">
                    <a16:rowId xmlns:a16="http://schemas.microsoft.com/office/drawing/2014/main" val="10001"/>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Mega</a:t>
                      </a:r>
                    </a:p>
                  </a:txBody>
                  <a:tcPr anchor="ctr">
                    <a:solidFill>
                      <a:schemeClr val="accent2">
                        <a:lumMod val="20000"/>
                        <a:lumOff val="80000"/>
                      </a:schemeClr>
                    </a:solidFill>
                  </a:tcPr>
                </a:tc>
                <a:tc>
                  <a:txBody>
                    <a:bodyPr/>
                    <a:lstStyle/>
                    <a:p>
                      <a:pPr algn="ctr"/>
                      <a:r>
                        <a:rPr lang="en-GB" sz="1200" b="1" i="1" dirty="0">
                          <a:solidFill>
                            <a:schemeClr val="tx1"/>
                          </a:solidFill>
                        </a:rPr>
                        <a:t>1000 000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6</a:t>
                      </a:r>
                    </a:p>
                  </a:txBody>
                  <a:tcPr anchor="ctr"/>
                </a:tc>
                <a:extLst>
                  <a:ext uri="{0D108BD9-81ED-4DB2-BD59-A6C34878D82A}">
                    <a16:rowId xmlns:a16="http://schemas.microsoft.com/office/drawing/2014/main" val="10002"/>
                  </a:ext>
                </a:extLst>
              </a:tr>
              <a:tr h="15522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Giga</a:t>
                      </a:r>
                    </a:p>
                  </a:txBody>
                  <a:tcPr anchor="ctr">
                    <a:solidFill>
                      <a:schemeClr val="accent2">
                        <a:lumMod val="20000"/>
                        <a:lumOff val="80000"/>
                      </a:schemeClr>
                    </a:solidFill>
                  </a:tcPr>
                </a:tc>
                <a:tc>
                  <a:txBody>
                    <a:bodyPr/>
                    <a:lstStyle/>
                    <a:p>
                      <a:pPr algn="ctr"/>
                      <a:r>
                        <a:rPr lang="en-GB" sz="1200" b="1" i="1" dirty="0">
                          <a:solidFill>
                            <a:schemeClr val="tx1"/>
                          </a:solidFill>
                        </a:rPr>
                        <a:t>100 000 000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9</a:t>
                      </a:r>
                    </a:p>
                  </a:txBody>
                  <a:tcPr anchor="ctr"/>
                </a:tc>
                <a:extLst>
                  <a:ext uri="{0D108BD9-81ED-4DB2-BD59-A6C34878D82A}">
                    <a16:rowId xmlns:a16="http://schemas.microsoft.com/office/drawing/2014/main" val="10003"/>
                  </a:ext>
                </a:extLst>
              </a:tr>
            </a:tbl>
          </a:graphicData>
        </a:graphic>
      </p:graphicFrame>
      <p:graphicFrame>
        <p:nvGraphicFramePr>
          <p:cNvPr id="57" name="Table 56"/>
          <p:cNvGraphicFramePr>
            <a:graphicFrameLocks noGrp="1"/>
          </p:cNvGraphicFramePr>
          <p:nvPr>
            <p:extLst>
              <p:ext uri="{D42A27DB-BD31-4B8C-83A1-F6EECF244321}">
                <p14:modId xmlns:p14="http://schemas.microsoft.com/office/powerpoint/2010/main" val="224116959"/>
              </p:ext>
            </p:extLst>
          </p:nvPr>
        </p:nvGraphicFramePr>
        <p:xfrm>
          <a:off x="10004468" y="3932274"/>
          <a:ext cx="2380214" cy="914724"/>
        </p:xfrm>
        <a:graphic>
          <a:graphicData uri="http://schemas.openxmlformats.org/drawingml/2006/table">
            <a:tbl>
              <a:tblPr firstRow="1" bandRow="1">
                <a:tableStyleId>{5940675A-B579-460E-94D1-54222C63F5DA}</a:tableStyleId>
              </a:tblPr>
              <a:tblGrid>
                <a:gridCol w="737185">
                  <a:extLst>
                    <a:ext uri="{9D8B030D-6E8A-4147-A177-3AD203B41FA5}">
                      <a16:colId xmlns:a16="http://schemas.microsoft.com/office/drawing/2014/main" val="2708639821"/>
                    </a:ext>
                  </a:extLst>
                </a:gridCol>
                <a:gridCol w="1643029">
                  <a:extLst>
                    <a:ext uri="{9D8B030D-6E8A-4147-A177-3AD203B41FA5}">
                      <a16:colId xmlns:a16="http://schemas.microsoft.com/office/drawing/2014/main" val="3138047994"/>
                    </a:ext>
                  </a:extLst>
                </a:gridCol>
              </a:tblGrid>
              <a:tr h="432124">
                <a:tc>
                  <a:txBody>
                    <a:bodyPr/>
                    <a:lstStyle/>
                    <a:p>
                      <a:pPr algn="ctr"/>
                      <a:r>
                        <a:rPr lang="en-GB" sz="1200" b="0" dirty="0">
                          <a:solidFill>
                            <a:schemeClr val="tx1"/>
                          </a:solidFill>
                        </a:rPr>
                        <a:t>Useful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Energy transferred and used</a:t>
                      </a:r>
                    </a:p>
                  </a:txBody>
                  <a:tcPr anchor="ctr"/>
                </a:tc>
                <a:extLst>
                  <a:ext uri="{0D108BD9-81ED-4DB2-BD59-A6C34878D82A}">
                    <a16:rowId xmlns:a16="http://schemas.microsoft.com/office/drawing/2014/main" val="2520830456"/>
                  </a:ext>
                </a:extLst>
              </a:tr>
              <a:tr h="457524">
                <a:tc>
                  <a:txBody>
                    <a:bodyPr/>
                    <a:lstStyle/>
                    <a:p>
                      <a:pPr algn="ctr"/>
                      <a:r>
                        <a:rPr lang="en-GB" sz="1200" b="0" dirty="0"/>
                        <a:t>Wasted energy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Dissipated energy,</a:t>
                      </a:r>
                      <a:r>
                        <a:rPr lang="en-GB" sz="1200" b="1" i="1" baseline="0" dirty="0">
                          <a:solidFill>
                            <a:schemeClr val="tx1"/>
                          </a:solidFill>
                        </a:rPr>
                        <a:t> stored less usefully</a:t>
                      </a:r>
                      <a:endParaRPr lang="en-GB" sz="1200" b="1" i="1" dirty="0">
                        <a:solidFill>
                          <a:schemeClr val="tx1"/>
                        </a:solidFill>
                      </a:endParaRPr>
                    </a:p>
                  </a:txBody>
                  <a:tcPr anchor="ctr"/>
                </a:tc>
                <a:extLst>
                  <a:ext uri="{0D108BD9-81ED-4DB2-BD59-A6C34878D82A}">
                    <a16:rowId xmlns:a16="http://schemas.microsoft.com/office/drawing/2014/main" val="2706839811"/>
                  </a:ext>
                </a:extLst>
              </a:tr>
            </a:tbl>
          </a:graphicData>
        </a:graphic>
      </p:graphicFrame>
      <p:sp>
        <p:nvSpPr>
          <p:cNvPr id="58" name="Rectangle 57"/>
          <p:cNvSpPr/>
          <p:nvPr/>
        </p:nvSpPr>
        <p:spPr>
          <a:xfrm>
            <a:off x="9038175" y="6669853"/>
            <a:ext cx="2772538" cy="4024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output energy transfer</a:t>
            </a:r>
          </a:p>
          <a:p>
            <a:pPr algn="ctr"/>
            <a:r>
              <a:rPr lang="en-GB" sz="1200" dirty="0">
                <a:solidFill>
                  <a:schemeClr val="tx1"/>
                </a:solidFill>
              </a:rPr>
              <a:t>                  Total input energy transfer </a:t>
            </a:r>
          </a:p>
        </p:txBody>
      </p:sp>
      <p:sp>
        <p:nvSpPr>
          <p:cNvPr id="59" name="Rectangle 58"/>
          <p:cNvSpPr/>
          <p:nvPr/>
        </p:nvSpPr>
        <p:spPr>
          <a:xfrm>
            <a:off x="9038175" y="6237535"/>
            <a:ext cx="2772538" cy="3886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power output</a:t>
            </a:r>
          </a:p>
          <a:p>
            <a:pPr algn="ctr"/>
            <a:r>
              <a:rPr lang="en-GB" sz="1200" dirty="0">
                <a:solidFill>
                  <a:schemeClr val="tx1"/>
                </a:solidFill>
              </a:rPr>
              <a:t>                  Total power input</a:t>
            </a:r>
          </a:p>
        </p:txBody>
      </p:sp>
      <p:graphicFrame>
        <p:nvGraphicFramePr>
          <p:cNvPr id="60" name="Table 59"/>
          <p:cNvGraphicFramePr>
            <a:graphicFrameLocks noGrp="1"/>
          </p:cNvGraphicFramePr>
          <p:nvPr>
            <p:extLst>
              <p:ext uri="{D42A27DB-BD31-4B8C-83A1-F6EECF244321}">
                <p14:modId xmlns:p14="http://schemas.microsoft.com/office/powerpoint/2010/main" val="575898758"/>
              </p:ext>
            </p:extLst>
          </p:nvPr>
        </p:nvGraphicFramePr>
        <p:xfrm>
          <a:off x="9038175" y="5715615"/>
          <a:ext cx="2772538" cy="457200"/>
        </p:xfrm>
        <a:graphic>
          <a:graphicData uri="http://schemas.openxmlformats.org/drawingml/2006/table">
            <a:tbl>
              <a:tblPr firstRow="1" bandRow="1">
                <a:tableStyleId>{5940675A-B579-460E-94D1-54222C63F5DA}</a:tableStyleId>
              </a:tblPr>
              <a:tblGrid>
                <a:gridCol w="979327">
                  <a:extLst>
                    <a:ext uri="{9D8B030D-6E8A-4147-A177-3AD203B41FA5}">
                      <a16:colId xmlns:a16="http://schemas.microsoft.com/office/drawing/2014/main" val="20000"/>
                    </a:ext>
                  </a:extLst>
                </a:gridCol>
                <a:gridCol w="1793211">
                  <a:extLst>
                    <a:ext uri="{9D8B030D-6E8A-4147-A177-3AD203B41FA5}">
                      <a16:colId xmlns:a16="http://schemas.microsoft.com/office/drawing/2014/main" val="20001"/>
                    </a:ext>
                  </a:extLst>
                </a:gridCol>
              </a:tblGrid>
              <a:tr h="384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Efficiency </a:t>
                      </a:r>
                    </a:p>
                  </a:txBody>
                  <a:tcPr anchor="ctr">
                    <a:solidFill>
                      <a:schemeClr val="accent2">
                        <a:lumMod val="20000"/>
                        <a:lumOff val="80000"/>
                      </a:schemeClr>
                    </a:solidFill>
                  </a:tcPr>
                </a:tc>
                <a:tc>
                  <a:txBody>
                    <a:bodyPr/>
                    <a:lstStyle/>
                    <a:p>
                      <a:pPr algn="ctr"/>
                      <a:r>
                        <a:rPr lang="en-GB" sz="1200" b="1" i="1" dirty="0">
                          <a:solidFill>
                            <a:schemeClr val="tx1"/>
                          </a:solidFill>
                        </a:rPr>
                        <a:t>How much energy is usefully transferred</a:t>
                      </a:r>
                    </a:p>
                  </a:txBody>
                  <a:tcPr anchor="ctr"/>
                </a:tc>
                <a:extLst>
                  <a:ext uri="{0D108BD9-81ED-4DB2-BD59-A6C34878D82A}">
                    <a16:rowId xmlns:a16="http://schemas.microsoft.com/office/drawing/2014/main" val="10003"/>
                  </a:ext>
                </a:extLst>
              </a:tr>
            </a:tbl>
          </a:graphicData>
        </a:graphic>
      </p:graphicFrame>
      <p:sp>
        <p:nvSpPr>
          <p:cNvPr id="61" name="Rectangle 60"/>
          <p:cNvSpPr/>
          <p:nvPr/>
        </p:nvSpPr>
        <p:spPr>
          <a:xfrm>
            <a:off x="2082632" y="7766092"/>
            <a:ext cx="5200650" cy="25937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Change in thermal energy = mass </a:t>
            </a:r>
            <a:r>
              <a:rPr lang="en-GB" sz="1200" b="1" dirty="0">
                <a:solidFill>
                  <a:schemeClr val="tx1"/>
                </a:solidFill>
              </a:rPr>
              <a:t>X </a:t>
            </a:r>
            <a:r>
              <a:rPr lang="en-GB" sz="1200" dirty="0">
                <a:solidFill>
                  <a:schemeClr val="tx1"/>
                </a:solidFill>
              </a:rPr>
              <a:t>specific heat capacity </a:t>
            </a:r>
            <a:r>
              <a:rPr lang="en-GB" sz="1200" b="1" dirty="0">
                <a:solidFill>
                  <a:schemeClr val="tx1"/>
                </a:solidFill>
              </a:rPr>
              <a:t>X</a:t>
            </a:r>
            <a:r>
              <a:rPr lang="en-GB" sz="1200" dirty="0">
                <a:solidFill>
                  <a:schemeClr val="tx1"/>
                </a:solidFill>
              </a:rPr>
              <a:t> temperature change</a:t>
            </a:r>
          </a:p>
        </p:txBody>
      </p:sp>
      <p:sp>
        <p:nvSpPr>
          <p:cNvPr id="62" name="Rectangle 61"/>
          <p:cNvSpPr/>
          <p:nvPr/>
        </p:nvSpPr>
        <p:spPr>
          <a:xfrm>
            <a:off x="4682957" y="8069327"/>
            <a:ext cx="1125501"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 m </a:t>
            </a:r>
            <a:r>
              <a:rPr lang="en-GB" sz="1200" b="1" dirty="0">
                <a:solidFill>
                  <a:schemeClr val="tx1"/>
                </a:solidFill>
              </a:rPr>
              <a:t>X c</a:t>
            </a:r>
            <a:r>
              <a:rPr lang="en-GB" sz="1200" dirty="0">
                <a:solidFill>
                  <a:schemeClr val="tx1"/>
                </a:solidFill>
              </a:rPr>
              <a:t> </a:t>
            </a:r>
            <a:r>
              <a:rPr lang="en-GB" sz="1200" b="1" dirty="0">
                <a:solidFill>
                  <a:schemeClr val="tx1"/>
                </a:solidFill>
              </a:rPr>
              <a:t>X</a:t>
            </a:r>
            <a:r>
              <a:rPr lang="en-GB" sz="1200" dirty="0">
                <a:solidFill>
                  <a:schemeClr val="tx1"/>
                </a:solidFill>
              </a:rPr>
              <a:t> ∆</a:t>
            </a:r>
            <a:r>
              <a:rPr lang="el-GR" sz="1200" dirty="0">
                <a:solidFill>
                  <a:schemeClr val="tx1"/>
                </a:solidFill>
              </a:rPr>
              <a:t>θ</a:t>
            </a:r>
            <a:endParaRPr lang="en-GB" sz="1200" dirty="0">
              <a:solidFill>
                <a:schemeClr val="tx1"/>
              </a:solidFill>
            </a:endParaRPr>
          </a:p>
        </p:txBody>
      </p:sp>
      <p:graphicFrame>
        <p:nvGraphicFramePr>
          <p:cNvPr id="63" name="Table 62"/>
          <p:cNvGraphicFramePr>
            <a:graphicFrameLocks noGrp="1"/>
          </p:cNvGraphicFramePr>
          <p:nvPr>
            <p:extLst>
              <p:ext uri="{D42A27DB-BD31-4B8C-83A1-F6EECF244321}">
                <p14:modId xmlns:p14="http://schemas.microsoft.com/office/powerpoint/2010/main" val="2607942021"/>
              </p:ext>
            </p:extLst>
          </p:nvPr>
        </p:nvGraphicFramePr>
        <p:xfrm>
          <a:off x="1374135" y="8389991"/>
          <a:ext cx="4242548" cy="640080"/>
        </p:xfrm>
        <a:graphic>
          <a:graphicData uri="http://schemas.openxmlformats.org/drawingml/2006/table">
            <a:tbl>
              <a:tblPr firstRow="1" bandRow="1">
                <a:tableStyleId>{5940675A-B579-460E-94D1-54222C63F5DA}</a:tableStyleId>
              </a:tblPr>
              <a:tblGrid>
                <a:gridCol w="718763">
                  <a:extLst>
                    <a:ext uri="{9D8B030D-6E8A-4147-A177-3AD203B41FA5}">
                      <a16:colId xmlns:a16="http://schemas.microsoft.com/office/drawing/2014/main" val="3229561204"/>
                    </a:ext>
                  </a:extLst>
                </a:gridCol>
                <a:gridCol w="1282390">
                  <a:extLst>
                    <a:ext uri="{9D8B030D-6E8A-4147-A177-3AD203B41FA5}">
                      <a16:colId xmlns:a16="http://schemas.microsoft.com/office/drawing/2014/main" val="1273655225"/>
                    </a:ext>
                  </a:extLst>
                </a:gridCol>
                <a:gridCol w="2241395">
                  <a:extLst>
                    <a:ext uri="{9D8B030D-6E8A-4147-A177-3AD203B41FA5}">
                      <a16:colId xmlns:a16="http://schemas.microsoft.com/office/drawing/2014/main" val="2574774749"/>
                    </a:ext>
                  </a:extLst>
                </a:gridCol>
              </a:tblGrid>
              <a:tr h="634429">
                <a:tc>
                  <a:txBody>
                    <a:bodyPr/>
                    <a:lstStyle/>
                    <a:p>
                      <a:pPr algn="ctr"/>
                      <a:r>
                        <a:rPr lang="en-GB" sz="1200" b="0" dirty="0">
                          <a:solidFill>
                            <a:schemeClr val="tx1"/>
                          </a:solidFill>
                        </a:rPr>
                        <a:t>Specific Heat Capacity</a:t>
                      </a:r>
                    </a:p>
                  </a:txBody>
                  <a:tcPr anchor="ctr">
                    <a:solidFill>
                      <a:schemeClr val="accent2">
                        <a:lumMod val="20000"/>
                        <a:lumOff val="80000"/>
                      </a:schemeClr>
                    </a:solidFill>
                  </a:tcPr>
                </a:tc>
                <a:tc>
                  <a:txBody>
                    <a:bodyPr/>
                    <a:lstStyle/>
                    <a:p>
                      <a:pPr algn="ctr"/>
                      <a:r>
                        <a:rPr lang="en-GB" sz="1200" b="1" i="1" dirty="0">
                          <a:solidFill>
                            <a:schemeClr val="tx1"/>
                          </a:solidFill>
                        </a:rPr>
                        <a:t>Energy needed to raise 1kg of substance by 1°C</a:t>
                      </a:r>
                    </a:p>
                  </a:txBody>
                  <a:tcPr anchor="ctr"/>
                </a:tc>
                <a:tc>
                  <a:txBody>
                    <a:bodyPr/>
                    <a:lstStyle/>
                    <a:p>
                      <a:pPr>
                        <a:buNone/>
                      </a:pPr>
                      <a:r>
                        <a:rPr lang="en-GB" sz="1200" dirty="0">
                          <a:solidFill>
                            <a:srgbClr val="000000"/>
                          </a:solidFill>
                        </a:rPr>
                        <a:t>Depends on: mass of substance, what the substance is</a:t>
                      </a:r>
                      <a:r>
                        <a:rPr lang="en-GB" sz="1200" baseline="0" dirty="0">
                          <a:solidFill>
                            <a:srgbClr val="000000"/>
                          </a:solidFill>
                        </a:rPr>
                        <a:t> and e</a:t>
                      </a:r>
                      <a:r>
                        <a:rPr lang="en-GB" sz="1200" dirty="0">
                          <a:solidFill>
                            <a:srgbClr val="000000"/>
                          </a:solidFill>
                        </a:rPr>
                        <a:t>nergy put into the system.</a:t>
                      </a:r>
                      <a:endParaRPr lang="en-GB" sz="1200" dirty="0">
                        <a:solidFill>
                          <a:schemeClr val="tx1"/>
                        </a:solidFill>
                      </a:endParaRPr>
                    </a:p>
                  </a:txBody>
                  <a:tcPr anchor="ctr"/>
                </a:tc>
                <a:extLst>
                  <a:ext uri="{0D108BD9-81ED-4DB2-BD59-A6C34878D82A}">
                    <a16:rowId xmlns:a16="http://schemas.microsoft.com/office/drawing/2014/main" val="3600981469"/>
                  </a:ext>
                </a:extLst>
              </a:tr>
            </a:tbl>
          </a:graphicData>
        </a:graphic>
      </p:graphicFrame>
      <p:graphicFrame>
        <p:nvGraphicFramePr>
          <p:cNvPr id="65" name="Table 64"/>
          <p:cNvGraphicFramePr>
            <a:graphicFrameLocks noGrp="1"/>
          </p:cNvGraphicFramePr>
          <p:nvPr>
            <p:extLst>
              <p:ext uri="{D42A27DB-BD31-4B8C-83A1-F6EECF244321}">
                <p14:modId xmlns:p14="http://schemas.microsoft.com/office/powerpoint/2010/main" val="3771176949"/>
              </p:ext>
            </p:extLst>
          </p:nvPr>
        </p:nvGraphicFramePr>
        <p:xfrm>
          <a:off x="8423989" y="7874582"/>
          <a:ext cx="3655011" cy="939988"/>
        </p:xfrm>
        <a:graphic>
          <a:graphicData uri="http://schemas.openxmlformats.org/drawingml/2006/table">
            <a:tbl>
              <a:tblPr firstRow="1" bandRow="1">
                <a:tableStyleId>{5940675A-B579-460E-94D1-54222C63F5DA}</a:tableStyleId>
              </a:tblPr>
              <a:tblGrid>
                <a:gridCol w="786826">
                  <a:extLst>
                    <a:ext uri="{9D8B030D-6E8A-4147-A177-3AD203B41FA5}">
                      <a16:colId xmlns:a16="http://schemas.microsoft.com/office/drawing/2014/main" val="20000"/>
                    </a:ext>
                  </a:extLst>
                </a:gridCol>
                <a:gridCol w="1009282">
                  <a:extLst>
                    <a:ext uri="{9D8B030D-6E8A-4147-A177-3AD203B41FA5}">
                      <a16:colId xmlns:a16="http://schemas.microsoft.com/office/drawing/2014/main" val="20001"/>
                    </a:ext>
                  </a:extLst>
                </a:gridCol>
                <a:gridCol w="1858903">
                  <a:extLst>
                    <a:ext uri="{9D8B030D-6E8A-4147-A177-3AD203B41FA5}">
                      <a16:colId xmlns:a16="http://schemas.microsoft.com/office/drawing/2014/main" val="20002"/>
                    </a:ext>
                  </a:extLst>
                </a:gridCol>
              </a:tblGrid>
              <a:tr h="939988">
                <a:tc>
                  <a:txBody>
                    <a:bodyPr/>
                    <a:lstStyle/>
                    <a:p>
                      <a:pPr algn="ctr"/>
                      <a:r>
                        <a:rPr lang="en-GB" sz="1200" b="0" dirty="0"/>
                        <a:t>Dissipate</a:t>
                      </a:r>
                    </a:p>
                  </a:txBody>
                  <a:tcPr anchor="ctr">
                    <a:solidFill>
                      <a:schemeClr val="accent2">
                        <a:lumMod val="20000"/>
                        <a:lumOff val="80000"/>
                      </a:schemeClr>
                    </a:solidFill>
                  </a:tcPr>
                </a:tc>
                <a:tc>
                  <a:txBody>
                    <a:bodyPr/>
                    <a:lstStyle/>
                    <a:p>
                      <a:pPr algn="ctr"/>
                      <a:r>
                        <a:rPr lang="en-GB" sz="1200" b="1" i="1" dirty="0">
                          <a:solidFill>
                            <a:schemeClr val="tx1"/>
                          </a:solidFill>
                        </a:rPr>
                        <a:t>To scatter in all directions or to use wastefully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rgbClr val="000000"/>
                          </a:solidFill>
                        </a:rPr>
                        <a:t>When energy  is ‘wasted’, it dissipates into the surroundings </a:t>
                      </a:r>
                      <a:r>
                        <a:rPr lang="en-GB" sz="1200" b="0" dirty="0" smtClean="0">
                          <a:solidFill>
                            <a:srgbClr val="000000"/>
                          </a:solidFill>
                        </a:rPr>
                        <a:t>as thermal </a:t>
                      </a:r>
                      <a:r>
                        <a:rPr lang="en-GB" sz="1200" b="0" dirty="0">
                          <a:solidFill>
                            <a:srgbClr val="000000"/>
                          </a:solidFill>
                        </a:rPr>
                        <a:t>energy.</a:t>
                      </a:r>
                    </a:p>
                  </a:txBody>
                  <a:tcPr anchor="ct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364127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6466" y="17720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5</a:t>
            </a:r>
            <a:endParaRPr lang="en-GB" sz="6000" dirty="0"/>
          </a:p>
        </p:txBody>
      </p:sp>
      <p:sp>
        <p:nvSpPr>
          <p:cNvPr id="33" name="Oval 32">
            <a:extLst>
              <a:ext uri="{FF2B5EF4-FFF2-40B4-BE49-F238E27FC236}">
                <a16:creationId xmlns:a16="http://schemas.microsoft.com/office/drawing/2014/main" id="{A747307F-380E-42BB-8EC7-AA8DD4DECE66}"/>
              </a:ext>
            </a:extLst>
          </p:cNvPr>
          <p:cNvSpPr/>
          <p:nvPr/>
        </p:nvSpPr>
        <p:spPr>
          <a:xfrm>
            <a:off x="190506" y="3920223"/>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6</a:t>
            </a:r>
            <a:endParaRPr lang="en-GB" sz="6000" dirty="0"/>
          </a:p>
        </p:txBody>
      </p:sp>
      <p:cxnSp>
        <p:nvCxnSpPr>
          <p:cNvPr id="36" name="Straight Connector 35"/>
          <p:cNvCxnSpPr/>
          <p:nvPr/>
        </p:nvCxnSpPr>
        <p:spPr>
          <a:xfrm>
            <a:off x="-21197" y="2643876"/>
            <a:ext cx="12865842" cy="681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1197" y="5147122"/>
            <a:ext cx="12896378"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A747307F-380E-42BB-8EC7-AA8DD4DECE66}"/>
              </a:ext>
            </a:extLst>
          </p:cNvPr>
          <p:cNvSpPr/>
          <p:nvPr/>
        </p:nvSpPr>
        <p:spPr>
          <a:xfrm>
            <a:off x="291577" y="5759822"/>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7</a:t>
            </a:r>
            <a:endParaRPr lang="en-GB" sz="6000" dirty="0"/>
          </a:p>
        </p:txBody>
      </p:sp>
      <p:cxnSp>
        <p:nvCxnSpPr>
          <p:cNvPr id="47" name="Straight Connector 46"/>
          <p:cNvCxnSpPr/>
          <p:nvPr/>
        </p:nvCxnSpPr>
        <p:spPr>
          <a:xfrm>
            <a:off x="26192" y="6951832"/>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A747307F-380E-42BB-8EC7-AA8DD4DECE66}"/>
              </a:ext>
            </a:extLst>
          </p:cNvPr>
          <p:cNvSpPr/>
          <p:nvPr/>
        </p:nvSpPr>
        <p:spPr>
          <a:xfrm>
            <a:off x="291577" y="7580832"/>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8</a:t>
            </a:r>
            <a:endParaRPr lang="en-GB" sz="6000" dirty="0"/>
          </a:p>
        </p:txBody>
      </p:sp>
      <p:sp>
        <p:nvSpPr>
          <p:cNvPr id="50" name="Rectangle 49"/>
          <p:cNvSpPr/>
          <p:nvPr/>
        </p:nvSpPr>
        <p:spPr>
          <a:xfrm>
            <a:off x="190506" y="229718"/>
            <a:ext cx="8159307"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Energy : Autumn 1</a:t>
            </a:r>
            <a:endParaRPr lang="en-GB" sz="6000" dirty="0">
              <a:solidFill>
                <a:srgbClr val="FFFF00"/>
              </a:solidFill>
            </a:endParaRPr>
          </a:p>
        </p:txBody>
      </p:sp>
      <p:graphicFrame>
        <p:nvGraphicFramePr>
          <p:cNvPr id="23" name="Table 22"/>
          <p:cNvGraphicFramePr>
            <a:graphicFrameLocks noGrp="1"/>
          </p:cNvGraphicFramePr>
          <p:nvPr>
            <p:extLst>
              <p:ext uri="{D42A27DB-BD31-4B8C-83A1-F6EECF244321}">
                <p14:modId xmlns:p14="http://schemas.microsoft.com/office/powerpoint/2010/main" val="430592028"/>
              </p:ext>
            </p:extLst>
          </p:nvPr>
        </p:nvGraphicFramePr>
        <p:xfrm>
          <a:off x="8727195" y="110312"/>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Units</a:t>
                      </a:r>
                    </a:p>
                  </a:txBody>
                  <a:tcPr anchor="ctr"/>
                </a:tc>
                <a:extLst>
                  <a:ext uri="{0D108BD9-81ED-4DB2-BD59-A6C34878D82A}">
                    <a16:rowId xmlns:a16="http://schemas.microsoft.com/office/drawing/2014/main" val="10000"/>
                  </a:ext>
                </a:extLst>
              </a:tr>
              <a:tr h="172805">
                <a:tc>
                  <a:txBody>
                    <a:bodyPr/>
                    <a:lstStyle/>
                    <a:p>
                      <a:pPr algn="ctr"/>
                      <a:r>
                        <a:rPr lang="en-GB" sz="1200" b="0" dirty="0">
                          <a:solidFill>
                            <a:schemeClr val="tx1"/>
                          </a:solidFill>
                        </a:rPr>
                        <a:t>Specific Heat Capacity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Joules per Kilogram degree Celsius (J/</a:t>
                      </a:r>
                      <a:r>
                        <a:rPr lang="en-GB" sz="1200" b="0" i="1" dirty="0" err="1">
                          <a:solidFill>
                            <a:schemeClr val="tx1"/>
                          </a:solidFill>
                        </a:rPr>
                        <a:t>Kg°C</a:t>
                      </a:r>
                      <a:r>
                        <a:rPr lang="en-GB" sz="1200" b="0" i="1" dirty="0">
                          <a:solidFill>
                            <a:schemeClr val="tx1"/>
                          </a:solidFill>
                        </a:rPr>
                        <a:t>)</a:t>
                      </a:r>
                    </a:p>
                  </a:txBody>
                  <a:tcPr anchor="ctr"/>
                </a:tc>
                <a:extLst>
                  <a:ext uri="{0D108BD9-81ED-4DB2-BD59-A6C34878D82A}">
                    <a16:rowId xmlns:a16="http://schemas.microsoft.com/office/drawing/2014/main" val="2000193513"/>
                  </a:ext>
                </a:extLst>
              </a:tr>
              <a:tr h="220070">
                <a:tc>
                  <a:txBody>
                    <a:bodyPr/>
                    <a:lstStyle/>
                    <a:p>
                      <a:pPr algn="ctr"/>
                      <a:r>
                        <a:rPr lang="en-GB" sz="1200" b="0" dirty="0">
                          <a:solidFill>
                            <a:schemeClr val="tx1"/>
                          </a:solidFill>
                        </a:rPr>
                        <a:t>Temperature change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Degrees Celsius (</a:t>
                      </a:r>
                      <a:r>
                        <a:rPr lang="en-GB" sz="1200" b="0" i="1" baseline="0" dirty="0">
                          <a:solidFill>
                            <a:schemeClr val="tx1"/>
                          </a:solidFill>
                        </a:rPr>
                        <a:t> °C)</a:t>
                      </a:r>
                      <a:endParaRPr lang="en-GB" sz="1200" b="0" i="1" dirty="0">
                        <a:solidFill>
                          <a:schemeClr val="tx1"/>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a:solidFill>
                            <a:schemeClr val="tx1"/>
                          </a:solidFill>
                        </a:rPr>
                        <a:t>Work done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Joules (J)</a:t>
                      </a:r>
                    </a:p>
                  </a:txBody>
                  <a:tcPr anchor="ctr"/>
                </a:tc>
                <a:extLst>
                  <a:ext uri="{0D108BD9-81ED-4DB2-BD59-A6C34878D82A}">
                    <a16:rowId xmlns:a16="http://schemas.microsoft.com/office/drawing/2014/main" val="3249517039"/>
                  </a:ext>
                </a:extLst>
              </a:tr>
              <a:tr h="220070">
                <a:tc>
                  <a:txBody>
                    <a:bodyPr/>
                    <a:lstStyle/>
                    <a:p>
                      <a:pPr algn="ctr"/>
                      <a:r>
                        <a:rPr lang="en-GB" sz="1200" b="0" dirty="0">
                          <a:solidFill>
                            <a:schemeClr val="tx1"/>
                          </a:solidFill>
                        </a:rPr>
                        <a:t>Force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Newton (N)</a:t>
                      </a:r>
                    </a:p>
                  </a:txBody>
                  <a:tcPr anchor="ctr"/>
                </a:tc>
                <a:extLst>
                  <a:ext uri="{0D108BD9-81ED-4DB2-BD59-A6C34878D82A}">
                    <a16:rowId xmlns:a16="http://schemas.microsoft.com/office/drawing/2014/main" val="1611292677"/>
                  </a:ext>
                </a:extLst>
              </a:tr>
              <a:tr h="220070">
                <a:tc>
                  <a:txBody>
                    <a:bodyPr/>
                    <a:lstStyle/>
                    <a:p>
                      <a:pPr algn="ctr"/>
                      <a:r>
                        <a:rPr lang="en-GB" sz="1200" b="0" dirty="0">
                          <a:solidFill>
                            <a:schemeClr val="tx1"/>
                          </a:solidFill>
                        </a:rPr>
                        <a:t>Distance moved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Metre</a:t>
                      </a:r>
                      <a:r>
                        <a:rPr lang="en-GB" sz="1200" b="0" i="1" baseline="0" dirty="0">
                          <a:solidFill>
                            <a:schemeClr val="tx1"/>
                          </a:solidFill>
                        </a:rPr>
                        <a:t> (m)</a:t>
                      </a:r>
                      <a:endParaRPr lang="en-GB" sz="1200" b="0" i="1" dirty="0">
                        <a:solidFill>
                          <a:schemeClr val="tx1"/>
                        </a:solidFill>
                      </a:endParaRPr>
                    </a:p>
                  </a:txBody>
                  <a:tcPr anchor="ctr"/>
                </a:tc>
                <a:extLst>
                  <a:ext uri="{0D108BD9-81ED-4DB2-BD59-A6C34878D82A}">
                    <a16:rowId xmlns:a16="http://schemas.microsoft.com/office/drawing/2014/main" val="3291490684"/>
                  </a:ext>
                </a:extLst>
              </a:tr>
              <a:tr h="220070">
                <a:tc>
                  <a:txBody>
                    <a:bodyPr/>
                    <a:lstStyle/>
                    <a:p>
                      <a:pPr algn="ctr"/>
                      <a:r>
                        <a:rPr lang="en-GB" sz="1200" b="0" dirty="0">
                          <a:solidFill>
                            <a:schemeClr val="tx1"/>
                          </a:solidFill>
                        </a:rPr>
                        <a:t>Power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Watts (W)</a:t>
                      </a:r>
                    </a:p>
                  </a:txBody>
                  <a:tcPr anchor="ctr"/>
                </a:tc>
                <a:extLst>
                  <a:ext uri="{0D108BD9-81ED-4DB2-BD59-A6C34878D82A}">
                    <a16:rowId xmlns:a16="http://schemas.microsoft.com/office/drawing/2014/main" val="340877372"/>
                  </a:ext>
                </a:extLst>
              </a:tr>
              <a:tr h="220070">
                <a:tc>
                  <a:txBody>
                    <a:bodyPr/>
                    <a:lstStyle/>
                    <a:p>
                      <a:pPr algn="ctr"/>
                      <a:r>
                        <a:rPr lang="en-GB" sz="1200" b="0" dirty="0">
                          <a:solidFill>
                            <a:schemeClr val="tx1"/>
                          </a:solidFill>
                        </a:rPr>
                        <a:t>Time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1" dirty="0">
                          <a:solidFill>
                            <a:schemeClr val="tx1"/>
                          </a:solidFill>
                        </a:rPr>
                        <a:t>Seconds (s)</a:t>
                      </a:r>
                    </a:p>
                  </a:txBody>
                  <a:tcPr anchor="ctr"/>
                </a:tc>
                <a:extLst>
                  <a:ext uri="{0D108BD9-81ED-4DB2-BD59-A6C34878D82A}">
                    <a16:rowId xmlns:a16="http://schemas.microsoft.com/office/drawing/2014/main" val="1781923552"/>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795825004"/>
              </p:ext>
            </p:extLst>
          </p:nvPr>
        </p:nvGraphicFramePr>
        <p:xfrm>
          <a:off x="1313380" y="1475381"/>
          <a:ext cx="3648906" cy="822960"/>
        </p:xfrm>
        <a:graphic>
          <a:graphicData uri="http://schemas.openxmlformats.org/drawingml/2006/table">
            <a:tbl>
              <a:tblPr firstRow="1" bandRow="1">
                <a:tableStyleId>{5940675A-B579-460E-94D1-54222C63F5DA}</a:tableStyleId>
              </a:tblPr>
              <a:tblGrid>
                <a:gridCol w="981906">
                  <a:extLst>
                    <a:ext uri="{9D8B030D-6E8A-4147-A177-3AD203B41FA5}">
                      <a16:colId xmlns:a16="http://schemas.microsoft.com/office/drawing/2014/main" val="20000"/>
                    </a:ext>
                  </a:extLst>
                </a:gridCol>
                <a:gridCol w="1104900">
                  <a:extLst>
                    <a:ext uri="{9D8B030D-6E8A-4147-A177-3AD203B41FA5}">
                      <a16:colId xmlns:a16="http://schemas.microsoft.com/office/drawing/2014/main" val="20001"/>
                    </a:ext>
                  </a:extLst>
                </a:gridCol>
                <a:gridCol w="1562100">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Principle of conservation of energy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The amount of energy always stays the same.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solidFill>
                            <a:schemeClr val="tx1"/>
                          </a:solidFill>
                        </a:rPr>
                        <a:t>Energy cannot be created or destroyed,</a:t>
                      </a:r>
                      <a:r>
                        <a:rPr lang="en-US" sz="1200" baseline="0" dirty="0">
                          <a:solidFill>
                            <a:schemeClr val="tx1"/>
                          </a:solidFill>
                        </a:rPr>
                        <a:t> only changed from one store to another.</a:t>
                      </a:r>
                      <a:endParaRPr lang="en-US" sz="1200" dirty="0">
                        <a:solidFill>
                          <a:schemeClr val="tx1"/>
                        </a:solidFill>
                      </a:endParaRPr>
                    </a:p>
                  </a:txBody>
                  <a:tcPr anchor="ctr"/>
                </a:tc>
                <a:extLst>
                  <a:ext uri="{0D108BD9-81ED-4DB2-BD59-A6C34878D82A}">
                    <a16:rowId xmlns:a16="http://schemas.microsoft.com/office/drawing/2014/main" val="161208096"/>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4091315522"/>
              </p:ext>
            </p:extLst>
          </p:nvPr>
        </p:nvGraphicFramePr>
        <p:xfrm>
          <a:off x="5223519" y="1508668"/>
          <a:ext cx="3154974" cy="822960"/>
        </p:xfrm>
        <a:graphic>
          <a:graphicData uri="http://schemas.openxmlformats.org/drawingml/2006/table">
            <a:tbl>
              <a:tblPr firstRow="1" bandRow="1">
                <a:tableStyleId>{5940675A-B579-460E-94D1-54222C63F5DA}</a:tableStyleId>
              </a:tblPr>
              <a:tblGrid>
                <a:gridCol w="835261">
                  <a:extLst>
                    <a:ext uri="{9D8B030D-6E8A-4147-A177-3AD203B41FA5}">
                      <a16:colId xmlns:a16="http://schemas.microsoft.com/office/drawing/2014/main" val="20000"/>
                    </a:ext>
                  </a:extLst>
                </a:gridCol>
                <a:gridCol w="951980">
                  <a:extLst>
                    <a:ext uri="{9D8B030D-6E8A-4147-A177-3AD203B41FA5}">
                      <a16:colId xmlns:a16="http://schemas.microsoft.com/office/drawing/2014/main" val="20001"/>
                    </a:ext>
                  </a:extLst>
                </a:gridCol>
                <a:gridCol w="1367733">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Ways to reduce  ‘wasted’ energy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Energy transferred usefully</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Insulation, streamline design, lubrication of moving parts.</a:t>
                      </a:r>
                      <a:endParaRPr lang="en-US" sz="1200" dirty="0">
                        <a:solidFill>
                          <a:schemeClr val="tx1"/>
                        </a:solidFill>
                      </a:endParaRPr>
                    </a:p>
                  </a:txBody>
                  <a:tcPr anchor="ctr"/>
                </a:tc>
                <a:extLst>
                  <a:ext uri="{0D108BD9-81ED-4DB2-BD59-A6C34878D82A}">
                    <a16:rowId xmlns:a16="http://schemas.microsoft.com/office/drawing/2014/main" val="161208096"/>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915410019"/>
              </p:ext>
            </p:extLst>
          </p:nvPr>
        </p:nvGraphicFramePr>
        <p:xfrm>
          <a:off x="7963382" y="2849119"/>
          <a:ext cx="4578198" cy="2194560"/>
        </p:xfrm>
        <a:graphic>
          <a:graphicData uri="http://schemas.openxmlformats.org/drawingml/2006/table">
            <a:tbl>
              <a:tblPr firstRow="1" bandRow="1">
                <a:tableStyleId>{5940675A-B579-460E-94D1-54222C63F5DA}</a:tableStyleId>
              </a:tblPr>
              <a:tblGrid>
                <a:gridCol w="2204753">
                  <a:extLst>
                    <a:ext uri="{9D8B030D-6E8A-4147-A177-3AD203B41FA5}">
                      <a16:colId xmlns:a16="http://schemas.microsoft.com/office/drawing/2014/main" val="20000"/>
                    </a:ext>
                  </a:extLst>
                </a:gridCol>
                <a:gridCol w="2373445">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0" dirty="0">
                          <a:solidFill>
                            <a:schemeClr val="tx1"/>
                          </a:solidFill>
                        </a:rPr>
                        <a:t>Units</a:t>
                      </a:r>
                    </a:p>
                  </a:txBody>
                  <a:tcPr anchor="ctr"/>
                </a:tc>
                <a:extLst>
                  <a:ext uri="{0D108BD9-81ED-4DB2-BD59-A6C34878D82A}">
                    <a16:rowId xmlns:a16="http://schemas.microsoft.com/office/drawing/2014/main" val="10000"/>
                  </a:ext>
                </a:extLst>
              </a:tr>
              <a:tr h="228600">
                <a:tc>
                  <a:txBody>
                    <a:bodyPr/>
                    <a:lstStyle/>
                    <a:p>
                      <a:pPr algn="ctr"/>
                      <a:r>
                        <a:rPr lang="en-GB" sz="1200" b="1" dirty="0" smtClean="0"/>
                        <a:t>Energy</a:t>
                      </a:r>
                      <a:endParaRPr lang="en-GB" sz="1200" b="1" dirty="0"/>
                    </a:p>
                  </a:txBody>
                  <a:tcPr anchor="ctr">
                    <a:solidFill>
                      <a:schemeClr val="accent2">
                        <a:lumMod val="20000"/>
                        <a:lumOff val="80000"/>
                      </a:schemeClr>
                    </a:solidFill>
                  </a:tcPr>
                </a:tc>
                <a:tc>
                  <a:txBody>
                    <a:bodyPr/>
                    <a:lstStyle/>
                    <a:p>
                      <a:pPr algn="ctr"/>
                      <a:r>
                        <a:rPr lang="en-GB" sz="1200" b="1" i="0" dirty="0">
                          <a:solidFill>
                            <a:schemeClr val="tx1"/>
                          </a:solidFill>
                        </a:rPr>
                        <a:t>Joules (J)</a:t>
                      </a:r>
                    </a:p>
                  </a:txBody>
                  <a:tcPr anchor="ctr"/>
                </a:tc>
                <a:extLst>
                  <a:ext uri="{0D108BD9-81ED-4DB2-BD59-A6C34878D82A}">
                    <a16:rowId xmlns:a16="http://schemas.microsoft.com/office/drawing/2014/main" val="728772806"/>
                  </a:ext>
                </a:extLst>
              </a:tr>
              <a:tr h="228600">
                <a:tc>
                  <a:txBody>
                    <a:bodyPr/>
                    <a:lstStyle/>
                    <a:p>
                      <a:pPr algn="ctr"/>
                      <a:r>
                        <a:rPr lang="en-GB" sz="1200" b="1" dirty="0"/>
                        <a:t>Velocity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a:solidFill>
                            <a:schemeClr val="tx1"/>
                          </a:solidFill>
                        </a:rPr>
                        <a:t>Metres per second (m/s)</a:t>
                      </a:r>
                    </a:p>
                  </a:txBody>
                  <a:tcPr anchor="ctr"/>
                </a:tc>
                <a:extLst>
                  <a:ext uri="{0D108BD9-81ED-4DB2-BD59-A6C34878D82A}">
                    <a16:rowId xmlns:a16="http://schemas.microsoft.com/office/drawing/2014/main" val="4068792628"/>
                  </a:ext>
                </a:extLst>
              </a:tr>
              <a:tr h="228600">
                <a:tc>
                  <a:txBody>
                    <a:bodyPr/>
                    <a:lstStyle/>
                    <a:p>
                      <a:pPr algn="ctr"/>
                      <a:r>
                        <a:rPr lang="en-GB" sz="1200" b="1" dirty="0"/>
                        <a:t>Spring constant</a:t>
                      </a:r>
                    </a:p>
                  </a:txBody>
                  <a:tcPr anchor="ctr">
                    <a:solidFill>
                      <a:schemeClr val="accent2">
                        <a:lumMod val="20000"/>
                        <a:lumOff val="80000"/>
                      </a:schemeClr>
                    </a:solidFill>
                  </a:tcPr>
                </a:tc>
                <a:tc>
                  <a:txBody>
                    <a:bodyPr/>
                    <a:lstStyle/>
                    <a:p>
                      <a:pPr algn="ctr"/>
                      <a:r>
                        <a:rPr lang="en-GB" sz="1200" b="1" i="0" dirty="0">
                          <a:solidFill>
                            <a:schemeClr val="tx1"/>
                          </a:solidFill>
                        </a:rPr>
                        <a:t>Newton per metre (N/m)</a:t>
                      </a:r>
                    </a:p>
                  </a:txBody>
                  <a:tcPr anchor="ctr"/>
                </a:tc>
                <a:extLst>
                  <a:ext uri="{0D108BD9-81ED-4DB2-BD59-A6C34878D82A}">
                    <a16:rowId xmlns:a16="http://schemas.microsoft.com/office/drawing/2014/main" val="10001"/>
                  </a:ext>
                </a:extLst>
              </a:tr>
              <a:tr h="157565">
                <a:tc>
                  <a:txBody>
                    <a:bodyPr/>
                    <a:lstStyle/>
                    <a:p>
                      <a:pPr algn="ctr"/>
                      <a:r>
                        <a:rPr lang="en-GB" sz="1200" b="1" dirty="0"/>
                        <a:t>Extension </a:t>
                      </a:r>
                    </a:p>
                  </a:txBody>
                  <a:tcPr anchor="ctr">
                    <a:solidFill>
                      <a:schemeClr val="accent2">
                        <a:lumMod val="20000"/>
                        <a:lumOff val="80000"/>
                      </a:schemeClr>
                    </a:solidFill>
                  </a:tcPr>
                </a:tc>
                <a:tc>
                  <a:txBody>
                    <a:bodyPr/>
                    <a:lstStyle/>
                    <a:p>
                      <a:pPr algn="ctr"/>
                      <a:r>
                        <a:rPr lang="en-GB" sz="1200" b="1" i="0" dirty="0">
                          <a:solidFill>
                            <a:schemeClr val="tx1"/>
                          </a:solidFill>
                        </a:rPr>
                        <a:t>Metres (m)</a:t>
                      </a:r>
                    </a:p>
                  </a:txBody>
                  <a:tcPr anchor="ctr"/>
                </a:tc>
                <a:extLst>
                  <a:ext uri="{0D108BD9-81ED-4DB2-BD59-A6C34878D82A}">
                    <a16:rowId xmlns:a16="http://schemas.microsoft.com/office/drawing/2014/main" val="10002"/>
                  </a:ext>
                </a:extLst>
              </a:tr>
              <a:tr h="256537">
                <a:tc>
                  <a:txBody>
                    <a:bodyPr/>
                    <a:lstStyle/>
                    <a:p>
                      <a:pPr algn="ctr"/>
                      <a:r>
                        <a:rPr lang="en-GB" sz="1200" b="1" dirty="0"/>
                        <a:t>Mass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a:solidFill>
                            <a:schemeClr val="tx1"/>
                          </a:solidFill>
                        </a:rPr>
                        <a:t>Kilogram </a:t>
                      </a:r>
                      <a:r>
                        <a:rPr lang="en-GB" sz="1200" b="1" i="0" dirty="0" smtClean="0">
                          <a:solidFill>
                            <a:schemeClr val="tx1"/>
                          </a:solidFill>
                        </a:rPr>
                        <a:t>(kg</a:t>
                      </a:r>
                      <a:r>
                        <a:rPr lang="en-GB" sz="1200" b="1" i="0" dirty="0">
                          <a:solidFill>
                            <a:schemeClr val="tx1"/>
                          </a:solidFill>
                        </a:rPr>
                        <a:t>)</a:t>
                      </a:r>
                    </a:p>
                  </a:txBody>
                  <a:tcPr anchor="ctr"/>
                </a:tc>
                <a:extLst>
                  <a:ext uri="{0D108BD9-81ED-4DB2-BD59-A6C34878D82A}">
                    <a16:rowId xmlns:a16="http://schemas.microsoft.com/office/drawing/2014/main" val="10003"/>
                  </a:ext>
                </a:extLst>
              </a:tr>
              <a:tr h="256537">
                <a:tc>
                  <a:txBody>
                    <a:bodyPr/>
                    <a:lstStyle/>
                    <a:p>
                      <a:pPr algn="ctr"/>
                      <a:r>
                        <a:rPr lang="en-GB" sz="1200" b="1" dirty="0"/>
                        <a:t>Gravitational field strength</a:t>
                      </a:r>
                    </a:p>
                  </a:txBody>
                  <a:tcPr anchor="ctr">
                    <a:solidFill>
                      <a:schemeClr val="accent2">
                        <a:lumMod val="20000"/>
                        <a:lumOff val="80000"/>
                      </a:schemeClr>
                    </a:solidFill>
                  </a:tcPr>
                </a:tc>
                <a:tc>
                  <a:txBody>
                    <a:bodyPr/>
                    <a:lstStyle/>
                    <a:p>
                      <a:pPr algn="ctr"/>
                      <a:r>
                        <a:rPr lang="en-GB" sz="1200" b="1" i="0" dirty="0">
                          <a:solidFill>
                            <a:schemeClr val="tx1"/>
                          </a:solidFill>
                        </a:rPr>
                        <a:t>Newton per kilogram (</a:t>
                      </a:r>
                      <a:r>
                        <a:rPr lang="en-GB" sz="1200" b="1" i="0" dirty="0" smtClean="0">
                          <a:solidFill>
                            <a:schemeClr val="tx1"/>
                          </a:solidFill>
                        </a:rPr>
                        <a:t>N/kg</a:t>
                      </a:r>
                      <a:r>
                        <a:rPr lang="en-GB" sz="1200" b="1" i="0" dirty="0">
                          <a:solidFill>
                            <a:schemeClr val="tx1"/>
                          </a:solidFill>
                        </a:rPr>
                        <a:t>)</a:t>
                      </a:r>
                    </a:p>
                  </a:txBody>
                  <a:tcPr anchor="ctr"/>
                </a:tc>
                <a:extLst>
                  <a:ext uri="{0D108BD9-81ED-4DB2-BD59-A6C34878D82A}">
                    <a16:rowId xmlns:a16="http://schemas.microsoft.com/office/drawing/2014/main" val="2814278795"/>
                  </a:ext>
                </a:extLst>
              </a:tr>
              <a:tr h="172805">
                <a:tc>
                  <a:txBody>
                    <a:bodyPr/>
                    <a:lstStyle/>
                    <a:p>
                      <a:pPr algn="ctr"/>
                      <a:r>
                        <a:rPr lang="en-GB" sz="1200" b="1" dirty="0"/>
                        <a:t>Height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0" dirty="0">
                          <a:solidFill>
                            <a:schemeClr val="tx1"/>
                          </a:solidFill>
                        </a:rPr>
                        <a:t>Metres (m)</a:t>
                      </a:r>
                    </a:p>
                  </a:txBody>
                  <a:tcPr anchor="ctr"/>
                </a:tc>
                <a:extLst>
                  <a:ext uri="{0D108BD9-81ED-4DB2-BD59-A6C34878D82A}">
                    <a16:rowId xmlns:a16="http://schemas.microsoft.com/office/drawing/2014/main" val="3766836807"/>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2595109224"/>
              </p:ext>
            </p:extLst>
          </p:nvPr>
        </p:nvGraphicFramePr>
        <p:xfrm>
          <a:off x="1313380" y="3249730"/>
          <a:ext cx="1772098" cy="1102388"/>
        </p:xfrm>
        <a:graphic>
          <a:graphicData uri="http://schemas.openxmlformats.org/drawingml/2006/table">
            <a:tbl>
              <a:tblPr firstRow="1" bandRow="1">
                <a:tableStyleId>{5940675A-B579-460E-94D1-54222C63F5DA}</a:tableStyleId>
              </a:tblPr>
              <a:tblGrid>
                <a:gridCol w="620066">
                  <a:extLst>
                    <a:ext uri="{9D8B030D-6E8A-4147-A177-3AD203B41FA5}">
                      <a16:colId xmlns:a16="http://schemas.microsoft.com/office/drawing/2014/main" val="2708639821"/>
                    </a:ext>
                  </a:extLst>
                </a:gridCol>
                <a:gridCol w="1152032">
                  <a:extLst>
                    <a:ext uri="{9D8B030D-6E8A-4147-A177-3AD203B41FA5}">
                      <a16:colId xmlns:a16="http://schemas.microsoft.com/office/drawing/2014/main" val="3138047994"/>
                    </a:ext>
                  </a:extLst>
                </a:gridCol>
              </a:tblGrid>
              <a:tr h="645188">
                <a:tc>
                  <a:txBody>
                    <a:bodyPr/>
                    <a:lstStyle/>
                    <a:p>
                      <a:pPr algn="ctr"/>
                      <a:r>
                        <a:rPr lang="en-GB" sz="1200" b="0" dirty="0"/>
                        <a:t>Closed system</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No change in total energy in system</a:t>
                      </a:r>
                    </a:p>
                  </a:txBody>
                  <a:tcPr anchor="ctr"/>
                </a:tc>
                <a:extLst>
                  <a:ext uri="{0D108BD9-81ED-4DB2-BD59-A6C34878D82A}">
                    <a16:rowId xmlns:a16="http://schemas.microsoft.com/office/drawing/2014/main" val="2706839811"/>
                  </a:ext>
                </a:extLst>
              </a:tr>
              <a:tr h="413772">
                <a:tc>
                  <a:txBody>
                    <a:bodyPr/>
                    <a:lstStyle/>
                    <a:p>
                      <a:pPr algn="ctr"/>
                      <a:r>
                        <a:rPr lang="en-GB" sz="1200" b="0" dirty="0">
                          <a:solidFill>
                            <a:schemeClr val="tx1"/>
                          </a:solidFill>
                        </a:rPr>
                        <a:t>Open system</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Energy can dissipate</a:t>
                      </a:r>
                    </a:p>
                  </a:txBody>
                  <a:tcPr anchor="ctr"/>
                </a:tc>
                <a:extLst>
                  <a:ext uri="{0D108BD9-81ED-4DB2-BD59-A6C34878D82A}">
                    <a16:rowId xmlns:a16="http://schemas.microsoft.com/office/drawing/2014/main" val="2418797059"/>
                  </a:ext>
                </a:extLst>
              </a:tr>
            </a:tbl>
          </a:graphicData>
        </a:graphic>
      </p:graphicFrame>
      <p:sp>
        <p:nvSpPr>
          <p:cNvPr id="28" name="Rectangle 27"/>
          <p:cNvSpPr/>
          <p:nvPr/>
        </p:nvSpPr>
        <p:spPr>
          <a:xfrm>
            <a:off x="9943444" y="5601928"/>
            <a:ext cx="1730389" cy="7590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Reducing </a:t>
            </a:r>
            <a:r>
              <a:rPr lang="en-GB" sz="1200" dirty="0" smtClean="0">
                <a:solidFill>
                  <a:schemeClr val="tx1"/>
                </a:solidFill>
              </a:rPr>
              <a:t>friction:</a:t>
            </a:r>
          </a:p>
          <a:p>
            <a:pPr marL="171450" indent="-171450">
              <a:buFont typeface="Arial" panose="020B0604020202020204" pitchFamily="34" charset="0"/>
              <a:buChar char="•"/>
            </a:pPr>
            <a:r>
              <a:rPr lang="en-GB" sz="1200" dirty="0">
                <a:solidFill>
                  <a:schemeClr val="tx1"/>
                </a:solidFill>
              </a:rPr>
              <a:t>U</a:t>
            </a:r>
            <a:r>
              <a:rPr lang="en-GB" sz="1200" dirty="0" smtClean="0">
                <a:solidFill>
                  <a:schemeClr val="tx1"/>
                </a:solidFill>
              </a:rPr>
              <a:t>sing wheels </a:t>
            </a:r>
          </a:p>
          <a:p>
            <a:pPr marL="171450" indent="-171450">
              <a:buFont typeface="Arial" panose="020B0604020202020204" pitchFamily="34" charset="0"/>
              <a:buChar char="•"/>
            </a:pPr>
            <a:r>
              <a:rPr lang="en-GB" sz="1200" dirty="0">
                <a:solidFill>
                  <a:schemeClr val="tx1"/>
                </a:solidFill>
              </a:rPr>
              <a:t>A</a:t>
            </a:r>
            <a:r>
              <a:rPr lang="en-GB" sz="1200" dirty="0" smtClean="0">
                <a:solidFill>
                  <a:schemeClr val="tx1"/>
                </a:solidFill>
              </a:rPr>
              <a:t>pplying lubrication </a:t>
            </a:r>
            <a:endParaRPr lang="en-GB" sz="1200" dirty="0">
              <a:solidFill>
                <a:schemeClr val="tx1"/>
              </a:solidFill>
            </a:endParaRPr>
          </a:p>
        </p:txBody>
      </p:sp>
      <p:sp>
        <p:nvSpPr>
          <p:cNvPr id="31" name="Rectangle 30"/>
          <p:cNvSpPr/>
          <p:nvPr/>
        </p:nvSpPr>
        <p:spPr>
          <a:xfrm>
            <a:off x="6106771" y="5659274"/>
            <a:ext cx="1691593" cy="65148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Work done = Force X distance moved </a:t>
            </a:r>
          </a:p>
        </p:txBody>
      </p:sp>
      <p:sp>
        <p:nvSpPr>
          <p:cNvPr id="32" name="Rectangle 31"/>
          <p:cNvSpPr/>
          <p:nvPr/>
        </p:nvSpPr>
        <p:spPr>
          <a:xfrm>
            <a:off x="8022497" y="5613853"/>
            <a:ext cx="1696814" cy="7590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solidFill>
                  <a:schemeClr val="tx1"/>
                </a:solidFill>
              </a:rPr>
              <a:t>Reducing </a:t>
            </a:r>
            <a:r>
              <a:rPr lang="en-GB" sz="1200" dirty="0">
                <a:solidFill>
                  <a:schemeClr val="tx1"/>
                </a:solidFill>
              </a:rPr>
              <a:t>air </a:t>
            </a:r>
            <a:r>
              <a:rPr lang="en-GB" sz="1200" dirty="0" smtClean="0">
                <a:solidFill>
                  <a:schemeClr val="tx1"/>
                </a:solidFill>
              </a:rPr>
              <a:t>resistance:</a:t>
            </a:r>
          </a:p>
          <a:p>
            <a:pPr marL="171450" indent="-171450">
              <a:buFont typeface="Arial" panose="020B0604020202020204" pitchFamily="34" charset="0"/>
              <a:buChar char="•"/>
            </a:pPr>
            <a:r>
              <a:rPr lang="en-GB" sz="1200" dirty="0" smtClean="0">
                <a:solidFill>
                  <a:schemeClr val="tx1"/>
                </a:solidFill>
              </a:rPr>
              <a:t>travelling slowly</a:t>
            </a:r>
          </a:p>
          <a:p>
            <a:pPr marL="171450" indent="-171450">
              <a:buFont typeface="Arial" panose="020B0604020202020204" pitchFamily="34" charset="0"/>
              <a:buChar char="•"/>
            </a:pPr>
            <a:r>
              <a:rPr lang="en-GB" sz="1200" dirty="0" smtClean="0">
                <a:solidFill>
                  <a:schemeClr val="tx1"/>
                </a:solidFill>
              </a:rPr>
              <a:t>streamlining</a:t>
            </a:r>
            <a:r>
              <a:rPr lang="en-GB" sz="1200" dirty="0">
                <a:solidFill>
                  <a:schemeClr val="tx1"/>
                </a:solidFill>
              </a:rPr>
              <a:t>.  </a:t>
            </a:r>
          </a:p>
        </p:txBody>
      </p:sp>
      <p:graphicFrame>
        <p:nvGraphicFramePr>
          <p:cNvPr id="2" name="Table 1"/>
          <p:cNvGraphicFramePr>
            <a:graphicFrameLocks noGrp="1"/>
          </p:cNvGraphicFramePr>
          <p:nvPr>
            <p:extLst>
              <p:ext uri="{D42A27DB-BD31-4B8C-83A1-F6EECF244321}">
                <p14:modId xmlns:p14="http://schemas.microsoft.com/office/powerpoint/2010/main" val="3363288982"/>
              </p:ext>
            </p:extLst>
          </p:nvPr>
        </p:nvGraphicFramePr>
        <p:xfrm>
          <a:off x="1550500" y="7166291"/>
          <a:ext cx="6247864" cy="829058"/>
        </p:xfrm>
        <a:graphic>
          <a:graphicData uri="http://schemas.openxmlformats.org/drawingml/2006/table">
            <a:tbl>
              <a:tblPr firstRow="1" firstCol="1" bandRow="1">
                <a:tableStyleId>{5940675A-B579-460E-94D1-54222C63F5DA}</a:tableStyleId>
              </a:tblPr>
              <a:tblGrid>
                <a:gridCol w="2354037">
                  <a:extLst>
                    <a:ext uri="{9D8B030D-6E8A-4147-A177-3AD203B41FA5}">
                      <a16:colId xmlns:a16="http://schemas.microsoft.com/office/drawing/2014/main" val="329915479"/>
                    </a:ext>
                  </a:extLst>
                </a:gridCol>
                <a:gridCol w="3893827">
                  <a:extLst>
                    <a:ext uri="{9D8B030D-6E8A-4147-A177-3AD203B41FA5}">
                      <a16:colId xmlns:a16="http://schemas.microsoft.com/office/drawing/2014/main" val="1649308068"/>
                    </a:ext>
                  </a:extLst>
                </a:gridCol>
              </a:tblGrid>
              <a:tr h="829058">
                <a:tc>
                  <a:txBody>
                    <a:bodyPr/>
                    <a:lstStyle/>
                    <a:p>
                      <a:pPr>
                        <a:lnSpc>
                          <a:spcPct val="107000"/>
                        </a:lnSpc>
                        <a:spcAft>
                          <a:spcPts val="0"/>
                        </a:spcAft>
                      </a:pPr>
                      <a:r>
                        <a:rPr lang="en-GB" sz="1100" b="1" dirty="0">
                          <a:effectLst/>
                        </a:rPr>
                        <a:t>Explain what is happening with the absorption and emission of energy when an object stays at a constant temperature.</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r>
                        <a:rPr lang="en-GB" sz="1200" dirty="0">
                          <a:effectLst/>
                        </a:rPr>
                        <a:t>The rate of absorption of energy is equal to the rate of emission of energy when an object remains at a constant temperature.</a:t>
                      </a:r>
                      <a:endParaRPr lang="en-GB"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3343721"/>
                  </a:ext>
                </a:extLst>
              </a:tr>
            </a:tbl>
          </a:graphicData>
        </a:graphic>
      </p:graphicFrame>
      <mc:AlternateContent xmlns:mc="http://schemas.openxmlformats.org/markup-compatibility/2006" xmlns:a14="http://schemas.microsoft.com/office/drawing/2010/main">
        <mc:Choice Requires="a14">
          <p:graphicFrame>
            <p:nvGraphicFramePr>
              <p:cNvPr id="3" name="Table 2"/>
              <p:cNvGraphicFramePr>
                <a:graphicFrameLocks noGrp="1"/>
              </p:cNvGraphicFramePr>
              <p:nvPr>
                <p:extLst/>
              </p:nvPr>
            </p:nvGraphicFramePr>
            <p:xfrm>
              <a:off x="8022497" y="7592989"/>
              <a:ext cx="4374808" cy="1303338"/>
            </p:xfrm>
            <a:graphic>
              <a:graphicData uri="http://schemas.openxmlformats.org/drawingml/2006/table">
                <a:tbl>
                  <a:tblPr firstRow="1" firstCol="1" bandRow="1">
                    <a:tableStyleId>{5940675A-B579-460E-94D1-54222C63F5DA}</a:tableStyleId>
                  </a:tblPr>
                  <a:tblGrid>
                    <a:gridCol w="1648317">
                      <a:extLst>
                        <a:ext uri="{9D8B030D-6E8A-4147-A177-3AD203B41FA5}">
                          <a16:colId xmlns:a16="http://schemas.microsoft.com/office/drawing/2014/main" val="751668181"/>
                        </a:ext>
                      </a:extLst>
                    </a:gridCol>
                    <a:gridCol w="2726491">
                      <a:extLst>
                        <a:ext uri="{9D8B030D-6E8A-4147-A177-3AD203B41FA5}">
                          <a16:colId xmlns:a16="http://schemas.microsoft.com/office/drawing/2014/main" val="960682431"/>
                        </a:ext>
                      </a:extLst>
                    </a:gridCol>
                  </a:tblGrid>
                  <a:tr h="0">
                    <a:tc>
                      <a:txBody>
                        <a:bodyPr/>
                        <a:lstStyle/>
                        <a:p>
                          <a:pPr>
                            <a:lnSpc>
                              <a:spcPct val="107000"/>
                            </a:lnSpc>
                            <a:spcAft>
                              <a:spcPts val="0"/>
                            </a:spcAft>
                          </a:pPr>
                          <a:r>
                            <a:rPr lang="en-GB" sz="1200">
                              <a:effectLst/>
                            </a:rPr>
                            <a:t>Make m the subject</a:t>
                          </a:r>
                          <a:endParaRPr lang="en-GB" sz="1100">
                            <a:effectLst/>
                          </a:endParaRPr>
                        </a:p>
                        <a:p>
                          <a:pP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en-GB" sz="1200" i="1">
                                        <a:effectLst/>
                                        <a:latin typeface="Cambria Math" panose="02040503050406030204" pitchFamily="18" charset="0"/>
                                      </a:rPr>
                                    </m:ctrlPr>
                                  </m:sSubPr>
                                  <m:e>
                                    <m:r>
                                      <a:rPr lang="en-GB" sz="1200">
                                        <a:effectLst/>
                                        <a:latin typeface="Cambria Math" panose="02040503050406030204" pitchFamily="18" charset="0"/>
                                      </a:rPr>
                                      <m:t>𝐸</m:t>
                                    </m:r>
                                  </m:e>
                                  <m:sub>
                                    <m:r>
                                      <a:rPr lang="en-GB" sz="1200">
                                        <a:effectLst/>
                                        <a:latin typeface="Cambria Math" panose="02040503050406030204" pitchFamily="18" charset="0"/>
                                      </a:rPr>
                                      <m:t>𝑘</m:t>
                                    </m:r>
                                  </m:sub>
                                </m:sSub>
                                <m:r>
                                  <a:rPr lang="en-GB" sz="1200">
                                    <a:effectLst/>
                                    <a:latin typeface="Cambria Math" panose="02040503050406030204" pitchFamily="18" charset="0"/>
                                  </a:rPr>
                                  <m:t>=</m:t>
                                </m:r>
                                <m:f>
                                  <m:fPr>
                                    <m:ctrlPr>
                                      <a:rPr lang="en-GB" sz="1200" i="1">
                                        <a:effectLst/>
                                        <a:latin typeface="Cambria Math" panose="02040503050406030204" pitchFamily="18" charset="0"/>
                                      </a:rPr>
                                    </m:ctrlPr>
                                  </m:fPr>
                                  <m:num>
                                    <m:r>
                                      <a:rPr lang="en-GB" sz="1200">
                                        <a:effectLst/>
                                        <a:latin typeface="Cambria Math" panose="02040503050406030204" pitchFamily="18" charset="0"/>
                                      </a:rPr>
                                      <m:t>1</m:t>
                                    </m:r>
                                  </m:num>
                                  <m:den>
                                    <m:r>
                                      <a:rPr lang="en-GB" sz="1200">
                                        <a:effectLst/>
                                        <a:latin typeface="Cambria Math" panose="02040503050406030204" pitchFamily="18" charset="0"/>
                                      </a:rPr>
                                      <m:t>2</m:t>
                                    </m:r>
                                  </m:den>
                                </m:f>
                                <m:r>
                                  <a:rPr lang="en-GB" sz="1200">
                                    <a:effectLst/>
                                    <a:latin typeface="Cambria Math" panose="02040503050406030204" pitchFamily="18" charset="0"/>
                                  </a:rPr>
                                  <m:t>𝑚</m:t>
                                </m:r>
                                <m:sSup>
                                  <m:sSupPr>
                                    <m:ctrlPr>
                                      <a:rPr lang="en-GB" sz="1200" i="1">
                                        <a:effectLst/>
                                        <a:latin typeface="Cambria Math" panose="02040503050406030204" pitchFamily="18" charset="0"/>
                                      </a:rPr>
                                    </m:ctrlPr>
                                  </m:sSupPr>
                                  <m:e>
                                    <m:r>
                                      <a:rPr lang="en-GB" sz="1200">
                                        <a:effectLst/>
                                        <a:latin typeface="Cambria Math" panose="02040503050406030204" pitchFamily="18" charset="0"/>
                                      </a:rPr>
                                      <m:t>𝑣</m:t>
                                    </m:r>
                                  </m:e>
                                  <m:sup>
                                    <m:r>
                                      <a:rPr lang="en-GB" sz="1200">
                                        <a:effectLst/>
                                        <a:latin typeface="Cambria Math" panose="02040503050406030204" pitchFamily="18" charset="0"/>
                                      </a:rPr>
                                      <m:t>2</m:t>
                                    </m:r>
                                  </m:sup>
                                </m:sSup>
                              </m:oMath>
                            </m:oMathPara>
                          </a14:m>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14:m>
                            <m:oMathPara xmlns:m="http://schemas.openxmlformats.org/officeDocument/2006/math">
                              <m:oMathParaPr>
                                <m:jc m:val="centerGroup"/>
                              </m:oMathParaPr>
                              <m:oMath xmlns:m="http://schemas.openxmlformats.org/officeDocument/2006/math">
                                <m:r>
                                  <a:rPr lang="en-GB" sz="1200">
                                    <a:effectLst/>
                                    <a:latin typeface="Cambria Math" panose="02040503050406030204" pitchFamily="18" charset="0"/>
                                  </a:rPr>
                                  <m:t>𝑚</m:t>
                                </m:r>
                                <m:r>
                                  <a:rPr lang="en-GB" sz="1200">
                                    <a:effectLst/>
                                    <a:latin typeface="Cambria Math" panose="02040503050406030204" pitchFamily="18" charset="0"/>
                                  </a:rPr>
                                  <m:t>=</m:t>
                                </m:r>
                                <m:f>
                                  <m:fPr>
                                    <m:ctrlPr>
                                      <a:rPr lang="en-GB" sz="1200" i="1">
                                        <a:effectLst/>
                                        <a:latin typeface="Cambria Math" panose="02040503050406030204" pitchFamily="18" charset="0"/>
                                      </a:rPr>
                                    </m:ctrlPr>
                                  </m:fPr>
                                  <m:num>
                                    <m:sSub>
                                      <m:sSubPr>
                                        <m:ctrlPr>
                                          <a:rPr lang="en-GB" sz="1200" i="1">
                                            <a:effectLst/>
                                            <a:latin typeface="Cambria Math" panose="02040503050406030204" pitchFamily="18" charset="0"/>
                                          </a:rPr>
                                        </m:ctrlPr>
                                      </m:sSubPr>
                                      <m:e>
                                        <m:r>
                                          <a:rPr lang="en-GB" sz="1200">
                                            <a:effectLst/>
                                            <a:latin typeface="Cambria Math" panose="02040503050406030204" pitchFamily="18" charset="0"/>
                                          </a:rPr>
                                          <m:t>2</m:t>
                                        </m:r>
                                        <m:r>
                                          <a:rPr lang="en-GB" sz="1200">
                                            <a:effectLst/>
                                            <a:latin typeface="Cambria Math" panose="02040503050406030204" pitchFamily="18" charset="0"/>
                                          </a:rPr>
                                          <m:t>𝐸</m:t>
                                        </m:r>
                                      </m:e>
                                      <m:sub>
                                        <m:r>
                                          <a:rPr lang="en-GB" sz="1200">
                                            <a:effectLst/>
                                            <a:latin typeface="Cambria Math" panose="02040503050406030204" pitchFamily="18" charset="0"/>
                                          </a:rPr>
                                          <m:t>𝑘</m:t>
                                        </m:r>
                                      </m:sub>
                                    </m:sSub>
                                  </m:num>
                                  <m:den>
                                    <m:sSup>
                                      <m:sSupPr>
                                        <m:ctrlPr>
                                          <a:rPr lang="en-GB" sz="1200" i="1">
                                            <a:effectLst/>
                                            <a:latin typeface="Cambria Math" panose="02040503050406030204" pitchFamily="18" charset="0"/>
                                          </a:rPr>
                                        </m:ctrlPr>
                                      </m:sSupPr>
                                      <m:e>
                                        <m:r>
                                          <a:rPr lang="en-GB" sz="1200">
                                            <a:effectLst/>
                                            <a:latin typeface="Cambria Math" panose="02040503050406030204" pitchFamily="18" charset="0"/>
                                          </a:rPr>
                                          <m:t>𝑣</m:t>
                                        </m:r>
                                      </m:e>
                                      <m:sup>
                                        <m:r>
                                          <a:rPr lang="en-GB" sz="1200">
                                            <a:effectLst/>
                                            <a:latin typeface="Cambria Math" panose="02040503050406030204" pitchFamily="18" charset="0"/>
                                          </a:rPr>
                                          <m:t>2</m:t>
                                        </m:r>
                                      </m:sup>
                                    </m:sSup>
                                  </m:den>
                                </m:f>
                              </m:oMath>
                            </m:oMathPara>
                          </a14:m>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7698356"/>
                      </a:ext>
                    </a:extLst>
                  </a:tr>
                  <a:tr h="0">
                    <a:tc>
                      <a:txBody>
                        <a:bodyPr/>
                        <a:lstStyle/>
                        <a:p>
                          <a:pPr>
                            <a:lnSpc>
                              <a:spcPct val="107000"/>
                            </a:lnSpc>
                            <a:spcAft>
                              <a:spcPts val="0"/>
                            </a:spcAft>
                          </a:pPr>
                          <a:r>
                            <a:rPr lang="en-GB" sz="1200" dirty="0">
                              <a:effectLst/>
                            </a:rPr>
                            <a:t>Make v the subject</a:t>
                          </a:r>
                          <a:endParaRPr lang="en-GB" sz="1100" dirty="0">
                            <a:effectLst/>
                          </a:endParaRPr>
                        </a:p>
                        <a:p>
                          <a:pP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en-GB" sz="1200" i="1">
                                        <a:effectLst/>
                                        <a:latin typeface="Cambria Math" panose="02040503050406030204" pitchFamily="18" charset="0"/>
                                      </a:rPr>
                                    </m:ctrlPr>
                                  </m:sSubPr>
                                  <m:e>
                                    <m:r>
                                      <a:rPr lang="en-GB" sz="1200">
                                        <a:effectLst/>
                                        <a:latin typeface="Cambria Math" panose="02040503050406030204" pitchFamily="18" charset="0"/>
                                      </a:rPr>
                                      <m:t>𝐸</m:t>
                                    </m:r>
                                  </m:e>
                                  <m:sub>
                                    <m:r>
                                      <a:rPr lang="en-GB" sz="1200">
                                        <a:effectLst/>
                                        <a:latin typeface="Cambria Math" panose="02040503050406030204" pitchFamily="18" charset="0"/>
                                      </a:rPr>
                                      <m:t>𝑘</m:t>
                                    </m:r>
                                  </m:sub>
                                </m:sSub>
                                <m:r>
                                  <a:rPr lang="en-GB" sz="1200">
                                    <a:effectLst/>
                                    <a:latin typeface="Cambria Math" panose="02040503050406030204" pitchFamily="18" charset="0"/>
                                  </a:rPr>
                                  <m:t>=</m:t>
                                </m:r>
                                <m:f>
                                  <m:fPr>
                                    <m:ctrlPr>
                                      <a:rPr lang="en-GB" sz="1200" i="1">
                                        <a:effectLst/>
                                        <a:latin typeface="Cambria Math" panose="02040503050406030204" pitchFamily="18" charset="0"/>
                                      </a:rPr>
                                    </m:ctrlPr>
                                  </m:fPr>
                                  <m:num>
                                    <m:r>
                                      <a:rPr lang="en-GB" sz="1200">
                                        <a:effectLst/>
                                        <a:latin typeface="Cambria Math" panose="02040503050406030204" pitchFamily="18" charset="0"/>
                                      </a:rPr>
                                      <m:t>1</m:t>
                                    </m:r>
                                  </m:num>
                                  <m:den>
                                    <m:r>
                                      <a:rPr lang="en-GB" sz="1200">
                                        <a:effectLst/>
                                        <a:latin typeface="Cambria Math" panose="02040503050406030204" pitchFamily="18" charset="0"/>
                                      </a:rPr>
                                      <m:t>2</m:t>
                                    </m:r>
                                  </m:den>
                                </m:f>
                                <m:r>
                                  <a:rPr lang="en-GB" sz="1200">
                                    <a:effectLst/>
                                    <a:latin typeface="Cambria Math" panose="02040503050406030204" pitchFamily="18" charset="0"/>
                                  </a:rPr>
                                  <m:t>𝑚</m:t>
                                </m:r>
                                <m:sSup>
                                  <m:sSupPr>
                                    <m:ctrlPr>
                                      <a:rPr lang="en-GB" sz="1200" i="1">
                                        <a:effectLst/>
                                        <a:latin typeface="Cambria Math" panose="02040503050406030204" pitchFamily="18" charset="0"/>
                                      </a:rPr>
                                    </m:ctrlPr>
                                  </m:sSupPr>
                                  <m:e>
                                    <m:r>
                                      <a:rPr lang="en-GB" sz="1200">
                                        <a:effectLst/>
                                        <a:latin typeface="Cambria Math" panose="02040503050406030204" pitchFamily="18" charset="0"/>
                                      </a:rPr>
                                      <m:t>𝑣</m:t>
                                    </m:r>
                                  </m:e>
                                  <m:sup>
                                    <m:r>
                                      <a:rPr lang="en-GB" sz="1200">
                                        <a:effectLst/>
                                        <a:latin typeface="Cambria Math" panose="02040503050406030204" pitchFamily="18" charset="0"/>
                                      </a:rPr>
                                      <m:t>2</m:t>
                                    </m:r>
                                  </m:sup>
                                </m:sSup>
                              </m:oMath>
                            </m:oMathPara>
                          </a14:m>
                          <a:endParaRPr lang="en-GB" sz="1100" dirty="0">
                            <a:effectLst/>
                          </a:endParaRPr>
                        </a:p>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14:m>
                            <m:oMathPara xmlns:m="http://schemas.openxmlformats.org/officeDocument/2006/math">
                              <m:oMathParaPr>
                                <m:jc m:val="centerGroup"/>
                              </m:oMathParaPr>
                              <m:oMath xmlns:m="http://schemas.openxmlformats.org/officeDocument/2006/math">
                                <m:r>
                                  <a:rPr lang="en-GB" sz="1200">
                                    <a:effectLst/>
                                    <a:latin typeface="Cambria Math" panose="02040503050406030204" pitchFamily="18" charset="0"/>
                                  </a:rPr>
                                  <m:t>𝑣</m:t>
                                </m:r>
                                <m:r>
                                  <a:rPr lang="en-GB" sz="1200">
                                    <a:effectLst/>
                                    <a:latin typeface="Cambria Math" panose="02040503050406030204" pitchFamily="18" charset="0"/>
                                  </a:rPr>
                                  <m:t>=</m:t>
                                </m:r>
                                <m:rad>
                                  <m:radPr>
                                    <m:degHide m:val="on"/>
                                    <m:ctrlPr>
                                      <a:rPr lang="en-GB" sz="1200" i="1">
                                        <a:effectLst/>
                                        <a:latin typeface="Cambria Math" panose="02040503050406030204" pitchFamily="18" charset="0"/>
                                      </a:rPr>
                                    </m:ctrlPr>
                                  </m:radPr>
                                  <m:deg/>
                                  <m:e>
                                    <m:f>
                                      <m:fPr>
                                        <m:ctrlPr>
                                          <a:rPr lang="en-GB" sz="1200" i="1">
                                            <a:effectLst/>
                                            <a:latin typeface="Cambria Math" panose="02040503050406030204" pitchFamily="18" charset="0"/>
                                          </a:rPr>
                                        </m:ctrlPr>
                                      </m:fPr>
                                      <m:num>
                                        <m:sSub>
                                          <m:sSubPr>
                                            <m:ctrlPr>
                                              <a:rPr lang="en-GB" sz="1200" i="1">
                                                <a:effectLst/>
                                                <a:latin typeface="Cambria Math" panose="02040503050406030204" pitchFamily="18" charset="0"/>
                                              </a:rPr>
                                            </m:ctrlPr>
                                          </m:sSubPr>
                                          <m:e>
                                            <m:r>
                                              <a:rPr lang="en-GB" sz="1200">
                                                <a:effectLst/>
                                                <a:latin typeface="Cambria Math" panose="02040503050406030204" pitchFamily="18" charset="0"/>
                                              </a:rPr>
                                              <m:t>2</m:t>
                                            </m:r>
                                            <m:r>
                                              <a:rPr lang="en-GB" sz="1200">
                                                <a:effectLst/>
                                                <a:latin typeface="Cambria Math" panose="02040503050406030204" pitchFamily="18" charset="0"/>
                                              </a:rPr>
                                              <m:t>𝐸</m:t>
                                            </m:r>
                                          </m:e>
                                          <m:sub>
                                            <m:r>
                                              <a:rPr lang="en-GB" sz="1200">
                                                <a:effectLst/>
                                                <a:latin typeface="Cambria Math" panose="02040503050406030204" pitchFamily="18" charset="0"/>
                                              </a:rPr>
                                              <m:t>𝑘</m:t>
                                            </m:r>
                                          </m:sub>
                                        </m:sSub>
                                      </m:num>
                                      <m:den>
                                        <m:r>
                                          <a:rPr lang="en-GB" sz="1200">
                                            <a:effectLst/>
                                            <a:latin typeface="Cambria Math" panose="02040503050406030204" pitchFamily="18" charset="0"/>
                                          </a:rPr>
                                          <m:t>𝑚</m:t>
                                        </m:r>
                                      </m:den>
                                    </m:f>
                                  </m:e>
                                </m:rad>
                              </m:oMath>
                            </m:oMathPara>
                          </a14:m>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2158356"/>
                      </a:ext>
                    </a:extLst>
                  </a:tr>
                </a:tbl>
              </a:graphicData>
            </a:graphic>
          </p:graphicFrame>
        </mc:Choice>
        <mc:Fallback xmlns="">
          <p:graphicFrame>
            <p:nvGraphicFramePr>
              <p:cNvPr id="3" name="Table 2"/>
              <p:cNvGraphicFramePr>
                <a:graphicFrameLocks noGrp="1"/>
              </p:cNvGraphicFramePr>
              <p:nvPr>
                <p:extLst>
                  <p:ext uri="{D42A27DB-BD31-4B8C-83A1-F6EECF244321}">
                    <p14:modId xmlns:p14="http://schemas.microsoft.com/office/powerpoint/2010/main" val="327442524"/>
                  </p:ext>
                </p:extLst>
              </p:nvPr>
            </p:nvGraphicFramePr>
            <p:xfrm>
              <a:off x="8022497" y="7592989"/>
              <a:ext cx="4374808" cy="1295400"/>
            </p:xfrm>
            <a:graphic>
              <a:graphicData uri="http://schemas.openxmlformats.org/drawingml/2006/table">
                <a:tbl>
                  <a:tblPr firstRow="1" firstCol="1" bandRow="1">
                    <a:tableStyleId>{5940675A-B579-460E-94D1-54222C63F5DA}</a:tableStyleId>
                  </a:tblPr>
                  <a:tblGrid>
                    <a:gridCol w="1648317">
                      <a:extLst>
                        <a:ext uri="{9D8B030D-6E8A-4147-A177-3AD203B41FA5}">
                          <a16:colId xmlns:a16="http://schemas.microsoft.com/office/drawing/2014/main" val="751668181"/>
                        </a:ext>
                      </a:extLst>
                    </a:gridCol>
                    <a:gridCol w="2726491">
                      <a:extLst>
                        <a:ext uri="{9D8B030D-6E8A-4147-A177-3AD203B41FA5}">
                          <a16:colId xmlns:a16="http://schemas.microsoft.com/office/drawing/2014/main" val="960682431"/>
                        </a:ext>
                      </a:extLst>
                    </a:gridCol>
                  </a:tblGrid>
                  <a:tr h="561975">
                    <a:tc>
                      <a:txBody>
                        <a:bodyPr/>
                        <a:lstStyle/>
                        <a:p>
                          <a:endParaRPr lang="en-US"/>
                        </a:p>
                      </a:txBody>
                      <a:tcPr marL="68580" marR="68580" marT="0" marB="0">
                        <a:blipFill>
                          <a:blip r:embed="rId2"/>
                          <a:stretch>
                            <a:fillRect l="-738" t="-6452" r="-165683" b="-132258"/>
                          </a:stretch>
                        </a:blipFill>
                      </a:tcPr>
                    </a:tc>
                    <a:tc>
                      <a:txBody>
                        <a:bodyPr/>
                        <a:lstStyle/>
                        <a:p>
                          <a:endParaRPr lang="en-US"/>
                        </a:p>
                      </a:txBody>
                      <a:tcPr marL="68580" marR="68580" marT="0" marB="0">
                        <a:blipFill>
                          <a:blip r:embed="rId2"/>
                          <a:stretch>
                            <a:fillRect l="-61074" t="-6452" r="-447" b="-132258"/>
                          </a:stretch>
                        </a:blipFill>
                      </a:tcPr>
                    </a:tc>
                    <a:extLst>
                      <a:ext uri="{0D108BD9-81ED-4DB2-BD59-A6C34878D82A}">
                        <a16:rowId xmlns:a16="http://schemas.microsoft.com/office/drawing/2014/main" val="777698356"/>
                      </a:ext>
                    </a:extLst>
                  </a:tr>
                  <a:tr h="733425">
                    <a:tc>
                      <a:txBody>
                        <a:bodyPr/>
                        <a:lstStyle/>
                        <a:p>
                          <a:endParaRPr lang="en-US"/>
                        </a:p>
                      </a:txBody>
                      <a:tcPr marL="68580" marR="68580" marT="0" marB="0">
                        <a:blipFill>
                          <a:blip r:embed="rId2"/>
                          <a:stretch>
                            <a:fillRect l="-738" t="-81818" r="-165683" b="-1653"/>
                          </a:stretch>
                        </a:blipFill>
                      </a:tcPr>
                    </a:tc>
                    <a:tc>
                      <a:txBody>
                        <a:bodyPr/>
                        <a:lstStyle/>
                        <a:p>
                          <a:endParaRPr lang="en-US"/>
                        </a:p>
                      </a:txBody>
                      <a:tcPr marL="68580" marR="68580" marT="0" marB="0">
                        <a:blipFill>
                          <a:blip r:embed="rId2"/>
                          <a:stretch>
                            <a:fillRect l="-61074" t="-81818" r="-447" b="-1653"/>
                          </a:stretch>
                        </a:blipFill>
                      </a:tcPr>
                    </a:tc>
                    <a:extLst>
                      <a:ext uri="{0D108BD9-81ED-4DB2-BD59-A6C34878D82A}">
                        <a16:rowId xmlns:a16="http://schemas.microsoft.com/office/drawing/2014/main" val="432158356"/>
                      </a:ext>
                    </a:extLst>
                  </a:tr>
                </a:tbl>
              </a:graphicData>
            </a:graphic>
          </p:graphicFrame>
        </mc:Fallback>
      </mc:AlternateContent>
      <p:graphicFrame>
        <p:nvGraphicFramePr>
          <p:cNvPr id="4" name="Table 3"/>
          <p:cNvGraphicFramePr>
            <a:graphicFrameLocks noGrp="1"/>
          </p:cNvGraphicFramePr>
          <p:nvPr>
            <p:extLst/>
          </p:nvPr>
        </p:nvGraphicFramePr>
        <p:xfrm>
          <a:off x="3398976" y="3051647"/>
          <a:ext cx="4336370" cy="1696085"/>
        </p:xfrm>
        <a:graphic>
          <a:graphicData uri="http://schemas.openxmlformats.org/drawingml/2006/table">
            <a:tbl>
              <a:tblPr firstRow="1" firstCol="1" bandRow="1">
                <a:tableStyleId>{5940675A-B579-460E-94D1-54222C63F5DA}</a:tableStyleId>
              </a:tblPr>
              <a:tblGrid>
                <a:gridCol w="1633834">
                  <a:extLst>
                    <a:ext uri="{9D8B030D-6E8A-4147-A177-3AD203B41FA5}">
                      <a16:colId xmlns:a16="http://schemas.microsoft.com/office/drawing/2014/main" val="2369387788"/>
                    </a:ext>
                  </a:extLst>
                </a:gridCol>
                <a:gridCol w="2702536">
                  <a:extLst>
                    <a:ext uri="{9D8B030D-6E8A-4147-A177-3AD203B41FA5}">
                      <a16:colId xmlns:a16="http://schemas.microsoft.com/office/drawing/2014/main" val="3215304997"/>
                    </a:ext>
                  </a:extLst>
                </a:gridCol>
              </a:tblGrid>
              <a:tr h="0">
                <a:tc>
                  <a:txBody>
                    <a:bodyPr/>
                    <a:lstStyle/>
                    <a:p>
                      <a:pPr>
                        <a:lnSpc>
                          <a:spcPct val="107000"/>
                        </a:lnSpc>
                        <a:spcAft>
                          <a:spcPts val="0"/>
                        </a:spcAft>
                      </a:pPr>
                      <a:r>
                        <a:rPr lang="en-GB" sz="1100" dirty="0">
                          <a:effectLst/>
                        </a:rPr>
                        <a:t>What does it mean to describe a material as having a high thermal conductivity?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r>
                        <a:rPr lang="en-GB" sz="1200">
                          <a:effectLst/>
                        </a:rPr>
                        <a:t>A high rate of thermal transfer via conduction.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63442963"/>
                  </a:ext>
                </a:extLst>
              </a:tr>
              <a:tr h="0">
                <a:tc>
                  <a:txBody>
                    <a:bodyPr/>
                    <a:lstStyle/>
                    <a:p>
                      <a:pPr>
                        <a:lnSpc>
                          <a:spcPct val="107000"/>
                        </a:lnSpc>
                        <a:spcAft>
                          <a:spcPts val="0"/>
                        </a:spcAft>
                      </a:pPr>
                      <a:r>
                        <a:rPr lang="en-GB" sz="1200" dirty="0">
                          <a:effectLst/>
                        </a:rPr>
                        <a:t>Describe the relationship between the thickness of walls and the rate at which cooling occurs.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r>
                        <a:rPr lang="en-GB" sz="1200" dirty="0">
                          <a:effectLst/>
                        </a:rPr>
                        <a:t>The thicker the walls the slower the rate of cooling.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7304630"/>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859534326"/>
              </p:ext>
            </p:extLst>
          </p:nvPr>
        </p:nvGraphicFramePr>
        <p:xfrm>
          <a:off x="1267067" y="5356320"/>
          <a:ext cx="4340256" cy="587121"/>
        </p:xfrm>
        <a:graphic>
          <a:graphicData uri="http://schemas.openxmlformats.org/drawingml/2006/table">
            <a:tbl>
              <a:tblPr firstRow="1" firstCol="1" bandRow="1">
                <a:tableStyleId>{5940675A-B579-460E-94D1-54222C63F5DA}</a:tableStyleId>
              </a:tblPr>
              <a:tblGrid>
                <a:gridCol w="1635299">
                  <a:extLst>
                    <a:ext uri="{9D8B030D-6E8A-4147-A177-3AD203B41FA5}">
                      <a16:colId xmlns:a16="http://schemas.microsoft.com/office/drawing/2014/main" val="2116831426"/>
                    </a:ext>
                  </a:extLst>
                </a:gridCol>
                <a:gridCol w="2704957">
                  <a:extLst>
                    <a:ext uri="{9D8B030D-6E8A-4147-A177-3AD203B41FA5}">
                      <a16:colId xmlns:a16="http://schemas.microsoft.com/office/drawing/2014/main" val="3746667770"/>
                    </a:ext>
                  </a:extLst>
                </a:gridCol>
              </a:tblGrid>
              <a:tr h="0">
                <a:tc>
                  <a:txBody>
                    <a:bodyPr/>
                    <a:lstStyle/>
                    <a:p>
                      <a:pPr>
                        <a:lnSpc>
                          <a:spcPct val="107000"/>
                        </a:lnSpc>
                        <a:spcAft>
                          <a:spcPts val="0"/>
                        </a:spcAft>
                      </a:pPr>
                      <a:r>
                        <a:rPr lang="en-GB" sz="1100" b="1" dirty="0">
                          <a:effectLst/>
                        </a:rPr>
                        <a:t>Define internal energy.</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r>
                        <a:rPr lang="en-GB" sz="1200" dirty="0">
                          <a:effectLst/>
                        </a:rPr>
                        <a:t>Internal energy is the sum of all the kinetic and potential energy of the particles in a system.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89325209"/>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84977722"/>
              </p:ext>
            </p:extLst>
          </p:nvPr>
        </p:nvGraphicFramePr>
        <p:xfrm>
          <a:off x="1290950" y="6228717"/>
          <a:ext cx="4316374" cy="587121"/>
        </p:xfrm>
        <a:graphic>
          <a:graphicData uri="http://schemas.openxmlformats.org/drawingml/2006/table">
            <a:tbl>
              <a:tblPr firstRow="1" firstCol="1" bandRow="1">
                <a:tableStyleId>{5940675A-B579-460E-94D1-54222C63F5DA}</a:tableStyleId>
              </a:tblPr>
              <a:tblGrid>
                <a:gridCol w="1626300">
                  <a:extLst>
                    <a:ext uri="{9D8B030D-6E8A-4147-A177-3AD203B41FA5}">
                      <a16:colId xmlns:a16="http://schemas.microsoft.com/office/drawing/2014/main" val="2066338323"/>
                    </a:ext>
                  </a:extLst>
                </a:gridCol>
                <a:gridCol w="2690074">
                  <a:extLst>
                    <a:ext uri="{9D8B030D-6E8A-4147-A177-3AD203B41FA5}">
                      <a16:colId xmlns:a16="http://schemas.microsoft.com/office/drawing/2014/main" val="2275164298"/>
                    </a:ext>
                  </a:extLst>
                </a:gridCol>
              </a:tblGrid>
              <a:tr h="0">
                <a:tc>
                  <a:txBody>
                    <a:bodyPr/>
                    <a:lstStyle/>
                    <a:p>
                      <a:pPr>
                        <a:lnSpc>
                          <a:spcPct val="107000"/>
                        </a:lnSpc>
                        <a:spcAft>
                          <a:spcPts val="0"/>
                        </a:spcAft>
                      </a:pPr>
                      <a:r>
                        <a:rPr lang="en-GB" sz="1100" b="1" dirty="0">
                          <a:effectLst/>
                        </a:rPr>
                        <a:t>Explain what is meant by conservation of energy.</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tc>
                  <a:txBody>
                    <a:bodyPr/>
                    <a:lstStyle/>
                    <a:p>
                      <a:pPr>
                        <a:lnSpc>
                          <a:spcPct val="107000"/>
                        </a:lnSpc>
                        <a:spcAft>
                          <a:spcPts val="0"/>
                        </a:spcAft>
                      </a:pPr>
                      <a:r>
                        <a:rPr lang="en-GB" sz="1200" dirty="0">
                          <a:effectLst/>
                        </a:rPr>
                        <a:t>Energy can’t be created or destroyed.</a:t>
                      </a:r>
                      <a:endParaRPr lang="en-GB" sz="1100" dirty="0">
                        <a:effectLst/>
                      </a:endParaRPr>
                    </a:p>
                    <a:p>
                      <a:pPr>
                        <a:lnSpc>
                          <a:spcPct val="107000"/>
                        </a:lnSpc>
                        <a:spcAft>
                          <a:spcPts val="0"/>
                        </a:spcAft>
                      </a:pPr>
                      <a:r>
                        <a:rPr lang="en-GB" sz="1200" dirty="0">
                          <a:effectLst/>
                        </a:rPr>
                        <a:t>It can be transferred</a:t>
                      </a:r>
                      <a:endParaRPr lang="en-GB" sz="1100" dirty="0">
                        <a:effectLst/>
                      </a:endParaRPr>
                    </a:p>
                    <a:p>
                      <a:pPr>
                        <a:lnSpc>
                          <a:spcPct val="107000"/>
                        </a:lnSpc>
                        <a:spcAft>
                          <a:spcPts val="0"/>
                        </a:spcAft>
                      </a:pPr>
                      <a:r>
                        <a:rPr lang="en-GB" sz="1200" dirty="0">
                          <a:effectLst/>
                        </a:rPr>
                        <a:t>The total amount stays the same.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5808104"/>
                  </a:ext>
                </a:extLst>
              </a:tr>
            </a:tbl>
          </a:graphicData>
        </a:graphic>
      </p:graphicFrame>
      <p:graphicFrame>
        <p:nvGraphicFramePr>
          <p:cNvPr id="40" name="Table 39"/>
          <p:cNvGraphicFramePr>
            <a:graphicFrameLocks noGrp="1"/>
          </p:cNvGraphicFramePr>
          <p:nvPr>
            <p:extLst>
              <p:ext uri="{D42A27DB-BD31-4B8C-83A1-F6EECF244321}">
                <p14:modId xmlns:p14="http://schemas.microsoft.com/office/powerpoint/2010/main" val="805036603"/>
              </p:ext>
            </p:extLst>
          </p:nvPr>
        </p:nvGraphicFramePr>
        <p:xfrm>
          <a:off x="1621007" y="8080340"/>
          <a:ext cx="4790717" cy="1280160"/>
        </p:xfrm>
        <a:graphic>
          <a:graphicData uri="http://schemas.openxmlformats.org/drawingml/2006/table">
            <a:tbl>
              <a:tblPr firstRow="1" bandRow="1">
                <a:tableStyleId>{5940675A-B579-460E-94D1-54222C63F5DA}</a:tableStyleId>
              </a:tblPr>
              <a:tblGrid>
                <a:gridCol w="1197765">
                  <a:extLst>
                    <a:ext uri="{9D8B030D-6E8A-4147-A177-3AD203B41FA5}">
                      <a16:colId xmlns:a16="http://schemas.microsoft.com/office/drawing/2014/main" val="20000"/>
                    </a:ext>
                  </a:extLst>
                </a:gridCol>
                <a:gridCol w="1926119">
                  <a:extLst>
                    <a:ext uri="{9D8B030D-6E8A-4147-A177-3AD203B41FA5}">
                      <a16:colId xmlns:a16="http://schemas.microsoft.com/office/drawing/2014/main" val="20001"/>
                    </a:ext>
                  </a:extLst>
                </a:gridCol>
                <a:gridCol w="1666833">
                  <a:extLst>
                    <a:ext uri="{9D8B030D-6E8A-4147-A177-3AD203B41FA5}">
                      <a16:colId xmlns:a16="http://schemas.microsoft.com/office/drawing/2014/main" val="20002"/>
                    </a:ext>
                  </a:extLst>
                </a:gridCol>
              </a:tblGrid>
              <a:tr h="612506">
                <a:tc>
                  <a:txBody>
                    <a:bodyPr/>
                    <a:lstStyle/>
                    <a:p>
                      <a:pPr algn="ctr"/>
                      <a:r>
                        <a:rPr lang="en-GB" sz="1200" b="1" dirty="0">
                          <a:solidFill>
                            <a:schemeClr val="tx1"/>
                          </a:solidFill>
                        </a:rPr>
                        <a:t>Non-renewable energy resource</a:t>
                      </a:r>
                    </a:p>
                  </a:txBody>
                  <a:tcPr anchor="ctr">
                    <a:solidFill>
                      <a:schemeClr val="accent2">
                        <a:lumMod val="20000"/>
                        <a:lumOff val="80000"/>
                      </a:schemeClr>
                    </a:solidFill>
                  </a:tcPr>
                </a:tc>
                <a:tc>
                  <a:txBody>
                    <a:bodyPr/>
                    <a:lstStyle/>
                    <a:p>
                      <a:pPr algn="ctr"/>
                      <a:r>
                        <a:rPr lang="en-GB" sz="1200" b="1" i="1" dirty="0">
                          <a:solidFill>
                            <a:schemeClr val="tx1"/>
                          </a:solidFill>
                        </a:rPr>
                        <a:t>These will run out.  It is a finite</a:t>
                      </a:r>
                      <a:r>
                        <a:rPr lang="en-GB" sz="1200" b="1" i="1" baseline="0" dirty="0">
                          <a:solidFill>
                            <a:schemeClr val="tx1"/>
                          </a:solidFill>
                        </a:rPr>
                        <a:t> reserve.  It cannot be replenished.</a:t>
                      </a:r>
                      <a:endParaRPr lang="en-GB" sz="1200" b="1" i="1" dirty="0">
                        <a:solidFill>
                          <a:schemeClr val="tx1"/>
                        </a:solidFill>
                      </a:endParaRPr>
                    </a:p>
                  </a:txBody>
                  <a:tcPr anchor="ctr"/>
                </a:tc>
                <a:tc>
                  <a:txBody>
                    <a:bodyPr/>
                    <a:lstStyle/>
                    <a:p>
                      <a:pPr algn="l"/>
                      <a:r>
                        <a:rPr lang="en-GB" sz="1200" dirty="0"/>
                        <a:t>e.g. Fossil fuels</a:t>
                      </a:r>
                      <a:r>
                        <a:rPr lang="en-GB" sz="1200" baseline="0" dirty="0"/>
                        <a:t> (coal, oil and gas) and nuclear fuels.</a:t>
                      </a:r>
                      <a:endParaRPr lang="en-GB" sz="1200" dirty="0"/>
                    </a:p>
                  </a:txBody>
                  <a:tcPr anchor="ctr"/>
                </a:tc>
                <a:extLst>
                  <a:ext uri="{0D108BD9-81ED-4DB2-BD59-A6C34878D82A}">
                    <a16:rowId xmlns:a16="http://schemas.microsoft.com/office/drawing/2014/main" val="10000"/>
                  </a:ext>
                </a:extLst>
              </a:tr>
              <a:tr h="5942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Renewable energy resource</a:t>
                      </a:r>
                    </a:p>
                  </a:txBody>
                  <a:tcPr anchor="ctr">
                    <a:solidFill>
                      <a:schemeClr val="accent2">
                        <a:lumMod val="20000"/>
                        <a:lumOff val="80000"/>
                      </a:schemeClr>
                    </a:solidFill>
                  </a:tcPr>
                </a:tc>
                <a:tc>
                  <a:txBody>
                    <a:bodyPr/>
                    <a:lstStyle/>
                    <a:p>
                      <a:pPr algn="ctr"/>
                      <a:r>
                        <a:rPr lang="en-GB" sz="1200" b="1" i="1" dirty="0">
                          <a:solidFill>
                            <a:schemeClr val="tx1"/>
                          </a:solidFill>
                        </a:rPr>
                        <a:t>These will never run out.  It is an infinite</a:t>
                      </a:r>
                      <a:r>
                        <a:rPr lang="en-GB" sz="1200" b="1" i="1" baseline="0" dirty="0">
                          <a:solidFill>
                            <a:schemeClr val="tx1"/>
                          </a:solidFill>
                        </a:rPr>
                        <a:t> reserve.  It can be replenished.</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e.g. Solar, Tides, Waves, Wind, Geothermal, Biomass,  Hydroelectric </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34704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80"/>
          <p:cNvPicPr>
            <a:picLocks noChangeAspect="1"/>
          </p:cNvPicPr>
          <p:nvPr/>
        </p:nvPicPr>
        <p:blipFill>
          <a:blip r:embed="rId2" cstate="print"/>
          <a:stretch>
            <a:fillRect/>
          </a:stretch>
        </p:blipFill>
        <p:spPr>
          <a:xfrm>
            <a:off x="231104" y="7214962"/>
            <a:ext cx="3953276" cy="1437016"/>
          </a:xfrm>
          <a:prstGeom prst="rect">
            <a:avLst/>
          </a:prstGeom>
          <a:ln>
            <a:solidFill>
              <a:schemeClr val="tx1"/>
            </a:solidFill>
          </a:ln>
        </p:spPr>
      </p:pic>
      <p:graphicFrame>
        <p:nvGraphicFramePr>
          <p:cNvPr id="27" name="Table 26"/>
          <p:cNvGraphicFramePr>
            <a:graphicFrameLocks noGrp="1"/>
          </p:cNvGraphicFramePr>
          <p:nvPr>
            <p:extLst/>
          </p:nvPr>
        </p:nvGraphicFramePr>
        <p:xfrm>
          <a:off x="1144379" y="476903"/>
          <a:ext cx="4352736" cy="3383280"/>
        </p:xfrm>
        <a:graphic>
          <a:graphicData uri="http://schemas.openxmlformats.org/drawingml/2006/table">
            <a:tbl>
              <a:tblPr firstRow="1" bandRow="1">
                <a:tableStyleId>{5940675A-B579-460E-94D1-54222C63F5DA}</a:tableStyleId>
              </a:tblPr>
              <a:tblGrid>
                <a:gridCol w="1229380">
                  <a:extLst>
                    <a:ext uri="{9D8B030D-6E8A-4147-A177-3AD203B41FA5}">
                      <a16:colId xmlns:a16="http://schemas.microsoft.com/office/drawing/2014/main" val="20000"/>
                    </a:ext>
                  </a:extLst>
                </a:gridCol>
                <a:gridCol w="3123356">
                  <a:extLst>
                    <a:ext uri="{9D8B030D-6E8A-4147-A177-3AD203B41FA5}">
                      <a16:colId xmlns:a16="http://schemas.microsoft.com/office/drawing/2014/main" val="20001"/>
                    </a:ext>
                  </a:extLst>
                </a:gridCol>
              </a:tblGrid>
              <a:tr h="441134">
                <a:tc>
                  <a:txBody>
                    <a:bodyPr/>
                    <a:lstStyle/>
                    <a:p>
                      <a:pPr algn="ctr"/>
                      <a:r>
                        <a:rPr lang="en-GB" sz="2400" dirty="0" smtClean="0"/>
                        <a:t>cell</a:t>
                      </a:r>
                      <a:endParaRPr lang="en-GB" sz="2400" dirty="0"/>
                    </a:p>
                  </a:txBody>
                  <a:tcPr anchor="ctr">
                    <a:solidFill>
                      <a:srgbClr val="009999"/>
                    </a:solidFill>
                  </a:tcPr>
                </a:tc>
                <a:tc>
                  <a:txBody>
                    <a:bodyPr/>
                    <a:lstStyle/>
                    <a:p>
                      <a:pPr algn="ctr"/>
                      <a:r>
                        <a:rPr lang="en-GB" sz="1200" dirty="0" smtClean="0"/>
                        <a:t>The</a:t>
                      </a:r>
                      <a:r>
                        <a:rPr lang="en-GB" sz="1200" baseline="0" dirty="0" smtClean="0"/>
                        <a:t> s</a:t>
                      </a:r>
                      <a:r>
                        <a:rPr lang="en-GB" sz="1200" dirty="0" smtClean="0"/>
                        <a:t>mallest structural and functional unit of an</a:t>
                      </a:r>
                      <a:r>
                        <a:rPr lang="en-GB" sz="1200" baseline="0" dirty="0" smtClean="0"/>
                        <a:t> organism.</a:t>
                      </a:r>
                      <a:endParaRPr lang="en-GB" sz="1200" dirty="0"/>
                    </a:p>
                  </a:txBody>
                  <a:tcPr anchor="ctr"/>
                </a:tc>
                <a:extLst>
                  <a:ext uri="{0D108BD9-81ED-4DB2-BD59-A6C34878D82A}">
                    <a16:rowId xmlns:a16="http://schemas.microsoft.com/office/drawing/2014/main" val="10000"/>
                  </a:ext>
                </a:extLst>
              </a:tr>
              <a:tr h="264680">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1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1"/>
                  </a:ext>
                </a:extLst>
              </a:tr>
              <a:tr h="441228">
                <a:tc>
                  <a:txBody>
                    <a:bodyPr/>
                    <a:lstStyle/>
                    <a:p>
                      <a:pPr algn="ctr"/>
                      <a:r>
                        <a:rPr lang="en-GB" sz="1800" dirty="0" smtClean="0"/>
                        <a:t>nucleus</a:t>
                      </a:r>
                      <a:endParaRPr lang="en-GB" sz="1800" dirty="0"/>
                    </a:p>
                  </a:txBody>
                  <a:tcPr anchor="ctr">
                    <a:solidFill>
                      <a:srgbClr val="009999"/>
                    </a:solidFill>
                  </a:tcPr>
                </a:tc>
                <a:tc>
                  <a:txBody>
                    <a:bodyPr/>
                    <a:lstStyle/>
                    <a:p>
                      <a:pPr algn="ctr"/>
                      <a:r>
                        <a:rPr lang="en-GB" sz="1200" baseline="0" dirty="0" smtClean="0"/>
                        <a:t> A structure that c</a:t>
                      </a:r>
                      <a:r>
                        <a:rPr lang="en-GB" sz="1200" dirty="0" smtClean="0"/>
                        <a:t>ontains genetic material</a:t>
                      </a:r>
                      <a:r>
                        <a:rPr lang="en-GB" sz="1200" baseline="0" dirty="0" smtClean="0"/>
                        <a:t> and controls the activities of the cell.</a:t>
                      </a:r>
                      <a:endParaRPr lang="en-GB" sz="1200" dirty="0"/>
                    </a:p>
                  </a:txBody>
                  <a:tcPr anchor="ctr"/>
                </a:tc>
                <a:extLst>
                  <a:ext uri="{0D108BD9-81ED-4DB2-BD59-A6C34878D82A}">
                    <a16:rowId xmlns:a16="http://schemas.microsoft.com/office/drawing/2014/main" val="10002"/>
                  </a:ext>
                </a:extLst>
              </a:tr>
              <a:tr h="264680">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3"/>
                  </a:ext>
                </a:extLst>
              </a:tr>
              <a:tr h="441228">
                <a:tc>
                  <a:txBody>
                    <a:bodyPr/>
                    <a:lstStyle/>
                    <a:p>
                      <a:pPr algn="ctr"/>
                      <a:r>
                        <a:rPr lang="en-GB" sz="1400" dirty="0" smtClean="0"/>
                        <a:t>chromosome</a:t>
                      </a:r>
                      <a:endParaRPr lang="en-GB" sz="1400" dirty="0"/>
                    </a:p>
                  </a:txBody>
                  <a:tcPr anchor="ctr">
                    <a:solidFill>
                      <a:srgbClr val="009999"/>
                    </a:solidFill>
                  </a:tcPr>
                </a:tc>
                <a:tc>
                  <a:txBody>
                    <a:bodyPr/>
                    <a:lstStyle/>
                    <a:p>
                      <a:pPr algn="ctr"/>
                      <a:r>
                        <a:rPr lang="en-GB" sz="1200" dirty="0" smtClean="0"/>
                        <a:t>A</a:t>
                      </a:r>
                      <a:r>
                        <a:rPr lang="en-GB" sz="1200" baseline="0" dirty="0" smtClean="0"/>
                        <a:t> thread like structure of coiled DNA found in the nucleus of eukaryotic cells.</a:t>
                      </a:r>
                      <a:endParaRPr lang="en-GB" sz="1200" dirty="0"/>
                    </a:p>
                  </a:txBody>
                  <a:tcPr anchor="ctr"/>
                </a:tc>
                <a:extLst>
                  <a:ext uri="{0D108BD9-81ED-4DB2-BD59-A6C34878D82A}">
                    <a16:rowId xmlns:a16="http://schemas.microsoft.com/office/drawing/2014/main" val="10004"/>
                  </a:ext>
                </a:extLst>
              </a:tr>
              <a:tr h="264736">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5"/>
                  </a:ext>
                </a:extLst>
              </a:tr>
              <a:tr h="441228">
                <a:tc>
                  <a:txBody>
                    <a:bodyPr/>
                    <a:lstStyle/>
                    <a:p>
                      <a:pPr algn="ctr"/>
                      <a:r>
                        <a:rPr lang="en-GB" sz="1200" dirty="0" smtClean="0"/>
                        <a:t>DNA</a:t>
                      </a:r>
                      <a:endParaRPr lang="en-GB" sz="1200" dirty="0"/>
                    </a:p>
                  </a:txBody>
                  <a:tcPr anchor="ctr">
                    <a:solidFill>
                      <a:srgbClr val="009999"/>
                    </a:solidFill>
                  </a:tcPr>
                </a:tc>
                <a:tc>
                  <a:txBody>
                    <a:bodyPr/>
                    <a:lstStyle/>
                    <a:p>
                      <a:pPr algn="ctr"/>
                      <a:r>
                        <a:rPr lang="en-GB" sz="1200" dirty="0" smtClean="0"/>
                        <a:t>A polymer made up of two strands forming a double helix.</a:t>
                      </a:r>
                    </a:p>
                  </a:txBody>
                  <a:tcPr anchor="ctr"/>
                </a:tc>
                <a:extLst>
                  <a:ext uri="{0D108BD9-81ED-4DB2-BD59-A6C34878D82A}">
                    <a16:rowId xmlns:a16="http://schemas.microsoft.com/office/drawing/2014/main" val="10006"/>
                  </a:ext>
                </a:extLst>
              </a:tr>
              <a:tr h="264736">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7"/>
                  </a:ext>
                </a:extLst>
              </a:tr>
              <a:tr h="441134">
                <a:tc>
                  <a:txBody>
                    <a:bodyPr/>
                    <a:lstStyle/>
                    <a:p>
                      <a:pPr algn="ctr"/>
                      <a:r>
                        <a:rPr lang="en-GB" sz="1050" dirty="0" smtClean="0"/>
                        <a:t>gene</a:t>
                      </a:r>
                      <a:endParaRPr lang="en-GB" sz="1050" dirty="0"/>
                    </a:p>
                  </a:txBody>
                  <a:tcPr anchor="ctr">
                    <a:solidFill>
                      <a:srgbClr val="009999"/>
                    </a:solidFill>
                  </a:tcPr>
                </a:tc>
                <a:tc>
                  <a:txBody>
                    <a:bodyPr/>
                    <a:lstStyle/>
                    <a:p>
                      <a:pPr algn="ctr"/>
                      <a:r>
                        <a:rPr lang="en-GB" sz="1200" dirty="0" smtClean="0"/>
                        <a:t>A section of DNA that codes for a specific protein or characteristic.</a:t>
                      </a:r>
                      <a:endParaRPr lang="en-GB" sz="1200" dirty="0"/>
                    </a:p>
                  </a:txBody>
                  <a:tcPr anchor="ctr"/>
                </a:tc>
                <a:extLst>
                  <a:ext uri="{0D108BD9-81ED-4DB2-BD59-A6C34878D82A}">
                    <a16:rowId xmlns:a16="http://schemas.microsoft.com/office/drawing/2014/main" val="10008"/>
                  </a:ext>
                </a:extLst>
              </a:tr>
            </a:tbl>
          </a:graphicData>
        </a:graphic>
      </p:graphicFrame>
      <p:sp>
        <p:nvSpPr>
          <p:cNvPr id="28" name="Down Arrow 27"/>
          <p:cNvSpPr/>
          <p:nvPr/>
        </p:nvSpPr>
        <p:spPr>
          <a:xfrm>
            <a:off x="1437685" y="960313"/>
            <a:ext cx="694267" cy="1524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Down Arrow 30"/>
          <p:cNvSpPr/>
          <p:nvPr/>
        </p:nvSpPr>
        <p:spPr>
          <a:xfrm>
            <a:off x="1578024" y="1708845"/>
            <a:ext cx="457201" cy="15851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Down Arrow 31"/>
          <p:cNvSpPr/>
          <p:nvPr/>
        </p:nvSpPr>
        <p:spPr>
          <a:xfrm>
            <a:off x="1625862" y="2445842"/>
            <a:ext cx="360000" cy="15851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Down Arrow 32"/>
          <p:cNvSpPr/>
          <p:nvPr/>
        </p:nvSpPr>
        <p:spPr>
          <a:xfrm>
            <a:off x="1677426" y="3200404"/>
            <a:ext cx="180000" cy="15851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TextBox 34"/>
          <p:cNvSpPr txBox="1"/>
          <p:nvPr/>
        </p:nvSpPr>
        <p:spPr>
          <a:xfrm rot="16200000">
            <a:off x="-1140411" y="1926688"/>
            <a:ext cx="3225126" cy="523220"/>
          </a:xfrm>
          <a:prstGeom prst="rect">
            <a:avLst/>
          </a:prstGeom>
          <a:noFill/>
        </p:spPr>
        <p:txBody>
          <a:bodyPr wrap="square" rtlCol="0" anchor="t">
            <a:spAutoFit/>
          </a:bodyPr>
          <a:lstStyle/>
          <a:p>
            <a:pPr algn="ctr"/>
            <a:r>
              <a:rPr lang="en-GB" sz="1600" dirty="0" smtClean="0"/>
              <a:t>smallest</a:t>
            </a:r>
            <a:r>
              <a:rPr lang="en-GB" dirty="0" smtClean="0"/>
              <a:t>                  </a:t>
            </a:r>
            <a:r>
              <a:rPr lang="en-GB" sz="2800" dirty="0" smtClean="0"/>
              <a:t>largest</a:t>
            </a:r>
            <a:endParaRPr lang="en-GB" sz="2800" dirty="0"/>
          </a:p>
        </p:txBody>
      </p:sp>
      <p:pic>
        <p:nvPicPr>
          <p:cNvPr id="37" name="Picture 36"/>
          <p:cNvPicPr>
            <a:picLocks noChangeAspect="1"/>
          </p:cNvPicPr>
          <p:nvPr/>
        </p:nvPicPr>
        <p:blipFill>
          <a:blip r:embed="rId3">
            <a:biLevel thresh="75000"/>
          </a:blip>
          <a:stretch>
            <a:fillRect/>
          </a:stretch>
        </p:blipFill>
        <p:spPr>
          <a:xfrm rot="16200000">
            <a:off x="-103825" y="1863545"/>
            <a:ext cx="1223757" cy="936592"/>
          </a:xfrm>
          <a:prstGeom prst="rect">
            <a:avLst/>
          </a:prstGeom>
        </p:spPr>
      </p:pic>
      <p:sp>
        <p:nvSpPr>
          <p:cNvPr id="88" name="Rectangle 87"/>
          <p:cNvSpPr/>
          <p:nvPr/>
        </p:nvSpPr>
        <p:spPr>
          <a:xfrm>
            <a:off x="107836" y="4058631"/>
            <a:ext cx="1322847" cy="662829"/>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5</a:t>
            </a:r>
            <a:r>
              <a:rPr lang="en-GB" sz="1400" b="1" dirty="0" smtClean="0">
                <a:solidFill>
                  <a:schemeClr val="tx1"/>
                </a:solidFill>
              </a:rPr>
              <a:t>) MITOSIS AND THE CELL CYCLE</a:t>
            </a:r>
            <a:endParaRPr lang="en-GB" sz="1400" b="1" dirty="0">
              <a:solidFill>
                <a:schemeClr val="tx1"/>
              </a:solidFill>
            </a:endParaRPr>
          </a:p>
        </p:txBody>
      </p:sp>
      <p:sp>
        <p:nvSpPr>
          <p:cNvPr id="91" name="Rectangle 90"/>
          <p:cNvSpPr/>
          <p:nvPr/>
        </p:nvSpPr>
        <p:spPr>
          <a:xfrm>
            <a:off x="1504372" y="4058631"/>
            <a:ext cx="3031420" cy="6896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1" dirty="0" smtClean="0">
                <a:solidFill>
                  <a:schemeClr val="tx1"/>
                </a:solidFill>
              </a:rPr>
              <a:t>Cells </a:t>
            </a:r>
            <a:r>
              <a:rPr lang="en-GB" sz="1200" b="1" i="1" dirty="0">
                <a:solidFill>
                  <a:schemeClr val="tx1"/>
                </a:solidFill>
              </a:rPr>
              <a:t>divide in a series of stages. The genetic material is doubled and then divided  into two identical cells.</a:t>
            </a:r>
          </a:p>
        </p:txBody>
      </p:sp>
      <p:graphicFrame>
        <p:nvGraphicFramePr>
          <p:cNvPr id="99" name="Table 98"/>
          <p:cNvGraphicFramePr>
            <a:graphicFrameLocks noGrp="1"/>
          </p:cNvGraphicFramePr>
          <p:nvPr>
            <p:extLst/>
          </p:nvPr>
        </p:nvGraphicFramePr>
        <p:xfrm>
          <a:off x="73956" y="4904022"/>
          <a:ext cx="4241467" cy="2103120"/>
        </p:xfrm>
        <a:graphic>
          <a:graphicData uri="http://schemas.openxmlformats.org/drawingml/2006/table">
            <a:tbl>
              <a:tblPr firstRow="1" bandRow="1">
                <a:tableStyleId>{5940675A-B579-460E-94D1-54222C63F5DA}</a:tableStyleId>
              </a:tblPr>
              <a:tblGrid>
                <a:gridCol w="589307">
                  <a:extLst>
                    <a:ext uri="{9D8B030D-6E8A-4147-A177-3AD203B41FA5}">
                      <a16:colId xmlns:a16="http://schemas.microsoft.com/office/drawing/2014/main" val="20000"/>
                    </a:ext>
                  </a:extLst>
                </a:gridCol>
                <a:gridCol w="803598">
                  <a:extLst>
                    <a:ext uri="{9D8B030D-6E8A-4147-A177-3AD203B41FA5}">
                      <a16:colId xmlns:a16="http://schemas.microsoft.com/office/drawing/2014/main" val="20001"/>
                    </a:ext>
                  </a:extLst>
                </a:gridCol>
                <a:gridCol w="2848562">
                  <a:extLst>
                    <a:ext uri="{9D8B030D-6E8A-4147-A177-3AD203B41FA5}">
                      <a16:colId xmlns:a16="http://schemas.microsoft.com/office/drawing/2014/main" val="20002"/>
                    </a:ext>
                  </a:extLst>
                </a:gridCol>
              </a:tblGrid>
              <a:tr h="425617">
                <a:tc>
                  <a:txBody>
                    <a:bodyPr/>
                    <a:lstStyle/>
                    <a:p>
                      <a:pPr algn="ctr"/>
                      <a:r>
                        <a:rPr lang="en-GB" sz="1200" b="1" dirty="0" smtClean="0"/>
                        <a:t>Stage 1</a:t>
                      </a:r>
                      <a:endParaRPr lang="en-GB" sz="1200" b="1" dirty="0"/>
                    </a:p>
                  </a:txBody>
                  <a:tcPr anchor="ctr">
                    <a:solidFill>
                      <a:srgbClr val="FF0000"/>
                    </a:solidFill>
                  </a:tcPr>
                </a:tc>
                <a:tc>
                  <a:txBody>
                    <a:bodyPr/>
                    <a:lstStyle/>
                    <a:p>
                      <a:pPr algn="ctr"/>
                      <a:r>
                        <a:rPr lang="en-GB" sz="1200" b="1" i="1" dirty="0" smtClean="0">
                          <a:solidFill>
                            <a:srgbClr val="FF0000"/>
                          </a:solidFill>
                        </a:rPr>
                        <a:t>Growth </a:t>
                      </a:r>
                      <a:endParaRPr lang="en-GB" sz="1200" b="1" i="1" dirty="0">
                        <a:solidFill>
                          <a:srgbClr val="FF0000"/>
                        </a:solidFill>
                      </a:endParaRPr>
                    </a:p>
                  </a:txBody>
                  <a:tcPr anchor="ctr"/>
                </a:tc>
                <a:tc>
                  <a:txBody>
                    <a:bodyPr/>
                    <a:lstStyle/>
                    <a:p>
                      <a:pPr algn="l"/>
                      <a:r>
                        <a:rPr lang="en-US" sz="1200" dirty="0" smtClean="0"/>
                        <a:t>Increase the number of sub-cellular structures e.g. ribosomes and mitochondria.</a:t>
                      </a:r>
                      <a:endParaRPr lang="en-GB" sz="1200" dirty="0"/>
                    </a:p>
                  </a:txBody>
                  <a:tcPr anchor="ctr"/>
                </a:tc>
                <a:extLst>
                  <a:ext uri="{0D108BD9-81ED-4DB2-BD59-A6C34878D82A}">
                    <a16:rowId xmlns:a16="http://schemas.microsoft.com/office/drawing/2014/main" val="10000"/>
                  </a:ext>
                </a:extLst>
              </a:tr>
              <a:tr h="425617">
                <a:tc>
                  <a:txBody>
                    <a:bodyPr/>
                    <a:lstStyle/>
                    <a:p>
                      <a:pPr algn="ctr"/>
                      <a:r>
                        <a:rPr lang="en-GB" sz="1200" b="1" dirty="0" smtClean="0"/>
                        <a:t>Stage</a:t>
                      </a:r>
                      <a:r>
                        <a:rPr lang="en-GB" sz="1200" b="1" baseline="0" dirty="0" smtClean="0"/>
                        <a:t> 2</a:t>
                      </a:r>
                      <a:endParaRPr lang="en-GB" sz="1200" b="1" dirty="0"/>
                    </a:p>
                  </a:txBody>
                  <a:tcPr anchor="ctr">
                    <a:solidFill>
                      <a:srgbClr val="FF0000"/>
                    </a:solidFill>
                  </a:tcPr>
                </a:tc>
                <a:tc>
                  <a:txBody>
                    <a:bodyPr/>
                    <a:lstStyle/>
                    <a:p>
                      <a:pPr algn="ctr"/>
                      <a:r>
                        <a:rPr lang="en-GB" sz="1200" b="1" i="1" dirty="0" smtClean="0">
                          <a:solidFill>
                            <a:srgbClr val="FF0000"/>
                          </a:solidFill>
                        </a:rPr>
                        <a:t>DNA Synthesis </a:t>
                      </a:r>
                      <a:endParaRPr lang="en-GB" sz="1200" b="1" i="1" dirty="0">
                        <a:solidFill>
                          <a:srgbClr val="FF0000"/>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DNA replicates to form two copies of each chromosome.</a:t>
                      </a:r>
                    </a:p>
                  </a:txBody>
                  <a:tcPr anchor="ctr"/>
                </a:tc>
                <a:extLst>
                  <a:ext uri="{0D108BD9-81ED-4DB2-BD59-A6C34878D82A}">
                    <a16:rowId xmlns:a16="http://schemas.microsoft.com/office/drawing/2014/main" val="10001"/>
                  </a:ext>
                </a:extLst>
              </a:tr>
              <a:tr h="860693">
                <a:tc>
                  <a:txBody>
                    <a:bodyPr/>
                    <a:lstStyle/>
                    <a:p>
                      <a:pPr algn="ctr"/>
                      <a:r>
                        <a:rPr lang="en-GB" sz="1200" b="1" dirty="0" smtClean="0"/>
                        <a:t>Stage 3</a:t>
                      </a:r>
                      <a:endParaRPr lang="en-GB" sz="1200" b="1" dirty="0"/>
                    </a:p>
                  </a:txBody>
                  <a:tcPr anchor="ctr">
                    <a:solidFill>
                      <a:srgbClr val="FF0000"/>
                    </a:solidFill>
                  </a:tcPr>
                </a:tc>
                <a:tc>
                  <a:txBody>
                    <a:bodyPr/>
                    <a:lstStyle/>
                    <a:p>
                      <a:pPr algn="ctr"/>
                      <a:r>
                        <a:rPr lang="en-GB" sz="1200" b="1" i="1" dirty="0" smtClean="0">
                          <a:solidFill>
                            <a:srgbClr val="FF0000"/>
                          </a:solidFill>
                        </a:rPr>
                        <a:t>Mitosis </a:t>
                      </a:r>
                      <a:endParaRPr lang="en-GB" sz="1200" b="1" i="1" dirty="0">
                        <a:solidFill>
                          <a:srgbClr val="FF0000"/>
                        </a:solidFill>
                      </a:endParaRPr>
                    </a:p>
                  </a:txBody>
                  <a:tcPr anchor="ctr"/>
                </a:tc>
                <a:tc>
                  <a:txBody>
                    <a:bodyPr/>
                    <a:lstStyle/>
                    <a:p>
                      <a:pPr algn="l"/>
                      <a:r>
                        <a:rPr lang="en-US" sz="1200" dirty="0" smtClean="0"/>
                        <a:t>One set of chromosomes is pulled to each end of the cell and the nucleus divides. Then the cytoplasm and cell membranes divide to form two cells that are identical to the parent cell. </a:t>
                      </a:r>
                      <a:endParaRPr lang="en-GB" sz="1200" dirty="0"/>
                    </a:p>
                  </a:txBody>
                  <a:tcPr anchor="ctr"/>
                </a:tc>
                <a:extLst>
                  <a:ext uri="{0D108BD9-81ED-4DB2-BD59-A6C34878D82A}">
                    <a16:rowId xmlns:a16="http://schemas.microsoft.com/office/drawing/2014/main" val="10002"/>
                  </a:ext>
                </a:extLst>
              </a:tr>
            </a:tbl>
          </a:graphicData>
        </a:graphic>
      </p:graphicFrame>
      <p:cxnSp>
        <p:nvCxnSpPr>
          <p:cNvPr id="112" name="Straight Connector 111"/>
          <p:cNvCxnSpPr>
            <a:stCxn id="99" idx="2"/>
            <a:endCxn id="81" idx="0"/>
          </p:cNvCxnSpPr>
          <p:nvPr/>
        </p:nvCxnSpPr>
        <p:spPr>
          <a:xfrm>
            <a:off x="2194689" y="7007142"/>
            <a:ext cx="13053" cy="2078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87008" y="8790919"/>
            <a:ext cx="4241467" cy="646331"/>
          </a:xfrm>
          <a:prstGeom prst="rect">
            <a:avLst/>
          </a:prstGeom>
          <a:ln>
            <a:solidFill>
              <a:schemeClr val="tx1"/>
            </a:solidFill>
          </a:ln>
        </p:spPr>
        <p:txBody>
          <a:bodyPr wrap="square">
            <a:spAutoFit/>
          </a:bodyPr>
          <a:lstStyle/>
          <a:p>
            <a:pPr algn="ctr"/>
            <a:r>
              <a:rPr lang="en-GB" sz="1200" b="1" i="1" dirty="0">
                <a:solidFill>
                  <a:srgbClr val="FF0000"/>
                </a:solidFill>
              </a:rPr>
              <a:t>Mitosis occurs during </a:t>
            </a:r>
            <a:r>
              <a:rPr lang="en-GB" sz="1200" b="1" i="1" dirty="0" smtClean="0">
                <a:solidFill>
                  <a:srgbClr val="FF0000"/>
                </a:solidFill>
              </a:rPr>
              <a:t>growth, repair, replacement of cells</a:t>
            </a:r>
            <a:r>
              <a:rPr lang="en-GB" sz="1200" b="1" i="1" dirty="0">
                <a:solidFill>
                  <a:srgbClr val="FF0000"/>
                </a:solidFill>
              </a:rPr>
              <a:t>. </a:t>
            </a:r>
            <a:r>
              <a:rPr lang="en-GB" sz="1200" b="1" i="1" dirty="0" smtClean="0">
                <a:solidFill>
                  <a:srgbClr val="FF0000"/>
                </a:solidFill>
              </a:rPr>
              <a:t>Asexual </a:t>
            </a:r>
            <a:r>
              <a:rPr lang="en-GB" sz="1200" b="1" i="1" dirty="0">
                <a:solidFill>
                  <a:srgbClr val="FF0000"/>
                </a:solidFill>
              </a:rPr>
              <a:t>reproduction occurs by mitosis in both plants </a:t>
            </a:r>
            <a:endParaRPr lang="en-GB" sz="1200" b="1" i="1" dirty="0" smtClean="0">
              <a:solidFill>
                <a:srgbClr val="FF0000"/>
              </a:solidFill>
            </a:endParaRPr>
          </a:p>
          <a:p>
            <a:pPr algn="ctr"/>
            <a:r>
              <a:rPr lang="en-GB" sz="1200" b="1" i="1" dirty="0" smtClean="0">
                <a:solidFill>
                  <a:srgbClr val="FF0000"/>
                </a:solidFill>
              </a:rPr>
              <a:t>&amp; simple </a:t>
            </a:r>
            <a:r>
              <a:rPr lang="en-GB" sz="1200" b="1" i="1" dirty="0">
                <a:solidFill>
                  <a:srgbClr val="FF0000"/>
                </a:solidFill>
              </a:rPr>
              <a:t>animals. </a:t>
            </a:r>
          </a:p>
        </p:txBody>
      </p:sp>
      <p:cxnSp>
        <p:nvCxnSpPr>
          <p:cNvPr id="123" name="Straight Connector 122"/>
          <p:cNvCxnSpPr>
            <a:stCxn id="120" idx="0"/>
            <a:endCxn id="81" idx="2"/>
          </p:cNvCxnSpPr>
          <p:nvPr/>
        </p:nvCxnSpPr>
        <p:spPr>
          <a:xfrm flipV="1">
            <a:off x="2207742" y="8651978"/>
            <a:ext cx="0" cy="1389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8" name="Rectangle 147"/>
          <p:cNvSpPr/>
          <p:nvPr/>
        </p:nvSpPr>
        <p:spPr>
          <a:xfrm>
            <a:off x="4531610" y="6841853"/>
            <a:ext cx="1208464" cy="48709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4</a:t>
            </a:r>
            <a:r>
              <a:rPr lang="en-GB" sz="1400" b="1" dirty="0" smtClean="0">
                <a:solidFill>
                  <a:schemeClr val="tx1"/>
                </a:solidFill>
              </a:rPr>
              <a:t>) STEM CELLS</a:t>
            </a:r>
            <a:endParaRPr lang="en-GB" sz="1400" b="1" dirty="0">
              <a:solidFill>
                <a:schemeClr val="tx1"/>
              </a:solidFill>
            </a:endParaRPr>
          </a:p>
        </p:txBody>
      </p:sp>
      <p:sp>
        <p:nvSpPr>
          <p:cNvPr id="159" name="Rectangle 158"/>
          <p:cNvSpPr/>
          <p:nvPr/>
        </p:nvSpPr>
        <p:spPr>
          <a:xfrm>
            <a:off x="4867159" y="5837978"/>
            <a:ext cx="629956" cy="1431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0" name="Rectangle 159"/>
          <p:cNvSpPr/>
          <p:nvPr/>
        </p:nvSpPr>
        <p:spPr>
          <a:xfrm>
            <a:off x="4906916" y="4994331"/>
            <a:ext cx="629956" cy="1431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9" name="Rectangle 178"/>
          <p:cNvSpPr/>
          <p:nvPr/>
        </p:nvSpPr>
        <p:spPr>
          <a:xfrm>
            <a:off x="5848432" y="6908194"/>
            <a:ext cx="3155315" cy="40571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200" b="1" i="1" dirty="0" smtClean="0">
                <a:solidFill>
                  <a:schemeClr val="tx1"/>
                </a:solidFill>
              </a:rPr>
              <a:t>Undifferentiated cell of an organism.</a:t>
            </a:r>
            <a:endParaRPr lang="en-GB" sz="1200" b="1" i="1" dirty="0">
              <a:solidFill>
                <a:schemeClr val="tx1"/>
              </a:solidFill>
            </a:endParaRPr>
          </a:p>
        </p:txBody>
      </p:sp>
      <p:graphicFrame>
        <p:nvGraphicFramePr>
          <p:cNvPr id="208" name="Table 207"/>
          <p:cNvGraphicFramePr>
            <a:graphicFrameLocks noGrp="1"/>
          </p:cNvGraphicFramePr>
          <p:nvPr>
            <p:extLst/>
          </p:nvPr>
        </p:nvGraphicFramePr>
        <p:xfrm>
          <a:off x="4535792" y="7465830"/>
          <a:ext cx="8150027" cy="1920240"/>
        </p:xfrm>
        <a:graphic>
          <a:graphicData uri="http://schemas.openxmlformats.org/drawingml/2006/table">
            <a:tbl>
              <a:tblPr firstRow="1" bandRow="1">
                <a:tableStyleId>{5940675A-B579-460E-94D1-54222C63F5DA}</a:tableStyleId>
              </a:tblPr>
              <a:tblGrid>
                <a:gridCol w="1492049">
                  <a:extLst>
                    <a:ext uri="{9D8B030D-6E8A-4147-A177-3AD203B41FA5}">
                      <a16:colId xmlns:a16="http://schemas.microsoft.com/office/drawing/2014/main" val="20000"/>
                    </a:ext>
                  </a:extLst>
                </a:gridCol>
                <a:gridCol w="3257550">
                  <a:extLst>
                    <a:ext uri="{9D8B030D-6E8A-4147-A177-3AD203B41FA5}">
                      <a16:colId xmlns:a16="http://schemas.microsoft.com/office/drawing/2014/main" val="20001"/>
                    </a:ext>
                  </a:extLst>
                </a:gridCol>
                <a:gridCol w="3400428">
                  <a:extLst>
                    <a:ext uri="{9D8B030D-6E8A-4147-A177-3AD203B41FA5}">
                      <a16:colId xmlns:a16="http://schemas.microsoft.com/office/drawing/2014/main" val="20002"/>
                    </a:ext>
                  </a:extLst>
                </a:gridCol>
              </a:tblGrid>
              <a:tr h="640080">
                <a:tc>
                  <a:txBody>
                    <a:bodyPr/>
                    <a:lstStyle/>
                    <a:p>
                      <a:pPr algn="ctr"/>
                      <a:r>
                        <a:rPr lang="en-GB" sz="1200" b="1" dirty="0" smtClean="0"/>
                        <a:t>Human Embryonic</a:t>
                      </a:r>
                      <a:r>
                        <a:rPr lang="en-GB" sz="1200" b="1" baseline="0" dirty="0" smtClean="0"/>
                        <a:t> stem cells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be cloned and made</a:t>
                      </a:r>
                      <a:r>
                        <a:rPr lang="en-GB" sz="1200" b="1" i="1" baseline="0" dirty="0" smtClean="0">
                          <a:solidFill>
                            <a:schemeClr val="accent2">
                              <a:lumMod val="75000"/>
                            </a:schemeClr>
                          </a:solidFill>
                        </a:rPr>
                        <a:t> to differentiate into most cell types</a:t>
                      </a:r>
                      <a:endParaRPr lang="en-GB" sz="1200" b="1" i="1" dirty="0">
                        <a:solidFill>
                          <a:schemeClr val="accent2">
                            <a:lumMod val="75000"/>
                          </a:schemeClr>
                        </a:solidFill>
                      </a:endParaRPr>
                    </a:p>
                  </a:txBody>
                  <a:tcPr anchor="ctr"/>
                </a:tc>
                <a:tc>
                  <a:txBody>
                    <a:bodyPr/>
                    <a:lstStyle/>
                    <a:p>
                      <a:pPr algn="l"/>
                      <a:r>
                        <a:rPr lang="en-GB" sz="1200" dirty="0" smtClean="0"/>
                        <a:t>Therapeutic cloning uses same genes so the body does not reject</a:t>
                      </a:r>
                      <a:r>
                        <a:rPr lang="en-GB" sz="1200" baseline="0" dirty="0" smtClean="0"/>
                        <a:t> the tissue. Can be a risk of infection</a:t>
                      </a:r>
                      <a:endParaRPr lang="en-GB" sz="1200" dirty="0"/>
                    </a:p>
                  </a:txBody>
                  <a:tcPr anchor="ctr"/>
                </a:tc>
                <a:extLst>
                  <a:ext uri="{0D108BD9-81ED-4DB2-BD59-A6C34878D82A}">
                    <a16:rowId xmlns:a16="http://schemas.microsoft.com/office/drawing/2014/main" val="10000"/>
                  </a:ext>
                </a:extLst>
              </a:tr>
              <a:tr h="640080">
                <a:tc>
                  <a:txBody>
                    <a:bodyPr/>
                    <a:lstStyle/>
                    <a:p>
                      <a:pPr algn="ctr"/>
                      <a:r>
                        <a:rPr lang="en-GB" sz="1200" b="1" dirty="0" smtClean="0"/>
                        <a:t>Adult bone marrow stem</a:t>
                      </a:r>
                      <a:r>
                        <a:rPr lang="en-GB" sz="1200" b="1" baseline="0" dirty="0" smtClean="0"/>
                        <a:t> cells</a:t>
                      </a:r>
                      <a:endParaRPr lang="en-GB" sz="1200" b="1"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smtClean="0">
                          <a:solidFill>
                            <a:schemeClr val="accent2">
                              <a:lumMod val="75000"/>
                            </a:schemeClr>
                          </a:solidFill>
                        </a:rPr>
                        <a:t>Can form</a:t>
                      </a:r>
                      <a:r>
                        <a:rPr lang="en-US" sz="1200" b="1" i="1" baseline="0" dirty="0" smtClean="0">
                          <a:solidFill>
                            <a:schemeClr val="accent2">
                              <a:lumMod val="75000"/>
                            </a:schemeClr>
                          </a:solidFill>
                        </a:rPr>
                        <a:t> many types of human cells e.g. blood cells</a:t>
                      </a:r>
                      <a:endParaRPr lang="en-US" sz="1200" b="1" i="1" dirty="0" smtClean="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Tissue</a:t>
                      </a:r>
                      <a:r>
                        <a:rPr lang="en-US" sz="1200" baseline="0" dirty="0" smtClean="0"/>
                        <a:t> is matched to avoid rejection, risk of infection. Only a few types of cells can be formed. </a:t>
                      </a:r>
                      <a:endParaRPr lang="en-US" sz="1200" dirty="0" smtClean="0"/>
                    </a:p>
                  </a:txBody>
                  <a:tcPr anchor="ctr"/>
                </a:tc>
                <a:extLst>
                  <a:ext uri="{0D108BD9-81ED-4DB2-BD59-A6C34878D82A}">
                    <a16:rowId xmlns:a16="http://schemas.microsoft.com/office/drawing/2014/main" val="10001"/>
                  </a:ext>
                </a:extLst>
              </a:tr>
              <a:tr h="640080">
                <a:tc>
                  <a:txBody>
                    <a:bodyPr/>
                    <a:lstStyle/>
                    <a:p>
                      <a:pPr algn="ctr"/>
                      <a:r>
                        <a:rPr lang="en-GB" sz="1200" b="1" dirty="0" smtClean="0"/>
                        <a:t>Meristems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differentiate into any plant cell type throughout the life of the pant. </a:t>
                      </a:r>
                      <a:endParaRPr lang="en-GB" sz="1200" b="1" i="1" dirty="0">
                        <a:solidFill>
                          <a:schemeClr val="accent2">
                            <a:lumMod val="75000"/>
                          </a:schemeClr>
                        </a:solidFill>
                      </a:endParaRPr>
                    </a:p>
                  </a:txBody>
                  <a:tcPr anchor="ctr"/>
                </a:tc>
                <a:tc>
                  <a:txBody>
                    <a:bodyPr/>
                    <a:lstStyle/>
                    <a:p>
                      <a:pPr algn="l"/>
                      <a:r>
                        <a:rPr lang="en-GB" sz="1200" dirty="0" smtClean="0"/>
                        <a:t>Used</a:t>
                      </a:r>
                      <a:r>
                        <a:rPr lang="en-GB" sz="1200" baseline="0" dirty="0" smtClean="0"/>
                        <a:t> to produce clones quickly and economically, e.g. rare species, crop plants with pest /disease resisitance</a:t>
                      </a:r>
                      <a:endParaRPr lang="en-GB" sz="1200" dirty="0"/>
                    </a:p>
                  </a:txBody>
                  <a:tcPr anchor="ctr"/>
                </a:tc>
                <a:extLst>
                  <a:ext uri="{0D108BD9-81ED-4DB2-BD59-A6C34878D82A}">
                    <a16:rowId xmlns:a16="http://schemas.microsoft.com/office/drawing/2014/main" val="10002"/>
                  </a:ext>
                </a:extLst>
              </a:tr>
            </a:tbl>
          </a:graphicData>
        </a:graphic>
      </p:graphicFrame>
      <p:sp>
        <p:nvSpPr>
          <p:cNvPr id="276" name="Rectangle 275"/>
          <p:cNvSpPr/>
          <p:nvPr/>
        </p:nvSpPr>
        <p:spPr>
          <a:xfrm>
            <a:off x="4867159" y="4556221"/>
            <a:ext cx="1804485" cy="1384995"/>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2800" b="1" dirty="0" smtClean="0">
                <a:solidFill>
                  <a:schemeClr val="tx1"/>
                </a:solidFill>
                <a:ea typeface="Verdana" panose="020B0604030504040204" pitchFamily="34" charset="0"/>
                <a:cs typeface="Verdana" panose="020B0604030504040204" pitchFamily="34" charset="0"/>
              </a:rPr>
              <a:t>Cell</a:t>
            </a:r>
          </a:p>
          <a:p>
            <a:pPr algn="ctr"/>
            <a:r>
              <a:rPr lang="en-GB" sz="2800" b="1" dirty="0" smtClean="0">
                <a:solidFill>
                  <a:schemeClr val="tx1"/>
                </a:solidFill>
                <a:ea typeface="Verdana" panose="020B0604030504040204" pitchFamily="34" charset="0"/>
                <a:cs typeface="Verdana" panose="020B0604030504040204" pitchFamily="34" charset="0"/>
              </a:rPr>
              <a:t>Division</a:t>
            </a:r>
          </a:p>
          <a:p>
            <a:pPr algn="ctr"/>
            <a:r>
              <a:rPr lang="en-GB" sz="2800" b="1" dirty="0" smtClean="0">
                <a:solidFill>
                  <a:schemeClr val="tx1"/>
                </a:solidFill>
                <a:ea typeface="Verdana" panose="020B0604030504040204" pitchFamily="34" charset="0"/>
                <a:cs typeface="Verdana" panose="020B0604030504040204" pitchFamily="34" charset="0"/>
              </a:rPr>
              <a:t>Autumn 2</a:t>
            </a:r>
            <a:endParaRPr lang="en-GB" sz="2800" dirty="0">
              <a:solidFill>
                <a:schemeClr val="tx1"/>
              </a:solidFill>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7004303" y="3896034"/>
          <a:ext cx="5683000" cy="2862071"/>
        </p:xfrm>
        <a:graphic>
          <a:graphicData uri="http://schemas.openxmlformats.org/drawingml/2006/table">
            <a:tbl>
              <a:tblPr firstRow="1" bandRow="1">
                <a:tableStyleId>{5940675A-B579-460E-94D1-54222C63F5DA}</a:tableStyleId>
              </a:tblPr>
              <a:tblGrid>
                <a:gridCol w="1223639">
                  <a:extLst>
                    <a:ext uri="{9D8B030D-6E8A-4147-A177-3AD203B41FA5}">
                      <a16:colId xmlns:a16="http://schemas.microsoft.com/office/drawing/2014/main" val="20000"/>
                    </a:ext>
                  </a:extLst>
                </a:gridCol>
                <a:gridCol w="1846010">
                  <a:extLst>
                    <a:ext uri="{9D8B030D-6E8A-4147-A177-3AD203B41FA5}">
                      <a16:colId xmlns:a16="http://schemas.microsoft.com/office/drawing/2014/main" val="20001"/>
                    </a:ext>
                  </a:extLst>
                </a:gridCol>
                <a:gridCol w="2613351">
                  <a:extLst>
                    <a:ext uri="{9D8B030D-6E8A-4147-A177-3AD203B41FA5}">
                      <a16:colId xmlns:a16="http://schemas.microsoft.com/office/drawing/2014/main" val="20002"/>
                    </a:ext>
                  </a:extLst>
                </a:gridCol>
              </a:tblGrid>
              <a:tr h="855792">
                <a:tc>
                  <a:txBody>
                    <a:bodyPr/>
                    <a:lstStyle/>
                    <a:p>
                      <a:pPr algn="ctr"/>
                      <a:r>
                        <a:rPr lang="en-GB" sz="1200" b="1" dirty="0" smtClean="0"/>
                        <a:t>Diffusion</a:t>
                      </a:r>
                    </a:p>
                    <a:p>
                      <a:pPr algn="ctr"/>
                      <a:r>
                        <a:rPr lang="en-GB" sz="1200" b="1" i="1" u="sng" dirty="0" smtClean="0"/>
                        <a:t>No</a:t>
                      </a:r>
                      <a:r>
                        <a:rPr lang="en-GB" sz="1200" b="0" dirty="0" smtClean="0"/>
                        <a:t> energy required</a:t>
                      </a:r>
                      <a:endParaRPr lang="en-GB" sz="1200" b="0" dirty="0"/>
                    </a:p>
                  </a:txBody>
                  <a:tcPr anchor="ctr">
                    <a:solidFill>
                      <a:srgbClr val="FF99CC"/>
                    </a:solidFill>
                  </a:tcPr>
                </a:tc>
                <a:tc>
                  <a:txBody>
                    <a:bodyPr/>
                    <a:lstStyle/>
                    <a:p>
                      <a:pPr algn="ctr"/>
                      <a:r>
                        <a:rPr lang="en-GB" sz="1200" b="1" i="1" dirty="0" smtClean="0">
                          <a:solidFill>
                            <a:srgbClr val="FF99CC"/>
                          </a:solidFill>
                        </a:rPr>
                        <a:t>Movement</a:t>
                      </a:r>
                      <a:r>
                        <a:rPr lang="en-GB" sz="1200" b="1" i="1" baseline="0" dirty="0" smtClean="0">
                          <a:solidFill>
                            <a:srgbClr val="FF99CC"/>
                          </a:solidFill>
                        </a:rPr>
                        <a:t> of particles in a solution or gas from a higher to a lower concentration</a:t>
                      </a:r>
                      <a:endParaRPr lang="en-GB" sz="1200" b="1" i="1" dirty="0">
                        <a:solidFill>
                          <a:srgbClr val="FF99CC"/>
                        </a:solidFill>
                      </a:endParaRPr>
                    </a:p>
                  </a:txBody>
                  <a:tcPr anchor="ctr"/>
                </a:tc>
                <a:tc>
                  <a:txBody>
                    <a:bodyPr/>
                    <a:lstStyle/>
                    <a:p>
                      <a:pPr algn="l"/>
                      <a:r>
                        <a:rPr lang="en-GB" sz="1200" dirty="0" smtClean="0"/>
                        <a:t>E.g.</a:t>
                      </a:r>
                      <a:r>
                        <a:rPr lang="en-GB" sz="1200" baseline="0" dirty="0" smtClean="0"/>
                        <a:t> O</a:t>
                      </a:r>
                      <a:r>
                        <a:rPr lang="en-GB" sz="1200" baseline="-25000" dirty="0" smtClean="0"/>
                        <a:t>2</a:t>
                      </a:r>
                      <a:r>
                        <a:rPr lang="en-GB" sz="1200" baseline="0" dirty="0" smtClean="0"/>
                        <a:t> and CO</a:t>
                      </a:r>
                      <a:r>
                        <a:rPr lang="en-GB" sz="1200" baseline="-25000" dirty="0" smtClean="0"/>
                        <a:t>2 </a:t>
                      </a:r>
                      <a:r>
                        <a:rPr lang="en-GB" sz="1200" baseline="0" dirty="0" smtClean="0"/>
                        <a:t>in gas exchange, urea in kidneys. Factors that affect the rate  are concentration, temperature and surface area.</a:t>
                      </a:r>
                      <a:endParaRPr lang="en-GB" sz="1200" dirty="0"/>
                    </a:p>
                  </a:txBody>
                  <a:tcPr anchor="ctr"/>
                </a:tc>
                <a:extLst>
                  <a:ext uri="{0D108BD9-81ED-4DB2-BD59-A6C34878D82A}">
                    <a16:rowId xmlns:a16="http://schemas.microsoft.com/office/drawing/2014/main" val="10000"/>
                  </a:ext>
                </a:extLst>
              </a:tr>
              <a:tr h="1089907">
                <a:tc>
                  <a:txBody>
                    <a:bodyPr/>
                    <a:lstStyle/>
                    <a:p>
                      <a:pPr algn="ctr"/>
                      <a:r>
                        <a:rPr lang="en-GB" sz="1200" b="1" dirty="0" smtClean="0"/>
                        <a:t>Osmosis</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sng" dirty="0" smtClean="0"/>
                        <a:t>No </a:t>
                      </a:r>
                      <a:r>
                        <a:rPr lang="en-GB" sz="1200" b="0" dirty="0" smtClean="0"/>
                        <a:t>energy required</a:t>
                      </a:r>
                    </a:p>
                    <a:p>
                      <a:pPr algn="ctr"/>
                      <a:endParaRPr lang="en-GB" sz="1200" b="1" dirty="0"/>
                    </a:p>
                  </a:txBody>
                  <a:tcPr anchor="ctr">
                    <a:solidFill>
                      <a:srgbClr val="FF99CC"/>
                    </a:solidFill>
                  </a:tcPr>
                </a:tc>
                <a:tc>
                  <a:txBody>
                    <a:bodyPr/>
                    <a:lstStyle/>
                    <a:p>
                      <a:pPr algn="ctr"/>
                      <a:r>
                        <a:rPr lang="en-GB" sz="1200" b="1" i="1" dirty="0" smtClean="0">
                          <a:solidFill>
                            <a:srgbClr val="FF99CC"/>
                          </a:solidFill>
                        </a:rPr>
                        <a:t>Movement of water</a:t>
                      </a:r>
                      <a:r>
                        <a:rPr lang="en-GB" sz="1200" b="1" i="1" baseline="0" dirty="0" smtClean="0">
                          <a:solidFill>
                            <a:srgbClr val="FF99CC"/>
                          </a:solidFill>
                        </a:rPr>
                        <a:t> from a dilute solution to a more concentrated solution </a:t>
                      </a:r>
                      <a:endParaRPr lang="en-GB" sz="1200" b="1" i="1" dirty="0">
                        <a:solidFill>
                          <a:srgbClr val="FF99CC"/>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a:t>
                      </a:r>
                      <a:r>
                        <a:rPr lang="en-US" sz="1200" baseline="0" dirty="0" smtClean="0"/>
                        <a:t> Plants absorb water from the soil by osmosis through their root hair cells. Plants use water for several vital processes including photosynthesis and transporting minerals.</a:t>
                      </a:r>
                      <a:endParaRPr lang="en-US" sz="1200" dirty="0" smtClean="0"/>
                    </a:p>
                  </a:txBody>
                  <a:tcPr anchor="ctr"/>
                </a:tc>
                <a:extLst>
                  <a:ext uri="{0D108BD9-81ED-4DB2-BD59-A6C34878D82A}">
                    <a16:rowId xmlns:a16="http://schemas.microsoft.com/office/drawing/2014/main" val="10001"/>
                  </a:ext>
                </a:extLst>
              </a:tr>
              <a:tr h="916372">
                <a:tc>
                  <a:txBody>
                    <a:bodyPr/>
                    <a:lstStyle/>
                    <a:p>
                      <a:pPr algn="ctr"/>
                      <a:r>
                        <a:rPr lang="en-GB" sz="1200" b="1" dirty="0" smtClean="0"/>
                        <a:t>Active transport</a:t>
                      </a:r>
                    </a:p>
                    <a:p>
                      <a:pPr algn="ctr"/>
                      <a:r>
                        <a:rPr lang="en-GB" sz="1200" b="1" i="1" u="sng" dirty="0" smtClean="0"/>
                        <a:t>ENERGY </a:t>
                      </a:r>
                      <a:r>
                        <a:rPr lang="en-GB" sz="1200" b="0" dirty="0" smtClean="0"/>
                        <a:t>required</a:t>
                      </a:r>
                      <a:endParaRPr lang="en-GB" sz="1200" b="0" dirty="0"/>
                    </a:p>
                  </a:txBody>
                  <a:tcPr anchor="ctr">
                    <a:solidFill>
                      <a:srgbClr val="FF99CC"/>
                    </a:solidFill>
                  </a:tcPr>
                </a:tc>
                <a:tc>
                  <a:txBody>
                    <a:bodyPr/>
                    <a:lstStyle/>
                    <a:p>
                      <a:pPr algn="ctr"/>
                      <a:r>
                        <a:rPr lang="en-GB" sz="1200" b="1" i="1" dirty="0" smtClean="0">
                          <a:solidFill>
                            <a:srgbClr val="FF99CC"/>
                          </a:solidFill>
                        </a:rPr>
                        <a:t>Movement</a:t>
                      </a:r>
                      <a:r>
                        <a:rPr lang="en-GB" sz="1200" b="1" i="1" baseline="0" dirty="0" smtClean="0">
                          <a:solidFill>
                            <a:srgbClr val="FF99CC"/>
                          </a:solidFill>
                        </a:rPr>
                        <a:t> of particles from a dilute solution to a more concentrated solution </a:t>
                      </a:r>
                      <a:endParaRPr lang="en-GB" sz="1200" b="1" i="1" dirty="0">
                        <a:solidFill>
                          <a:srgbClr val="FF99CC"/>
                        </a:solidFill>
                      </a:endParaRPr>
                    </a:p>
                  </a:txBody>
                  <a:tcPr anchor="ctr"/>
                </a:tc>
                <a:tc>
                  <a:txBody>
                    <a:bodyPr/>
                    <a:lstStyle/>
                    <a:p>
                      <a:pPr algn="l"/>
                      <a:r>
                        <a:rPr lang="en-GB" sz="1200" dirty="0" smtClean="0"/>
                        <a:t>E.g. movement of mineral ions into</a:t>
                      </a:r>
                      <a:r>
                        <a:rPr lang="en-GB" sz="1200" baseline="0" dirty="0" smtClean="0"/>
                        <a:t> roots of plants and the movement of glucose into the small intestines.</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511" name="Table 510"/>
          <p:cNvGraphicFramePr>
            <a:graphicFrameLocks noGrp="1"/>
          </p:cNvGraphicFramePr>
          <p:nvPr>
            <p:extLst/>
          </p:nvPr>
        </p:nvGraphicFramePr>
        <p:xfrm>
          <a:off x="6251609" y="710115"/>
          <a:ext cx="6481952" cy="2448240"/>
        </p:xfrm>
        <a:graphic>
          <a:graphicData uri="http://schemas.openxmlformats.org/drawingml/2006/table">
            <a:tbl>
              <a:tblPr firstRow="1" bandRow="1">
                <a:tableStyleId>{5940675A-B579-460E-94D1-54222C63F5DA}</a:tableStyleId>
              </a:tblPr>
              <a:tblGrid>
                <a:gridCol w="1279077">
                  <a:extLst>
                    <a:ext uri="{9D8B030D-6E8A-4147-A177-3AD203B41FA5}">
                      <a16:colId xmlns:a16="http://schemas.microsoft.com/office/drawing/2014/main" val="20000"/>
                    </a:ext>
                  </a:extLst>
                </a:gridCol>
                <a:gridCol w="5202875">
                  <a:extLst>
                    <a:ext uri="{9D8B030D-6E8A-4147-A177-3AD203B41FA5}">
                      <a16:colId xmlns:a16="http://schemas.microsoft.com/office/drawing/2014/main" val="20001"/>
                    </a:ext>
                  </a:extLst>
                </a:gridCol>
              </a:tblGrid>
              <a:tr h="497760">
                <a:tc>
                  <a:txBody>
                    <a:bodyPr/>
                    <a:lstStyle/>
                    <a:p>
                      <a:pPr algn="ctr"/>
                      <a:r>
                        <a:rPr lang="en-GB" sz="1200" b="1" dirty="0" smtClean="0"/>
                        <a:t>Small intestines </a:t>
                      </a:r>
                      <a:endParaRPr lang="en-GB" sz="1200" b="1" dirty="0"/>
                    </a:p>
                  </a:txBody>
                  <a:tcPr anchor="ctr">
                    <a:solidFill>
                      <a:srgbClr val="00B0F0"/>
                    </a:solidFill>
                  </a:tcPr>
                </a:tc>
                <a:tc>
                  <a:txBody>
                    <a:bodyPr/>
                    <a:lstStyle/>
                    <a:p>
                      <a:pPr algn="ctr"/>
                      <a:r>
                        <a:rPr lang="en-GB" sz="1200" b="1" i="1" dirty="0" smtClean="0">
                          <a:solidFill>
                            <a:schemeClr val="tx1"/>
                          </a:solidFill>
                        </a:rPr>
                        <a:t>Villi – increase surface area, Good</a:t>
                      </a:r>
                      <a:r>
                        <a:rPr lang="en-GB" sz="1200" b="1" i="1" baseline="0" dirty="0" smtClean="0">
                          <a:solidFill>
                            <a:schemeClr val="tx1"/>
                          </a:solidFill>
                        </a:rPr>
                        <a:t> blood supply – to maintain concentration gradient, Thin membranes – short diffusion distance.</a:t>
                      </a:r>
                      <a:endParaRPr lang="en-GB" sz="1200" b="1" i="1" dirty="0">
                        <a:solidFill>
                          <a:schemeClr val="tx1"/>
                        </a:solidFill>
                      </a:endParaRPr>
                    </a:p>
                  </a:txBody>
                  <a:tcPr anchor="ctr"/>
                </a:tc>
                <a:extLst>
                  <a:ext uri="{0D108BD9-81ED-4DB2-BD59-A6C34878D82A}">
                    <a16:rowId xmlns:a16="http://schemas.microsoft.com/office/drawing/2014/main" val="10000"/>
                  </a:ext>
                </a:extLst>
              </a:tr>
              <a:tr h="456962">
                <a:tc>
                  <a:txBody>
                    <a:bodyPr/>
                    <a:lstStyle/>
                    <a:p>
                      <a:pPr algn="ctr"/>
                      <a:r>
                        <a:rPr lang="en-GB" sz="1200" b="1" dirty="0" smtClean="0"/>
                        <a:t>Lungs</a:t>
                      </a:r>
                      <a:endParaRPr lang="en-GB" sz="1200" b="1" dirty="0"/>
                    </a:p>
                  </a:txBody>
                  <a:tcPr anchor="ctr">
                    <a:solidFill>
                      <a:srgbClr val="00B0F0"/>
                    </a:solidFill>
                  </a:tcPr>
                </a:tc>
                <a:tc>
                  <a:txBody>
                    <a:bodyPr/>
                    <a:lstStyle/>
                    <a:p>
                      <a:pPr algn="ctr"/>
                      <a:r>
                        <a:rPr lang="en-GB" sz="1200" b="1" i="1" dirty="0" smtClean="0">
                          <a:solidFill>
                            <a:schemeClr val="tx1"/>
                          </a:solidFill>
                        </a:rPr>
                        <a:t>Alveoli– increase surface area, Good</a:t>
                      </a:r>
                      <a:r>
                        <a:rPr lang="en-GB" sz="1200" b="1" i="1" baseline="0" dirty="0" smtClean="0">
                          <a:solidFill>
                            <a:schemeClr val="tx1"/>
                          </a:solidFill>
                        </a:rPr>
                        <a:t> blood supply – to maintain concentration gradient, Thin membranes – short diffusion distance.</a:t>
                      </a:r>
                      <a:endParaRPr lang="en-GB" sz="1200" b="1" i="1" dirty="0">
                        <a:solidFill>
                          <a:schemeClr val="tx1"/>
                        </a:solidFill>
                      </a:endParaRPr>
                    </a:p>
                  </a:txBody>
                  <a:tcPr anchor="ctr"/>
                </a:tc>
                <a:extLst>
                  <a:ext uri="{0D108BD9-81ED-4DB2-BD59-A6C34878D82A}">
                    <a16:rowId xmlns:a16="http://schemas.microsoft.com/office/drawing/2014/main" val="10001"/>
                  </a:ext>
                </a:extLst>
              </a:tr>
              <a:tr h="49776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t>Gills in fish</a:t>
                      </a:r>
                    </a:p>
                  </a:txBody>
                  <a:tcPr anchor="ctr">
                    <a:solidFill>
                      <a:srgbClr val="00B0F0"/>
                    </a:solidFill>
                  </a:tcPr>
                </a:tc>
                <a:tc>
                  <a:txBody>
                    <a:bodyPr/>
                    <a:lstStyle/>
                    <a:p>
                      <a:pPr algn="ctr"/>
                      <a:r>
                        <a:rPr lang="en-GB" sz="1200" b="1" i="1" dirty="0" smtClean="0">
                          <a:solidFill>
                            <a:schemeClr val="tx1"/>
                          </a:solidFill>
                        </a:rPr>
                        <a:t>Gill filaments</a:t>
                      </a:r>
                      <a:r>
                        <a:rPr lang="en-GB" sz="1200" b="1" i="1" baseline="0" dirty="0" smtClean="0">
                          <a:solidFill>
                            <a:schemeClr val="tx1"/>
                          </a:solidFill>
                        </a:rPr>
                        <a:t> and lamella </a:t>
                      </a:r>
                      <a:r>
                        <a:rPr lang="en-GB" sz="1200" b="1" i="1" dirty="0" smtClean="0">
                          <a:solidFill>
                            <a:schemeClr val="tx1"/>
                          </a:solidFill>
                        </a:rPr>
                        <a:t>– increase surface area, Good</a:t>
                      </a:r>
                      <a:r>
                        <a:rPr lang="en-GB" sz="1200" b="1" i="1" baseline="0" dirty="0" smtClean="0">
                          <a:solidFill>
                            <a:schemeClr val="tx1"/>
                          </a:solidFill>
                        </a:rPr>
                        <a:t> blood supply – to maintain concentration gradient, Thin membranes – short diffusion distance.</a:t>
                      </a:r>
                      <a:endParaRPr lang="en-GB" sz="1200" b="1" i="1" dirty="0">
                        <a:solidFill>
                          <a:schemeClr val="tx1"/>
                        </a:solidFill>
                      </a:endParaRPr>
                    </a:p>
                  </a:txBody>
                  <a:tcPr anchor="ctr"/>
                </a:tc>
                <a:extLst>
                  <a:ext uri="{0D108BD9-81ED-4DB2-BD59-A6C34878D82A}">
                    <a16:rowId xmlns:a16="http://schemas.microsoft.com/office/drawing/2014/main" val="10002"/>
                  </a:ext>
                </a:extLst>
              </a:tr>
              <a:tr h="497760">
                <a:tc>
                  <a:txBody>
                    <a:bodyPr/>
                    <a:lstStyle/>
                    <a:p>
                      <a:pPr algn="ctr"/>
                      <a:r>
                        <a:rPr lang="en-GB" sz="1200" b="1" dirty="0" smtClean="0"/>
                        <a:t>Roots </a:t>
                      </a:r>
                      <a:endParaRPr lang="en-GB" sz="1200" b="1" dirty="0"/>
                    </a:p>
                  </a:txBody>
                  <a:tcPr anchor="ctr">
                    <a:solidFill>
                      <a:srgbClr val="00B0F0"/>
                    </a:solidFill>
                  </a:tcPr>
                </a:tc>
                <a:tc>
                  <a:txBody>
                    <a:bodyPr/>
                    <a:lstStyle/>
                    <a:p>
                      <a:pPr algn="ctr"/>
                      <a:r>
                        <a:rPr lang="en-GB" sz="1200" b="1" i="1" dirty="0" smtClean="0">
                          <a:solidFill>
                            <a:schemeClr val="tx1"/>
                          </a:solidFill>
                        </a:rPr>
                        <a:t>Root hair cells - increase surface area.</a:t>
                      </a:r>
                      <a:endParaRPr lang="en-GB" sz="1200" b="1" i="1" dirty="0">
                        <a:solidFill>
                          <a:schemeClr val="tx1"/>
                        </a:solidFill>
                      </a:endParaRPr>
                    </a:p>
                  </a:txBody>
                  <a:tcPr anchor="ctr"/>
                </a:tc>
                <a:extLst>
                  <a:ext uri="{0D108BD9-81ED-4DB2-BD59-A6C34878D82A}">
                    <a16:rowId xmlns:a16="http://schemas.microsoft.com/office/drawing/2014/main" val="10003"/>
                  </a:ext>
                </a:extLst>
              </a:tr>
              <a:tr h="497760">
                <a:tc>
                  <a:txBody>
                    <a:bodyPr/>
                    <a:lstStyle/>
                    <a:p>
                      <a:pPr algn="ctr"/>
                      <a:r>
                        <a:rPr lang="en-GB" sz="1200" b="1" dirty="0" smtClean="0"/>
                        <a:t>Leaves</a:t>
                      </a:r>
                      <a:endParaRPr lang="en-GB" sz="1200" b="1" dirty="0"/>
                    </a:p>
                  </a:txBody>
                  <a:tcPr anchor="ctr">
                    <a:solidFill>
                      <a:srgbClr val="00B0F0"/>
                    </a:solidFill>
                  </a:tcPr>
                </a:tc>
                <a:tc>
                  <a:txBody>
                    <a:bodyPr/>
                    <a:lstStyle/>
                    <a:p>
                      <a:pPr algn="ctr"/>
                      <a:r>
                        <a:rPr lang="en-GB" sz="1200" b="1" i="1" dirty="0" smtClean="0">
                          <a:solidFill>
                            <a:schemeClr val="tx1"/>
                          </a:solidFill>
                        </a:rPr>
                        <a:t>Large</a:t>
                      </a:r>
                      <a:r>
                        <a:rPr lang="en-GB" sz="1200" b="1" i="1" baseline="0" dirty="0" smtClean="0">
                          <a:solidFill>
                            <a:schemeClr val="tx1"/>
                          </a:solidFill>
                        </a:rPr>
                        <a:t> surface area, </a:t>
                      </a:r>
                      <a:r>
                        <a:rPr lang="en-GB" sz="1200" b="1" i="1" dirty="0" smtClean="0">
                          <a:solidFill>
                            <a:schemeClr val="tx1"/>
                          </a:solidFill>
                        </a:rPr>
                        <a:t> thin leaves for short diffusion path, stomata on the lower surface to let O</a:t>
                      </a:r>
                      <a:r>
                        <a:rPr lang="en-GB" sz="1200" b="1" i="1" baseline="-25000" dirty="0" smtClean="0">
                          <a:solidFill>
                            <a:schemeClr val="tx1"/>
                          </a:solidFill>
                        </a:rPr>
                        <a:t>2</a:t>
                      </a:r>
                      <a:r>
                        <a:rPr lang="en-GB" sz="1200" b="1" i="1" baseline="0" dirty="0" smtClean="0">
                          <a:solidFill>
                            <a:schemeClr val="tx1"/>
                          </a:solidFill>
                        </a:rPr>
                        <a:t> and CO</a:t>
                      </a:r>
                      <a:r>
                        <a:rPr lang="en-GB" sz="1200" b="1" i="1" baseline="-25000" dirty="0" smtClean="0">
                          <a:solidFill>
                            <a:schemeClr val="tx1"/>
                          </a:solidFill>
                        </a:rPr>
                        <a:t>2</a:t>
                      </a:r>
                      <a:r>
                        <a:rPr lang="en-GB" sz="1200" b="1" i="1" baseline="0" dirty="0" smtClean="0">
                          <a:solidFill>
                            <a:schemeClr val="tx1"/>
                          </a:solidFill>
                        </a:rPr>
                        <a:t> in and out.</a:t>
                      </a:r>
                      <a:endParaRPr lang="en-GB" sz="1200" b="1" i="1" dirty="0">
                        <a:solidFill>
                          <a:schemeClr val="tx1"/>
                        </a:solidFill>
                      </a:endParaRPr>
                    </a:p>
                  </a:txBody>
                  <a:tcPr anchor="ctr"/>
                </a:tc>
                <a:extLst>
                  <a:ext uri="{0D108BD9-81ED-4DB2-BD59-A6C34878D82A}">
                    <a16:rowId xmlns:a16="http://schemas.microsoft.com/office/drawing/2014/main" val="10004"/>
                  </a:ext>
                </a:extLst>
              </a:tr>
            </a:tbl>
          </a:graphicData>
        </a:graphic>
      </p:graphicFrame>
      <p:sp>
        <p:nvSpPr>
          <p:cNvPr id="512" name="Rectangle 511"/>
          <p:cNvSpPr/>
          <p:nvPr/>
        </p:nvSpPr>
        <p:spPr>
          <a:xfrm>
            <a:off x="6251609" y="78000"/>
            <a:ext cx="2540819" cy="52876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2) ADAPTATIONS FOR DIFFUSSION </a:t>
            </a:r>
            <a:endParaRPr lang="en-GB" sz="1400" b="1" dirty="0">
              <a:solidFill>
                <a:schemeClr val="tx1"/>
              </a:solidFill>
            </a:endParaRPr>
          </a:p>
        </p:txBody>
      </p:sp>
      <p:sp>
        <p:nvSpPr>
          <p:cNvPr id="523" name="Rectangle 522"/>
          <p:cNvSpPr/>
          <p:nvPr/>
        </p:nvSpPr>
        <p:spPr>
          <a:xfrm>
            <a:off x="8926200" y="62470"/>
            <a:ext cx="3535176" cy="559822"/>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1200" b="1" i="1" dirty="0" smtClean="0">
                <a:solidFill>
                  <a:schemeClr val="tx1"/>
                </a:solidFill>
              </a:rPr>
              <a:t>The greater the difference in concentrations the faster the rate of diffusion.</a:t>
            </a:r>
            <a:endParaRPr lang="en-US" sz="1200" b="1" i="1" dirty="0">
              <a:solidFill>
                <a:schemeClr val="tx1"/>
              </a:solidFill>
            </a:endParaRPr>
          </a:p>
        </p:txBody>
      </p:sp>
      <p:sp>
        <p:nvSpPr>
          <p:cNvPr id="63" name="Rectangle 62"/>
          <p:cNvSpPr/>
          <p:nvPr/>
        </p:nvSpPr>
        <p:spPr>
          <a:xfrm>
            <a:off x="7004303" y="3313769"/>
            <a:ext cx="2022671" cy="487092"/>
          </a:xfrm>
          <a:prstGeom prst="rect">
            <a:avLst/>
          </a:prstGeom>
          <a:solidFill>
            <a:srgbClr val="FF99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3</a:t>
            </a:r>
            <a:r>
              <a:rPr lang="en-GB" sz="1400" b="1" dirty="0" smtClean="0">
                <a:solidFill>
                  <a:schemeClr val="tx1"/>
                </a:solidFill>
              </a:rPr>
              <a:t>) TRANSPORT IN CELLS</a:t>
            </a:r>
            <a:endParaRPr lang="en-GB" sz="1400" b="1" dirty="0">
              <a:solidFill>
                <a:schemeClr val="tx1"/>
              </a:solidFill>
            </a:endParaRPr>
          </a:p>
        </p:txBody>
      </p:sp>
      <p:sp>
        <p:nvSpPr>
          <p:cNvPr id="74" name="Rectangle 73"/>
          <p:cNvSpPr/>
          <p:nvPr/>
        </p:nvSpPr>
        <p:spPr>
          <a:xfrm>
            <a:off x="212481" y="85589"/>
            <a:ext cx="2643809" cy="286509"/>
          </a:xfrm>
          <a:prstGeom prst="rect">
            <a:avLst/>
          </a:prstGeom>
          <a:solidFill>
            <a:srgbClr val="0099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1</a:t>
            </a:r>
            <a:r>
              <a:rPr lang="en-GB" sz="1400" b="1" dirty="0" smtClean="0">
                <a:solidFill>
                  <a:schemeClr val="tx1"/>
                </a:solidFill>
              </a:rPr>
              <a:t>) CELL STRUCTURES </a:t>
            </a:r>
            <a:endParaRPr lang="en-GB" sz="1400" b="1" dirty="0">
              <a:solidFill>
                <a:schemeClr val="tx1"/>
              </a:solidFill>
            </a:endParaRPr>
          </a:p>
        </p:txBody>
      </p:sp>
    </p:spTree>
    <p:extLst>
      <p:ext uri="{BB962C8B-B14F-4D97-AF65-F5344CB8AC3E}">
        <p14:creationId xmlns:p14="http://schemas.microsoft.com/office/powerpoint/2010/main" val="30917866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19658" y="4723703"/>
            <a:ext cx="1801059" cy="646331"/>
          </a:xfrm>
          <a:prstGeom prst="rect">
            <a:avLst/>
          </a:prstGeom>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Atomic </a:t>
            </a:r>
            <a:r>
              <a:rPr lang="en-GB" sz="1800" b="1" dirty="0">
                <a:ea typeface="Verdana" panose="020B0604030504040204" pitchFamily="34" charset="0"/>
                <a:cs typeface="Verdana" panose="020B0604030504040204" pitchFamily="34" charset="0"/>
              </a:rPr>
              <a:t>structure </a:t>
            </a:r>
            <a:r>
              <a:rPr lang="en-GB" sz="1800" b="1" dirty="0" smtClean="0">
                <a:ea typeface="Verdana" panose="020B0604030504040204" pitchFamily="34" charset="0"/>
                <a:cs typeface="Verdana" panose="020B0604030504040204" pitchFamily="34" charset="0"/>
              </a:rPr>
              <a:t>Autumn 2</a:t>
            </a:r>
            <a:endParaRPr lang="en-GB" sz="1800" dirty="0">
              <a:ea typeface="Verdana" panose="020B0604030504040204" pitchFamily="34" charset="0"/>
              <a:cs typeface="Verdana" panose="020B0604030504040204" pitchFamily="34" charset="0"/>
            </a:endParaRPr>
          </a:p>
        </p:txBody>
      </p:sp>
      <p:sp>
        <p:nvSpPr>
          <p:cNvPr id="5" name="TextBox 4"/>
          <p:cNvSpPr txBox="1"/>
          <p:nvPr/>
        </p:nvSpPr>
        <p:spPr>
          <a:xfrm rot="16200000">
            <a:off x="6574420" y="533252"/>
            <a:ext cx="1434950" cy="523220"/>
          </a:xfrm>
          <a:prstGeom prst="rect">
            <a:avLst/>
          </a:prstGeom>
          <a:solidFill>
            <a:srgbClr val="DBEEF7"/>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tx1"/>
                </a:solidFill>
              </a:rPr>
              <a:t>14) </a:t>
            </a:r>
            <a:r>
              <a:rPr lang="en-GB" sz="1400" b="1" dirty="0">
                <a:solidFill>
                  <a:schemeClr val="tx1"/>
                </a:solidFill>
              </a:rPr>
              <a:t>Metals and non metals</a:t>
            </a:r>
          </a:p>
        </p:txBody>
      </p:sp>
      <p:sp>
        <p:nvSpPr>
          <p:cNvPr id="6" name="TextBox 5"/>
          <p:cNvSpPr txBox="1"/>
          <p:nvPr/>
        </p:nvSpPr>
        <p:spPr>
          <a:xfrm rot="5400000">
            <a:off x="9798245" y="-937133"/>
            <a:ext cx="400110" cy="5452842"/>
          </a:xfrm>
          <a:prstGeom prst="rect">
            <a:avLst/>
          </a:prstGeom>
          <a:solidFill>
            <a:srgbClr val="FFD3D3"/>
          </a:solidFill>
          <a:ln>
            <a:solidFill>
              <a:schemeClr val="tx1"/>
            </a:solidFill>
          </a:ln>
        </p:spPr>
        <p:style>
          <a:lnRef idx="2">
            <a:schemeClr val="accent2"/>
          </a:lnRef>
          <a:fillRef idx="1">
            <a:schemeClr val="lt1"/>
          </a:fillRef>
          <a:effectRef idx="0">
            <a:schemeClr val="accent2"/>
          </a:effectRef>
          <a:fontRef idx="minor">
            <a:schemeClr val="dk1"/>
          </a:fontRef>
        </p:style>
        <p:txBody>
          <a:bodyPr vert="vert270" wrap="square" rtlCol="0">
            <a:spAutoFit/>
          </a:bodyPr>
          <a:lstStyle/>
          <a:p>
            <a:r>
              <a:rPr lang="en-GB" sz="1400" b="1" dirty="0" smtClean="0">
                <a:solidFill>
                  <a:schemeClr val="tx1"/>
                </a:solidFill>
              </a:rPr>
              <a:t>Section : </a:t>
            </a:r>
            <a:r>
              <a:rPr lang="en-GB" sz="1400" b="1" dirty="0">
                <a:solidFill>
                  <a:schemeClr val="tx1"/>
                </a:solidFill>
              </a:rPr>
              <a:t>Development </a:t>
            </a:r>
            <a:r>
              <a:rPr lang="en-GB" sz="1400" b="1" dirty="0" smtClean="0">
                <a:solidFill>
                  <a:schemeClr val="tx1"/>
                </a:solidFill>
              </a:rPr>
              <a:t>of </a:t>
            </a:r>
            <a:r>
              <a:rPr lang="en-GB" sz="1400" b="1" dirty="0">
                <a:solidFill>
                  <a:schemeClr val="tx1"/>
                </a:solidFill>
              </a:rPr>
              <a:t>the Periodic table</a:t>
            </a:r>
          </a:p>
        </p:txBody>
      </p:sp>
      <p:sp>
        <p:nvSpPr>
          <p:cNvPr id="7" name="TextBox 6"/>
          <p:cNvSpPr txBox="1"/>
          <p:nvPr/>
        </p:nvSpPr>
        <p:spPr>
          <a:xfrm>
            <a:off x="35002" y="3119671"/>
            <a:ext cx="6062865" cy="307777"/>
          </a:xfrm>
          <a:prstGeom prst="rect">
            <a:avLst/>
          </a:prstGeom>
          <a:solidFill>
            <a:srgbClr val="FF9FFF"/>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b="1" dirty="0" smtClean="0">
                <a:solidFill>
                  <a:schemeClr val="tx1"/>
                </a:solidFill>
              </a:rPr>
              <a:t>Section 1: The periodic table</a:t>
            </a:r>
            <a:endParaRPr lang="en-GB" sz="1400" b="1" dirty="0">
              <a:solidFill>
                <a:schemeClr val="tx1"/>
              </a:solidFill>
            </a:endParaRPr>
          </a:p>
        </p:txBody>
      </p:sp>
      <p:sp>
        <p:nvSpPr>
          <p:cNvPr id="8" name="TextBox 7"/>
          <p:cNvSpPr txBox="1"/>
          <p:nvPr/>
        </p:nvSpPr>
        <p:spPr>
          <a:xfrm>
            <a:off x="5295721" y="5719371"/>
            <a:ext cx="2138526" cy="523220"/>
          </a:xfrm>
          <a:prstGeom prst="rect">
            <a:avLst/>
          </a:prstGeom>
          <a:solidFill>
            <a:srgbClr val="92D050"/>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b="1" dirty="0" smtClean="0">
                <a:solidFill>
                  <a:schemeClr val="tx1"/>
                </a:solidFill>
              </a:rPr>
              <a:t>Section : properties of group 0</a:t>
            </a:r>
            <a:endParaRPr lang="en-GB" sz="1400" b="1" dirty="0">
              <a:solidFill>
                <a:schemeClr val="tx1"/>
              </a:solidFill>
            </a:endParaRPr>
          </a:p>
        </p:txBody>
      </p:sp>
      <p:sp>
        <p:nvSpPr>
          <p:cNvPr id="9" name="TextBox 8"/>
          <p:cNvSpPr txBox="1"/>
          <p:nvPr/>
        </p:nvSpPr>
        <p:spPr>
          <a:xfrm>
            <a:off x="7579741" y="4481718"/>
            <a:ext cx="4837117" cy="307777"/>
          </a:xfrm>
          <a:prstGeom prst="rect">
            <a:avLst/>
          </a:prstGeom>
          <a:solidFill>
            <a:schemeClr val="accent1">
              <a:lumMod val="20000"/>
              <a:lumOff val="80000"/>
            </a:schemeClr>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b="1" dirty="0" smtClean="0">
                <a:solidFill>
                  <a:schemeClr val="tx1"/>
                </a:solidFill>
              </a:rPr>
              <a:t>Section : Group 1 metals</a:t>
            </a:r>
            <a:endParaRPr lang="en-GB" sz="1400" b="1" dirty="0">
              <a:solidFill>
                <a:schemeClr val="tx1"/>
              </a:solidFill>
            </a:endParaRPr>
          </a:p>
        </p:txBody>
      </p:sp>
      <p:sp>
        <p:nvSpPr>
          <p:cNvPr id="10" name="TextBox 9"/>
          <p:cNvSpPr txBox="1"/>
          <p:nvPr/>
        </p:nvSpPr>
        <p:spPr>
          <a:xfrm>
            <a:off x="62102" y="4481718"/>
            <a:ext cx="5188511" cy="307777"/>
          </a:xfrm>
          <a:prstGeom prst="rect">
            <a:avLst/>
          </a:prstGeom>
          <a:solidFill>
            <a:schemeClr val="accent2">
              <a:lumMod val="20000"/>
              <a:lumOff val="80000"/>
            </a:schemeClr>
          </a:solidFill>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b="1" dirty="0" smtClean="0">
                <a:solidFill>
                  <a:schemeClr val="tx1"/>
                </a:solidFill>
              </a:rPr>
              <a:t>Section: Properties of group 7</a:t>
            </a:r>
            <a:endParaRPr lang="en-GB" sz="1400" b="1" dirty="0">
              <a:solidFill>
                <a:schemeClr val="tx1"/>
              </a:solidFill>
            </a:endParaRPr>
          </a:p>
        </p:txBody>
      </p:sp>
      <p:grpSp>
        <p:nvGrpSpPr>
          <p:cNvPr id="12" name="Group 11">
            <a:extLst>
              <a:ext uri="{FF2B5EF4-FFF2-40B4-BE49-F238E27FC236}">
                <a16:creationId xmlns:a16="http://schemas.microsoft.com/office/drawing/2014/main" id="{1EFBEF0B-94BE-4C24-993E-74D4FF64DD7E}"/>
              </a:ext>
            </a:extLst>
          </p:cNvPr>
          <p:cNvGrpSpPr/>
          <p:nvPr/>
        </p:nvGrpSpPr>
        <p:grpSpPr>
          <a:xfrm>
            <a:off x="181405" y="388917"/>
            <a:ext cx="5314846" cy="2576720"/>
            <a:chOff x="446601" y="2411007"/>
            <a:chExt cx="8243374" cy="3610282"/>
          </a:xfrm>
        </p:grpSpPr>
        <p:grpSp>
          <p:nvGrpSpPr>
            <p:cNvPr id="13" name="Group 12">
              <a:extLst>
                <a:ext uri="{FF2B5EF4-FFF2-40B4-BE49-F238E27FC236}">
                  <a16:creationId xmlns:a16="http://schemas.microsoft.com/office/drawing/2014/main" id="{3B122F6E-7E62-4165-B8B7-63C1A2EF3D7A}"/>
                </a:ext>
              </a:extLst>
            </p:cNvPr>
            <p:cNvGrpSpPr/>
            <p:nvPr/>
          </p:nvGrpSpPr>
          <p:grpSpPr>
            <a:xfrm>
              <a:off x="446601" y="2411007"/>
              <a:ext cx="8243374" cy="3610282"/>
              <a:chOff x="446601" y="2411007"/>
              <a:chExt cx="8243374" cy="3610282"/>
            </a:xfrm>
          </p:grpSpPr>
          <p:grpSp>
            <p:nvGrpSpPr>
              <p:cNvPr id="23" name="Group 4">
                <a:extLst>
                  <a:ext uri="{FF2B5EF4-FFF2-40B4-BE49-F238E27FC236}">
                    <a16:creationId xmlns:a16="http://schemas.microsoft.com/office/drawing/2014/main" id="{606663DA-0D4F-4F4E-9561-2F7DA6490BE8}"/>
                  </a:ext>
                </a:extLst>
              </p:cNvPr>
              <p:cNvGrpSpPr>
                <a:grpSpLocks/>
              </p:cNvGrpSpPr>
              <p:nvPr/>
            </p:nvGrpSpPr>
            <p:grpSpPr bwMode="auto">
              <a:xfrm>
                <a:off x="460375" y="2820889"/>
                <a:ext cx="8229600" cy="3200400"/>
                <a:chOff x="279" y="1508"/>
                <a:chExt cx="5184" cy="2016"/>
              </a:xfrm>
            </p:grpSpPr>
            <p:sp>
              <p:nvSpPr>
                <p:cNvPr id="32" name="Rectangle 5">
                  <a:extLst>
                    <a:ext uri="{FF2B5EF4-FFF2-40B4-BE49-F238E27FC236}">
                      <a16:creationId xmlns:a16="http://schemas.microsoft.com/office/drawing/2014/main" id="{71194EAD-1AD0-47E7-B1CA-9EA5E45C6013}"/>
                    </a:ext>
                  </a:extLst>
                </p:cNvPr>
                <p:cNvSpPr>
                  <a:spLocks noChangeArrowheads="1"/>
                </p:cNvSpPr>
                <p:nvPr/>
              </p:nvSpPr>
              <p:spPr bwMode="auto">
                <a:xfrm>
                  <a:off x="279"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a:t>
                  </a:r>
                </a:p>
              </p:txBody>
            </p:sp>
            <p:sp>
              <p:nvSpPr>
                <p:cNvPr id="33" name="Rectangle 6">
                  <a:extLst>
                    <a:ext uri="{FF2B5EF4-FFF2-40B4-BE49-F238E27FC236}">
                      <a16:creationId xmlns:a16="http://schemas.microsoft.com/office/drawing/2014/main" id="{604C5882-AB38-4700-BA19-705E515000D4}"/>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34" name="Rectangle 7">
                  <a:extLst>
                    <a:ext uri="{FF2B5EF4-FFF2-40B4-BE49-F238E27FC236}">
                      <a16:creationId xmlns:a16="http://schemas.microsoft.com/office/drawing/2014/main" id="{DF80B2E6-0A19-450C-8B41-39941E9408A1}"/>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35" name="Rectangle 8">
                  <a:extLst>
                    <a:ext uri="{FF2B5EF4-FFF2-40B4-BE49-F238E27FC236}">
                      <a16:creationId xmlns:a16="http://schemas.microsoft.com/office/drawing/2014/main" id="{4F6B2571-10E3-4E6E-8D56-27521FBBDB89}"/>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36" name="Rectangle 9">
                  <a:extLst>
                    <a:ext uri="{FF2B5EF4-FFF2-40B4-BE49-F238E27FC236}">
                      <a16:creationId xmlns:a16="http://schemas.microsoft.com/office/drawing/2014/main" id="{9D3E18D5-8DF9-454F-8EE1-420D4254FC70}"/>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37" name="Rectangle 10">
                  <a:extLst>
                    <a:ext uri="{FF2B5EF4-FFF2-40B4-BE49-F238E27FC236}">
                      <a16:creationId xmlns:a16="http://schemas.microsoft.com/office/drawing/2014/main" id="{70B3F859-F6F7-4475-AB86-38615A27B242}"/>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38" name="Rectangle 11">
                  <a:extLst>
                    <a:ext uri="{FF2B5EF4-FFF2-40B4-BE49-F238E27FC236}">
                      <a16:creationId xmlns:a16="http://schemas.microsoft.com/office/drawing/2014/main" id="{9938F7EF-49B1-461E-8588-5DE60BF92654}"/>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39" name="Rectangle 12">
                  <a:extLst>
                    <a:ext uri="{FF2B5EF4-FFF2-40B4-BE49-F238E27FC236}">
                      <a16:creationId xmlns:a16="http://schemas.microsoft.com/office/drawing/2014/main" id="{E42F46C7-60E4-4EF8-86FF-C28AC206ED93}"/>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0" name="Rectangle 13">
                  <a:extLst>
                    <a:ext uri="{FF2B5EF4-FFF2-40B4-BE49-F238E27FC236}">
                      <a16:creationId xmlns:a16="http://schemas.microsoft.com/office/drawing/2014/main" id="{20D71D8A-84B9-4F0E-B9C4-A662E75FD11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41" name="Rectangle 14">
                  <a:extLst>
                    <a:ext uri="{FF2B5EF4-FFF2-40B4-BE49-F238E27FC236}">
                      <a16:creationId xmlns:a16="http://schemas.microsoft.com/office/drawing/2014/main" id="{26D62231-D1C3-43ED-92CF-0C8D326CEE51}"/>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42" name="Rectangle 15">
                  <a:extLst>
                    <a:ext uri="{FF2B5EF4-FFF2-40B4-BE49-F238E27FC236}">
                      <a16:creationId xmlns:a16="http://schemas.microsoft.com/office/drawing/2014/main" id="{968F58A5-3BA3-4BFB-B323-36A48C2A6410}"/>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43" name="Rectangle 16">
                  <a:extLst>
                    <a:ext uri="{FF2B5EF4-FFF2-40B4-BE49-F238E27FC236}">
                      <a16:creationId xmlns:a16="http://schemas.microsoft.com/office/drawing/2014/main" id="{77FE0D4B-8EC4-4862-8D76-FDD1C872EEDA}"/>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44" name="Rectangle 17">
                  <a:extLst>
                    <a:ext uri="{FF2B5EF4-FFF2-40B4-BE49-F238E27FC236}">
                      <a16:creationId xmlns:a16="http://schemas.microsoft.com/office/drawing/2014/main" id="{2562E846-660F-4185-88FE-5DA877233740}"/>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45" name="Rectangle 18">
                  <a:extLst>
                    <a:ext uri="{FF2B5EF4-FFF2-40B4-BE49-F238E27FC236}">
                      <a16:creationId xmlns:a16="http://schemas.microsoft.com/office/drawing/2014/main" id="{D28E218A-BE8A-4BA2-9141-5ED332B3A32C}"/>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46" name="Rectangle 19">
                  <a:extLst>
                    <a:ext uri="{FF2B5EF4-FFF2-40B4-BE49-F238E27FC236}">
                      <a16:creationId xmlns:a16="http://schemas.microsoft.com/office/drawing/2014/main" id="{5C7169E9-1A17-4E82-B78F-0A63C8FC51DB}"/>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47" name="Rectangle 20">
                  <a:extLst>
                    <a:ext uri="{FF2B5EF4-FFF2-40B4-BE49-F238E27FC236}">
                      <a16:creationId xmlns:a16="http://schemas.microsoft.com/office/drawing/2014/main" id="{F0FF2CB7-AD0B-4B4A-AB9C-854C0F19A4D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48" name="Rectangle 21">
                  <a:extLst>
                    <a:ext uri="{FF2B5EF4-FFF2-40B4-BE49-F238E27FC236}">
                      <a16:creationId xmlns:a16="http://schemas.microsoft.com/office/drawing/2014/main" id="{52DA76F9-449A-4C9F-A391-47C1128A9D12}"/>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49" name="Rectangle 22">
                  <a:extLst>
                    <a:ext uri="{FF2B5EF4-FFF2-40B4-BE49-F238E27FC236}">
                      <a16:creationId xmlns:a16="http://schemas.microsoft.com/office/drawing/2014/main" id="{E790F5E3-BA25-4B02-8BF4-DDC3A21AE834}"/>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0" name="Rectangle 23">
                  <a:extLst>
                    <a:ext uri="{FF2B5EF4-FFF2-40B4-BE49-F238E27FC236}">
                      <a16:creationId xmlns:a16="http://schemas.microsoft.com/office/drawing/2014/main" id="{ACFC98F0-FDE8-4EFF-9B9E-DEE1598125AC}"/>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51" name="Rectangle 24">
                  <a:extLst>
                    <a:ext uri="{FF2B5EF4-FFF2-40B4-BE49-F238E27FC236}">
                      <a16:creationId xmlns:a16="http://schemas.microsoft.com/office/drawing/2014/main" id="{4110E2CC-3034-4073-8287-D23B530C3186}"/>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52" name="Rectangle 25">
                  <a:extLst>
                    <a:ext uri="{FF2B5EF4-FFF2-40B4-BE49-F238E27FC236}">
                      <a16:creationId xmlns:a16="http://schemas.microsoft.com/office/drawing/2014/main" id="{562F726E-94AC-42DC-80EE-4F00CD39846E}"/>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53" name="Rectangle 26">
                  <a:extLst>
                    <a:ext uri="{FF2B5EF4-FFF2-40B4-BE49-F238E27FC236}">
                      <a16:creationId xmlns:a16="http://schemas.microsoft.com/office/drawing/2014/main" id="{DA25FE35-A83A-48B9-8304-AB6A46B33575}"/>
                    </a:ext>
                  </a:extLst>
                </p:cNvPr>
                <p:cNvSpPr>
                  <a:spLocks noChangeArrowheads="1"/>
                </p:cNvSpPr>
                <p:nvPr/>
              </p:nvSpPr>
              <p:spPr bwMode="auto">
                <a:xfrm>
                  <a:off x="459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Se</a:t>
                  </a:r>
                </a:p>
              </p:txBody>
            </p:sp>
            <p:sp>
              <p:nvSpPr>
                <p:cNvPr id="54" name="Rectangle 27">
                  <a:extLst>
                    <a:ext uri="{FF2B5EF4-FFF2-40B4-BE49-F238E27FC236}">
                      <a16:creationId xmlns:a16="http://schemas.microsoft.com/office/drawing/2014/main" id="{9BC1A614-3AD9-4490-ACEA-70344644FAA7}"/>
                    </a:ext>
                  </a:extLst>
                </p:cNvPr>
                <p:cNvSpPr>
                  <a:spLocks noChangeArrowheads="1"/>
                </p:cNvSpPr>
                <p:nvPr/>
              </p:nvSpPr>
              <p:spPr bwMode="auto">
                <a:xfrm>
                  <a:off x="488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Br</a:t>
                  </a:r>
                </a:p>
              </p:txBody>
            </p:sp>
            <p:sp>
              <p:nvSpPr>
                <p:cNvPr id="55" name="Rectangle 28">
                  <a:extLst>
                    <a:ext uri="{FF2B5EF4-FFF2-40B4-BE49-F238E27FC236}">
                      <a16:creationId xmlns:a16="http://schemas.microsoft.com/office/drawing/2014/main" id="{3C29D05F-3E42-471A-9D6D-D11A3EF5560A}"/>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56" name="Rectangle 29">
                  <a:extLst>
                    <a:ext uri="{FF2B5EF4-FFF2-40B4-BE49-F238E27FC236}">
                      <a16:creationId xmlns:a16="http://schemas.microsoft.com/office/drawing/2014/main" id="{ABF9ACCD-E458-4BC9-8D31-F3CDF764392E}"/>
                    </a:ext>
                  </a:extLst>
                </p:cNvPr>
                <p:cNvSpPr>
                  <a:spLocks noChangeArrowheads="1"/>
                </p:cNvSpPr>
                <p:nvPr/>
              </p:nvSpPr>
              <p:spPr bwMode="auto">
                <a:xfrm>
                  <a:off x="517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Kr</a:t>
                  </a:r>
                </a:p>
              </p:txBody>
            </p:sp>
            <p:sp>
              <p:nvSpPr>
                <p:cNvPr id="57" name="Rectangle 30">
                  <a:extLst>
                    <a:ext uri="{FF2B5EF4-FFF2-40B4-BE49-F238E27FC236}">
                      <a16:creationId xmlns:a16="http://schemas.microsoft.com/office/drawing/2014/main" id="{0987B47F-DACB-403B-B47E-E1DD854A87A9}"/>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58" name="Rectangle 31">
                  <a:extLst>
                    <a:ext uri="{FF2B5EF4-FFF2-40B4-BE49-F238E27FC236}">
                      <a16:creationId xmlns:a16="http://schemas.microsoft.com/office/drawing/2014/main" id="{410BE6FF-9103-44F0-8030-DECA48FB269D}"/>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59" name="Rectangle 32">
                  <a:extLst>
                    <a:ext uri="{FF2B5EF4-FFF2-40B4-BE49-F238E27FC236}">
                      <a16:creationId xmlns:a16="http://schemas.microsoft.com/office/drawing/2014/main" id="{B6CA1720-763A-4D67-895B-383402E40C4A}"/>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0" name="Rectangle 33">
                  <a:extLst>
                    <a:ext uri="{FF2B5EF4-FFF2-40B4-BE49-F238E27FC236}">
                      <a16:creationId xmlns:a16="http://schemas.microsoft.com/office/drawing/2014/main" id="{A0581431-92EF-42AE-A021-ED10A26934AD}"/>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61" name="Rectangle 34">
                  <a:extLst>
                    <a:ext uri="{FF2B5EF4-FFF2-40B4-BE49-F238E27FC236}">
                      <a16:creationId xmlns:a16="http://schemas.microsoft.com/office/drawing/2014/main" id="{F1B9A297-BB95-4B3F-9D24-8675B69AAB5B}"/>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62" name="Rectangle 35">
                  <a:extLst>
                    <a:ext uri="{FF2B5EF4-FFF2-40B4-BE49-F238E27FC236}">
                      <a16:creationId xmlns:a16="http://schemas.microsoft.com/office/drawing/2014/main" id="{773FEC91-DBFC-4CD5-987A-7F04228F6668}"/>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63" name="Rectangle 36">
                  <a:extLst>
                    <a:ext uri="{FF2B5EF4-FFF2-40B4-BE49-F238E27FC236}">
                      <a16:creationId xmlns:a16="http://schemas.microsoft.com/office/drawing/2014/main" id="{F7C46C36-C8E0-4390-AB86-ABC79EE729D9}"/>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64" name="Rectangle 37">
                  <a:extLst>
                    <a:ext uri="{FF2B5EF4-FFF2-40B4-BE49-F238E27FC236}">
                      <a16:creationId xmlns:a16="http://schemas.microsoft.com/office/drawing/2014/main" id="{E1920994-CF1E-4406-989B-3B425F04C462}"/>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65" name="Rectangle 38">
                  <a:extLst>
                    <a:ext uri="{FF2B5EF4-FFF2-40B4-BE49-F238E27FC236}">
                      <a16:creationId xmlns:a16="http://schemas.microsoft.com/office/drawing/2014/main" id="{E3878312-E385-4983-A9CC-A7DB39B0CE9D}"/>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66" name="Rectangle 39">
                  <a:extLst>
                    <a:ext uri="{FF2B5EF4-FFF2-40B4-BE49-F238E27FC236}">
                      <a16:creationId xmlns:a16="http://schemas.microsoft.com/office/drawing/2014/main" id="{A60818AE-64E6-4A0A-8FF2-181D591A5318}"/>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67" name="Rectangle 40">
                  <a:extLst>
                    <a:ext uri="{FF2B5EF4-FFF2-40B4-BE49-F238E27FC236}">
                      <a16:creationId xmlns:a16="http://schemas.microsoft.com/office/drawing/2014/main" id="{B9F2464F-F400-4CC1-B265-249FEAA355E2}"/>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68" name="Rectangle 41">
                  <a:extLst>
                    <a:ext uri="{FF2B5EF4-FFF2-40B4-BE49-F238E27FC236}">
                      <a16:creationId xmlns:a16="http://schemas.microsoft.com/office/drawing/2014/main" id="{DEDC90DB-469E-47C0-8447-F1F8C279BBFB}"/>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69" name="Rectangle 42">
                  <a:extLst>
                    <a:ext uri="{FF2B5EF4-FFF2-40B4-BE49-F238E27FC236}">
                      <a16:creationId xmlns:a16="http://schemas.microsoft.com/office/drawing/2014/main" id="{90F58CCC-F981-4511-92C4-B93D8831680A}"/>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0" name="Rectangle 43">
                  <a:extLst>
                    <a:ext uri="{FF2B5EF4-FFF2-40B4-BE49-F238E27FC236}">
                      <a16:creationId xmlns:a16="http://schemas.microsoft.com/office/drawing/2014/main" id="{CBF22DE2-309F-401F-93AA-C813F32BD188}"/>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71" name="Rectangle 44">
                  <a:extLst>
                    <a:ext uri="{FF2B5EF4-FFF2-40B4-BE49-F238E27FC236}">
                      <a16:creationId xmlns:a16="http://schemas.microsoft.com/office/drawing/2014/main" id="{5461B94D-CE27-4C64-9AE0-A6C1E2D8A7E8}"/>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72" name="Rectangle 45">
                  <a:extLst>
                    <a:ext uri="{FF2B5EF4-FFF2-40B4-BE49-F238E27FC236}">
                      <a16:creationId xmlns:a16="http://schemas.microsoft.com/office/drawing/2014/main" id="{400FCBED-1FD6-46F0-BCA6-576C15526599}"/>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73" name="Rectangle 46">
                  <a:extLst>
                    <a:ext uri="{FF2B5EF4-FFF2-40B4-BE49-F238E27FC236}">
                      <a16:creationId xmlns:a16="http://schemas.microsoft.com/office/drawing/2014/main" id="{B38CB5BB-D320-47EE-BE1A-DF368895BB1F}"/>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74" name="Rectangle 47">
                  <a:extLst>
                    <a:ext uri="{FF2B5EF4-FFF2-40B4-BE49-F238E27FC236}">
                      <a16:creationId xmlns:a16="http://schemas.microsoft.com/office/drawing/2014/main" id="{CDBC38F6-86F0-47E3-B78E-2F034F9F4FB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75" name="Rectangle 48">
                  <a:extLst>
                    <a:ext uri="{FF2B5EF4-FFF2-40B4-BE49-F238E27FC236}">
                      <a16:creationId xmlns:a16="http://schemas.microsoft.com/office/drawing/2014/main" id="{294CD475-3E20-4266-B6B5-F27920F3DB3D}"/>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76" name="Rectangle 49">
                  <a:extLst>
                    <a:ext uri="{FF2B5EF4-FFF2-40B4-BE49-F238E27FC236}">
                      <a16:creationId xmlns:a16="http://schemas.microsoft.com/office/drawing/2014/main" id="{3B062F8B-9657-456A-9F9D-65FF8AEA7AAB}"/>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77" name="Rectangle 50">
                  <a:extLst>
                    <a:ext uri="{FF2B5EF4-FFF2-40B4-BE49-F238E27FC236}">
                      <a16:creationId xmlns:a16="http://schemas.microsoft.com/office/drawing/2014/main" id="{DAB6BF35-7FAE-418A-BA63-B40AD0086936}"/>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78" name="Rectangle 51">
                  <a:extLst>
                    <a:ext uri="{FF2B5EF4-FFF2-40B4-BE49-F238E27FC236}">
                      <a16:creationId xmlns:a16="http://schemas.microsoft.com/office/drawing/2014/main" id="{4F337824-9474-402D-9FE6-EDB918907565}"/>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79" name="Rectangle 52">
                  <a:extLst>
                    <a:ext uri="{FF2B5EF4-FFF2-40B4-BE49-F238E27FC236}">
                      <a16:creationId xmlns:a16="http://schemas.microsoft.com/office/drawing/2014/main" id="{E8C0C240-2E09-4B99-B94E-2BF1306B166D}"/>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Au</a:t>
                  </a:r>
                </a:p>
              </p:txBody>
            </p:sp>
            <p:sp>
              <p:nvSpPr>
                <p:cNvPr id="80" name="Rectangle 53">
                  <a:extLst>
                    <a:ext uri="{FF2B5EF4-FFF2-40B4-BE49-F238E27FC236}">
                      <a16:creationId xmlns:a16="http://schemas.microsoft.com/office/drawing/2014/main" id="{30141B3F-0EF8-4848-8EFF-6C9A403EBD02}"/>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81" name="Rectangle 54">
                  <a:extLst>
                    <a:ext uri="{FF2B5EF4-FFF2-40B4-BE49-F238E27FC236}">
                      <a16:creationId xmlns:a16="http://schemas.microsoft.com/office/drawing/2014/main" id="{5424B756-2F3E-4576-A7B8-4DC6B396E30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82" name="Rectangle 55">
                  <a:extLst>
                    <a:ext uri="{FF2B5EF4-FFF2-40B4-BE49-F238E27FC236}">
                      <a16:creationId xmlns:a16="http://schemas.microsoft.com/office/drawing/2014/main" id="{1747150F-57AC-43E8-ACEC-D04F70C6019C}"/>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83" name="Rectangle 56">
                  <a:extLst>
                    <a:ext uri="{FF2B5EF4-FFF2-40B4-BE49-F238E27FC236}">
                      <a16:creationId xmlns:a16="http://schemas.microsoft.com/office/drawing/2014/main" id="{7C8A98EF-765B-4BA9-9BF1-6203F2C7392E}"/>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84" name="Rectangle 57">
                  <a:extLst>
                    <a:ext uri="{FF2B5EF4-FFF2-40B4-BE49-F238E27FC236}">
                      <a16:creationId xmlns:a16="http://schemas.microsoft.com/office/drawing/2014/main" id="{BE5D2102-4895-4AAD-BA89-251B35D4F829}"/>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85" name="Rectangle 58">
                  <a:extLst>
                    <a:ext uri="{FF2B5EF4-FFF2-40B4-BE49-F238E27FC236}">
                      <a16:creationId xmlns:a16="http://schemas.microsoft.com/office/drawing/2014/main" id="{7B3BFE8A-6DEE-48F8-8FC4-76B4972C6A6B}"/>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86" name="Rectangle 59">
                  <a:extLst>
                    <a:ext uri="{FF2B5EF4-FFF2-40B4-BE49-F238E27FC236}">
                      <a16:creationId xmlns:a16="http://schemas.microsoft.com/office/drawing/2014/main" id="{D127BE60-71D4-4A42-B802-F385BBD5F89F}"/>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At</a:t>
                  </a:r>
                </a:p>
              </p:txBody>
            </p:sp>
            <p:sp>
              <p:nvSpPr>
                <p:cNvPr id="87" name="Rectangle 60">
                  <a:extLst>
                    <a:ext uri="{FF2B5EF4-FFF2-40B4-BE49-F238E27FC236}">
                      <a16:creationId xmlns:a16="http://schemas.microsoft.com/office/drawing/2014/main" id="{06811C53-4172-48C2-962D-AF2888BE9D40}"/>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88" name="Rectangle 61">
                  <a:extLst>
                    <a:ext uri="{FF2B5EF4-FFF2-40B4-BE49-F238E27FC236}">
                      <a16:creationId xmlns:a16="http://schemas.microsoft.com/office/drawing/2014/main" id="{6D447A23-A5E5-4146-937D-D9E0AEC472A9}"/>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89" name="Rectangle 62">
                  <a:extLst>
                    <a:ext uri="{FF2B5EF4-FFF2-40B4-BE49-F238E27FC236}">
                      <a16:creationId xmlns:a16="http://schemas.microsoft.com/office/drawing/2014/main" id="{5604F9E4-62BF-461D-AD6F-356D72D33E67}"/>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0" name="Rectangle 63">
                  <a:extLst>
                    <a:ext uri="{FF2B5EF4-FFF2-40B4-BE49-F238E27FC236}">
                      <a16:creationId xmlns:a16="http://schemas.microsoft.com/office/drawing/2014/main" id="{1809E832-A758-4AD8-B0E3-5139A1C4662D}"/>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91" name="Rectangle 64">
                  <a:extLst>
                    <a:ext uri="{FF2B5EF4-FFF2-40B4-BE49-F238E27FC236}">
                      <a16:creationId xmlns:a16="http://schemas.microsoft.com/office/drawing/2014/main" id="{D946FF65-4D47-4214-A173-9B55159A4E42}"/>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92" name="Rectangle 65">
                  <a:extLst>
                    <a:ext uri="{FF2B5EF4-FFF2-40B4-BE49-F238E27FC236}">
                      <a16:creationId xmlns:a16="http://schemas.microsoft.com/office/drawing/2014/main" id="{FB6BD31A-A08F-4982-ABA6-C8A1F064491B}"/>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93" name="Rectangle 66">
                  <a:extLst>
                    <a:ext uri="{FF2B5EF4-FFF2-40B4-BE49-F238E27FC236}">
                      <a16:creationId xmlns:a16="http://schemas.microsoft.com/office/drawing/2014/main" id="{8C6FD087-5B0F-453A-BFEA-E75C729D1A39}"/>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94" name="Rectangle 67">
                  <a:extLst>
                    <a:ext uri="{FF2B5EF4-FFF2-40B4-BE49-F238E27FC236}">
                      <a16:creationId xmlns:a16="http://schemas.microsoft.com/office/drawing/2014/main" id="{E09068D9-72B1-493E-BAEE-501FF95EF75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Mt</a:t>
                  </a:r>
                </a:p>
              </p:txBody>
            </p:sp>
            <p:sp>
              <p:nvSpPr>
                <p:cNvPr id="95" name="Rectangle 68">
                  <a:extLst>
                    <a:ext uri="{FF2B5EF4-FFF2-40B4-BE49-F238E27FC236}">
                      <a16:creationId xmlns:a16="http://schemas.microsoft.com/office/drawing/2014/main" id="{F324DF59-831F-4640-A191-6B496B9E33CB}"/>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6" name="Rectangle 69">
                  <a:extLst>
                    <a:ext uri="{FF2B5EF4-FFF2-40B4-BE49-F238E27FC236}">
                      <a16:creationId xmlns:a16="http://schemas.microsoft.com/office/drawing/2014/main" id="{118F6D7C-8E21-4C06-8E7E-78F16435F7AF}"/>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7" name="Rectangle 70">
                  <a:extLst>
                    <a:ext uri="{FF2B5EF4-FFF2-40B4-BE49-F238E27FC236}">
                      <a16:creationId xmlns:a16="http://schemas.microsoft.com/office/drawing/2014/main" id="{BF03F828-F651-4BD2-8448-82BF1173C5D2}"/>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98" name="Rectangle 71">
                  <a:extLst>
                    <a:ext uri="{FF2B5EF4-FFF2-40B4-BE49-F238E27FC236}">
                      <a16:creationId xmlns:a16="http://schemas.microsoft.com/office/drawing/2014/main" id="{4B3B53C4-8866-4224-B327-501CB0AF7E29}"/>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9" name="Rectangle 72">
                  <a:extLst>
                    <a:ext uri="{FF2B5EF4-FFF2-40B4-BE49-F238E27FC236}">
                      <a16:creationId xmlns:a16="http://schemas.microsoft.com/office/drawing/2014/main" id="{55744AF6-CE86-4F7D-A2DA-3D21AC5498D9}"/>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0" name="Rectangle 73">
                  <a:extLst>
                    <a:ext uri="{FF2B5EF4-FFF2-40B4-BE49-F238E27FC236}">
                      <a16:creationId xmlns:a16="http://schemas.microsoft.com/office/drawing/2014/main" id="{73EF7EFF-B168-422F-B73B-1038534A32D1}"/>
                    </a:ext>
                  </a:extLst>
                </p:cNvPr>
                <p:cNvSpPr>
                  <a:spLocks noChangeArrowheads="1"/>
                </p:cNvSpPr>
                <p:nvPr/>
              </p:nvSpPr>
              <p:spPr bwMode="auto">
                <a:xfrm>
                  <a:off x="4311"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a:t>
                  </a:r>
                </a:p>
              </p:txBody>
            </p:sp>
            <p:sp>
              <p:nvSpPr>
                <p:cNvPr id="101" name="Rectangle 74">
                  <a:extLst>
                    <a:ext uri="{FF2B5EF4-FFF2-40B4-BE49-F238E27FC236}">
                      <a16:creationId xmlns:a16="http://schemas.microsoft.com/office/drawing/2014/main" id="{244A2E36-BD5A-4372-B787-1787E20241D0}"/>
                    </a:ext>
                  </a:extLst>
                </p:cNvPr>
                <p:cNvSpPr>
                  <a:spLocks noChangeArrowheads="1"/>
                </p:cNvSpPr>
                <p:nvPr/>
              </p:nvSpPr>
              <p:spPr bwMode="auto">
                <a:xfrm>
                  <a:off x="4311"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t>
                  </a:r>
                </a:p>
              </p:txBody>
            </p:sp>
            <p:sp>
              <p:nvSpPr>
                <p:cNvPr id="102" name="Rectangle 75">
                  <a:extLst>
                    <a:ext uri="{FF2B5EF4-FFF2-40B4-BE49-F238E27FC236}">
                      <a16:creationId xmlns:a16="http://schemas.microsoft.com/office/drawing/2014/main" id="{46C5563E-47A2-4179-91BB-4DFA097D1FEC}"/>
                    </a:ext>
                  </a:extLst>
                </p:cNvPr>
                <p:cNvSpPr>
                  <a:spLocks noChangeArrowheads="1"/>
                </p:cNvSpPr>
                <p:nvPr/>
              </p:nvSpPr>
              <p:spPr bwMode="auto">
                <a:xfrm>
                  <a:off x="459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a:t>
                  </a:r>
                </a:p>
              </p:txBody>
            </p:sp>
            <p:sp>
              <p:nvSpPr>
                <p:cNvPr id="103" name="Rectangle 76">
                  <a:extLst>
                    <a:ext uri="{FF2B5EF4-FFF2-40B4-BE49-F238E27FC236}">
                      <a16:creationId xmlns:a16="http://schemas.microsoft.com/office/drawing/2014/main" id="{9814489D-1BF7-4690-BA8B-6F2161EE7E08}"/>
                    </a:ext>
                  </a:extLst>
                </p:cNvPr>
                <p:cNvSpPr>
                  <a:spLocks noChangeArrowheads="1"/>
                </p:cNvSpPr>
                <p:nvPr/>
              </p:nvSpPr>
              <p:spPr bwMode="auto">
                <a:xfrm>
                  <a:off x="459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a:t>
                  </a:r>
                </a:p>
              </p:txBody>
            </p:sp>
            <p:sp>
              <p:nvSpPr>
                <p:cNvPr id="104" name="Rectangle 77">
                  <a:extLst>
                    <a:ext uri="{FF2B5EF4-FFF2-40B4-BE49-F238E27FC236}">
                      <a16:creationId xmlns:a16="http://schemas.microsoft.com/office/drawing/2014/main" id="{ED37FE48-6B66-48CB-925B-742D3005C260}"/>
                    </a:ext>
                  </a:extLst>
                </p:cNvPr>
                <p:cNvSpPr>
                  <a:spLocks noChangeArrowheads="1"/>
                </p:cNvSpPr>
                <p:nvPr/>
              </p:nvSpPr>
              <p:spPr bwMode="auto">
                <a:xfrm>
                  <a:off x="4887"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Cl</a:t>
                  </a:r>
                </a:p>
              </p:txBody>
            </p:sp>
            <p:sp>
              <p:nvSpPr>
                <p:cNvPr id="105" name="Rectangle 78">
                  <a:extLst>
                    <a:ext uri="{FF2B5EF4-FFF2-40B4-BE49-F238E27FC236}">
                      <a16:creationId xmlns:a16="http://schemas.microsoft.com/office/drawing/2014/main" id="{2C0F057C-31B7-49CE-B0C2-DAF47C638E70}"/>
                    </a:ext>
                  </a:extLst>
                </p:cNvPr>
                <p:cNvSpPr>
                  <a:spLocks noChangeArrowheads="1"/>
                </p:cNvSpPr>
                <p:nvPr/>
              </p:nvSpPr>
              <p:spPr bwMode="auto">
                <a:xfrm>
                  <a:off x="4887"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F</a:t>
                  </a:r>
                </a:p>
              </p:txBody>
            </p:sp>
            <p:sp>
              <p:nvSpPr>
                <p:cNvPr id="106" name="Rectangle 79">
                  <a:extLst>
                    <a:ext uri="{FF2B5EF4-FFF2-40B4-BE49-F238E27FC236}">
                      <a16:creationId xmlns:a16="http://schemas.microsoft.com/office/drawing/2014/main" id="{06308D92-14E3-422A-900B-67B807322C53}"/>
                    </a:ext>
                  </a:extLst>
                </p:cNvPr>
                <p:cNvSpPr>
                  <a:spLocks noChangeArrowheads="1"/>
                </p:cNvSpPr>
                <p:nvPr/>
              </p:nvSpPr>
              <p:spPr bwMode="auto">
                <a:xfrm>
                  <a:off x="517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Ne</a:t>
                  </a:r>
                </a:p>
              </p:txBody>
            </p:sp>
            <p:sp>
              <p:nvSpPr>
                <p:cNvPr id="107" name="Rectangle 80">
                  <a:extLst>
                    <a:ext uri="{FF2B5EF4-FFF2-40B4-BE49-F238E27FC236}">
                      <a16:creationId xmlns:a16="http://schemas.microsoft.com/office/drawing/2014/main" id="{B4D501CC-1DB8-469D-ADAA-F432CDEE8330}"/>
                    </a:ext>
                  </a:extLst>
                </p:cNvPr>
                <p:cNvSpPr>
                  <a:spLocks noChangeArrowheads="1"/>
                </p:cNvSpPr>
                <p:nvPr/>
              </p:nvSpPr>
              <p:spPr bwMode="auto">
                <a:xfrm>
                  <a:off x="517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Ar</a:t>
                  </a:r>
                </a:p>
              </p:txBody>
            </p:sp>
            <p:sp>
              <p:nvSpPr>
                <p:cNvPr id="108" name="Rectangle 81">
                  <a:extLst>
                    <a:ext uri="{FF2B5EF4-FFF2-40B4-BE49-F238E27FC236}">
                      <a16:creationId xmlns:a16="http://schemas.microsoft.com/office/drawing/2014/main" id="{138F863C-44FE-4D45-967F-656F23C4F22F}"/>
                    </a:ext>
                  </a:extLst>
                </p:cNvPr>
                <p:cNvSpPr>
                  <a:spLocks noChangeArrowheads="1"/>
                </p:cNvSpPr>
                <p:nvPr/>
              </p:nvSpPr>
              <p:spPr bwMode="auto">
                <a:xfrm>
                  <a:off x="517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Rn</a:t>
                  </a:r>
                </a:p>
              </p:txBody>
            </p:sp>
            <p:sp>
              <p:nvSpPr>
                <p:cNvPr id="109" name="Rectangle 82">
                  <a:extLst>
                    <a:ext uri="{FF2B5EF4-FFF2-40B4-BE49-F238E27FC236}">
                      <a16:creationId xmlns:a16="http://schemas.microsoft.com/office/drawing/2014/main" id="{7177A118-89F3-4C9D-8AAD-D5733C72A4E9}"/>
                    </a:ext>
                  </a:extLst>
                </p:cNvPr>
                <p:cNvSpPr>
                  <a:spLocks noChangeArrowheads="1"/>
                </p:cNvSpPr>
                <p:nvPr/>
              </p:nvSpPr>
              <p:spPr bwMode="auto">
                <a:xfrm>
                  <a:off x="488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a:t>
                  </a:r>
                </a:p>
              </p:txBody>
            </p:sp>
            <p:sp>
              <p:nvSpPr>
                <p:cNvPr id="110" name="Rectangle 83">
                  <a:extLst>
                    <a:ext uri="{FF2B5EF4-FFF2-40B4-BE49-F238E27FC236}">
                      <a16:creationId xmlns:a16="http://schemas.microsoft.com/office/drawing/2014/main" id="{987B6E28-807C-42B3-85CD-009FE1090742}"/>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11" name="Rectangle 84">
                  <a:extLst>
                    <a:ext uri="{FF2B5EF4-FFF2-40B4-BE49-F238E27FC236}">
                      <a16:creationId xmlns:a16="http://schemas.microsoft.com/office/drawing/2014/main" id="{92624874-D6B2-42AB-812A-572F6C1CB864}"/>
                    </a:ext>
                  </a:extLst>
                </p:cNvPr>
                <p:cNvSpPr>
                  <a:spLocks noChangeArrowheads="1"/>
                </p:cNvSpPr>
                <p:nvPr/>
              </p:nvSpPr>
              <p:spPr bwMode="auto">
                <a:xfrm>
                  <a:off x="517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Xe</a:t>
                  </a:r>
                </a:p>
              </p:txBody>
            </p:sp>
            <p:sp>
              <p:nvSpPr>
                <p:cNvPr id="112" name="Rectangle 85">
                  <a:extLst>
                    <a:ext uri="{FF2B5EF4-FFF2-40B4-BE49-F238E27FC236}">
                      <a16:creationId xmlns:a16="http://schemas.microsoft.com/office/drawing/2014/main" id="{919106FF-E6F5-493C-99B7-CFB73640F8F3}"/>
                    </a:ext>
                  </a:extLst>
                </p:cNvPr>
                <p:cNvSpPr>
                  <a:spLocks noChangeArrowheads="1"/>
                </p:cNvSpPr>
                <p:nvPr/>
              </p:nvSpPr>
              <p:spPr bwMode="auto">
                <a:xfrm>
                  <a:off x="5175"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He</a:t>
                  </a:r>
                </a:p>
              </p:txBody>
            </p:sp>
            <p:sp>
              <p:nvSpPr>
                <p:cNvPr id="113" name="Rectangle 86">
                  <a:extLst>
                    <a:ext uri="{FF2B5EF4-FFF2-40B4-BE49-F238E27FC236}">
                      <a16:creationId xmlns:a16="http://schemas.microsoft.com/office/drawing/2014/main" id="{A0DA5EE7-37D0-4D74-A5B8-9A17E68D4764}"/>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14" name="Rectangle 87">
                  <a:extLst>
                    <a:ext uri="{FF2B5EF4-FFF2-40B4-BE49-F238E27FC236}">
                      <a16:creationId xmlns:a16="http://schemas.microsoft.com/office/drawing/2014/main" id="{BAECD177-F2CF-4CAC-A930-AC03C7E2E6F6}"/>
                    </a:ext>
                  </a:extLst>
                </p:cNvPr>
                <p:cNvSpPr>
                  <a:spLocks noChangeArrowheads="1"/>
                </p:cNvSpPr>
                <p:nvPr/>
              </p:nvSpPr>
              <p:spPr bwMode="auto">
                <a:xfrm>
                  <a:off x="4023"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t>
                  </a:r>
                </a:p>
              </p:txBody>
            </p:sp>
            <p:sp>
              <p:nvSpPr>
                <p:cNvPr id="115" name="Rectangle 88">
                  <a:extLst>
                    <a:ext uri="{FF2B5EF4-FFF2-40B4-BE49-F238E27FC236}">
                      <a16:creationId xmlns:a16="http://schemas.microsoft.com/office/drawing/2014/main" id="{3EBB1639-4A75-445F-9C44-2C0773DC2D6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16" name="Line 89">
                  <a:extLst>
                    <a:ext uri="{FF2B5EF4-FFF2-40B4-BE49-F238E27FC236}">
                      <a16:creationId xmlns:a16="http://schemas.microsoft.com/office/drawing/2014/main" id="{DCB68C13-98A0-4CE9-B641-F47D2EB111BC}"/>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7" name="Line 90">
                  <a:extLst>
                    <a:ext uri="{FF2B5EF4-FFF2-40B4-BE49-F238E27FC236}">
                      <a16:creationId xmlns:a16="http://schemas.microsoft.com/office/drawing/2014/main" id="{F51110F8-4396-4D24-9018-1786AC0A6007}"/>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8" name="Line 91">
                  <a:extLst>
                    <a:ext uri="{FF2B5EF4-FFF2-40B4-BE49-F238E27FC236}">
                      <a16:creationId xmlns:a16="http://schemas.microsoft.com/office/drawing/2014/main" id="{587E6A9C-406A-40ED-8345-01D9BB16EF39}"/>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9" name="Line 92">
                  <a:extLst>
                    <a:ext uri="{FF2B5EF4-FFF2-40B4-BE49-F238E27FC236}">
                      <a16:creationId xmlns:a16="http://schemas.microsoft.com/office/drawing/2014/main" id="{99BA0013-4395-43D9-8420-684D984D6816}"/>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0" name="Line 93">
                  <a:extLst>
                    <a:ext uri="{FF2B5EF4-FFF2-40B4-BE49-F238E27FC236}">
                      <a16:creationId xmlns:a16="http://schemas.microsoft.com/office/drawing/2014/main" id="{95EE77DF-D9A1-4F01-8196-8EFB1945D18A}"/>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1" name="Line 94">
                  <a:extLst>
                    <a:ext uri="{FF2B5EF4-FFF2-40B4-BE49-F238E27FC236}">
                      <a16:creationId xmlns:a16="http://schemas.microsoft.com/office/drawing/2014/main" id="{28472A70-B08D-4C1C-A728-299486982FFA}"/>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2" name="Line 95">
                  <a:extLst>
                    <a:ext uri="{FF2B5EF4-FFF2-40B4-BE49-F238E27FC236}">
                      <a16:creationId xmlns:a16="http://schemas.microsoft.com/office/drawing/2014/main" id="{CC13717C-664D-40DC-B584-FBCEBEFC237B}"/>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3" name="Line 96">
                  <a:extLst>
                    <a:ext uri="{FF2B5EF4-FFF2-40B4-BE49-F238E27FC236}">
                      <a16:creationId xmlns:a16="http://schemas.microsoft.com/office/drawing/2014/main" id="{0E3ACE0E-2AD7-44D2-AA8D-21B210C3A7AF}"/>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4" name="Line 97">
                  <a:extLst>
                    <a:ext uri="{FF2B5EF4-FFF2-40B4-BE49-F238E27FC236}">
                      <a16:creationId xmlns:a16="http://schemas.microsoft.com/office/drawing/2014/main" id="{AA042977-F698-497E-8CB2-3A5BA0B9E411}"/>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5" name="Line 98">
                  <a:extLst>
                    <a:ext uri="{FF2B5EF4-FFF2-40B4-BE49-F238E27FC236}">
                      <a16:creationId xmlns:a16="http://schemas.microsoft.com/office/drawing/2014/main" id="{5B88AC13-11B5-440E-AFB9-B8917957156D}"/>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24" name="TextBox 23">
                <a:extLst>
                  <a:ext uri="{FF2B5EF4-FFF2-40B4-BE49-F238E27FC236}">
                    <a16:creationId xmlns:a16="http://schemas.microsoft.com/office/drawing/2014/main" id="{09950B1C-4D3C-4FA9-B770-A90CB7CF91C3}"/>
                  </a:ext>
                </a:extLst>
              </p:cNvPr>
              <p:cNvSpPr txBox="1"/>
              <p:nvPr/>
            </p:nvSpPr>
            <p:spPr>
              <a:xfrm>
                <a:off x="446601" y="2411009"/>
                <a:ext cx="552075" cy="615553"/>
              </a:xfrm>
              <a:prstGeom prst="rect">
                <a:avLst/>
              </a:prstGeom>
              <a:noFill/>
            </p:spPr>
            <p:txBody>
              <a:bodyPr wrap="none" rtlCol="0">
                <a:spAutoFit/>
              </a:bodyPr>
              <a:lstStyle/>
              <a:p>
                <a:r>
                  <a:rPr lang="en-GB" sz="1400" dirty="0"/>
                  <a:t>1</a:t>
                </a:r>
              </a:p>
            </p:txBody>
          </p:sp>
          <p:sp>
            <p:nvSpPr>
              <p:cNvPr id="25" name="TextBox 24">
                <a:extLst>
                  <a:ext uri="{FF2B5EF4-FFF2-40B4-BE49-F238E27FC236}">
                    <a16:creationId xmlns:a16="http://schemas.microsoft.com/office/drawing/2014/main" id="{025B2DF9-605F-403D-818A-FD11B76DCB4D}"/>
                  </a:ext>
                </a:extLst>
              </p:cNvPr>
              <p:cNvSpPr txBox="1"/>
              <p:nvPr/>
            </p:nvSpPr>
            <p:spPr>
              <a:xfrm>
                <a:off x="882960" y="2411007"/>
                <a:ext cx="552075" cy="615553"/>
              </a:xfrm>
              <a:prstGeom prst="rect">
                <a:avLst/>
              </a:prstGeom>
              <a:noFill/>
            </p:spPr>
            <p:txBody>
              <a:bodyPr wrap="none" rtlCol="0">
                <a:spAutoFit/>
              </a:bodyPr>
              <a:lstStyle/>
              <a:p>
                <a:r>
                  <a:rPr lang="en-GB" sz="1400" dirty="0"/>
                  <a:t>2</a:t>
                </a:r>
              </a:p>
            </p:txBody>
          </p:sp>
          <p:sp>
            <p:nvSpPr>
              <p:cNvPr id="26" name="TextBox 25">
                <a:extLst>
                  <a:ext uri="{FF2B5EF4-FFF2-40B4-BE49-F238E27FC236}">
                    <a16:creationId xmlns:a16="http://schemas.microsoft.com/office/drawing/2014/main" id="{BDA6C23E-E98C-49F4-9B61-3559FA95EFC6}"/>
                  </a:ext>
                </a:extLst>
              </p:cNvPr>
              <p:cNvSpPr txBox="1"/>
              <p:nvPr/>
            </p:nvSpPr>
            <p:spPr>
              <a:xfrm>
                <a:off x="5912161" y="2411010"/>
                <a:ext cx="552075" cy="615553"/>
              </a:xfrm>
              <a:prstGeom prst="rect">
                <a:avLst/>
              </a:prstGeom>
              <a:noFill/>
            </p:spPr>
            <p:txBody>
              <a:bodyPr wrap="none" rtlCol="0">
                <a:spAutoFit/>
              </a:bodyPr>
              <a:lstStyle/>
              <a:p>
                <a:r>
                  <a:rPr lang="en-GB" sz="1400" dirty="0"/>
                  <a:t>3</a:t>
                </a:r>
              </a:p>
            </p:txBody>
          </p:sp>
          <p:sp>
            <p:nvSpPr>
              <p:cNvPr id="27" name="TextBox 26">
                <a:extLst>
                  <a:ext uri="{FF2B5EF4-FFF2-40B4-BE49-F238E27FC236}">
                    <a16:creationId xmlns:a16="http://schemas.microsoft.com/office/drawing/2014/main" id="{50AE4ACA-F58D-4E7E-A1D6-BA4B74335405}"/>
                  </a:ext>
                </a:extLst>
              </p:cNvPr>
              <p:cNvSpPr txBox="1"/>
              <p:nvPr/>
            </p:nvSpPr>
            <p:spPr>
              <a:xfrm>
                <a:off x="6369362" y="2411015"/>
                <a:ext cx="552075" cy="615553"/>
              </a:xfrm>
              <a:prstGeom prst="rect">
                <a:avLst/>
              </a:prstGeom>
              <a:noFill/>
            </p:spPr>
            <p:txBody>
              <a:bodyPr wrap="none" rtlCol="0">
                <a:spAutoFit/>
              </a:bodyPr>
              <a:lstStyle/>
              <a:p>
                <a:r>
                  <a:rPr lang="en-GB" sz="1400" dirty="0"/>
                  <a:t>4</a:t>
                </a:r>
              </a:p>
            </p:txBody>
          </p:sp>
          <p:sp>
            <p:nvSpPr>
              <p:cNvPr id="28" name="TextBox 27">
                <a:extLst>
                  <a:ext uri="{FF2B5EF4-FFF2-40B4-BE49-F238E27FC236}">
                    <a16:creationId xmlns:a16="http://schemas.microsoft.com/office/drawing/2014/main" id="{743BC12E-E6AD-42A9-8FAF-EF3F2A69D7C3}"/>
                  </a:ext>
                </a:extLst>
              </p:cNvPr>
              <p:cNvSpPr txBox="1"/>
              <p:nvPr/>
            </p:nvSpPr>
            <p:spPr>
              <a:xfrm>
                <a:off x="6826562" y="2411015"/>
                <a:ext cx="552075" cy="615553"/>
              </a:xfrm>
              <a:prstGeom prst="rect">
                <a:avLst/>
              </a:prstGeom>
              <a:noFill/>
            </p:spPr>
            <p:txBody>
              <a:bodyPr wrap="none" rtlCol="0">
                <a:spAutoFit/>
              </a:bodyPr>
              <a:lstStyle/>
              <a:p>
                <a:r>
                  <a:rPr lang="en-GB" sz="1400" dirty="0"/>
                  <a:t>5</a:t>
                </a:r>
              </a:p>
            </p:txBody>
          </p:sp>
          <p:sp>
            <p:nvSpPr>
              <p:cNvPr id="29" name="TextBox 28">
                <a:extLst>
                  <a:ext uri="{FF2B5EF4-FFF2-40B4-BE49-F238E27FC236}">
                    <a16:creationId xmlns:a16="http://schemas.microsoft.com/office/drawing/2014/main" id="{A285C5C7-DF16-4EF9-B46E-1FA53D8066B1}"/>
                  </a:ext>
                </a:extLst>
              </p:cNvPr>
              <p:cNvSpPr txBox="1"/>
              <p:nvPr/>
            </p:nvSpPr>
            <p:spPr>
              <a:xfrm>
                <a:off x="7283760" y="2411015"/>
                <a:ext cx="552075" cy="615553"/>
              </a:xfrm>
              <a:prstGeom prst="rect">
                <a:avLst/>
              </a:prstGeom>
              <a:noFill/>
            </p:spPr>
            <p:txBody>
              <a:bodyPr wrap="none" rtlCol="0">
                <a:spAutoFit/>
              </a:bodyPr>
              <a:lstStyle/>
              <a:p>
                <a:r>
                  <a:rPr lang="en-GB" sz="1400" dirty="0"/>
                  <a:t>6</a:t>
                </a:r>
              </a:p>
            </p:txBody>
          </p:sp>
          <p:sp>
            <p:nvSpPr>
              <p:cNvPr id="30" name="TextBox 29">
                <a:extLst>
                  <a:ext uri="{FF2B5EF4-FFF2-40B4-BE49-F238E27FC236}">
                    <a16:creationId xmlns:a16="http://schemas.microsoft.com/office/drawing/2014/main" id="{D00120FA-DA3A-4306-B18E-25D56A7AED8E}"/>
                  </a:ext>
                </a:extLst>
              </p:cNvPr>
              <p:cNvSpPr txBox="1"/>
              <p:nvPr/>
            </p:nvSpPr>
            <p:spPr>
              <a:xfrm>
                <a:off x="7756914" y="2411015"/>
                <a:ext cx="552075" cy="615553"/>
              </a:xfrm>
              <a:prstGeom prst="rect">
                <a:avLst/>
              </a:prstGeom>
              <a:noFill/>
            </p:spPr>
            <p:txBody>
              <a:bodyPr wrap="none" rtlCol="0">
                <a:spAutoFit/>
              </a:bodyPr>
              <a:lstStyle/>
              <a:p>
                <a:r>
                  <a:rPr lang="en-GB" sz="1400" dirty="0"/>
                  <a:t>7</a:t>
                </a:r>
              </a:p>
            </p:txBody>
          </p:sp>
          <p:sp>
            <p:nvSpPr>
              <p:cNvPr id="31" name="TextBox 30">
                <a:extLst>
                  <a:ext uri="{FF2B5EF4-FFF2-40B4-BE49-F238E27FC236}">
                    <a16:creationId xmlns:a16="http://schemas.microsoft.com/office/drawing/2014/main" id="{47644956-703B-4C57-94F6-04CB4C5B3368}"/>
                  </a:ext>
                </a:extLst>
              </p:cNvPr>
              <p:cNvSpPr txBox="1"/>
              <p:nvPr/>
            </p:nvSpPr>
            <p:spPr>
              <a:xfrm>
                <a:off x="8198161" y="2411012"/>
                <a:ext cx="456898" cy="535600"/>
              </a:xfrm>
              <a:prstGeom prst="rect">
                <a:avLst/>
              </a:prstGeom>
              <a:noFill/>
            </p:spPr>
            <p:txBody>
              <a:bodyPr wrap="none" rtlCol="0">
                <a:spAutoFit/>
              </a:bodyPr>
              <a:lstStyle/>
              <a:p>
                <a:r>
                  <a:rPr lang="en-GB" sz="1400" dirty="0"/>
                  <a:t>0</a:t>
                </a:r>
              </a:p>
            </p:txBody>
          </p:sp>
        </p:grpSp>
        <p:cxnSp>
          <p:nvCxnSpPr>
            <p:cNvPr id="14" name="Straight Connector 13">
              <a:extLst>
                <a:ext uri="{FF2B5EF4-FFF2-40B4-BE49-F238E27FC236}">
                  <a16:creationId xmlns:a16="http://schemas.microsoft.com/office/drawing/2014/main" id="{DC0C1413-A445-4DD0-8AA6-5C5C54486C51}"/>
                </a:ext>
              </a:extLst>
            </p:cNvPr>
            <p:cNvCxnSpPr>
              <a:endCxn id="118"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EA314D9-B75E-45F9-AA4A-4176FA8C2AD3}"/>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A356E07-3196-4F67-9963-0314538B3437}"/>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BB5B239-C19C-4496-BBA1-4D55253ECE94}"/>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945EA7-2D90-45A8-A8F0-B2B7BE529D39}"/>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110315-1B9B-4AA6-90CD-785DA06821E4}"/>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0B4CFA2-E463-43D5-A05C-CF3488918A87}"/>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4FFC56B-1683-4C62-A13D-FA9EA2ED1F8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B8616A-758D-46C2-8914-0C115CF63F69}"/>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128" name="Table 127"/>
          <p:cNvGraphicFramePr>
            <a:graphicFrameLocks noGrp="1"/>
          </p:cNvGraphicFramePr>
          <p:nvPr>
            <p:extLst/>
          </p:nvPr>
        </p:nvGraphicFramePr>
        <p:xfrm>
          <a:off x="65628" y="3445983"/>
          <a:ext cx="6032239" cy="970992"/>
        </p:xfrm>
        <a:graphic>
          <a:graphicData uri="http://schemas.openxmlformats.org/drawingml/2006/table">
            <a:tbl>
              <a:tblPr firstRow="1" bandRow="1">
                <a:tableStyleId>{5940675A-B579-460E-94D1-54222C63F5DA}</a:tableStyleId>
              </a:tblPr>
              <a:tblGrid>
                <a:gridCol w="1212484">
                  <a:extLst>
                    <a:ext uri="{9D8B030D-6E8A-4147-A177-3AD203B41FA5}">
                      <a16:colId xmlns:a16="http://schemas.microsoft.com/office/drawing/2014/main" val="20000"/>
                    </a:ext>
                  </a:extLst>
                </a:gridCol>
                <a:gridCol w="1987992">
                  <a:extLst>
                    <a:ext uri="{9D8B030D-6E8A-4147-A177-3AD203B41FA5}">
                      <a16:colId xmlns:a16="http://schemas.microsoft.com/office/drawing/2014/main" val="20001"/>
                    </a:ext>
                  </a:extLst>
                </a:gridCol>
                <a:gridCol w="2831763">
                  <a:extLst>
                    <a:ext uri="{9D8B030D-6E8A-4147-A177-3AD203B41FA5}">
                      <a16:colId xmlns:a16="http://schemas.microsoft.com/office/drawing/2014/main" val="20002"/>
                    </a:ext>
                  </a:extLst>
                </a:gridCol>
              </a:tblGrid>
              <a:tr h="970992">
                <a:tc>
                  <a:txBody>
                    <a:bodyPr/>
                    <a:lstStyle/>
                    <a:p>
                      <a:pPr algn="ctr"/>
                      <a:r>
                        <a:rPr lang="en-GB" sz="1200" b="1" dirty="0">
                          <a:solidFill>
                            <a:schemeClr val="tx1"/>
                          </a:solidFill>
                        </a:rPr>
                        <a:t>Elements arranged in order of atomic number</a:t>
                      </a:r>
                    </a:p>
                  </a:txBody>
                  <a:tcPr anchor="ctr">
                    <a:solidFill>
                      <a:srgbClr val="FF9FFF"/>
                    </a:solidFill>
                  </a:tcPr>
                </a:tc>
                <a:tc>
                  <a:txBody>
                    <a:bodyPr/>
                    <a:lstStyle/>
                    <a:p>
                      <a:pPr algn="ctr"/>
                      <a:r>
                        <a:rPr lang="en-GB" sz="1200" b="1" i="1" dirty="0">
                          <a:solidFill>
                            <a:schemeClr val="tx1"/>
                          </a:solidFill>
                        </a:rPr>
                        <a:t>Elements with similar properties are in columns called groups</a:t>
                      </a:r>
                    </a:p>
                  </a:txBody>
                  <a:tcPr anchor="ctr"/>
                </a:tc>
                <a:tc>
                  <a:txBody>
                    <a:bodyPr/>
                    <a:lstStyle/>
                    <a:p>
                      <a:pPr algn="ctr"/>
                      <a:r>
                        <a:rPr lang="en-GB" sz="1200" b="0" i="0" dirty="0">
                          <a:solidFill>
                            <a:schemeClr val="tx1"/>
                          </a:solidFill>
                        </a:rPr>
                        <a:t>Elements in the same</a:t>
                      </a:r>
                      <a:r>
                        <a:rPr lang="en-GB" sz="1200" b="0" i="0" baseline="0" dirty="0">
                          <a:solidFill>
                            <a:schemeClr val="tx1"/>
                          </a:solidFill>
                        </a:rPr>
                        <a:t> group have the same number of outer shell electrons and elements in the same period (row) have the same number of electron shells.</a:t>
                      </a:r>
                      <a:endParaRPr lang="en-GB" sz="1200" b="0" i="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130" name="Straight Arrow Connector 129"/>
          <p:cNvCxnSpPr>
            <a:stCxn id="134" idx="0"/>
          </p:cNvCxnSpPr>
          <p:nvPr/>
        </p:nvCxnSpPr>
        <p:spPr>
          <a:xfrm flipV="1">
            <a:off x="4860892" y="2271975"/>
            <a:ext cx="93370" cy="368974"/>
          </a:xfrm>
          <a:prstGeom prst="straightConnector1">
            <a:avLst/>
          </a:prstGeom>
          <a:ln w="19050">
            <a:solidFill>
              <a:srgbClr val="800080"/>
            </a:solidFill>
            <a:tailEnd type="triangle"/>
          </a:ln>
        </p:spPr>
        <p:style>
          <a:lnRef idx="1">
            <a:schemeClr val="accent1"/>
          </a:lnRef>
          <a:fillRef idx="0">
            <a:schemeClr val="accent1"/>
          </a:fillRef>
          <a:effectRef idx="0">
            <a:schemeClr val="accent1"/>
          </a:effectRef>
          <a:fontRef idx="minor">
            <a:schemeClr val="tx1"/>
          </a:fontRef>
        </p:style>
      </p:cxnSp>
      <p:sp>
        <p:nvSpPr>
          <p:cNvPr id="134" name="TextBox 133"/>
          <p:cNvSpPr txBox="1"/>
          <p:nvPr/>
        </p:nvSpPr>
        <p:spPr>
          <a:xfrm>
            <a:off x="3705279" y="2640949"/>
            <a:ext cx="2311226" cy="461665"/>
          </a:xfrm>
          <a:prstGeom prst="rect">
            <a:avLst/>
          </a:prstGeom>
          <a:solidFill>
            <a:srgbClr val="FF9FFF"/>
          </a:solidFill>
          <a:ln>
            <a:solidFill>
              <a:schemeClr val="bg1"/>
            </a:solidFill>
          </a:ln>
        </p:spPr>
        <p:txBody>
          <a:bodyPr wrap="square" rtlCol="0">
            <a:spAutoFit/>
          </a:bodyPr>
          <a:lstStyle/>
          <a:p>
            <a:pPr algn="ctr"/>
            <a:r>
              <a:rPr lang="en-GB" sz="1200" b="1" dirty="0"/>
              <a:t>Metals to the left of this line, non metals to the right</a:t>
            </a:r>
          </a:p>
        </p:txBody>
      </p:sp>
      <p:cxnSp>
        <p:nvCxnSpPr>
          <p:cNvPr id="135" name="Straight Arrow Connector 134"/>
          <p:cNvCxnSpPr/>
          <p:nvPr/>
        </p:nvCxnSpPr>
        <p:spPr>
          <a:xfrm flipH="1">
            <a:off x="5433217" y="292449"/>
            <a:ext cx="68779" cy="363422"/>
          </a:xfrm>
          <a:prstGeom prst="straightConnector1">
            <a:avLst/>
          </a:prstGeom>
          <a:ln w="19050">
            <a:solidFill>
              <a:srgbClr val="800080"/>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H="1">
            <a:off x="364522" y="320824"/>
            <a:ext cx="863627" cy="320905"/>
          </a:xfrm>
          <a:prstGeom prst="straightConnector1">
            <a:avLst/>
          </a:prstGeom>
          <a:ln w="19050">
            <a:solidFill>
              <a:srgbClr val="800080"/>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a:off x="4606294" y="433864"/>
            <a:ext cx="432157" cy="468149"/>
          </a:xfrm>
          <a:prstGeom prst="straightConnector1">
            <a:avLst/>
          </a:prstGeom>
          <a:ln w="19050">
            <a:solidFill>
              <a:srgbClr val="800080"/>
            </a:solidFill>
            <a:tailEnd type="triangle"/>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4887757" y="96530"/>
            <a:ext cx="1063803" cy="276999"/>
          </a:xfrm>
          <a:prstGeom prst="rect">
            <a:avLst/>
          </a:prstGeom>
          <a:noFill/>
          <a:ln>
            <a:solidFill>
              <a:schemeClr val="bg1"/>
            </a:solidFill>
          </a:ln>
        </p:spPr>
        <p:txBody>
          <a:bodyPr wrap="square" rtlCol="0">
            <a:spAutoFit/>
          </a:bodyPr>
          <a:lstStyle/>
          <a:p>
            <a:pPr algn="ctr"/>
            <a:r>
              <a:rPr lang="en-GB" sz="1200" b="1" dirty="0"/>
              <a:t>Noble gases</a:t>
            </a:r>
          </a:p>
        </p:txBody>
      </p:sp>
      <p:sp>
        <p:nvSpPr>
          <p:cNvPr id="149" name="TextBox 148"/>
          <p:cNvSpPr txBox="1"/>
          <p:nvPr/>
        </p:nvSpPr>
        <p:spPr>
          <a:xfrm>
            <a:off x="1214707" y="104817"/>
            <a:ext cx="1085531" cy="276999"/>
          </a:xfrm>
          <a:prstGeom prst="rect">
            <a:avLst/>
          </a:prstGeom>
          <a:noFill/>
          <a:ln>
            <a:solidFill>
              <a:schemeClr val="bg1"/>
            </a:solidFill>
          </a:ln>
        </p:spPr>
        <p:txBody>
          <a:bodyPr wrap="square" rtlCol="0">
            <a:spAutoFit/>
          </a:bodyPr>
          <a:lstStyle/>
          <a:p>
            <a:pPr algn="ctr"/>
            <a:r>
              <a:rPr lang="en-GB" sz="1200" b="1" dirty="0"/>
              <a:t>Alkali metals</a:t>
            </a:r>
          </a:p>
        </p:txBody>
      </p:sp>
      <p:sp>
        <p:nvSpPr>
          <p:cNvPr id="150" name="TextBox 149"/>
          <p:cNvSpPr txBox="1"/>
          <p:nvPr/>
        </p:nvSpPr>
        <p:spPr>
          <a:xfrm>
            <a:off x="3918159" y="197852"/>
            <a:ext cx="767524" cy="276999"/>
          </a:xfrm>
          <a:prstGeom prst="rect">
            <a:avLst/>
          </a:prstGeom>
          <a:noFill/>
          <a:ln>
            <a:solidFill>
              <a:schemeClr val="bg1"/>
            </a:solidFill>
          </a:ln>
        </p:spPr>
        <p:txBody>
          <a:bodyPr wrap="square" rtlCol="0">
            <a:spAutoFit/>
          </a:bodyPr>
          <a:lstStyle/>
          <a:p>
            <a:pPr algn="ctr"/>
            <a:r>
              <a:rPr lang="en-GB" sz="1200" b="1" dirty="0"/>
              <a:t>Halogens</a:t>
            </a:r>
          </a:p>
        </p:txBody>
      </p:sp>
      <p:sp>
        <p:nvSpPr>
          <p:cNvPr id="151" name="Left Brace 150"/>
          <p:cNvSpPr/>
          <p:nvPr/>
        </p:nvSpPr>
        <p:spPr>
          <a:xfrm rot="5400000">
            <a:off x="1953126" y="-135227"/>
            <a:ext cx="537163" cy="2824123"/>
          </a:xfrm>
          <a:prstGeom prst="leftBrace">
            <a:avLst/>
          </a:prstGeom>
          <a:ln w="19050">
            <a:solidFill>
              <a:srgbClr val="80008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2" name="TextBox 151"/>
          <p:cNvSpPr txBox="1"/>
          <p:nvPr/>
        </p:nvSpPr>
        <p:spPr>
          <a:xfrm>
            <a:off x="1149596" y="697036"/>
            <a:ext cx="2171061" cy="276999"/>
          </a:xfrm>
          <a:prstGeom prst="rect">
            <a:avLst/>
          </a:prstGeom>
          <a:noFill/>
          <a:ln>
            <a:solidFill>
              <a:schemeClr val="bg1"/>
            </a:solidFill>
          </a:ln>
        </p:spPr>
        <p:txBody>
          <a:bodyPr wrap="square" rtlCol="0">
            <a:spAutoFit/>
          </a:bodyPr>
          <a:lstStyle/>
          <a:p>
            <a:pPr algn="ctr"/>
            <a:r>
              <a:rPr lang="en-GB" sz="1200" b="1" dirty="0"/>
              <a:t>Transition metals</a:t>
            </a:r>
          </a:p>
        </p:txBody>
      </p:sp>
      <p:graphicFrame>
        <p:nvGraphicFramePr>
          <p:cNvPr id="153" name="Table 152"/>
          <p:cNvGraphicFramePr>
            <a:graphicFrameLocks noGrp="1"/>
          </p:cNvGraphicFramePr>
          <p:nvPr>
            <p:extLst/>
          </p:nvPr>
        </p:nvGraphicFramePr>
        <p:xfrm>
          <a:off x="7271879" y="1991031"/>
          <a:ext cx="5452842" cy="2264022"/>
        </p:xfrm>
        <a:graphic>
          <a:graphicData uri="http://schemas.openxmlformats.org/drawingml/2006/table">
            <a:tbl>
              <a:tblPr firstRow="1" bandRow="1">
                <a:tableStyleId>{5940675A-B579-460E-94D1-54222C63F5DA}</a:tableStyleId>
              </a:tblPr>
              <a:tblGrid>
                <a:gridCol w="900119">
                  <a:extLst>
                    <a:ext uri="{9D8B030D-6E8A-4147-A177-3AD203B41FA5}">
                      <a16:colId xmlns:a16="http://schemas.microsoft.com/office/drawing/2014/main" val="20000"/>
                    </a:ext>
                  </a:extLst>
                </a:gridCol>
                <a:gridCol w="1982045">
                  <a:extLst>
                    <a:ext uri="{9D8B030D-6E8A-4147-A177-3AD203B41FA5}">
                      <a16:colId xmlns:a16="http://schemas.microsoft.com/office/drawing/2014/main" val="20001"/>
                    </a:ext>
                  </a:extLst>
                </a:gridCol>
                <a:gridCol w="2570678">
                  <a:extLst>
                    <a:ext uri="{9D8B030D-6E8A-4147-A177-3AD203B41FA5}">
                      <a16:colId xmlns:a16="http://schemas.microsoft.com/office/drawing/2014/main" val="20002"/>
                    </a:ext>
                  </a:extLst>
                </a:gridCol>
              </a:tblGrid>
              <a:tr h="1258182">
                <a:tc>
                  <a:txBody>
                    <a:bodyPr/>
                    <a:lstStyle/>
                    <a:p>
                      <a:pPr algn="ctr"/>
                      <a:r>
                        <a:rPr lang="en-GB" sz="1200" b="1" dirty="0">
                          <a:solidFill>
                            <a:schemeClr val="tx1"/>
                          </a:solidFill>
                        </a:rPr>
                        <a:t>Before discovery of protons, neutrons and electrons</a:t>
                      </a:r>
                    </a:p>
                  </a:txBody>
                  <a:tcPr vert="vert270" anchor="ctr">
                    <a:solidFill>
                      <a:srgbClr val="FFD3D3"/>
                    </a:solidFill>
                  </a:tcPr>
                </a:tc>
                <a:tc>
                  <a:txBody>
                    <a:bodyPr/>
                    <a:lstStyle/>
                    <a:p>
                      <a:pPr algn="ctr"/>
                      <a:r>
                        <a:rPr lang="en-GB" sz="1200" b="1" i="1" dirty="0">
                          <a:solidFill>
                            <a:schemeClr val="tx1"/>
                          </a:solidFill>
                        </a:rPr>
                        <a:t>Elements arranged in order of atomic weight</a:t>
                      </a:r>
                    </a:p>
                  </a:txBody>
                  <a:tcPr anchor="ctr"/>
                </a:tc>
                <a:tc>
                  <a:txBody>
                    <a:bodyPr/>
                    <a:lstStyle/>
                    <a:p>
                      <a:pPr algn="ctr"/>
                      <a:r>
                        <a:rPr lang="en-GB" sz="1200" b="0" i="0" dirty="0">
                          <a:solidFill>
                            <a:schemeClr val="tx1"/>
                          </a:solidFill>
                        </a:rPr>
                        <a:t>Early periodic tables were incomplete,</a:t>
                      </a:r>
                      <a:r>
                        <a:rPr lang="en-GB" sz="1200" b="0" i="0" baseline="0" dirty="0">
                          <a:solidFill>
                            <a:schemeClr val="tx1"/>
                          </a:solidFill>
                        </a:rPr>
                        <a:t> some elements were placed in inappropriate groups if the strict order atomic weights was followed.</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a:solidFill>
                            <a:schemeClr val="tx1"/>
                          </a:solidFill>
                        </a:rPr>
                        <a:t>Mendeleev</a:t>
                      </a:r>
                    </a:p>
                  </a:txBody>
                  <a:tcPr vert="vert270" anchor="ctr">
                    <a:solidFill>
                      <a:srgbClr val="FFD3D3"/>
                    </a:solidFill>
                  </a:tcPr>
                </a:tc>
                <a:tc>
                  <a:txBody>
                    <a:bodyPr/>
                    <a:lstStyle/>
                    <a:p>
                      <a:pPr algn="ctr"/>
                      <a:r>
                        <a:rPr lang="en-GB" sz="1200" b="1" i="1" dirty="0">
                          <a:solidFill>
                            <a:schemeClr val="tx1"/>
                          </a:solidFill>
                        </a:rPr>
                        <a:t>Left gaps for elements</a:t>
                      </a:r>
                      <a:r>
                        <a:rPr lang="en-GB" sz="1200" b="1" i="1" baseline="0" dirty="0">
                          <a:solidFill>
                            <a:schemeClr val="tx1"/>
                          </a:solidFill>
                        </a:rPr>
                        <a:t> that hadn’t been discovered yet</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Elements</a:t>
                      </a:r>
                      <a:r>
                        <a:rPr lang="en-GB" sz="1200" b="0" i="0" baseline="0" dirty="0">
                          <a:solidFill>
                            <a:schemeClr val="tx1"/>
                          </a:solidFill>
                        </a:rPr>
                        <a:t> with properties predicted by Mendeleev were discovered and filled in the gaps. Knowledge of isotopes explained why order based on atomic weights was not always correct.</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59" name="Table 158"/>
          <p:cNvGraphicFramePr>
            <a:graphicFrameLocks noGrp="1"/>
          </p:cNvGraphicFramePr>
          <p:nvPr>
            <p:extLst/>
          </p:nvPr>
        </p:nvGraphicFramePr>
        <p:xfrm>
          <a:off x="7559682" y="77387"/>
          <a:ext cx="4800090" cy="1437342"/>
        </p:xfrm>
        <a:graphic>
          <a:graphicData uri="http://schemas.openxmlformats.org/drawingml/2006/table">
            <a:tbl>
              <a:tblPr firstRow="1" bandRow="1">
                <a:tableStyleId>{5940675A-B579-460E-94D1-54222C63F5DA}</a:tableStyleId>
              </a:tblPr>
              <a:tblGrid>
                <a:gridCol w="909803">
                  <a:extLst>
                    <a:ext uri="{9D8B030D-6E8A-4147-A177-3AD203B41FA5}">
                      <a16:colId xmlns:a16="http://schemas.microsoft.com/office/drawing/2014/main" val="20000"/>
                    </a:ext>
                  </a:extLst>
                </a:gridCol>
                <a:gridCol w="1405790">
                  <a:extLst>
                    <a:ext uri="{9D8B030D-6E8A-4147-A177-3AD203B41FA5}">
                      <a16:colId xmlns:a16="http://schemas.microsoft.com/office/drawing/2014/main" val="20001"/>
                    </a:ext>
                  </a:extLst>
                </a:gridCol>
                <a:gridCol w="2484497">
                  <a:extLst>
                    <a:ext uri="{9D8B030D-6E8A-4147-A177-3AD203B41FA5}">
                      <a16:colId xmlns:a16="http://schemas.microsoft.com/office/drawing/2014/main" val="20002"/>
                    </a:ext>
                  </a:extLst>
                </a:gridCol>
              </a:tblGrid>
              <a:tr h="792273">
                <a:tc>
                  <a:txBody>
                    <a:bodyPr/>
                    <a:lstStyle/>
                    <a:p>
                      <a:pPr algn="ctr"/>
                      <a:r>
                        <a:rPr lang="en-GB" sz="1200" b="1" dirty="0">
                          <a:solidFill>
                            <a:schemeClr val="tx1"/>
                          </a:solidFill>
                        </a:rPr>
                        <a:t>Metals</a:t>
                      </a:r>
                    </a:p>
                  </a:txBody>
                  <a:tcPr anchor="ctr">
                    <a:solidFill>
                      <a:srgbClr val="DBEEF7"/>
                    </a:solidFill>
                  </a:tcPr>
                </a:tc>
                <a:tc>
                  <a:txBody>
                    <a:bodyPr/>
                    <a:lstStyle/>
                    <a:p>
                      <a:pPr algn="ctr"/>
                      <a:r>
                        <a:rPr lang="en-GB" sz="1200" b="1" i="1" dirty="0">
                          <a:solidFill>
                            <a:schemeClr val="tx1"/>
                          </a:solidFill>
                        </a:rPr>
                        <a:t>To the left of the Periodic table</a:t>
                      </a:r>
                    </a:p>
                  </a:txBody>
                  <a:tcPr anchor="ctr"/>
                </a:tc>
                <a:tc>
                  <a:txBody>
                    <a:bodyPr/>
                    <a:lstStyle/>
                    <a:p>
                      <a:pPr algn="ctr"/>
                      <a:r>
                        <a:rPr lang="en-GB" sz="1200" b="0" i="0" dirty="0">
                          <a:solidFill>
                            <a:schemeClr val="tx1"/>
                          </a:solidFill>
                        </a:rPr>
                        <a:t>Form positive ions. Conductors,</a:t>
                      </a:r>
                      <a:r>
                        <a:rPr lang="en-GB" sz="1200" b="0" i="0" baseline="0" dirty="0">
                          <a:solidFill>
                            <a:schemeClr val="tx1"/>
                          </a:solidFill>
                        </a:rPr>
                        <a:t> high melting and boiling points, ductile, malleable.</a:t>
                      </a:r>
                      <a:endParaRPr lang="en-GB" sz="1200" b="0" i="0" dirty="0">
                        <a:solidFill>
                          <a:schemeClr val="tx1"/>
                        </a:solidFill>
                      </a:endParaRPr>
                    </a:p>
                  </a:txBody>
                  <a:tcPr anchor="ctr"/>
                </a:tc>
                <a:extLst>
                  <a:ext uri="{0D108BD9-81ED-4DB2-BD59-A6C34878D82A}">
                    <a16:rowId xmlns:a16="http://schemas.microsoft.com/office/drawing/2014/main" val="10000"/>
                  </a:ext>
                </a:extLst>
              </a:tr>
              <a:tr h="645069">
                <a:tc>
                  <a:txBody>
                    <a:bodyPr/>
                    <a:lstStyle/>
                    <a:p>
                      <a:pPr algn="ctr"/>
                      <a:r>
                        <a:rPr lang="en-GB" sz="1200" b="1" dirty="0">
                          <a:solidFill>
                            <a:schemeClr val="tx1"/>
                          </a:solidFill>
                        </a:rPr>
                        <a:t>Non metals</a:t>
                      </a:r>
                    </a:p>
                  </a:txBody>
                  <a:tcPr anchor="ctr">
                    <a:solidFill>
                      <a:srgbClr val="DBEEF7"/>
                    </a:solidFill>
                  </a:tcPr>
                </a:tc>
                <a:tc>
                  <a:txBody>
                    <a:bodyPr/>
                    <a:lstStyle/>
                    <a:p>
                      <a:pPr algn="ctr"/>
                      <a:r>
                        <a:rPr lang="en-GB" sz="1200" b="1" i="1" dirty="0">
                          <a:solidFill>
                            <a:schemeClr val="tx1"/>
                          </a:solidFill>
                        </a:rPr>
                        <a:t>To the right of the Periodic</a:t>
                      </a:r>
                      <a:r>
                        <a:rPr lang="en-GB" sz="1200" b="1" i="1" baseline="0" dirty="0">
                          <a:solidFill>
                            <a:schemeClr val="tx1"/>
                          </a:solidFill>
                        </a:rPr>
                        <a:t> table</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a:solidFill>
                            <a:schemeClr val="tx1"/>
                          </a:solidFill>
                        </a:rPr>
                        <a:t>Form negative ions. Insulators, low melting and boiling points.</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0" name="Table 139"/>
          <p:cNvGraphicFramePr>
            <a:graphicFrameLocks noGrp="1"/>
          </p:cNvGraphicFramePr>
          <p:nvPr>
            <p:extLst/>
          </p:nvPr>
        </p:nvGraphicFramePr>
        <p:xfrm>
          <a:off x="5302714" y="6261903"/>
          <a:ext cx="2154771" cy="3013176"/>
        </p:xfrm>
        <a:graphic>
          <a:graphicData uri="http://schemas.openxmlformats.org/drawingml/2006/table">
            <a:tbl>
              <a:tblPr firstRow="1" bandRow="1">
                <a:tableStyleId>{5940675A-B579-460E-94D1-54222C63F5DA}</a:tableStyleId>
              </a:tblPr>
              <a:tblGrid>
                <a:gridCol w="213223">
                  <a:extLst>
                    <a:ext uri="{9D8B030D-6E8A-4147-A177-3AD203B41FA5}">
                      <a16:colId xmlns:a16="http://schemas.microsoft.com/office/drawing/2014/main" val="20000"/>
                    </a:ext>
                  </a:extLst>
                </a:gridCol>
                <a:gridCol w="1040152">
                  <a:extLst>
                    <a:ext uri="{9D8B030D-6E8A-4147-A177-3AD203B41FA5}">
                      <a16:colId xmlns:a16="http://schemas.microsoft.com/office/drawing/2014/main" val="20001"/>
                    </a:ext>
                  </a:extLst>
                </a:gridCol>
                <a:gridCol w="901396">
                  <a:extLst>
                    <a:ext uri="{9D8B030D-6E8A-4147-A177-3AD203B41FA5}">
                      <a16:colId xmlns:a16="http://schemas.microsoft.com/office/drawing/2014/main" val="20002"/>
                    </a:ext>
                  </a:extLst>
                </a:gridCol>
              </a:tblGrid>
              <a:tr h="1368151">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Noble gases</a:t>
                      </a:r>
                    </a:p>
                  </a:txBody>
                  <a:tcPr vert="vert270" anchor="ctr">
                    <a:solidFill>
                      <a:srgbClr val="92D05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a:solidFill>
                            <a:schemeClr val="tx1"/>
                          </a:solidFill>
                        </a:rPr>
                        <a:t>Unreactive, do not form molecules</a:t>
                      </a:r>
                      <a:endParaRPr lang="en-GB" sz="1200" b="1" i="1" dirty="0">
                        <a:solidFill>
                          <a:schemeClr val="tx1"/>
                        </a:solidFill>
                      </a:endParaRPr>
                    </a:p>
                  </a:txBody>
                  <a:tcPr anchor="ctr"/>
                </a:tc>
                <a:tc>
                  <a:txBody>
                    <a:bodyPr/>
                    <a:lstStyle/>
                    <a:p>
                      <a:pPr algn="ctr"/>
                      <a:r>
                        <a:rPr lang="en-GB" sz="1200" b="0" dirty="0">
                          <a:solidFill>
                            <a:schemeClr val="tx1"/>
                          </a:solidFill>
                        </a:rPr>
                        <a:t>This</a:t>
                      </a:r>
                      <a:r>
                        <a:rPr lang="en-GB" sz="1200" b="0" baseline="0" dirty="0">
                          <a:solidFill>
                            <a:schemeClr val="tx1"/>
                          </a:solidFill>
                        </a:rPr>
                        <a:t> is due to having</a:t>
                      </a:r>
                      <a:r>
                        <a:rPr lang="en-GB" sz="1200" b="0" dirty="0">
                          <a:solidFill>
                            <a:schemeClr val="tx1"/>
                          </a:solidFill>
                        </a:rPr>
                        <a:t> full outer shells</a:t>
                      </a:r>
                      <a:r>
                        <a:rPr lang="en-GB" sz="1200" b="0" baseline="0" dirty="0">
                          <a:solidFill>
                            <a:schemeClr val="tx1"/>
                          </a:solidFill>
                        </a:rPr>
                        <a:t> of electrons.</a:t>
                      </a:r>
                      <a:endParaRPr lang="en-GB" sz="1200" b="0" dirty="0">
                        <a:solidFill>
                          <a:schemeClr val="tx1"/>
                        </a:solidFill>
                      </a:endParaRPr>
                    </a:p>
                  </a:txBody>
                  <a:tcPr anchor="ctr"/>
                </a:tc>
                <a:extLst>
                  <a:ext uri="{0D108BD9-81ED-4DB2-BD59-A6C34878D82A}">
                    <a16:rowId xmlns:a16="http://schemas.microsoft.com/office/drawing/2014/main" val="10000"/>
                  </a:ext>
                </a:extLst>
              </a:tr>
              <a:tr h="1645025">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Boiling points</a:t>
                      </a:r>
                      <a:r>
                        <a:rPr lang="en-GB" sz="1200" b="1" i="1" baseline="0" dirty="0">
                          <a:solidFill>
                            <a:schemeClr val="tx1"/>
                          </a:solidFill>
                        </a:rPr>
                        <a:t> increase down the group </a:t>
                      </a:r>
                      <a:endParaRPr lang="en-GB" sz="1200" b="1" i="1" dirty="0">
                        <a:solidFill>
                          <a:schemeClr val="tx1"/>
                        </a:solidFill>
                      </a:endParaRPr>
                    </a:p>
                  </a:txBody>
                  <a:tcPr anchor="ctr"/>
                </a:tc>
                <a:tc>
                  <a:txBody>
                    <a:bodyPr/>
                    <a:lstStyle/>
                    <a:p>
                      <a:pPr algn="ctr"/>
                      <a:r>
                        <a:rPr lang="en-GB" sz="1200" b="0" dirty="0">
                          <a:solidFill>
                            <a:schemeClr val="tx1"/>
                          </a:solidFill>
                        </a:rPr>
                        <a:t>Increasing atomic number.</a:t>
                      </a:r>
                    </a:p>
                  </a:txBody>
                  <a:tcPr anchor="ctr"/>
                </a:tc>
                <a:extLst>
                  <a:ext uri="{0D108BD9-81ED-4DB2-BD59-A6C34878D82A}">
                    <a16:rowId xmlns:a16="http://schemas.microsoft.com/office/drawing/2014/main" val="10001"/>
                  </a:ext>
                </a:extLst>
              </a:tr>
            </a:tbl>
          </a:graphicData>
        </a:graphic>
      </p:graphicFrame>
      <p:graphicFrame>
        <p:nvGraphicFramePr>
          <p:cNvPr id="141" name="Table 140"/>
          <p:cNvGraphicFramePr>
            <a:graphicFrameLocks noGrp="1"/>
          </p:cNvGraphicFramePr>
          <p:nvPr>
            <p:extLst/>
          </p:nvPr>
        </p:nvGraphicFramePr>
        <p:xfrm>
          <a:off x="7579742" y="4818356"/>
          <a:ext cx="4837116" cy="1280160"/>
        </p:xfrm>
        <a:graphic>
          <a:graphicData uri="http://schemas.openxmlformats.org/drawingml/2006/table">
            <a:tbl>
              <a:tblPr firstRow="1" bandRow="1">
                <a:tableStyleId>{5940675A-B579-460E-94D1-54222C63F5DA}</a:tableStyleId>
              </a:tblPr>
              <a:tblGrid>
                <a:gridCol w="402797">
                  <a:extLst>
                    <a:ext uri="{9D8B030D-6E8A-4147-A177-3AD203B41FA5}">
                      <a16:colId xmlns:a16="http://schemas.microsoft.com/office/drawing/2014/main" val="20000"/>
                    </a:ext>
                  </a:extLst>
                </a:gridCol>
                <a:gridCol w="1850738">
                  <a:extLst>
                    <a:ext uri="{9D8B030D-6E8A-4147-A177-3AD203B41FA5}">
                      <a16:colId xmlns:a16="http://schemas.microsoft.com/office/drawing/2014/main" val="20001"/>
                    </a:ext>
                  </a:extLst>
                </a:gridCol>
                <a:gridCol w="2583581">
                  <a:extLst>
                    <a:ext uri="{9D8B030D-6E8A-4147-A177-3AD203B41FA5}">
                      <a16:colId xmlns:a16="http://schemas.microsoft.com/office/drawing/2014/main" val="20002"/>
                    </a:ext>
                  </a:extLst>
                </a:gridCol>
              </a:tblGrid>
              <a:tr h="64008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Alkali metals</a:t>
                      </a:r>
                    </a:p>
                  </a:txBody>
                  <a:tcPr vert="vert270"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Very reactive with oxygen, water and chlorine</a:t>
                      </a:r>
                    </a:p>
                  </a:txBody>
                  <a:tcPr anchor="ctr"/>
                </a:tc>
                <a:tc>
                  <a:txBody>
                    <a:bodyPr/>
                    <a:lstStyle/>
                    <a:p>
                      <a:pPr algn="ctr"/>
                      <a:r>
                        <a:rPr lang="en-GB" sz="1200" b="0" dirty="0">
                          <a:solidFill>
                            <a:schemeClr val="tx1"/>
                          </a:solidFill>
                        </a:rPr>
                        <a:t>Only</a:t>
                      </a:r>
                      <a:r>
                        <a:rPr lang="en-GB" sz="1200" b="0" baseline="0" dirty="0">
                          <a:solidFill>
                            <a:schemeClr val="tx1"/>
                          </a:solidFill>
                        </a:rPr>
                        <a:t> have one electron in their outer shell. Form +1 ions.</a:t>
                      </a:r>
                    </a:p>
                  </a:txBody>
                  <a:tcPr anchor="ctr"/>
                </a:tc>
                <a:extLst>
                  <a:ext uri="{0D108BD9-81ED-4DB2-BD59-A6C34878D82A}">
                    <a16:rowId xmlns:a16="http://schemas.microsoft.com/office/drawing/2014/main" val="10000"/>
                  </a:ext>
                </a:extLst>
              </a:tr>
              <a:tr h="64008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Reactivity increases down</a:t>
                      </a:r>
                      <a:r>
                        <a:rPr lang="en-GB" sz="1200" b="1" i="1" baseline="0" dirty="0">
                          <a:solidFill>
                            <a:schemeClr val="tx1"/>
                          </a:solidFill>
                        </a:rPr>
                        <a:t> the group</a:t>
                      </a:r>
                      <a:endParaRPr lang="en-GB" sz="1200" b="1" i="1" dirty="0">
                        <a:solidFill>
                          <a:schemeClr val="tx1"/>
                        </a:solidFill>
                      </a:endParaRPr>
                    </a:p>
                  </a:txBody>
                  <a:tcPr anchor="ctr"/>
                </a:tc>
                <a:tc>
                  <a:txBody>
                    <a:bodyPr/>
                    <a:lstStyle/>
                    <a:p>
                      <a:pPr algn="ctr"/>
                      <a:r>
                        <a:rPr lang="en-GB" sz="1200" b="0" dirty="0">
                          <a:solidFill>
                            <a:schemeClr val="tx1"/>
                          </a:solidFill>
                        </a:rPr>
                        <a:t>Negative outer electron is further away from the positive nucleus so is more easily lost.</a:t>
                      </a:r>
                    </a:p>
                  </a:txBody>
                  <a:tcPr anchor="ctr"/>
                </a:tc>
                <a:extLst>
                  <a:ext uri="{0D108BD9-81ED-4DB2-BD59-A6C34878D82A}">
                    <a16:rowId xmlns:a16="http://schemas.microsoft.com/office/drawing/2014/main" val="10001"/>
                  </a:ext>
                </a:extLst>
              </a:tr>
            </a:tbl>
          </a:graphicData>
        </a:graphic>
      </p:graphicFrame>
      <p:graphicFrame>
        <p:nvGraphicFramePr>
          <p:cNvPr id="145" name="Table 144"/>
          <p:cNvGraphicFramePr>
            <a:graphicFrameLocks noGrp="1"/>
          </p:cNvGraphicFramePr>
          <p:nvPr>
            <p:extLst/>
          </p:nvPr>
        </p:nvGraphicFramePr>
        <p:xfrm>
          <a:off x="7579742" y="6148770"/>
          <a:ext cx="4837116" cy="2007966"/>
        </p:xfrm>
        <a:graphic>
          <a:graphicData uri="http://schemas.openxmlformats.org/drawingml/2006/table">
            <a:tbl>
              <a:tblPr firstRow="1" bandRow="1">
                <a:tableStyleId>{5940675A-B579-460E-94D1-54222C63F5DA}</a:tableStyleId>
              </a:tblPr>
              <a:tblGrid>
                <a:gridCol w="762967">
                  <a:extLst>
                    <a:ext uri="{9D8B030D-6E8A-4147-A177-3AD203B41FA5}">
                      <a16:colId xmlns:a16="http://schemas.microsoft.com/office/drawing/2014/main" val="20000"/>
                    </a:ext>
                  </a:extLst>
                </a:gridCol>
                <a:gridCol w="1129815">
                  <a:extLst>
                    <a:ext uri="{9D8B030D-6E8A-4147-A177-3AD203B41FA5}">
                      <a16:colId xmlns:a16="http://schemas.microsoft.com/office/drawing/2014/main" val="20001"/>
                    </a:ext>
                  </a:extLst>
                </a:gridCol>
                <a:gridCol w="1472167">
                  <a:extLst>
                    <a:ext uri="{9D8B030D-6E8A-4147-A177-3AD203B41FA5}">
                      <a16:colId xmlns:a16="http://schemas.microsoft.com/office/drawing/2014/main" val="20002"/>
                    </a:ext>
                  </a:extLst>
                </a:gridCol>
                <a:gridCol w="1472167">
                  <a:extLst>
                    <a:ext uri="{9D8B030D-6E8A-4147-A177-3AD203B41FA5}">
                      <a16:colId xmlns:a16="http://schemas.microsoft.com/office/drawing/2014/main" val="20003"/>
                    </a:ext>
                  </a:extLst>
                </a:gridCol>
              </a:tblGrid>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oxygen</a:t>
                      </a: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Forms a</a:t>
                      </a:r>
                      <a:r>
                        <a:rPr lang="en-GB" sz="1200" b="1" baseline="0" dirty="0">
                          <a:solidFill>
                            <a:schemeClr val="tx1"/>
                          </a:solidFill>
                        </a:rPr>
                        <a:t> metal oxide</a:t>
                      </a:r>
                      <a:endParaRPr lang="en-GB" sz="1200" b="1" dirty="0">
                        <a:solidFill>
                          <a:schemeClr val="tx1"/>
                        </a:solidFill>
                      </a:endParaRPr>
                    </a:p>
                  </a:txBody>
                  <a:tcPr anchor="ctr"/>
                </a:tc>
                <a:tc>
                  <a:txBody>
                    <a:bodyPr/>
                    <a:lstStyle/>
                    <a:p>
                      <a:pPr algn="ctr"/>
                      <a:r>
                        <a:rPr lang="en-GB" sz="1200" b="0" i="0" dirty="0">
                          <a:solidFill>
                            <a:schemeClr val="tx1"/>
                          </a:solidFill>
                        </a:rPr>
                        <a:t>Metal</a:t>
                      </a:r>
                      <a:r>
                        <a:rPr lang="en-GB" sz="1200" b="0" i="0" baseline="0" dirty="0">
                          <a:solidFill>
                            <a:schemeClr val="tx1"/>
                          </a:solidFill>
                        </a:rPr>
                        <a:t> + oxygen </a:t>
                      </a:r>
                      <a:r>
                        <a:rPr lang="en-GB" sz="1200" b="0" i="0" baseline="0" dirty="0">
                          <a:solidFill>
                            <a:schemeClr val="tx1"/>
                          </a:solidFill>
                          <a:sym typeface="Wingdings" panose="05000000000000000000" pitchFamily="2" charset="2"/>
                        </a:rPr>
                        <a:t> metal oxide</a:t>
                      </a:r>
                      <a:endParaRPr lang="en-GB" sz="1200" b="0" i="0" dirty="0">
                        <a:solidFill>
                          <a:schemeClr val="tx1"/>
                        </a:solidFill>
                      </a:endParaRPr>
                    </a:p>
                  </a:txBody>
                  <a:tcPr anchor="ctr"/>
                </a:tc>
                <a:tc>
                  <a:txBody>
                    <a:bodyPr/>
                    <a:lstStyle/>
                    <a:p>
                      <a:pPr algn="ctr"/>
                      <a:r>
                        <a:rPr lang="en-GB" sz="1200" b="0" i="0" dirty="0">
                          <a:solidFill>
                            <a:schemeClr val="tx1"/>
                          </a:solidFill>
                        </a:rPr>
                        <a:t>e.g. 4Na</a:t>
                      </a:r>
                      <a:r>
                        <a:rPr lang="en-GB" sz="1200" b="0" i="0" baseline="0" dirty="0">
                          <a:solidFill>
                            <a:schemeClr val="tx1"/>
                          </a:solidFill>
                        </a:rPr>
                        <a:t> + O</a:t>
                      </a:r>
                      <a:r>
                        <a:rPr lang="en-GB" sz="1200" b="0" i="0" baseline="-25000" dirty="0">
                          <a:solidFill>
                            <a:schemeClr val="tx1"/>
                          </a:solidFill>
                        </a:rPr>
                        <a:t>2</a:t>
                      </a:r>
                      <a:r>
                        <a:rPr lang="en-GB" sz="1200" b="0" i="0" baseline="0" dirty="0">
                          <a:solidFill>
                            <a:schemeClr val="tx1"/>
                          </a:solidFill>
                        </a:rPr>
                        <a:t> </a:t>
                      </a:r>
                      <a:r>
                        <a:rPr lang="en-GB" sz="1200" b="0" i="0" baseline="0" dirty="0">
                          <a:solidFill>
                            <a:schemeClr val="tx1"/>
                          </a:solidFill>
                          <a:sym typeface="Wingdings" panose="05000000000000000000" pitchFamily="2" charset="2"/>
                        </a:rPr>
                        <a:t> 2Na</a:t>
                      </a:r>
                      <a:r>
                        <a:rPr lang="en-GB" sz="1200" b="0" i="0" baseline="-25000" dirty="0">
                          <a:solidFill>
                            <a:schemeClr val="tx1"/>
                          </a:solidFill>
                          <a:sym typeface="Wingdings" panose="05000000000000000000" pitchFamily="2" charset="2"/>
                        </a:rPr>
                        <a:t>2</a:t>
                      </a:r>
                      <a:r>
                        <a:rPr lang="en-GB" sz="1200" b="0" i="0" baseline="0" dirty="0">
                          <a:solidFill>
                            <a:schemeClr val="tx1"/>
                          </a:solidFill>
                          <a:sym typeface="Wingdings" panose="05000000000000000000" pitchFamily="2" charset="2"/>
                        </a:rPr>
                        <a:t>O</a:t>
                      </a:r>
                      <a:endParaRPr lang="en-GB" sz="1200" b="0" i="0" dirty="0">
                        <a:solidFill>
                          <a:schemeClr val="tx1"/>
                        </a:solidFill>
                      </a:endParaRPr>
                    </a:p>
                  </a:txBody>
                  <a:tcPr anchor="ctr"/>
                </a:tc>
                <a:extLst>
                  <a:ext uri="{0D108BD9-81ED-4DB2-BD59-A6C34878D82A}">
                    <a16:rowId xmlns:a16="http://schemas.microsoft.com/office/drawing/2014/main" val="10000"/>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water</a:t>
                      </a: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Forms a metal hydroxide and hydrogen</a:t>
                      </a:r>
                    </a:p>
                  </a:txBody>
                  <a:tcPr anchor="ctr"/>
                </a:tc>
                <a:tc>
                  <a:txBody>
                    <a:bodyPr/>
                    <a:lstStyle/>
                    <a:p>
                      <a:pPr algn="ctr"/>
                      <a:r>
                        <a:rPr lang="en-GB" sz="1200" b="0" i="0" dirty="0">
                          <a:solidFill>
                            <a:schemeClr val="tx1"/>
                          </a:solidFill>
                        </a:rPr>
                        <a:t>Metal + water </a:t>
                      </a:r>
                      <a:r>
                        <a:rPr lang="en-GB" sz="1200" b="0" i="0" dirty="0">
                          <a:solidFill>
                            <a:schemeClr val="tx1"/>
                          </a:solidFill>
                          <a:sym typeface="Wingdings" panose="05000000000000000000" pitchFamily="2" charset="2"/>
                        </a:rPr>
                        <a:t> metal hydroxide + hydrogen</a:t>
                      </a:r>
                      <a:endParaRPr lang="en-GB" sz="1200" b="0" i="0" dirty="0">
                        <a:solidFill>
                          <a:schemeClr val="tx1"/>
                        </a:solidFill>
                      </a:endParaRPr>
                    </a:p>
                  </a:txBody>
                  <a:tcPr anchor="ctr"/>
                </a:tc>
                <a:tc>
                  <a:txBody>
                    <a:bodyPr/>
                    <a:lstStyle/>
                    <a:p>
                      <a:pPr algn="ctr"/>
                      <a:r>
                        <a:rPr lang="en-GB" sz="1200" b="0" i="0" dirty="0">
                          <a:solidFill>
                            <a:schemeClr val="tx1"/>
                          </a:solidFill>
                        </a:rPr>
                        <a:t>e.g. 2Na + 2H</a:t>
                      </a:r>
                      <a:r>
                        <a:rPr lang="en-GB" sz="1200" b="0" i="0" baseline="-25000" dirty="0">
                          <a:solidFill>
                            <a:schemeClr val="tx1"/>
                          </a:solidFill>
                        </a:rPr>
                        <a:t>2</a:t>
                      </a:r>
                      <a:r>
                        <a:rPr lang="en-GB" sz="1200" b="0" i="0" dirty="0">
                          <a:solidFill>
                            <a:schemeClr val="tx1"/>
                          </a:solidFill>
                        </a:rPr>
                        <a:t>O </a:t>
                      </a:r>
                      <a:r>
                        <a:rPr lang="en-GB" sz="1200" b="0" i="0" dirty="0">
                          <a:solidFill>
                            <a:schemeClr val="tx1"/>
                          </a:solidFill>
                          <a:sym typeface="Wingdings" panose="05000000000000000000" pitchFamily="2" charset="2"/>
                        </a:rPr>
                        <a:t> 2NaOH + H</a:t>
                      </a:r>
                      <a:r>
                        <a:rPr lang="en-GB" sz="1200" b="0" i="0" baseline="-25000" dirty="0">
                          <a:solidFill>
                            <a:schemeClr val="tx1"/>
                          </a:solidFill>
                          <a:sym typeface="Wingdings" panose="05000000000000000000" pitchFamily="2" charset="2"/>
                        </a:rPr>
                        <a:t>2</a:t>
                      </a:r>
                      <a:endParaRPr lang="en-GB" sz="1200" b="0" i="0" baseline="-25000" dirty="0">
                        <a:solidFill>
                          <a:schemeClr val="tx1"/>
                        </a:solidFill>
                      </a:endParaRPr>
                    </a:p>
                  </a:txBody>
                  <a:tcPr anchor="ctr"/>
                </a:tc>
                <a:extLst>
                  <a:ext uri="{0D108BD9-81ED-4DB2-BD59-A6C34878D82A}">
                    <a16:rowId xmlns:a16="http://schemas.microsoft.com/office/drawing/2014/main" val="10001"/>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chlorine</a:t>
                      </a:r>
                    </a:p>
                  </a:txBody>
                  <a:tcPr anchor="ctr">
                    <a:solidFill>
                      <a:schemeClr val="accent1">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Forms a metal chloride</a:t>
                      </a:r>
                    </a:p>
                  </a:txBody>
                  <a:tcPr anchor="ctr"/>
                </a:tc>
                <a:tc>
                  <a:txBody>
                    <a:bodyPr/>
                    <a:lstStyle/>
                    <a:p>
                      <a:pPr algn="ctr"/>
                      <a:r>
                        <a:rPr lang="en-GB" sz="1200" b="0" i="0" dirty="0">
                          <a:solidFill>
                            <a:schemeClr val="tx1"/>
                          </a:solidFill>
                        </a:rPr>
                        <a:t>Metal + chlorine </a:t>
                      </a:r>
                      <a:r>
                        <a:rPr lang="en-GB" sz="1200" b="0" i="0" dirty="0">
                          <a:solidFill>
                            <a:schemeClr val="tx1"/>
                          </a:solidFill>
                          <a:sym typeface="Wingdings" panose="05000000000000000000" pitchFamily="2" charset="2"/>
                        </a:rPr>
                        <a:t> metal chloride</a:t>
                      </a:r>
                      <a:endParaRPr lang="en-GB" sz="1200" b="0" i="0" dirty="0">
                        <a:solidFill>
                          <a:schemeClr val="tx1"/>
                        </a:solidFill>
                      </a:endParaRPr>
                    </a:p>
                  </a:txBody>
                  <a:tcPr anchor="ctr"/>
                </a:tc>
                <a:tc>
                  <a:txBody>
                    <a:bodyPr/>
                    <a:lstStyle/>
                    <a:p>
                      <a:pPr algn="ctr"/>
                      <a:r>
                        <a:rPr lang="en-GB" sz="1200" b="0" i="0" dirty="0">
                          <a:solidFill>
                            <a:schemeClr val="tx1"/>
                          </a:solidFill>
                        </a:rPr>
                        <a:t>e.g. 2Na + Cl</a:t>
                      </a:r>
                      <a:r>
                        <a:rPr lang="en-GB" sz="1200" b="0" i="0" baseline="-25000" dirty="0">
                          <a:solidFill>
                            <a:schemeClr val="tx1"/>
                          </a:solidFill>
                        </a:rPr>
                        <a:t>2</a:t>
                      </a:r>
                      <a:r>
                        <a:rPr lang="en-GB" sz="1200" b="0" i="0" dirty="0">
                          <a:solidFill>
                            <a:schemeClr val="tx1"/>
                          </a:solidFill>
                        </a:rPr>
                        <a:t> </a:t>
                      </a:r>
                      <a:r>
                        <a:rPr lang="en-GB" sz="1200" b="0" i="0" dirty="0">
                          <a:solidFill>
                            <a:schemeClr val="tx1"/>
                          </a:solidFill>
                          <a:sym typeface="Wingdings" panose="05000000000000000000" pitchFamily="2" charset="2"/>
                        </a:rPr>
                        <a:t> 2NaCl</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6" name="Table 145"/>
          <p:cNvGraphicFramePr>
            <a:graphicFrameLocks noGrp="1"/>
          </p:cNvGraphicFramePr>
          <p:nvPr>
            <p:extLst/>
          </p:nvPr>
        </p:nvGraphicFramePr>
        <p:xfrm>
          <a:off x="65628" y="4831845"/>
          <a:ext cx="5184986" cy="1673356"/>
        </p:xfrm>
        <a:graphic>
          <a:graphicData uri="http://schemas.openxmlformats.org/drawingml/2006/table">
            <a:tbl>
              <a:tblPr firstRow="1" bandRow="1">
                <a:tableStyleId>{5940675A-B579-460E-94D1-54222C63F5DA}</a:tableStyleId>
              </a:tblPr>
              <a:tblGrid>
                <a:gridCol w="319857">
                  <a:extLst>
                    <a:ext uri="{9D8B030D-6E8A-4147-A177-3AD203B41FA5}">
                      <a16:colId xmlns:a16="http://schemas.microsoft.com/office/drawing/2014/main" val="20000"/>
                    </a:ext>
                  </a:extLst>
                </a:gridCol>
                <a:gridCol w="2559240">
                  <a:extLst>
                    <a:ext uri="{9D8B030D-6E8A-4147-A177-3AD203B41FA5}">
                      <a16:colId xmlns:a16="http://schemas.microsoft.com/office/drawing/2014/main" val="20001"/>
                    </a:ext>
                  </a:extLst>
                </a:gridCol>
                <a:gridCol w="2305889">
                  <a:extLst>
                    <a:ext uri="{9D8B030D-6E8A-4147-A177-3AD203B41FA5}">
                      <a16:colId xmlns:a16="http://schemas.microsoft.com/office/drawing/2014/main" val="20002"/>
                    </a:ext>
                  </a:extLst>
                </a:gridCol>
              </a:tblGrid>
              <a:tr h="537575">
                <a:tc rowSpan="3">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Halogens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Consist of molecules made of a pair of atoms</a:t>
                      </a:r>
                    </a:p>
                  </a:txBody>
                  <a:tcPr anchor="ctr"/>
                </a:tc>
                <a:tc>
                  <a:txBody>
                    <a:bodyPr/>
                    <a:lstStyle/>
                    <a:p>
                      <a:pPr algn="ctr"/>
                      <a:r>
                        <a:rPr lang="en-GB" sz="1200" b="0" dirty="0">
                          <a:solidFill>
                            <a:schemeClr val="tx1"/>
                          </a:solidFill>
                        </a:rPr>
                        <a:t>Have seven electrons in their outer shell. Form -1 ions.</a:t>
                      </a:r>
                    </a:p>
                  </a:txBody>
                  <a:tcPr anchor="ctr"/>
                </a:tc>
                <a:extLst>
                  <a:ext uri="{0D108BD9-81ED-4DB2-BD59-A6C34878D82A}">
                    <a16:rowId xmlns:a16="http://schemas.microsoft.com/office/drawing/2014/main" val="10000"/>
                  </a:ext>
                </a:extLst>
              </a:tr>
              <a:tr h="52217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Melting</a:t>
                      </a:r>
                      <a:r>
                        <a:rPr lang="en-GB" sz="1200" b="1" i="1" baseline="0" dirty="0">
                          <a:solidFill>
                            <a:schemeClr val="tx1"/>
                          </a:solidFill>
                        </a:rPr>
                        <a:t> and b</a:t>
                      </a:r>
                      <a:r>
                        <a:rPr lang="en-GB" sz="1200" b="1" i="1" dirty="0">
                          <a:solidFill>
                            <a:schemeClr val="tx1"/>
                          </a:solidFill>
                        </a:rPr>
                        <a:t>oiling points increase down the group </a:t>
                      </a:r>
                      <a:r>
                        <a:rPr lang="en-GB" sz="1200" b="1" i="1" baseline="0" dirty="0">
                          <a:solidFill>
                            <a:schemeClr val="tx1"/>
                          </a:solidFill>
                        </a:rPr>
                        <a:t>(gas </a:t>
                      </a:r>
                      <a:r>
                        <a:rPr lang="en-GB" sz="1200" b="1" i="1" baseline="0" dirty="0">
                          <a:solidFill>
                            <a:schemeClr val="tx1"/>
                          </a:solidFill>
                          <a:sym typeface="Wingdings" panose="05000000000000000000" pitchFamily="2" charset="2"/>
                        </a:rPr>
                        <a:t> liquid  solid)</a:t>
                      </a:r>
                      <a:endParaRPr lang="en-GB" sz="1200" b="1" i="1" dirty="0">
                        <a:solidFill>
                          <a:schemeClr val="tx1"/>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Increasing atomic mass number.</a:t>
                      </a:r>
                    </a:p>
                  </a:txBody>
                  <a:tcPr anchor="ctr"/>
                </a:tc>
                <a:extLst>
                  <a:ext uri="{0D108BD9-81ED-4DB2-BD59-A6C34878D82A}">
                    <a16:rowId xmlns:a16="http://schemas.microsoft.com/office/drawing/2014/main" val="10001"/>
                  </a:ext>
                </a:extLst>
              </a:tr>
              <a:tr h="495701">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Reactivity decreases</a:t>
                      </a:r>
                      <a:r>
                        <a:rPr lang="en-GB" sz="1200" b="1" i="1" baseline="0" dirty="0">
                          <a:solidFill>
                            <a:schemeClr val="tx1"/>
                          </a:solidFill>
                        </a:rPr>
                        <a:t> down the group</a:t>
                      </a:r>
                      <a:endParaRPr lang="en-GB" sz="1200" b="1" i="1" dirty="0">
                        <a:solidFill>
                          <a:schemeClr val="tx1"/>
                        </a:solidFill>
                      </a:endParaRPr>
                    </a:p>
                  </a:txBody>
                  <a:tcPr anchor="ctr"/>
                </a:tc>
                <a:tc>
                  <a:txBody>
                    <a:bodyPr/>
                    <a:lstStyle/>
                    <a:p>
                      <a:pPr algn="ctr"/>
                      <a:r>
                        <a:rPr lang="en-GB" sz="1200" b="0" dirty="0">
                          <a:solidFill>
                            <a:schemeClr val="tx1"/>
                          </a:solidFill>
                        </a:rPr>
                        <a:t>Increasing proton number means an electron</a:t>
                      </a:r>
                      <a:r>
                        <a:rPr lang="en-GB" sz="1200" b="0" baseline="0" dirty="0">
                          <a:solidFill>
                            <a:schemeClr val="tx1"/>
                          </a:solidFill>
                        </a:rPr>
                        <a:t> is more easily gained</a:t>
                      </a:r>
                      <a:endParaRPr lang="en-GB" sz="1200" b="0"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7" name="Table 146"/>
          <p:cNvGraphicFramePr>
            <a:graphicFrameLocks noGrp="1"/>
          </p:cNvGraphicFramePr>
          <p:nvPr>
            <p:extLst/>
          </p:nvPr>
        </p:nvGraphicFramePr>
        <p:xfrm>
          <a:off x="62103" y="6507961"/>
          <a:ext cx="5184986" cy="3039967"/>
        </p:xfrm>
        <a:graphic>
          <a:graphicData uri="http://schemas.openxmlformats.org/drawingml/2006/table">
            <a:tbl>
              <a:tblPr firstRow="1" bandRow="1">
                <a:tableStyleId>{5940675A-B579-460E-94D1-54222C63F5DA}</a:tableStyleId>
              </a:tblPr>
              <a:tblGrid>
                <a:gridCol w="577781">
                  <a:extLst>
                    <a:ext uri="{9D8B030D-6E8A-4147-A177-3AD203B41FA5}">
                      <a16:colId xmlns:a16="http://schemas.microsoft.com/office/drawing/2014/main" val="20000"/>
                    </a:ext>
                  </a:extLst>
                </a:gridCol>
                <a:gridCol w="1343957">
                  <a:extLst>
                    <a:ext uri="{9D8B030D-6E8A-4147-A177-3AD203B41FA5}">
                      <a16:colId xmlns:a16="http://schemas.microsoft.com/office/drawing/2014/main" val="20001"/>
                    </a:ext>
                  </a:extLst>
                </a:gridCol>
                <a:gridCol w="1768481">
                  <a:extLst>
                    <a:ext uri="{9D8B030D-6E8A-4147-A177-3AD203B41FA5}">
                      <a16:colId xmlns:a16="http://schemas.microsoft.com/office/drawing/2014/main" val="20002"/>
                    </a:ext>
                  </a:extLst>
                </a:gridCol>
                <a:gridCol w="1494767">
                  <a:extLst>
                    <a:ext uri="{9D8B030D-6E8A-4147-A177-3AD203B41FA5}">
                      <a16:colId xmlns:a16="http://schemas.microsoft.com/office/drawing/2014/main" val="20003"/>
                    </a:ext>
                  </a:extLst>
                </a:gridCol>
              </a:tblGrid>
              <a:tr h="11297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Forms a</a:t>
                      </a:r>
                      <a:r>
                        <a:rPr lang="en-GB" sz="1200" b="1" baseline="0" dirty="0">
                          <a:solidFill>
                            <a:schemeClr val="tx1"/>
                          </a:solidFill>
                        </a:rPr>
                        <a:t> metal halide</a:t>
                      </a:r>
                      <a:endParaRPr lang="en-GB" sz="1200" b="1" dirty="0">
                        <a:solidFill>
                          <a:schemeClr val="tx1"/>
                        </a:solidFill>
                      </a:endParaRPr>
                    </a:p>
                  </a:txBody>
                  <a:tcPr anchor="ctr"/>
                </a:tc>
                <a:tc>
                  <a:txBody>
                    <a:bodyPr/>
                    <a:lstStyle/>
                    <a:p>
                      <a:pPr algn="ctr"/>
                      <a:r>
                        <a:rPr lang="en-GB" sz="1200" b="0" i="0" dirty="0">
                          <a:solidFill>
                            <a:schemeClr val="tx1"/>
                          </a:solidFill>
                        </a:rPr>
                        <a:t>Metal</a:t>
                      </a:r>
                      <a:r>
                        <a:rPr lang="en-GB" sz="1200" b="0" i="0" baseline="0" dirty="0">
                          <a:solidFill>
                            <a:schemeClr val="tx1"/>
                          </a:solidFill>
                        </a:rPr>
                        <a:t> + halogen </a:t>
                      </a:r>
                      <a:r>
                        <a:rPr lang="en-GB" sz="1200" b="0" i="0" baseline="0" dirty="0">
                          <a:solidFill>
                            <a:schemeClr val="tx1"/>
                          </a:solidFill>
                          <a:sym typeface="Wingdings" panose="05000000000000000000" pitchFamily="2" charset="2"/>
                        </a:rPr>
                        <a:t> metal halide</a:t>
                      </a:r>
                    </a:p>
                    <a:p>
                      <a:pPr algn="ctr"/>
                      <a:r>
                        <a:rPr lang="en-GB" sz="1200" b="0" i="0" baseline="0" dirty="0">
                          <a:solidFill>
                            <a:schemeClr val="tx1"/>
                          </a:solidFill>
                          <a:sym typeface="Wingdings" panose="05000000000000000000" pitchFamily="2" charset="2"/>
                        </a:rPr>
                        <a:t>e.g. Sodium + chlorine  sodium chloride</a:t>
                      </a:r>
                      <a:endParaRPr lang="en-GB" sz="1200" b="0" i="0" dirty="0">
                        <a:solidFill>
                          <a:schemeClr val="tx1"/>
                        </a:solidFill>
                      </a:endParaRPr>
                    </a:p>
                  </a:txBody>
                  <a:tcPr anchor="ctr"/>
                </a:tc>
                <a:tc>
                  <a:txBody>
                    <a:bodyPr/>
                    <a:lstStyle/>
                    <a:p>
                      <a:pPr algn="ctr"/>
                      <a:r>
                        <a:rPr lang="en-GB" sz="1200" b="0" i="0" dirty="0">
                          <a:solidFill>
                            <a:schemeClr val="tx1"/>
                          </a:solidFill>
                        </a:rPr>
                        <a:t>e.g. </a:t>
                      </a:r>
                      <a:r>
                        <a:rPr lang="en-GB" sz="1200" b="0" i="0" dirty="0" err="1">
                          <a:solidFill>
                            <a:schemeClr val="tx1"/>
                          </a:solidFill>
                        </a:rPr>
                        <a:t>NaCl</a:t>
                      </a:r>
                      <a:r>
                        <a:rPr lang="en-GB" sz="1200" b="0" i="0" baseline="0" dirty="0">
                          <a:solidFill>
                            <a:schemeClr val="tx1"/>
                          </a:solidFill>
                        </a:rPr>
                        <a:t> </a:t>
                      </a:r>
                    </a:p>
                    <a:p>
                      <a:pPr algn="ctr"/>
                      <a:r>
                        <a:rPr lang="en-GB" sz="1200" b="0" i="0" baseline="0" dirty="0">
                          <a:solidFill>
                            <a:schemeClr val="tx1"/>
                          </a:solidFill>
                        </a:rPr>
                        <a:t>metal atom loses outer shell electrons and halogen gains an outer shell electron</a:t>
                      </a:r>
                      <a:endParaRPr lang="en-GB" sz="1200" b="0" i="0" dirty="0">
                        <a:solidFill>
                          <a:schemeClr val="tx1"/>
                        </a:solidFill>
                      </a:endParaRPr>
                    </a:p>
                  </a:txBody>
                  <a:tcPr anchor="ctr"/>
                </a:tc>
                <a:extLst>
                  <a:ext uri="{0D108BD9-81ED-4DB2-BD59-A6C34878D82A}">
                    <a16:rowId xmlns:a16="http://schemas.microsoft.com/office/drawing/2014/main" val="10000"/>
                  </a:ext>
                </a:extLst>
              </a:tr>
              <a:tr h="82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hydrogen</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Forms a hydrogen halide</a:t>
                      </a:r>
                    </a:p>
                  </a:txBody>
                  <a:tcPr anchor="ctr"/>
                </a:tc>
                <a:tc>
                  <a:txBody>
                    <a:bodyPr/>
                    <a:lstStyle/>
                    <a:p>
                      <a:pPr algn="ctr"/>
                      <a:r>
                        <a:rPr lang="en-GB" sz="1200" b="0" i="0" dirty="0">
                          <a:solidFill>
                            <a:schemeClr val="tx1"/>
                          </a:solidFill>
                        </a:rPr>
                        <a:t>Hydrogen</a:t>
                      </a:r>
                      <a:r>
                        <a:rPr lang="en-GB" sz="1200" b="0" i="0" baseline="0" dirty="0">
                          <a:solidFill>
                            <a:schemeClr val="tx1"/>
                          </a:solidFill>
                        </a:rPr>
                        <a:t> + halogen </a:t>
                      </a:r>
                      <a:r>
                        <a:rPr lang="en-GB" sz="1200" b="0" i="0" baseline="0" dirty="0">
                          <a:solidFill>
                            <a:schemeClr val="tx1"/>
                          </a:solidFill>
                          <a:sym typeface="Wingdings" panose="05000000000000000000" pitchFamily="2" charset="2"/>
                        </a:rPr>
                        <a:t> hydrogen halide</a:t>
                      </a:r>
                    </a:p>
                    <a:p>
                      <a:pPr algn="ctr"/>
                      <a:r>
                        <a:rPr lang="en-GB" sz="1200" b="0" i="0" baseline="0" dirty="0">
                          <a:solidFill>
                            <a:schemeClr val="tx1"/>
                          </a:solidFill>
                          <a:sym typeface="Wingdings" panose="05000000000000000000" pitchFamily="2" charset="2"/>
                        </a:rPr>
                        <a:t>e.g. Hydrogen + bromine  hydrogen bromide</a:t>
                      </a:r>
                      <a:endParaRPr lang="en-GB" sz="1200" b="0" i="0" dirty="0">
                        <a:solidFill>
                          <a:schemeClr val="tx1"/>
                        </a:solidFill>
                      </a:endParaRPr>
                    </a:p>
                  </a:txBody>
                  <a:tcPr anchor="ctr"/>
                </a:tc>
                <a:tc>
                  <a:txBody>
                    <a:bodyPr/>
                    <a:lstStyle/>
                    <a:p>
                      <a:pPr algn="ctr"/>
                      <a:r>
                        <a:rPr lang="en-GB" sz="1200" b="0" i="0" dirty="0">
                          <a:solidFill>
                            <a:schemeClr val="tx1"/>
                          </a:solidFill>
                        </a:rPr>
                        <a:t>e.g. Cl</a:t>
                      </a:r>
                      <a:r>
                        <a:rPr lang="en-GB" sz="1200" b="0" i="0" baseline="-25000" dirty="0">
                          <a:solidFill>
                            <a:schemeClr val="tx1"/>
                          </a:solidFill>
                        </a:rPr>
                        <a:t>2</a:t>
                      </a:r>
                      <a:r>
                        <a:rPr lang="en-GB" sz="1200" b="0" i="0" dirty="0">
                          <a:solidFill>
                            <a:schemeClr val="tx1"/>
                          </a:solidFill>
                        </a:rPr>
                        <a:t> + H</a:t>
                      </a:r>
                      <a:r>
                        <a:rPr lang="en-GB" sz="1200" b="0" i="0" baseline="-25000" dirty="0">
                          <a:solidFill>
                            <a:schemeClr val="tx1"/>
                          </a:solidFill>
                        </a:rPr>
                        <a:t>2</a:t>
                      </a:r>
                      <a:r>
                        <a:rPr lang="en-GB" sz="1200" b="0" i="0" dirty="0">
                          <a:solidFill>
                            <a:schemeClr val="tx1"/>
                          </a:solidFill>
                        </a:rPr>
                        <a:t> </a:t>
                      </a:r>
                      <a:r>
                        <a:rPr lang="en-GB" sz="1200" b="0" i="0" dirty="0">
                          <a:solidFill>
                            <a:schemeClr val="tx1"/>
                          </a:solidFill>
                          <a:sym typeface="Wingdings" panose="05000000000000000000" pitchFamily="2" charset="2"/>
                        </a:rPr>
                        <a:t> 2HCl</a:t>
                      </a:r>
                      <a:endParaRPr lang="en-GB" sz="1200" b="0" i="0" baseline="-25000" dirty="0">
                        <a:solidFill>
                          <a:schemeClr val="tx1"/>
                        </a:solidFill>
                      </a:endParaRPr>
                    </a:p>
                  </a:txBody>
                  <a:tcPr anchor="ctr"/>
                </a:tc>
                <a:extLst>
                  <a:ext uri="{0D108BD9-81ED-4DB2-BD59-A6C34878D82A}">
                    <a16:rowId xmlns:a16="http://schemas.microsoft.com/office/drawing/2014/main" val="10001"/>
                  </a:ext>
                </a:extLst>
              </a:tr>
              <a:tr h="108723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With aqueous solution of a halide salt</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A more reactive halogen will displace the less reactive halogen from the salt</a:t>
                      </a:r>
                    </a:p>
                  </a:txBody>
                  <a:tcPr anchor="ctr"/>
                </a:tc>
                <a:tc>
                  <a:txBody>
                    <a:bodyPr/>
                    <a:lstStyle/>
                    <a:p>
                      <a:pPr algn="ctr"/>
                      <a:r>
                        <a:rPr lang="en-GB" sz="1200" b="0" i="0" dirty="0">
                          <a:solidFill>
                            <a:schemeClr val="tx1"/>
                          </a:solidFill>
                        </a:rPr>
                        <a:t>Chlorine + potassium bromide </a:t>
                      </a:r>
                      <a:r>
                        <a:rPr lang="en-GB" sz="1200" b="0" i="0" dirty="0">
                          <a:solidFill>
                            <a:schemeClr val="tx1"/>
                          </a:solidFill>
                          <a:sym typeface="Wingdings" panose="05000000000000000000" pitchFamily="2" charset="2"/>
                        </a:rPr>
                        <a:t> potassium chloride + bromine</a:t>
                      </a:r>
                      <a:endParaRPr lang="en-GB" sz="1200" b="0" i="0" dirty="0">
                        <a:solidFill>
                          <a:schemeClr val="tx1"/>
                        </a:solidFill>
                      </a:endParaRPr>
                    </a:p>
                  </a:txBody>
                  <a:tcPr anchor="ctr"/>
                </a:tc>
                <a:tc>
                  <a:txBody>
                    <a:bodyPr/>
                    <a:lstStyle/>
                    <a:p>
                      <a:pPr algn="ctr"/>
                      <a:r>
                        <a:rPr lang="en-GB" sz="1200" b="0" i="0" dirty="0">
                          <a:solidFill>
                            <a:schemeClr val="tx1"/>
                          </a:solidFill>
                        </a:rPr>
                        <a:t>e.g. Cl</a:t>
                      </a:r>
                      <a:r>
                        <a:rPr lang="en-GB" sz="1200" b="0" i="0" baseline="-25000" dirty="0">
                          <a:solidFill>
                            <a:schemeClr val="tx1"/>
                          </a:solidFill>
                        </a:rPr>
                        <a:t>2</a:t>
                      </a:r>
                      <a:r>
                        <a:rPr lang="en-GB" sz="1200" b="0" i="0" dirty="0">
                          <a:solidFill>
                            <a:schemeClr val="tx1"/>
                          </a:solidFill>
                        </a:rPr>
                        <a:t> +2KBr </a:t>
                      </a:r>
                      <a:r>
                        <a:rPr lang="en-GB" sz="1200" b="0" i="0" dirty="0">
                          <a:solidFill>
                            <a:schemeClr val="tx1"/>
                          </a:solidFill>
                          <a:sym typeface="Wingdings" panose="05000000000000000000" pitchFamily="2" charset="2"/>
                        </a:rPr>
                        <a:t>2KCl + Br</a:t>
                      </a:r>
                      <a:r>
                        <a:rPr lang="en-GB" sz="1200" b="0" i="0" baseline="-25000" dirty="0">
                          <a:solidFill>
                            <a:schemeClr val="tx1"/>
                          </a:solidFill>
                          <a:sym typeface="Wingdings" panose="05000000000000000000" pitchFamily="2" charset="2"/>
                        </a:rPr>
                        <a:t>2</a:t>
                      </a:r>
                      <a:endParaRPr lang="en-GB" sz="1200" b="0" i="0" baseline="-25000" dirty="0">
                        <a:solidFill>
                          <a:schemeClr val="tx1"/>
                        </a:solidFill>
                      </a:endParaRPr>
                    </a:p>
                  </a:txBody>
                  <a:tcPr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19658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5573" y="152017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1</a:t>
            </a:r>
            <a:endParaRPr lang="en-GB" sz="6000" dirty="0"/>
          </a:p>
        </p:txBody>
      </p:sp>
      <p:sp>
        <p:nvSpPr>
          <p:cNvPr id="33" name="Oval 32">
            <a:extLst>
              <a:ext uri="{FF2B5EF4-FFF2-40B4-BE49-F238E27FC236}">
                <a16:creationId xmlns:a16="http://schemas.microsoft.com/office/drawing/2014/main" id="{A747307F-380E-42BB-8EC7-AA8DD4DECE66}"/>
              </a:ext>
            </a:extLst>
          </p:cNvPr>
          <p:cNvSpPr/>
          <p:nvPr/>
        </p:nvSpPr>
        <p:spPr>
          <a:xfrm>
            <a:off x="0" y="3301510"/>
            <a:ext cx="945406" cy="856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2</a:t>
            </a:r>
            <a:endParaRPr lang="en-GB" sz="3600" dirty="0"/>
          </a:p>
        </p:txBody>
      </p:sp>
      <p:cxnSp>
        <p:nvCxnSpPr>
          <p:cNvPr id="36" name="Straight Connector 35"/>
          <p:cNvCxnSpPr/>
          <p:nvPr/>
        </p:nvCxnSpPr>
        <p:spPr>
          <a:xfrm>
            <a:off x="43045" y="2845305"/>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Rectangle 49"/>
          <p:cNvSpPr/>
          <p:nvPr/>
        </p:nvSpPr>
        <p:spPr>
          <a:xfrm>
            <a:off x="190506" y="229718"/>
            <a:ext cx="8159307"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Energy : Autumn 2</a:t>
            </a:r>
            <a:endParaRPr lang="en-GB" sz="6000" dirty="0">
              <a:solidFill>
                <a:srgbClr val="FFFF00"/>
              </a:solidFill>
            </a:endParaRPr>
          </a:p>
        </p:txBody>
      </p:sp>
      <p:graphicFrame>
        <p:nvGraphicFramePr>
          <p:cNvPr id="29" name="Table 28"/>
          <p:cNvGraphicFramePr>
            <a:graphicFrameLocks noGrp="1"/>
          </p:cNvGraphicFramePr>
          <p:nvPr>
            <p:extLst>
              <p:ext uri="{D42A27DB-BD31-4B8C-83A1-F6EECF244321}">
                <p14:modId xmlns:p14="http://schemas.microsoft.com/office/powerpoint/2010/main" val="1558650754"/>
              </p:ext>
            </p:extLst>
          </p:nvPr>
        </p:nvGraphicFramePr>
        <p:xfrm>
          <a:off x="8822082" y="1377898"/>
          <a:ext cx="3799332" cy="1232949"/>
        </p:xfrm>
        <a:graphic>
          <a:graphicData uri="http://schemas.openxmlformats.org/drawingml/2006/table">
            <a:tbl>
              <a:tblPr firstRow="1" bandRow="1">
                <a:tableStyleId>{5940675A-B579-460E-94D1-54222C63F5DA}</a:tableStyleId>
              </a:tblPr>
              <a:tblGrid>
                <a:gridCol w="815253">
                  <a:extLst>
                    <a:ext uri="{9D8B030D-6E8A-4147-A177-3AD203B41FA5}">
                      <a16:colId xmlns:a16="http://schemas.microsoft.com/office/drawing/2014/main" val="20000"/>
                    </a:ext>
                  </a:extLst>
                </a:gridCol>
                <a:gridCol w="1657350">
                  <a:extLst>
                    <a:ext uri="{9D8B030D-6E8A-4147-A177-3AD203B41FA5}">
                      <a16:colId xmlns:a16="http://schemas.microsoft.com/office/drawing/2014/main" val="20001"/>
                    </a:ext>
                  </a:extLst>
                </a:gridCol>
                <a:gridCol w="1326729">
                  <a:extLst>
                    <a:ext uri="{9D8B030D-6E8A-4147-A177-3AD203B41FA5}">
                      <a16:colId xmlns:a16="http://schemas.microsoft.com/office/drawing/2014/main" val="20002"/>
                    </a:ext>
                  </a:extLst>
                </a:gridCol>
              </a:tblGrid>
              <a:tr h="431919">
                <a:tc>
                  <a:txBody>
                    <a:bodyPr/>
                    <a:lstStyle/>
                    <a:p>
                      <a:pPr algn="ctr"/>
                      <a:r>
                        <a:rPr lang="en-GB" sz="1200" b="1" dirty="0"/>
                        <a:t>Transport</a:t>
                      </a:r>
                    </a:p>
                  </a:txBody>
                  <a:tcPr anchor="ctr">
                    <a:solidFill>
                      <a:schemeClr val="accent2">
                        <a:lumMod val="20000"/>
                        <a:lumOff val="80000"/>
                      </a:schemeClr>
                    </a:solidFill>
                  </a:tcPr>
                </a:tc>
                <a:tc>
                  <a:txBody>
                    <a:bodyPr/>
                    <a:lstStyle/>
                    <a:p>
                      <a:pPr algn="ctr"/>
                      <a:r>
                        <a:rPr lang="en-GB" sz="1200" b="1" i="1" dirty="0">
                          <a:solidFill>
                            <a:schemeClr val="tx1"/>
                          </a:solidFill>
                        </a:rPr>
                        <a:t>Petrol, diesel, kerosene produced from oil</a:t>
                      </a:r>
                    </a:p>
                  </a:txBody>
                  <a:tcPr anchor="ctr"/>
                </a:tc>
                <a:tc>
                  <a:txBody>
                    <a:bodyPr/>
                    <a:lstStyle/>
                    <a:p>
                      <a:pPr algn="ctr"/>
                      <a:r>
                        <a:rPr lang="en-GB" sz="1200" dirty="0"/>
                        <a:t>Used in cars, trains and planes.</a:t>
                      </a:r>
                    </a:p>
                  </a:txBody>
                  <a:tcPr anchor="ctr"/>
                </a:tc>
                <a:extLst>
                  <a:ext uri="{0D108BD9-81ED-4DB2-BD59-A6C34878D82A}">
                    <a16:rowId xmlns:a16="http://schemas.microsoft.com/office/drawing/2014/main" val="10000"/>
                  </a:ext>
                </a:extLst>
              </a:tr>
              <a:tr h="298365">
                <a:tc>
                  <a:txBody>
                    <a:bodyPr/>
                    <a:lstStyle/>
                    <a:p>
                      <a:pPr algn="ctr"/>
                      <a:r>
                        <a:rPr lang="en-GB" sz="1200" b="1" dirty="0"/>
                        <a:t>Heating</a:t>
                      </a:r>
                    </a:p>
                  </a:txBody>
                  <a:tcPr anchor="ctr">
                    <a:solidFill>
                      <a:schemeClr val="accent2">
                        <a:lumMod val="20000"/>
                        <a:lumOff val="80000"/>
                      </a:schemeClr>
                    </a:solidFill>
                  </a:tcPr>
                </a:tc>
                <a:tc>
                  <a:txBody>
                    <a:bodyPr/>
                    <a:lstStyle/>
                    <a:p>
                      <a:pPr algn="ctr"/>
                      <a:r>
                        <a:rPr lang="en-GB" sz="1200" b="1" i="1" dirty="0">
                          <a:solidFill>
                            <a:schemeClr val="tx1"/>
                          </a:solidFill>
                        </a:rPr>
                        <a:t>Gas and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in buildings.</a:t>
                      </a:r>
                    </a:p>
                  </a:txBody>
                  <a:tcPr anchor="ctr"/>
                </a:tc>
                <a:extLst>
                  <a:ext uri="{0D108BD9-81ED-4DB2-BD59-A6C34878D82A}">
                    <a16:rowId xmlns:a16="http://schemas.microsoft.com/office/drawing/2014/main" val="10001"/>
                  </a:ext>
                </a:extLst>
              </a:tr>
              <a:tr h="477384">
                <a:tc>
                  <a:txBody>
                    <a:bodyPr/>
                    <a:lstStyle/>
                    <a:p>
                      <a:pPr algn="ctr"/>
                      <a:r>
                        <a:rPr lang="en-GB" sz="1200" b="1" dirty="0"/>
                        <a:t>Electricity</a:t>
                      </a:r>
                    </a:p>
                  </a:txBody>
                  <a:tcPr anchor="ctr">
                    <a:solidFill>
                      <a:schemeClr val="accent2">
                        <a:lumMod val="20000"/>
                        <a:lumOff val="80000"/>
                      </a:schemeClr>
                    </a:solidFill>
                  </a:tcPr>
                </a:tc>
                <a:tc>
                  <a:txBody>
                    <a:bodyPr/>
                    <a:lstStyle/>
                    <a:p>
                      <a:pPr algn="ctr"/>
                      <a:r>
                        <a:rPr lang="en-GB" sz="1200" b="1" i="1" dirty="0">
                          <a:solidFill>
                            <a:schemeClr val="tx1"/>
                          </a:solidFill>
                        </a:rPr>
                        <a:t>Most generated by fossil fuels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to power most devices.</a:t>
                      </a:r>
                    </a:p>
                  </a:txBody>
                  <a:tcPr anchor="ctr"/>
                </a:tc>
                <a:extLst>
                  <a:ext uri="{0D108BD9-81ED-4DB2-BD59-A6C34878D82A}">
                    <a16:rowId xmlns:a16="http://schemas.microsoft.com/office/drawing/2014/main" val="1895767251"/>
                  </a:ext>
                </a:extLst>
              </a:tr>
            </a:tbl>
          </a:graphicData>
        </a:graphic>
      </p:graphicFrame>
      <p:graphicFrame>
        <p:nvGraphicFramePr>
          <p:cNvPr id="40" name="Table 39"/>
          <p:cNvGraphicFramePr>
            <a:graphicFrameLocks noGrp="1"/>
          </p:cNvGraphicFramePr>
          <p:nvPr>
            <p:extLst>
              <p:ext uri="{D42A27DB-BD31-4B8C-83A1-F6EECF244321}">
                <p14:modId xmlns:p14="http://schemas.microsoft.com/office/powerpoint/2010/main" val="2773216312"/>
              </p:ext>
            </p:extLst>
          </p:nvPr>
        </p:nvGraphicFramePr>
        <p:xfrm>
          <a:off x="1089525" y="1377898"/>
          <a:ext cx="7316200" cy="1280160"/>
        </p:xfrm>
        <a:graphic>
          <a:graphicData uri="http://schemas.openxmlformats.org/drawingml/2006/table">
            <a:tbl>
              <a:tblPr firstRow="1" bandRow="1">
                <a:tableStyleId>{5940675A-B579-460E-94D1-54222C63F5DA}</a:tableStyleId>
              </a:tblPr>
              <a:tblGrid>
                <a:gridCol w="828829">
                  <a:extLst>
                    <a:ext uri="{9D8B030D-6E8A-4147-A177-3AD203B41FA5}">
                      <a16:colId xmlns:a16="http://schemas.microsoft.com/office/drawing/2014/main" val="20000"/>
                    </a:ext>
                  </a:extLst>
                </a:gridCol>
                <a:gridCol w="13583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971550">
                  <a:extLst>
                    <a:ext uri="{9D8B030D-6E8A-4147-A177-3AD203B41FA5}">
                      <a16:colId xmlns:a16="http://schemas.microsoft.com/office/drawing/2014/main" val="1894332907"/>
                    </a:ext>
                  </a:extLst>
                </a:gridCol>
                <a:gridCol w="1009650">
                  <a:extLst>
                    <a:ext uri="{9D8B030D-6E8A-4147-A177-3AD203B41FA5}">
                      <a16:colId xmlns:a16="http://schemas.microsoft.com/office/drawing/2014/main" val="3553934557"/>
                    </a:ext>
                  </a:extLst>
                </a:gridCol>
                <a:gridCol w="1009650">
                  <a:extLst>
                    <a:ext uri="{9D8B030D-6E8A-4147-A177-3AD203B41FA5}">
                      <a16:colId xmlns:a16="http://schemas.microsoft.com/office/drawing/2014/main" val="1200690144"/>
                    </a:ext>
                  </a:extLst>
                </a:gridCol>
                <a:gridCol w="899921">
                  <a:extLst>
                    <a:ext uri="{9D8B030D-6E8A-4147-A177-3AD203B41FA5}">
                      <a16:colId xmlns:a16="http://schemas.microsoft.com/office/drawing/2014/main" val="435775362"/>
                    </a:ext>
                  </a:extLst>
                </a:gridCol>
              </a:tblGrid>
              <a:tr h="458946">
                <a:tc>
                  <a:txBody>
                    <a:bodyPr/>
                    <a:lstStyle/>
                    <a:p>
                      <a:pPr algn="ctr"/>
                      <a:r>
                        <a:rPr lang="en-GB" sz="1200" b="1" dirty="0"/>
                        <a:t>Power station</a:t>
                      </a:r>
                    </a:p>
                  </a:txBody>
                  <a:tcPr anchor="ctr">
                    <a:solidFill>
                      <a:schemeClr val="accent2">
                        <a:lumMod val="20000"/>
                        <a:lumOff val="80000"/>
                      </a:schemeClr>
                    </a:solidFill>
                  </a:tcPr>
                </a:tc>
                <a:tc>
                  <a:txBody>
                    <a:bodyPr/>
                    <a:lstStyle/>
                    <a:p>
                      <a:pPr algn="ctr"/>
                      <a:r>
                        <a:rPr lang="en-GB" sz="1200" b="1" i="1" dirty="0">
                          <a:solidFill>
                            <a:schemeClr val="tx1"/>
                          </a:solidFill>
                        </a:rPr>
                        <a:t>Generates electricity</a:t>
                      </a:r>
                    </a:p>
                  </a:txBody>
                  <a:tcPr anchor="ctr"/>
                </a:tc>
                <a:tc>
                  <a:txBody>
                    <a:bodyPr/>
                    <a:lstStyle/>
                    <a:p>
                      <a:pPr algn="ctr"/>
                      <a:r>
                        <a:rPr lang="en-GB" sz="1200" dirty="0"/>
                        <a:t>Fuel burnt releasing</a:t>
                      </a:r>
                      <a:r>
                        <a:rPr lang="en-GB" sz="1200" baseline="0" dirty="0"/>
                        <a:t> thermal energy</a:t>
                      </a:r>
                      <a:endParaRPr lang="en-GB" sz="1200" dirty="0"/>
                    </a:p>
                  </a:txBody>
                  <a:tcPr anchor="ctr"/>
                </a:tc>
                <a:tc>
                  <a:txBody>
                    <a:bodyPr/>
                    <a:lstStyle/>
                    <a:p>
                      <a:pPr algn="ctr"/>
                      <a:r>
                        <a:rPr lang="en-GB" sz="1200" dirty="0"/>
                        <a:t>Water boils into steam</a:t>
                      </a:r>
                    </a:p>
                  </a:txBody>
                  <a:tcPr anchor="ctr"/>
                </a:tc>
                <a:tc>
                  <a:txBody>
                    <a:bodyPr/>
                    <a:lstStyle/>
                    <a:p>
                      <a:pPr algn="ctr"/>
                      <a:r>
                        <a:rPr lang="en-GB" sz="1200" dirty="0"/>
                        <a:t>Steam</a:t>
                      </a:r>
                      <a:r>
                        <a:rPr lang="en-GB" sz="1200" baseline="0" dirty="0"/>
                        <a:t> turns turbine</a:t>
                      </a:r>
                      <a:endParaRPr lang="en-GB" sz="1200" dirty="0"/>
                    </a:p>
                  </a:txBody>
                  <a:tcPr anchor="ctr"/>
                </a:tc>
                <a:tc>
                  <a:txBody>
                    <a:bodyPr/>
                    <a:lstStyle/>
                    <a:p>
                      <a:pPr algn="ctr"/>
                      <a:r>
                        <a:rPr lang="en-GB" sz="1200" dirty="0"/>
                        <a:t>Turbine turns generator</a:t>
                      </a:r>
                    </a:p>
                  </a:txBody>
                  <a:tcPr anchor="ctr"/>
                </a:tc>
                <a:tc>
                  <a:txBody>
                    <a:bodyPr/>
                    <a:lstStyle/>
                    <a:p>
                      <a:pPr algn="ctr"/>
                      <a:r>
                        <a:rPr lang="en-GB" sz="1200" dirty="0"/>
                        <a:t>Generator induces voltage</a:t>
                      </a:r>
                    </a:p>
                  </a:txBody>
                  <a:tcPr anchor="ctr"/>
                </a:tc>
                <a:extLst>
                  <a:ext uri="{0D108BD9-81ED-4DB2-BD59-A6C34878D82A}">
                    <a16:rowId xmlns:a16="http://schemas.microsoft.com/office/drawing/2014/main" val="10000"/>
                  </a:ext>
                </a:extLst>
              </a:tr>
              <a:tr h="5905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National Grid</a:t>
                      </a:r>
                    </a:p>
                  </a:txBody>
                  <a:tcPr anchor="ctr">
                    <a:solidFill>
                      <a:schemeClr val="accent2">
                        <a:lumMod val="20000"/>
                        <a:lumOff val="80000"/>
                      </a:schemeClr>
                    </a:solidFill>
                  </a:tcPr>
                </a:tc>
                <a:tc>
                  <a:txBody>
                    <a:bodyPr/>
                    <a:lstStyle/>
                    <a:p>
                      <a:pPr algn="ctr"/>
                      <a:r>
                        <a:rPr lang="en-GB" sz="1200" b="1" i="1" dirty="0">
                          <a:solidFill>
                            <a:schemeClr val="tx1"/>
                          </a:solidFill>
                        </a:rPr>
                        <a:t>Transports electricity</a:t>
                      </a:r>
                      <a:r>
                        <a:rPr lang="en-GB" sz="1200" b="1" i="1" baseline="0" dirty="0">
                          <a:solidFill>
                            <a:schemeClr val="tx1"/>
                          </a:solidFill>
                        </a:rPr>
                        <a:t> across UK</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Power station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Step-up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Pylons</a:t>
                      </a:r>
                    </a:p>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and</a:t>
                      </a:r>
                      <a:r>
                        <a:rPr lang="en-US" sz="1200" baseline="0" dirty="0" smtClean="0"/>
                        <a:t> cables</a:t>
                      </a:r>
                      <a:r>
                        <a:rPr lang="en-US" sz="1200" dirty="0" smtClean="0"/>
                        <a:t> </a:t>
                      </a:r>
                      <a:endParaRPr lang="en-US" sz="1200" dirty="0"/>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Step-down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House, factory</a:t>
                      </a:r>
                    </a:p>
                  </a:txBody>
                  <a:tcPr anchor="ctr"/>
                </a:tc>
                <a:extLst>
                  <a:ext uri="{0D108BD9-81ED-4DB2-BD59-A6C34878D82A}">
                    <a16:rowId xmlns:a16="http://schemas.microsoft.com/office/drawing/2014/main" val="10001"/>
                  </a:ext>
                </a:extLst>
              </a:tr>
            </a:tbl>
          </a:graphicData>
        </a:graphic>
      </p:graphicFrame>
      <p:sp>
        <p:nvSpPr>
          <p:cNvPr id="41" name="Right Arrow 40"/>
          <p:cNvSpPr/>
          <p:nvPr/>
        </p:nvSpPr>
        <p:spPr>
          <a:xfrm>
            <a:off x="4400780" y="1675402"/>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ight Arrow 41"/>
          <p:cNvSpPr/>
          <p:nvPr/>
        </p:nvSpPr>
        <p:spPr>
          <a:xfrm>
            <a:off x="4400780" y="228268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ight Arrow 43"/>
          <p:cNvSpPr/>
          <p:nvPr/>
        </p:nvSpPr>
        <p:spPr>
          <a:xfrm>
            <a:off x="6354266" y="2278196"/>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ight Arrow 44"/>
          <p:cNvSpPr/>
          <p:nvPr/>
        </p:nvSpPr>
        <p:spPr>
          <a:xfrm>
            <a:off x="5371329" y="2277353"/>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a:off x="7403864" y="2288168"/>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Arrow 47"/>
          <p:cNvSpPr/>
          <p:nvPr/>
        </p:nvSpPr>
        <p:spPr>
          <a:xfrm>
            <a:off x="5371329" y="167646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ight Arrow 50"/>
          <p:cNvSpPr/>
          <p:nvPr/>
        </p:nvSpPr>
        <p:spPr>
          <a:xfrm>
            <a:off x="6354266" y="167646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ight Arrow 51"/>
          <p:cNvSpPr/>
          <p:nvPr/>
        </p:nvSpPr>
        <p:spPr>
          <a:xfrm>
            <a:off x="7403864" y="1680333"/>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5" name="Table 54"/>
          <p:cNvGraphicFramePr>
            <a:graphicFrameLocks noGrp="1"/>
          </p:cNvGraphicFramePr>
          <p:nvPr>
            <p:extLst>
              <p:ext uri="{D42A27DB-BD31-4B8C-83A1-F6EECF244321}">
                <p14:modId xmlns:p14="http://schemas.microsoft.com/office/powerpoint/2010/main" val="629073901"/>
              </p:ext>
            </p:extLst>
          </p:nvPr>
        </p:nvGraphicFramePr>
        <p:xfrm>
          <a:off x="994949" y="2975326"/>
          <a:ext cx="11666767" cy="6337152"/>
        </p:xfrm>
        <a:graphic>
          <a:graphicData uri="http://schemas.openxmlformats.org/drawingml/2006/table">
            <a:tbl>
              <a:tblPr firstRow="1" bandRow="1">
                <a:tableStyleId>{5940675A-B579-460E-94D1-54222C63F5DA}</a:tableStyleId>
              </a:tblPr>
              <a:tblGrid>
                <a:gridCol w="1079985">
                  <a:extLst>
                    <a:ext uri="{9D8B030D-6E8A-4147-A177-3AD203B41FA5}">
                      <a16:colId xmlns:a16="http://schemas.microsoft.com/office/drawing/2014/main" val="20000"/>
                    </a:ext>
                  </a:extLst>
                </a:gridCol>
                <a:gridCol w="2463939">
                  <a:extLst>
                    <a:ext uri="{9D8B030D-6E8A-4147-A177-3AD203B41FA5}">
                      <a16:colId xmlns:a16="http://schemas.microsoft.com/office/drawing/2014/main" val="20001"/>
                    </a:ext>
                  </a:extLst>
                </a:gridCol>
                <a:gridCol w="1506725">
                  <a:extLst>
                    <a:ext uri="{9D8B030D-6E8A-4147-A177-3AD203B41FA5}">
                      <a16:colId xmlns:a16="http://schemas.microsoft.com/office/drawing/2014/main" val="9600078"/>
                    </a:ext>
                  </a:extLst>
                </a:gridCol>
                <a:gridCol w="2268951">
                  <a:extLst>
                    <a:ext uri="{9D8B030D-6E8A-4147-A177-3AD203B41FA5}">
                      <a16:colId xmlns:a16="http://schemas.microsoft.com/office/drawing/2014/main" val="429646128"/>
                    </a:ext>
                  </a:extLst>
                </a:gridCol>
                <a:gridCol w="4347167">
                  <a:extLst>
                    <a:ext uri="{9D8B030D-6E8A-4147-A177-3AD203B41FA5}">
                      <a16:colId xmlns:a16="http://schemas.microsoft.com/office/drawing/2014/main" val="20002"/>
                    </a:ext>
                  </a:extLst>
                </a:gridCol>
              </a:tblGrid>
              <a:tr h="378312">
                <a:tc>
                  <a:txBody>
                    <a:bodyPr/>
                    <a:lstStyle/>
                    <a:p>
                      <a:pPr algn="ctr"/>
                      <a:r>
                        <a:rPr lang="en-GB" sz="1200" b="1" dirty="0"/>
                        <a:t>Energy resource</a:t>
                      </a:r>
                    </a:p>
                  </a:txBody>
                  <a:tcPr anchor="ctr">
                    <a:solidFill>
                      <a:schemeClr val="accent2">
                        <a:lumMod val="20000"/>
                        <a:lumOff val="80000"/>
                      </a:schemeClr>
                    </a:solidFill>
                  </a:tcPr>
                </a:tc>
                <a:tc>
                  <a:txBody>
                    <a:bodyPr/>
                    <a:lstStyle/>
                    <a:p>
                      <a:pPr algn="ctr"/>
                      <a:r>
                        <a:rPr lang="en-GB" sz="1200" b="1" i="1" dirty="0">
                          <a:solidFill>
                            <a:schemeClr val="tx1"/>
                          </a:solidFill>
                        </a:rPr>
                        <a:t>How it works</a:t>
                      </a:r>
                    </a:p>
                  </a:txBody>
                  <a:tcPr anchor="ctr"/>
                </a:tc>
                <a:tc>
                  <a:txBody>
                    <a:bodyPr/>
                    <a:lstStyle/>
                    <a:p>
                      <a:pPr algn="ctr"/>
                      <a:r>
                        <a:rPr lang="en-GB" sz="1200" b="0" i="0" dirty="0">
                          <a:solidFill>
                            <a:schemeClr val="tx1"/>
                          </a:solidFill>
                        </a:rPr>
                        <a:t>Uses</a:t>
                      </a:r>
                    </a:p>
                  </a:txBody>
                  <a:tcPr anchor="ctr"/>
                </a:tc>
                <a:tc>
                  <a:txBody>
                    <a:bodyPr/>
                    <a:lstStyle/>
                    <a:p>
                      <a:pPr algn="ctr"/>
                      <a:r>
                        <a:rPr lang="en-GB" sz="1200" b="0" i="0" dirty="0">
                          <a:solidFill>
                            <a:schemeClr val="tx1"/>
                          </a:solidFill>
                        </a:rPr>
                        <a:t>Positive</a:t>
                      </a:r>
                    </a:p>
                  </a:txBody>
                  <a:tcPr anchor="ctr"/>
                </a:tc>
                <a:tc>
                  <a:txBody>
                    <a:bodyPr/>
                    <a:lstStyle/>
                    <a:p>
                      <a:pPr algn="ctr"/>
                      <a:r>
                        <a:rPr lang="en-GB" sz="1200" dirty="0"/>
                        <a:t>Negative</a:t>
                      </a:r>
                    </a:p>
                  </a:txBody>
                  <a:tcPr anchor="ctr"/>
                </a:tc>
                <a:extLst>
                  <a:ext uri="{0D108BD9-81ED-4DB2-BD59-A6C34878D82A}">
                    <a16:rowId xmlns:a16="http://schemas.microsoft.com/office/drawing/2014/main" val="10000"/>
                  </a:ext>
                </a:extLst>
              </a:tr>
              <a:tr h="759312">
                <a:tc>
                  <a:txBody>
                    <a:bodyPr/>
                    <a:lstStyle/>
                    <a:p>
                      <a:pPr algn="ctr"/>
                      <a:r>
                        <a:rPr lang="en-GB" sz="1200" b="1" dirty="0"/>
                        <a:t>Fossil Fuels</a:t>
                      </a:r>
                    </a:p>
                    <a:p>
                      <a:pPr algn="ctr"/>
                      <a:r>
                        <a:rPr lang="en-GB" sz="1200" b="1" dirty="0"/>
                        <a:t>(coal,</a:t>
                      </a:r>
                      <a:r>
                        <a:rPr lang="en-GB" sz="1200" b="1" baseline="0" dirty="0"/>
                        <a:t> oil and gas)</a:t>
                      </a: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Burnt</a:t>
                      </a:r>
                      <a:r>
                        <a:rPr lang="en-GB" sz="1200" b="1" i="1" baseline="0" dirty="0">
                          <a:solidFill>
                            <a:schemeClr val="tx1"/>
                          </a:solidFill>
                        </a:rPr>
                        <a:t> to release thermal energy used to turn water into steam to turn turbines</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heating and transport </a:t>
                      </a:r>
                    </a:p>
                  </a:txBody>
                  <a:tcPr anchor="ctr"/>
                </a:tc>
                <a:tc>
                  <a:txBody>
                    <a:bodyPr/>
                    <a:lstStyle/>
                    <a:p>
                      <a:pPr marL="171450" indent="-171450" algn="l">
                        <a:buFont typeface="Arial" panose="020B0604020202020204" pitchFamily="34" charset="0"/>
                        <a:buChar char="•"/>
                      </a:pPr>
                      <a:r>
                        <a:rPr lang="en-GB" sz="1200" b="0" i="0" baseline="0" dirty="0">
                          <a:solidFill>
                            <a:schemeClr val="tx1"/>
                          </a:solidFill>
                        </a:rPr>
                        <a:t>Cheap to extract. </a:t>
                      </a:r>
                    </a:p>
                    <a:p>
                      <a:pPr marL="171450" indent="-171450" algn="l">
                        <a:buFont typeface="Arial" panose="020B0604020202020204" pitchFamily="34" charset="0"/>
                        <a:buChar char="•"/>
                      </a:pPr>
                      <a:r>
                        <a:rPr lang="en-GB" sz="1200" b="0" i="0" baseline="0" dirty="0">
                          <a:solidFill>
                            <a:schemeClr val="tx1"/>
                          </a:solidFill>
                        </a:rPr>
                        <a:t>Easy to transport.</a:t>
                      </a:r>
                    </a:p>
                    <a:p>
                      <a:pPr marL="171450" indent="-171450" algn="l">
                        <a:buFont typeface="Arial" panose="020B0604020202020204" pitchFamily="34" charset="0"/>
                        <a:buChar char="•"/>
                      </a:pPr>
                      <a:r>
                        <a:rPr lang="en-GB" sz="1200" b="0" i="0" baseline="0" dirty="0">
                          <a:solidFill>
                            <a:schemeClr val="tx1"/>
                          </a:solidFill>
                        </a:rPr>
                        <a:t>No radioactive waste</a:t>
                      </a:r>
                      <a:endParaRPr lang="en-GB" sz="1200" b="0" i="0" dirty="0">
                        <a:solidFill>
                          <a:schemeClr val="tx1"/>
                        </a:solidFill>
                      </a:endParaRPr>
                    </a:p>
                  </a:txBody>
                  <a:tcPr anchor="ctr"/>
                </a:tc>
                <a:tc>
                  <a:txBody>
                    <a:bodyPr/>
                    <a:lstStyle/>
                    <a:p>
                      <a:pPr marL="171450" indent="-171450" algn="l">
                        <a:buFont typeface="Arial" panose="020B0604020202020204" pitchFamily="34" charset="0"/>
                        <a:buChar char="•"/>
                      </a:pPr>
                      <a:r>
                        <a:rPr lang="en-GB" sz="1200" dirty="0"/>
                        <a:t>Non-renewable.</a:t>
                      </a:r>
                      <a:r>
                        <a:rPr lang="en-GB" sz="1200" baseline="0" dirty="0"/>
                        <a:t> </a:t>
                      </a:r>
                    </a:p>
                    <a:p>
                      <a:pPr marL="171450" indent="-171450" algn="l">
                        <a:buFont typeface="Arial" panose="020B0604020202020204" pitchFamily="34" charset="0"/>
                        <a:buChar char="•"/>
                      </a:pPr>
                      <a:r>
                        <a:rPr lang="en-GB" sz="1200" baseline="0" dirty="0"/>
                        <a:t>Burning </a:t>
                      </a:r>
                      <a:r>
                        <a:rPr lang="en-GB" sz="1200" dirty="0"/>
                        <a:t>fossil fuels</a:t>
                      </a:r>
                      <a:r>
                        <a:rPr lang="en-GB" sz="1200" baseline="0" dirty="0"/>
                        <a:t> releases carbon dioxide which contributes to global warming. </a:t>
                      </a:r>
                    </a:p>
                  </a:txBody>
                  <a:tcPr anchor="ctr"/>
                </a:tc>
                <a:extLst>
                  <a:ext uri="{0D108BD9-81ED-4DB2-BD59-A6C34878D82A}">
                    <a16:rowId xmlns:a16="http://schemas.microsoft.com/office/drawing/2014/main" val="10001"/>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Nuclear</a:t>
                      </a:r>
                    </a:p>
                  </a:txBody>
                  <a:tcPr anchor="ctr">
                    <a:solidFill>
                      <a:schemeClr val="accent2">
                        <a:lumMod val="20000"/>
                        <a:lumOff val="80000"/>
                      </a:schemeClr>
                    </a:solidFill>
                  </a:tcPr>
                </a:tc>
                <a:tc>
                  <a:txBody>
                    <a:bodyPr/>
                    <a:lstStyle/>
                    <a:p>
                      <a:pPr algn="ctr"/>
                      <a:r>
                        <a:rPr lang="en-GB" sz="1200" b="1" i="1" dirty="0">
                          <a:solidFill>
                            <a:schemeClr val="tx1"/>
                          </a:solidFill>
                        </a:rPr>
                        <a:t>Nuclear fission process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171450" indent="-171450" algn="l">
                        <a:buFont typeface="Arial" panose="020B0604020202020204" pitchFamily="34" charset="0"/>
                        <a:buChar char="•"/>
                      </a:pPr>
                      <a:r>
                        <a:rPr lang="en-GB" sz="1200" b="0" i="0" dirty="0">
                          <a:solidFill>
                            <a:schemeClr val="tx1"/>
                          </a:solidFill>
                        </a:rPr>
                        <a:t>No</a:t>
                      </a:r>
                      <a:r>
                        <a:rPr lang="en-GB" sz="1200" b="0" i="0" baseline="0" dirty="0">
                          <a:solidFill>
                            <a:schemeClr val="tx1"/>
                          </a:solidFill>
                        </a:rPr>
                        <a:t>  greenhouse gases produced. </a:t>
                      </a:r>
                    </a:p>
                    <a:p>
                      <a:pPr marL="171450" indent="-171450" algn="l">
                        <a:buFont typeface="Arial" panose="020B0604020202020204" pitchFamily="34" charset="0"/>
                        <a:buChar char="•"/>
                      </a:pPr>
                      <a:r>
                        <a:rPr lang="en-GB" sz="1200" b="0" i="0" baseline="0" dirty="0">
                          <a:solidFill>
                            <a:schemeClr val="tx1"/>
                          </a:solidFill>
                        </a:rPr>
                        <a:t>Lots of energy produced from small amounts of fuel.</a:t>
                      </a:r>
                      <a:endParaRPr lang="en-GB" sz="1200" b="0" i="0" dirty="0">
                        <a:solidFill>
                          <a:schemeClr val="tx1"/>
                        </a:solidFill>
                      </a:endParaRP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Non-renewable.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Start up costs and decommission costs very expensive.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Produces radioactive waste.</a:t>
                      </a:r>
                      <a:endParaRPr lang="en-US" sz="1200" dirty="0"/>
                    </a:p>
                  </a:txBody>
                  <a:tcPr anchor="ctr"/>
                </a:tc>
                <a:extLst>
                  <a:ext uri="{0D108BD9-81ED-4DB2-BD59-A6C34878D82A}">
                    <a16:rowId xmlns:a16="http://schemas.microsoft.com/office/drawing/2014/main" val="10002"/>
                  </a:ext>
                </a:extLst>
              </a:tr>
              <a:tr h="40819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Biofuel</a:t>
                      </a:r>
                    </a:p>
                  </a:txBody>
                  <a:tcPr anchor="ctr">
                    <a:solidFill>
                      <a:schemeClr val="accent2">
                        <a:lumMod val="20000"/>
                        <a:lumOff val="80000"/>
                      </a:schemeClr>
                    </a:solidFill>
                  </a:tcPr>
                </a:tc>
                <a:tc>
                  <a:txBody>
                    <a:bodyPr/>
                    <a:lstStyle/>
                    <a:p>
                      <a:pPr algn="ctr"/>
                      <a:r>
                        <a:rPr lang="en-GB" sz="1200" b="1" i="1" dirty="0">
                          <a:solidFill>
                            <a:schemeClr val="tx1"/>
                          </a:solidFill>
                        </a:rPr>
                        <a:t>Plant</a:t>
                      </a:r>
                      <a:r>
                        <a:rPr lang="en-GB" sz="1200" b="1" i="1" baseline="0" dirty="0">
                          <a:solidFill>
                            <a:schemeClr val="tx1"/>
                          </a:solidFill>
                        </a:rPr>
                        <a:t> matter burnt to release thermal energy</a:t>
                      </a:r>
                      <a:endParaRPr lang="en-GB" sz="1200" b="1" i="1" dirty="0">
                        <a:solidFill>
                          <a:schemeClr val="tx1"/>
                        </a:solidFill>
                      </a:endParaRPr>
                    </a:p>
                  </a:txBody>
                  <a:tcPr anchor="ctr"/>
                </a:tc>
                <a:tc>
                  <a:txBody>
                    <a:bodyPr/>
                    <a:lstStyle/>
                    <a:p>
                      <a:pPr algn="ctr"/>
                      <a:r>
                        <a:rPr lang="en-GB" sz="1200" b="0" i="0" dirty="0">
                          <a:solidFill>
                            <a:schemeClr val="tx1"/>
                          </a:solidFill>
                        </a:rPr>
                        <a:t>Transport and generating electricity</a:t>
                      </a:r>
                    </a:p>
                  </a:txBody>
                  <a:tcPr anchor="ctr"/>
                </a:tc>
                <a:tc>
                  <a:txBody>
                    <a:bodyPr/>
                    <a:lstStyle/>
                    <a:p>
                      <a:pPr marL="171450" indent="-171450" algn="l">
                        <a:buFont typeface="Arial" panose="020B0604020202020204" pitchFamily="34" charset="0"/>
                        <a:buChar char="•"/>
                      </a:pPr>
                      <a:r>
                        <a:rPr lang="en-GB" sz="1200" dirty="0"/>
                        <a:t>Renewable. </a:t>
                      </a:r>
                    </a:p>
                    <a:p>
                      <a:pPr marL="171450" indent="-171450" algn="l">
                        <a:buFont typeface="Arial" panose="020B0604020202020204" pitchFamily="34" charset="0"/>
                        <a:buChar char="•"/>
                      </a:pPr>
                      <a:r>
                        <a:rPr lang="en-GB" sz="1200" b="0" i="0" dirty="0">
                          <a:solidFill>
                            <a:schemeClr val="tx1"/>
                          </a:solidFill>
                        </a:rPr>
                        <a:t>Carbon</a:t>
                      </a:r>
                      <a:r>
                        <a:rPr lang="en-GB" sz="1200" b="0" i="0" baseline="0" dirty="0">
                          <a:solidFill>
                            <a:schemeClr val="tx1"/>
                          </a:solidFill>
                        </a:rPr>
                        <a:t> neutral</a:t>
                      </a:r>
                      <a:endParaRPr lang="en-GB" sz="1200" b="0" i="0" dirty="0">
                        <a:solidFill>
                          <a:schemeClr val="tx1"/>
                        </a:solidFill>
                      </a:endParaRP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Large</a:t>
                      </a:r>
                      <a:r>
                        <a:rPr lang="en-US" sz="1200" baseline="0" dirty="0"/>
                        <a:t> areas of land needed to grow fuel crops.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Habitats destroyed and food not grown. </a:t>
                      </a:r>
                      <a:endParaRPr lang="en-US" sz="1200" dirty="0"/>
                    </a:p>
                  </a:txBody>
                  <a:tcPr anchor="ctr"/>
                </a:tc>
                <a:extLst>
                  <a:ext uri="{0D108BD9-81ED-4DB2-BD59-A6C34878D82A}">
                    <a16:rowId xmlns:a16="http://schemas.microsoft.com/office/drawing/2014/main" val="10003"/>
                  </a:ext>
                </a:extLst>
              </a:tr>
              <a:tr h="5334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Tides </a:t>
                      </a:r>
                    </a:p>
                  </a:txBody>
                  <a:tcPr anchor="ctr">
                    <a:solidFill>
                      <a:schemeClr val="accent2">
                        <a:lumMod val="20000"/>
                        <a:lumOff val="80000"/>
                      </a:schemeClr>
                    </a:solidFill>
                  </a:tcPr>
                </a:tc>
                <a:tc>
                  <a:txBody>
                    <a:bodyPr/>
                    <a:lstStyle/>
                    <a:p>
                      <a:pPr algn="ctr"/>
                      <a:r>
                        <a:rPr lang="en-GB" sz="1200" b="1" i="1" dirty="0">
                          <a:solidFill>
                            <a:schemeClr val="tx1"/>
                          </a:solidFill>
                        </a:rPr>
                        <a:t>Every day tides rise and fall, so generation of electricity can be predicted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171450" indent="-171450" algn="l">
                        <a:buFont typeface="Arial" panose="020B0604020202020204" pitchFamily="34" charset="0"/>
                        <a:buChar char="•"/>
                      </a:pPr>
                      <a:r>
                        <a:rPr lang="en-GB" sz="1200" dirty="0"/>
                        <a:t>Renewable. </a:t>
                      </a:r>
                    </a:p>
                    <a:p>
                      <a:pPr marL="171450" indent="-171450" algn="l">
                        <a:buFont typeface="Arial" panose="020B0604020202020204" pitchFamily="34" charset="0"/>
                        <a:buChar char="•"/>
                      </a:pPr>
                      <a:r>
                        <a:rPr lang="en-GB" sz="1200" b="0" i="0" dirty="0">
                          <a:solidFill>
                            <a:schemeClr val="tx1"/>
                          </a:solidFill>
                        </a:rPr>
                        <a:t>Predictable due</a:t>
                      </a:r>
                      <a:r>
                        <a:rPr lang="en-GB" sz="1200" b="0" i="0" baseline="0" dirty="0">
                          <a:solidFill>
                            <a:schemeClr val="tx1"/>
                          </a:solidFill>
                        </a:rPr>
                        <a:t> to consistency of tides. </a:t>
                      </a:r>
                    </a:p>
                    <a:p>
                      <a:pPr marL="171450" indent="-171450" algn="l">
                        <a:buFont typeface="Arial" panose="020B0604020202020204" pitchFamily="34" charset="0"/>
                        <a:buChar char="•"/>
                      </a:pPr>
                      <a:r>
                        <a:rPr lang="en-GB" sz="1200" b="0" i="0" baseline="0" dirty="0">
                          <a:solidFill>
                            <a:schemeClr val="tx1"/>
                          </a:solidFill>
                        </a:rPr>
                        <a:t> No greenhouse gases produced.</a:t>
                      </a:r>
                      <a:endParaRPr lang="en-GB" sz="1200" b="0" i="0" dirty="0">
                        <a:solidFill>
                          <a:schemeClr val="tx1"/>
                        </a:solidFill>
                      </a:endParaRP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Expensive to set up.</a:t>
                      </a:r>
                    </a:p>
                  </a:txBody>
                  <a:tcPr anchor="ctr"/>
                </a:tc>
                <a:extLst>
                  <a:ext uri="{0D108BD9-81ED-4DB2-BD59-A6C34878D82A}">
                    <a16:rowId xmlns:a16="http://schemas.microsoft.com/office/drawing/2014/main" val="1000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Waves </a:t>
                      </a:r>
                    </a:p>
                  </a:txBody>
                  <a:tcPr anchor="ctr">
                    <a:solidFill>
                      <a:schemeClr val="accent2">
                        <a:lumMod val="20000"/>
                        <a:lumOff val="80000"/>
                      </a:schemeClr>
                    </a:solidFill>
                  </a:tcPr>
                </a:tc>
                <a:tc>
                  <a:txBody>
                    <a:bodyPr/>
                    <a:lstStyle/>
                    <a:p>
                      <a:pPr algn="ctr"/>
                      <a:r>
                        <a:rPr lang="en-GB" sz="1200" b="1" i="1" dirty="0">
                          <a:solidFill>
                            <a:schemeClr val="tx1"/>
                          </a:solidFill>
                        </a:rPr>
                        <a:t>Up and down motion turns turbines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Renewable. </a:t>
                      </a:r>
                      <a:r>
                        <a:rPr lang="en-GB" sz="1200" b="0" i="0" dirty="0">
                          <a:solidFill>
                            <a:schemeClr val="tx1"/>
                          </a:solidFill>
                        </a:rPr>
                        <a:t>No waste products.</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Can be unreliable </a:t>
                      </a:r>
                    </a:p>
                  </a:txBody>
                  <a:tcPr anchor="ctr"/>
                </a:tc>
                <a:extLst>
                  <a:ext uri="{0D108BD9-81ED-4DB2-BD59-A6C34878D82A}">
                    <a16:rowId xmlns:a16="http://schemas.microsoft.com/office/drawing/2014/main" val="16674348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Hydroelectric </a:t>
                      </a:r>
                    </a:p>
                  </a:txBody>
                  <a:tcPr anchor="ctr">
                    <a:solidFill>
                      <a:schemeClr val="accent2">
                        <a:lumMod val="20000"/>
                        <a:lumOff val="80000"/>
                      </a:schemeClr>
                    </a:solidFill>
                  </a:tcPr>
                </a:tc>
                <a:tc>
                  <a:txBody>
                    <a:bodyPr/>
                    <a:lstStyle/>
                    <a:p>
                      <a:pPr algn="ctr"/>
                      <a:r>
                        <a:rPr lang="en-GB" sz="1200" b="1" i="1" dirty="0">
                          <a:solidFill>
                            <a:schemeClr val="tx1"/>
                          </a:solidFill>
                        </a:rPr>
                        <a:t>Falling water spins a turbine </a:t>
                      </a:r>
                    </a:p>
                  </a:txBody>
                  <a:tcPr anchor="ctr"/>
                </a:tc>
                <a:tc>
                  <a:txBody>
                    <a:bodyPr/>
                    <a:lstStyle/>
                    <a:p>
                      <a:pPr algn="ctr"/>
                      <a:r>
                        <a:rPr lang="en-GB" sz="1200" b="0" i="0" dirty="0">
                          <a:solidFill>
                            <a:schemeClr val="tx1"/>
                          </a:solidFill>
                        </a:rPr>
                        <a:t>Generating electricity</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Renewable. </a:t>
                      </a:r>
                      <a:r>
                        <a:rPr lang="en-GB" sz="1200" b="0" i="0" dirty="0">
                          <a:solidFill>
                            <a:schemeClr val="tx1"/>
                          </a:solidFill>
                        </a:rPr>
                        <a:t>No waste products.</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Habitats destroyed</a:t>
                      </a:r>
                      <a:r>
                        <a:rPr lang="en-US" sz="1200" baseline="0" dirty="0"/>
                        <a:t> when dam is built.</a:t>
                      </a:r>
                      <a:r>
                        <a:rPr lang="en-US" sz="1200" dirty="0"/>
                        <a:t> </a:t>
                      </a:r>
                    </a:p>
                  </a:txBody>
                  <a:tcPr anchor="ctr"/>
                </a:tc>
                <a:extLst>
                  <a:ext uri="{0D108BD9-81ED-4DB2-BD59-A6C34878D82A}">
                    <a16:rowId xmlns:a16="http://schemas.microsoft.com/office/drawing/2014/main" val="10005"/>
                  </a:ext>
                </a:extLst>
              </a:tr>
              <a:tr h="50404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Wind</a:t>
                      </a:r>
                    </a:p>
                  </a:txBody>
                  <a:tcPr anchor="ctr">
                    <a:solidFill>
                      <a:schemeClr val="accent2">
                        <a:lumMod val="20000"/>
                        <a:lumOff val="80000"/>
                      </a:schemeClr>
                    </a:solidFill>
                  </a:tcPr>
                </a:tc>
                <a:tc>
                  <a:txBody>
                    <a:bodyPr/>
                    <a:lstStyle/>
                    <a:p>
                      <a:pPr algn="ctr"/>
                      <a:r>
                        <a:rPr lang="en-GB" sz="1200" b="1" i="1" dirty="0">
                          <a:solidFill>
                            <a:schemeClr val="tx1"/>
                          </a:solidFill>
                        </a:rPr>
                        <a:t>Movement causes turbine</a:t>
                      </a:r>
                      <a:r>
                        <a:rPr lang="en-GB" sz="1200" b="1" i="1" baseline="0" dirty="0">
                          <a:solidFill>
                            <a:schemeClr val="tx1"/>
                          </a:solidFill>
                        </a:rPr>
                        <a:t> to spin which turns a generator</a:t>
                      </a:r>
                      <a:endParaRPr lang="en-GB" sz="1200" b="1" i="1" dirty="0">
                        <a:solidFill>
                          <a:schemeClr val="tx1"/>
                        </a:solidFill>
                      </a:endParaRPr>
                    </a:p>
                  </a:txBody>
                  <a:tcPr anchor="ctr"/>
                </a:tc>
                <a:tc>
                  <a:txBody>
                    <a:bodyPr/>
                    <a:lstStyle/>
                    <a:p>
                      <a:pPr algn="ctr"/>
                      <a:r>
                        <a:rPr lang="en-GB" sz="1200" b="0" i="0" dirty="0">
                          <a:solidFill>
                            <a:schemeClr val="tx1"/>
                          </a:solidFill>
                        </a:rPr>
                        <a:t>Generating electricity</a:t>
                      </a:r>
                    </a:p>
                  </a:txBody>
                  <a:tcPr anchor="ctr"/>
                </a:tc>
                <a:tc>
                  <a:txBody>
                    <a:bodyPr/>
                    <a:lstStyle/>
                    <a:p>
                      <a:pPr marL="171450" indent="-171450" algn="l">
                        <a:buFont typeface="Arial" panose="020B0604020202020204" pitchFamily="34" charset="0"/>
                        <a:buChar char="•"/>
                      </a:pPr>
                      <a:r>
                        <a:rPr lang="en-GB" sz="1200" dirty="0"/>
                        <a:t>Renewable. </a:t>
                      </a:r>
                      <a:r>
                        <a:rPr lang="en-GB" sz="1200" b="0" i="0" dirty="0">
                          <a:solidFill>
                            <a:schemeClr val="tx1"/>
                          </a:solidFill>
                        </a:rPr>
                        <a:t>No waste products.</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Unreliable – wind</a:t>
                      </a:r>
                      <a:r>
                        <a:rPr lang="en-US" sz="1200" baseline="0" dirty="0"/>
                        <a:t> varies.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Visual and noise pollution.</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 Dangerous to migrating birds.</a:t>
                      </a:r>
                      <a:endParaRPr lang="en-US" sz="1200" dirty="0"/>
                    </a:p>
                  </a:txBody>
                  <a:tcPr anchor="ctr"/>
                </a:tc>
                <a:extLst>
                  <a:ext uri="{0D108BD9-81ED-4DB2-BD59-A6C34878D82A}">
                    <a16:rowId xmlns:a16="http://schemas.microsoft.com/office/drawing/2014/main" val="10006"/>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Solar</a:t>
                      </a:r>
                    </a:p>
                  </a:txBody>
                  <a:tcPr anchor="ctr">
                    <a:solidFill>
                      <a:schemeClr val="accent2">
                        <a:lumMod val="20000"/>
                        <a:lumOff val="80000"/>
                      </a:schemeClr>
                    </a:solidFill>
                  </a:tcPr>
                </a:tc>
                <a:tc>
                  <a:txBody>
                    <a:bodyPr/>
                    <a:lstStyle/>
                    <a:p>
                      <a:pPr algn="ctr"/>
                      <a:r>
                        <a:rPr lang="en-GB" sz="1200" b="1" i="1" dirty="0">
                          <a:solidFill>
                            <a:schemeClr val="tx1"/>
                          </a:solidFill>
                        </a:rPr>
                        <a:t>Directly heats objects in solar panels or sunlight captured</a:t>
                      </a:r>
                      <a:r>
                        <a:rPr lang="en-GB" sz="1200" b="1" i="1" baseline="0" dirty="0">
                          <a:solidFill>
                            <a:schemeClr val="tx1"/>
                          </a:solidFill>
                        </a:rPr>
                        <a:t> in photovoltaic cells </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p>
                      <a:pPr algn="ctr"/>
                      <a:r>
                        <a:rPr lang="en-GB" sz="1200" b="0" i="0" dirty="0">
                          <a:solidFill>
                            <a:schemeClr val="tx1"/>
                          </a:solidFill>
                        </a:rPr>
                        <a:t>and some heating </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Renewable. </a:t>
                      </a:r>
                      <a:r>
                        <a:rPr lang="en-GB" sz="1200" b="0" i="0" dirty="0">
                          <a:solidFill>
                            <a:schemeClr val="tx1"/>
                          </a:solidFill>
                        </a:rPr>
                        <a:t>No waste products.</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chemeClr val="tx1"/>
                          </a:solidFill>
                        </a:rPr>
                        <a:t>Making and installing solar panels is expensive.</a:t>
                      </a:r>
                      <a:r>
                        <a:rPr lang="en-GB" sz="1200" b="0" i="0" baseline="0" dirty="0">
                          <a:solidFill>
                            <a:schemeClr val="tx1"/>
                          </a:solidFill>
                        </a:rPr>
                        <a:t>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Unreliable due to light intensity.</a:t>
                      </a:r>
                    </a:p>
                  </a:txBody>
                  <a:tcPr anchor="ctr"/>
                </a:tc>
                <a:extLst>
                  <a:ext uri="{0D108BD9-81ED-4DB2-BD59-A6C34878D82A}">
                    <a16:rowId xmlns:a16="http://schemas.microsoft.com/office/drawing/2014/main" val="10007"/>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a:t>Geothermal</a:t>
                      </a:r>
                    </a:p>
                  </a:txBody>
                  <a:tcPr anchor="ctr">
                    <a:solidFill>
                      <a:schemeClr val="accent2">
                        <a:lumMod val="20000"/>
                        <a:lumOff val="80000"/>
                      </a:schemeClr>
                    </a:solidFill>
                  </a:tcPr>
                </a:tc>
                <a:tc>
                  <a:txBody>
                    <a:bodyPr/>
                    <a:lstStyle/>
                    <a:p>
                      <a:pPr algn="ctr"/>
                      <a:r>
                        <a:rPr lang="en-GB" sz="1200" b="1" i="1" dirty="0">
                          <a:solidFill>
                            <a:schemeClr val="tx1"/>
                          </a:solidFill>
                        </a:rPr>
                        <a:t>Hot rocks under the</a:t>
                      </a:r>
                      <a:r>
                        <a:rPr lang="en-GB" sz="1200" b="1" i="1" baseline="0" dirty="0">
                          <a:solidFill>
                            <a:schemeClr val="tx1"/>
                          </a:solidFill>
                        </a:rPr>
                        <a:t> ground heats water to produce steam to turn turbine</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and heating</a:t>
                      </a:r>
                      <a:r>
                        <a:rPr lang="en-GB" sz="1200" b="0" i="0" baseline="0" dirty="0">
                          <a:solidFill>
                            <a:schemeClr val="tx1"/>
                          </a:solidFill>
                        </a:rPr>
                        <a:t> </a:t>
                      </a:r>
                      <a:endParaRPr lang="en-GB" sz="1200" b="0" i="0" dirty="0">
                        <a:solidFill>
                          <a:schemeClr val="tx1"/>
                        </a:solidFill>
                      </a:endParaRPr>
                    </a:p>
                  </a:txBody>
                  <a:tcPr anchor="ctr"/>
                </a:tc>
                <a:tc>
                  <a:txBody>
                    <a:bodyPr/>
                    <a:lstStyle/>
                    <a:p>
                      <a:pPr marL="171450" indent="-171450" algn="l">
                        <a:buFont typeface="Arial" panose="020B0604020202020204" pitchFamily="34" charset="0"/>
                        <a:buChar char="•"/>
                      </a:pPr>
                      <a:r>
                        <a:rPr lang="en-GB" sz="1200" dirty="0"/>
                        <a:t>Renewable. </a:t>
                      </a:r>
                      <a:r>
                        <a:rPr lang="en-GB" sz="1200" b="0" i="0" dirty="0">
                          <a:solidFill>
                            <a:schemeClr val="tx1"/>
                          </a:solidFill>
                        </a:rPr>
                        <a:t>Clean.  No greenhouse gases produced.</a:t>
                      </a:r>
                    </a:p>
                  </a:txBody>
                  <a:tcPr anchor="ctr"/>
                </a:tc>
                <a:tc>
                  <a:txBody>
                    <a:bodyPr/>
                    <a:lstStyle/>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Limited to a small number of countries.  </a:t>
                      </a:r>
                    </a:p>
                    <a:p>
                      <a:pPr marL="171450" marR="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Geothermal</a:t>
                      </a:r>
                      <a:r>
                        <a:rPr lang="en-US" sz="1200" baseline="0" dirty="0"/>
                        <a:t> power stations can  cause earthquake tremors.</a:t>
                      </a:r>
                      <a:endParaRPr lang="en-US" sz="1200" dirty="0"/>
                    </a:p>
                  </a:txBody>
                  <a:tcPr anchor="ctr"/>
                </a:tc>
                <a:extLst>
                  <a:ext uri="{0D108BD9-81ED-4DB2-BD59-A6C34878D82A}">
                    <a16:rowId xmlns:a16="http://schemas.microsoft.com/office/drawing/2014/main" val="10008"/>
                  </a:ext>
                </a:extLst>
              </a:tr>
            </a:tbl>
          </a:graphicData>
        </a:graphic>
      </p:graphicFrame>
      <p:cxnSp>
        <p:nvCxnSpPr>
          <p:cNvPr id="38" name="Straight Connector 37"/>
          <p:cNvCxnSpPr/>
          <p:nvPr/>
        </p:nvCxnSpPr>
        <p:spPr>
          <a:xfrm>
            <a:off x="-46534" y="5454400"/>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21197" y="7383439"/>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A747307F-380E-42BB-8EC7-AA8DD4DECE66}"/>
              </a:ext>
            </a:extLst>
          </p:cNvPr>
          <p:cNvSpPr/>
          <p:nvPr/>
        </p:nvSpPr>
        <p:spPr>
          <a:xfrm>
            <a:off x="36548" y="5987175"/>
            <a:ext cx="945406" cy="856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3</a:t>
            </a:r>
            <a:endParaRPr lang="en-GB" sz="3600" dirty="0"/>
          </a:p>
        </p:txBody>
      </p:sp>
      <p:sp>
        <p:nvSpPr>
          <p:cNvPr id="57" name="Oval 56">
            <a:extLst>
              <a:ext uri="{FF2B5EF4-FFF2-40B4-BE49-F238E27FC236}">
                <a16:creationId xmlns:a16="http://schemas.microsoft.com/office/drawing/2014/main" id="{A747307F-380E-42BB-8EC7-AA8DD4DECE66}"/>
              </a:ext>
            </a:extLst>
          </p:cNvPr>
          <p:cNvSpPr/>
          <p:nvPr/>
        </p:nvSpPr>
        <p:spPr>
          <a:xfrm>
            <a:off x="14173" y="7891015"/>
            <a:ext cx="945406" cy="856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smtClean="0"/>
              <a:t>4</a:t>
            </a:r>
            <a:endParaRPr lang="en-GB" sz="3600" dirty="0"/>
          </a:p>
        </p:txBody>
      </p:sp>
    </p:spTree>
    <p:extLst>
      <p:ext uri="{BB962C8B-B14F-4D97-AF65-F5344CB8AC3E}">
        <p14:creationId xmlns:p14="http://schemas.microsoft.com/office/powerpoint/2010/main" val="3325247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 name="Table 73">
            <a:extLst>
              <a:ext uri="{FF2B5EF4-FFF2-40B4-BE49-F238E27FC236}">
                <a16:creationId xmlns:a16="http://schemas.microsoft.com/office/drawing/2014/main" id="{C683AC5E-8A45-4085-B01C-83B80DB3ABED}"/>
              </a:ext>
            </a:extLst>
          </p:cNvPr>
          <p:cNvGraphicFramePr>
            <a:graphicFrameLocks noGrp="1"/>
          </p:cNvGraphicFramePr>
          <p:nvPr>
            <p:extLst/>
          </p:nvPr>
        </p:nvGraphicFramePr>
        <p:xfrm>
          <a:off x="1896677" y="4989647"/>
          <a:ext cx="3671302" cy="2650489"/>
        </p:xfrm>
        <a:graphic>
          <a:graphicData uri="http://schemas.openxmlformats.org/drawingml/2006/table">
            <a:tbl>
              <a:tblPr firstRow="1" bandRow="1">
                <a:tableStyleId>{5940675A-B579-460E-94D1-54222C63F5DA}</a:tableStyleId>
              </a:tblPr>
              <a:tblGrid>
                <a:gridCol w="1835651">
                  <a:extLst>
                    <a:ext uri="{9D8B030D-6E8A-4147-A177-3AD203B41FA5}">
                      <a16:colId xmlns:a16="http://schemas.microsoft.com/office/drawing/2014/main" val="20000"/>
                    </a:ext>
                  </a:extLst>
                </a:gridCol>
                <a:gridCol w="1835651">
                  <a:extLst>
                    <a:ext uri="{9D8B030D-6E8A-4147-A177-3AD203B41FA5}">
                      <a16:colId xmlns:a16="http://schemas.microsoft.com/office/drawing/2014/main" val="649087537"/>
                    </a:ext>
                  </a:extLst>
                </a:gridCol>
              </a:tblGrid>
              <a:tr h="479681">
                <a:tc gridSpan="2">
                  <a:txBody>
                    <a:bodyPr/>
                    <a:lstStyle/>
                    <a:p>
                      <a:pPr algn="ctr"/>
                      <a:r>
                        <a:rPr lang="en-GB" sz="1200" b="1" dirty="0">
                          <a:solidFill>
                            <a:schemeClr val="tx1"/>
                          </a:solidFill>
                        </a:rPr>
                        <a:t>The activity of enzymes is affected by changes in temperature and pH</a:t>
                      </a:r>
                    </a:p>
                  </a:txBody>
                  <a:tcPr anchor="ctr">
                    <a:solidFill>
                      <a:srgbClr val="00B050"/>
                    </a:solidFill>
                  </a:tcPr>
                </a:tc>
                <a:tc hMerge="1">
                  <a:txBody>
                    <a:bodyPr/>
                    <a:lstStyle/>
                    <a:p>
                      <a:endParaRPr lang="en-GB"/>
                    </a:p>
                  </a:txBody>
                  <a:tcPr/>
                </a:tc>
                <a:extLst>
                  <a:ext uri="{0D108BD9-81ED-4DB2-BD59-A6C34878D82A}">
                    <a16:rowId xmlns:a16="http://schemas.microsoft.com/office/drawing/2014/main" val="10000"/>
                  </a:ext>
                </a:extLst>
              </a:tr>
              <a:tr h="67155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schemeClr val="tx1"/>
                          </a:solidFill>
                          <a:effectLst/>
                          <a:uLnTx/>
                          <a:uFillTx/>
                          <a:latin typeface="Calibri" panose="020F0502020204030204"/>
                          <a:ea typeface="+mn-ea"/>
                          <a:cs typeface="+mn-cs"/>
                        </a:rPr>
                        <a:t>Enzymes activity has an optimum temperature</a:t>
                      </a:r>
                    </a:p>
                  </a:txBody>
                  <a:tcPr anchor="ctr">
                    <a:no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schemeClr val="tx1"/>
                          </a:solidFill>
                          <a:effectLst/>
                          <a:uLnTx/>
                          <a:uFillTx/>
                          <a:latin typeface="Calibri" panose="020F0502020204030204"/>
                          <a:ea typeface="+mn-ea"/>
                          <a:cs typeface="+mn-cs"/>
                        </a:rPr>
                        <a:t>Enzyme activity has an optimum pH</a:t>
                      </a:r>
                    </a:p>
                  </a:txBody>
                  <a:tcPr anchor="ctr">
                    <a:noFill/>
                  </a:tcPr>
                </a:tc>
                <a:extLst>
                  <a:ext uri="{0D108BD9-81ED-4DB2-BD59-A6C34878D82A}">
                    <a16:rowId xmlns:a16="http://schemas.microsoft.com/office/drawing/2014/main" val="10001"/>
                  </a:ext>
                </a:extLst>
              </a:tr>
              <a:tr h="1499254">
                <a:tc>
                  <a:txBody>
                    <a:bodyPr/>
                    <a:lstStyle/>
                    <a:p>
                      <a:pPr algn="ctr"/>
                      <a:endParaRPr lang="en-GB" sz="1200" b="0" dirty="0"/>
                    </a:p>
                  </a:txBody>
                  <a:tcPr anchor="ctr">
                    <a:noFill/>
                  </a:tcPr>
                </a:tc>
                <a:tc>
                  <a:txBody>
                    <a:bodyPr/>
                    <a:lstStyle/>
                    <a:p>
                      <a:pPr algn="ctr"/>
                      <a:endParaRPr lang="en-GB" sz="1200" b="0" dirty="0"/>
                    </a:p>
                  </a:txBody>
                  <a:tcPr anchor="ctr">
                    <a:noFill/>
                  </a:tcPr>
                </a:tc>
                <a:extLst>
                  <a:ext uri="{0D108BD9-81ED-4DB2-BD59-A6C34878D82A}">
                    <a16:rowId xmlns:a16="http://schemas.microsoft.com/office/drawing/2014/main" val="10002"/>
                  </a:ext>
                </a:extLst>
              </a:tr>
            </a:tbl>
          </a:graphicData>
        </a:graphic>
      </p:graphicFrame>
      <p:grpSp>
        <p:nvGrpSpPr>
          <p:cNvPr id="59" name="Group 58"/>
          <p:cNvGrpSpPr/>
          <p:nvPr/>
        </p:nvGrpSpPr>
        <p:grpSpPr>
          <a:xfrm>
            <a:off x="8935692" y="0"/>
            <a:ext cx="3865908" cy="3459352"/>
            <a:chOff x="6718116" y="830503"/>
            <a:chExt cx="5939556" cy="5268464"/>
          </a:xfrm>
        </p:grpSpPr>
        <p:pic>
          <p:nvPicPr>
            <p:cNvPr id="95" name="Picture 9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091" y="830503"/>
              <a:ext cx="3010222" cy="5268464"/>
            </a:xfrm>
            <a:prstGeom prst="rect">
              <a:avLst/>
            </a:prstGeom>
          </p:spPr>
        </p:pic>
        <p:sp>
          <p:nvSpPr>
            <p:cNvPr id="96" name="Rectangle 95"/>
            <p:cNvSpPr/>
            <p:nvPr/>
          </p:nvSpPr>
          <p:spPr>
            <a:xfrm>
              <a:off x="7243698" y="3529274"/>
              <a:ext cx="1384426" cy="34854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sz="1600" dirty="0">
                  <a:solidFill>
                    <a:schemeClr val="tx1"/>
                  </a:solidFill>
                </a:rPr>
                <a:t>liver</a:t>
              </a:r>
            </a:p>
          </p:txBody>
        </p:sp>
        <p:cxnSp>
          <p:nvCxnSpPr>
            <p:cNvPr id="97" name="Straight Arrow Connector 96"/>
            <p:cNvCxnSpPr/>
            <p:nvPr/>
          </p:nvCxnSpPr>
          <p:spPr>
            <a:xfrm>
              <a:off x="8628124" y="3703549"/>
              <a:ext cx="889002" cy="1"/>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98" name="Rectangle 97"/>
            <p:cNvSpPr/>
            <p:nvPr/>
          </p:nvSpPr>
          <p:spPr>
            <a:xfrm>
              <a:off x="10571174" y="2036802"/>
              <a:ext cx="2086498" cy="36968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solidFill>
                    <a:schemeClr val="tx1"/>
                  </a:solidFill>
                </a:rPr>
                <a:t>oesophagus</a:t>
              </a:r>
            </a:p>
          </p:txBody>
        </p:sp>
        <p:cxnSp>
          <p:nvCxnSpPr>
            <p:cNvPr id="99" name="Straight Arrow Connector 98"/>
            <p:cNvCxnSpPr/>
            <p:nvPr/>
          </p:nvCxnSpPr>
          <p:spPr>
            <a:xfrm flipH="1">
              <a:off x="10001201" y="2412429"/>
              <a:ext cx="839657" cy="486136"/>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00" name="Rectangle 99"/>
            <p:cNvSpPr/>
            <p:nvPr/>
          </p:nvSpPr>
          <p:spPr>
            <a:xfrm>
              <a:off x="11003566" y="3671119"/>
              <a:ext cx="1384426" cy="34855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solidFill>
                    <a:schemeClr val="tx1"/>
                  </a:solidFill>
                </a:rPr>
                <a:t>stomach</a:t>
              </a:r>
            </a:p>
          </p:txBody>
        </p:sp>
        <p:cxnSp>
          <p:nvCxnSpPr>
            <p:cNvPr id="101" name="Straight Arrow Connector 100"/>
            <p:cNvCxnSpPr/>
            <p:nvPr/>
          </p:nvCxnSpPr>
          <p:spPr>
            <a:xfrm flipH="1">
              <a:off x="10382679" y="3808676"/>
              <a:ext cx="679478" cy="38648"/>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02" name="Rectangle 101"/>
            <p:cNvSpPr/>
            <p:nvPr/>
          </p:nvSpPr>
          <p:spPr>
            <a:xfrm>
              <a:off x="10840859" y="4724178"/>
              <a:ext cx="1547131" cy="35946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solidFill>
                    <a:schemeClr val="tx1"/>
                  </a:solidFill>
                </a:rPr>
                <a:t>large intestines</a:t>
              </a:r>
            </a:p>
          </p:txBody>
        </p:sp>
        <p:cxnSp>
          <p:nvCxnSpPr>
            <p:cNvPr id="103" name="Straight Arrow Connector 102"/>
            <p:cNvCxnSpPr/>
            <p:nvPr/>
          </p:nvCxnSpPr>
          <p:spPr>
            <a:xfrm flipH="1">
              <a:off x="10589950" y="4885042"/>
              <a:ext cx="413615" cy="1929"/>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04" name="Rectangle 103"/>
            <p:cNvSpPr/>
            <p:nvPr/>
          </p:nvSpPr>
          <p:spPr>
            <a:xfrm>
              <a:off x="7141958" y="4694460"/>
              <a:ext cx="1800237" cy="452874"/>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sz="1600" dirty="0">
                  <a:solidFill>
                    <a:schemeClr val="tx1"/>
                  </a:solidFill>
                </a:rPr>
                <a:t>small intestines</a:t>
              </a:r>
            </a:p>
          </p:txBody>
        </p:sp>
        <p:cxnSp>
          <p:nvCxnSpPr>
            <p:cNvPr id="105" name="Straight Arrow Connector 104"/>
            <p:cNvCxnSpPr/>
            <p:nvPr/>
          </p:nvCxnSpPr>
          <p:spPr>
            <a:xfrm>
              <a:off x="8624462" y="4199004"/>
              <a:ext cx="889002" cy="2"/>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06" name="Rectangle 105"/>
            <p:cNvSpPr/>
            <p:nvPr/>
          </p:nvSpPr>
          <p:spPr>
            <a:xfrm>
              <a:off x="6718116" y="4016389"/>
              <a:ext cx="1910007" cy="328553"/>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sz="1600" dirty="0">
                  <a:solidFill>
                    <a:schemeClr val="tx1"/>
                  </a:solidFill>
                </a:rPr>
                <a:t>gall bladder</a:t>
              </a:r>
            </a:p>
          </p:txBody>
        </p:sp>
        <p:cxnSp>
          <p:nvCxnSpPr>
            <p:cNvPr id="107" name="Straight Arrow Connector 106"/>
            <p:cNvCxnSpPr/>
            <p:nvPr/>
          </p:nvCxnSpPr>
          <p:spPr>
            <a:xfrm flipV="1">
              <a:off x="8628124" y="3898678"/>
              <a:ext cx="1035581" cy="300326"/>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08" name="Rectangle 107"/>
            <p:cNvSpPr/>
            <p:nvPr/>
          </p:nvSpPr>
          <p:spPr>
            <a:xfrm>
              <a:off x="10840859" y="4132018"/>
              <a:ext cx="1712383" cy="38527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solidFill>
                    <a:schemeClr val="tx1"/>
                  </a:solidFill>
                </a:rPr>
                <a:t>pancreas</a:t>
              </a:r>
            </a:p>
          </p:txBody>
        </p:sp>
        <p:cxnSp>
          <p:nvCxnSpPr>
            <p:cNvPr id="109" name="Straight Arrow Connector 108"/>
            <p:cNvCxnSpPr>
              <a:stCxn id="108" idx="1"/>
            </p:cNvCxnSpPr>
            <p:nvPr/>
          </p:nvCxnSpPr>
          <p:spPr>
            <a:xfrm flipH="1">
              <a:off x="9880518" y="4324653"/>
              <a:ext cx="960341" cy="20289"/>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10" name="Rectangle 109"/>
            <p:cNvSpPr/>
            <p:nvPr/>
          </p:nvSpPr>
          <p:spPr>
            <a:xfrm>
              <a:off x="7614412" y="1679661"/>
              <a:ext cx="1384426" cy="34854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sz="1600" dirty="0">
                  <a:solidFill>
                    <a:schemeClr val="tx1"/>
                  </a:solidFill>
                </a:rPr>
                <a:t>mouth</a:t>
              </a:r>
            </a:p>
          </p:txBody>
        </p:sp>
        <p:cxnSp>
          <p:nvCxnSpPr>
            <p:cNvPr id="111" name="Straight Arrow Connector 110"/>
            <p:cNvCxnSpPr/>
            <p:nvPr/>
          </p:nvCxnSpPr>
          <p:spPr>
            <a:xfrm>
              <a:off x="8917653" y="1868421"/>
              <a:ext cx="440680" cy="0"/>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12" name="Rectangle 111"/>
            <p:cNvSpPr/>
            <p:nvPr/>
          </p:nvSpPr>
          <p:spPr>
            <a:xfrm>
              <a:off x="11003565" y="5729679"/>
              <a:ext cx="1384426" cy="34854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solidFill>
                    <a:schemeClr val="tx1"/>
                  </a:solidFill>
                </a:rPr>
                <a:t>anus</a:t>
              </a:r>
            </a:p>
          </p:txBody>
        </p:sp>
        <p:cxnSp>
          <p:nvCxnSpPr>
            <p:cNvPr id="113" name="Straight Arrow Connector 112"/>
            <p:cNvCxnSpPr/>
            <p:nvPr/>
          </p:nvCxnSpPr>
          <p:spPr>
            <a:xfrm flipH="1">
              <a:off x="9924496" y="5903953"/>
              <a:ext cx="1079069" cy="0"/>
            </a:xfrm>
            <a:prstGeom prst="straightConnector1">
              <a:avLst/>
            </a:prstGeom>
            <a:ln w="22225">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grpSp>
      <p:sp>
        <p:nvSpPr>
          <p:cNvPr id="4" name="Rectangle 3"/>
          <p:cNvSpPr/>
          <p:nvPr/>
        </p:nvSpPr>
        <p:spPr>
          <a:xfrm>
            <a:off x="5313187" y="3998214"/>
            <a:ext cx="1821172" cy="646331"/>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ORGANISATION Spring 1</a:t>
            </a:r>
            <a:endParaRPr lang="en-GB" sz="1800" dirty="0">
              <a:solidFill>
                <a:schemeClr val="tx1"/>
              </a:solidFill>
              <a:ea typeface="Verdana" panose="020B0604030504040204" pitchFamily="34" charset="0"/>
              <a:cs typeface="Verdana" panose="020B0604030504040204" pitchFamily="34" charset="0"/>
            </a:endParaRPr>
          </a:p>
        </p:txBody>
      </p:sp>
      <p:sp>
        <p:nvSpPr>
          <p:cNvPr id="148" name="Rectangle 147"/>
          <p:cNvSpPr/>
          <p:nvPr/>
        </p:nvSpPr>
        <p:spPr>
          <a:xfrm>
            <a:off x="154233" y="102664"/>
            <a:ext cx="4730723" cy="48947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smtClean="0">
                <a:solidFill>
                  <a:schemeClr val="tx1"/>
                </a:solidFill>
              </a:rPr>
              <a:t>1) Cells</a:t>
            </a:r>
            <a:r>
              <a:rPr lang="en-GB" sz="1800" b="1" dirty="0">
                <a:solidFill>
                  <a:schemeClr val="tx1"/>
                </a:solidFill>
              </a:rPr>
              <a:t>, tissues, organs and systems </a:t>
            </a:r>
          </a:p>
        </p:txBody>
      </p:sp>
      <p:graphicFrame>
        <p:nvGraphicFramePr>
          <p:cNvPr id="372" name="Table 371"/>
          <p:cNvGraphicFramePr>
            <a:graphicFrameLocks noGrp="1"/>
          </p:cNvGraphicFramePr>
          <p:nvPr>
            <p:extLst>
              <p:ext uri="{D42A27DB-BD31-4B8C-83A1-F6EECF244321}">
                <p14:modId xmlns:p14="http://schemas.microsoft.com/office/powerpoint/2010/main" val="2483696836"/>
              </p:ext>
            </p:extLst>
          </p:nvPr>
        </p:nvGraphicFramePr>
        <p:xfrm>
          <a:off x="94325" y="704431"/>
          <a:ext cx="5064356" cy="3549786"/>
        </p:xfrm>
        <a:graphic>
          <a:graphicData uri="http://schemas.openxmlformats.org/drawingml/2006/table">
            <a:tbl>
              <a:tblPr firstRow="1" bandRow="1">
                <a:tableStyleId>{5940675A-B579-460E-94D1-54222C63F5DA}</a:tableStyleId>
              </a:tblPr>
              <a:tblGrid>
                <a:gridCol w="823075">
                  <a:extLst>
                    <a:ext uri="{9D8B030D-6E8A-4147-A177-3AD203B41FA5}">
                      <a16:colId xmlns:a16="http://schemas.microsoft.com/office/drawing/2014/main" val="20000"/>
                    </a:ext>
                  </a:extLst>
                </a:gridCol>
                <a:gridCol w="1241711">
                  <a:extLst>
                    <a:ext uri="{9D8B030D-6E8A-4147-A177-3AD203B41FA5}">
                      <a16:colId xmlns:a16="http://schemas.microsoft.com/office/drawing/2014/main" val="20001"/>
                    </a:ext>
                  </a:extLst>
                </a:gridCol>
                <a:gridCol w="1241711">
                  <a:extLst>
                    <a:ext uri="{9D8B030D-6E8A-4147-A177-3AD203B41FA5}">
                      <a16:colId xmlns:a16="http://schemas.microsoft.com/office/drawing/2014/main" val="20002"/>
                    </a:ext>
                  </a:extLst>
                </a:gridCol>
                <a:gridCol w="1757859">
                  <a:extLst>
                    <a:ext uri="{9D8B030D-6E8A-4147-A177-3AD203B41FA5}">
                      <a16:colId xmlns:a16="http://schemas.microsoft.com/office/drawing/2014/main" val="20003"/>
                    </a:ext>
                  </a:extLst>
                </a:gridCol>
              </a:tblGrid>
              <a:tr h="770010">
                <a:tc>
                  <a:txBody>
                    <a:bodyPr/>
                    <a:lstStyle/>
                    <a:p>
                      <a:pPr algn="ctr"/>
                      <a:r>
                        <a:rPr lang="en-GB" sz="1200" b="1" dirty="0"/>
                        <a:t>Cells</a:t>
                      </a:r>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e.g. muscle cells</a:t>
                      </a:r>
                    </a:p>
                  </a:txBody>
                  <a:tcPr anchor="ctr"/>
                </a:tc>
                <a:tc>
                  <a:txBody>
                    <a:bodyPr/>
                    <a:lstStyle/>
                    <a:p>
                      <a:pPr algn="l"/>
                      <a:r>
                        <a:rPr lang="en-GB" sz="1200" dirty="0"/>
                        <a:t>The basic building blocks of all living organisms.</a:t>
                      </a:r>
                    </a:p>
                  </a:txBody>
                  <a:tcPr anchor="ctr"/>
                </a:tc>
                <a:extLst>
                  <a:ext uri="{0D108BD9-81ED-4DB2-BD59-A6C34878D82A}">
                    <a16:rowId xmlns:a16="http://schemas.microsoft.com/office/drawing/2014/main" val="10000"/>
                  </a:ext>
                </a:extLst>
              </a:tr>
              <a:tr h="896112">
                <a:tc>
                  <a:txBody>
                    <a:bodyPr/>
                    <a:lstStyle/>
                    <a:p>
                      <a:pPr algn="ctr"/>
                      <a:r>
                        <a:rPr lang="en-GB" sz="1200" b="1" dirty="0"/>
                        <a:t>Tissues</a:t>
                      </a:r>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e.g. muscle tissue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A group of cells with a similar structure and function.</a:t>
                      </a:r>
                    </a:p>
                  </a:txBody>
                  <a:tcPr anchor="ctr"/>
                </a:tc>
                <a:extLst>
                  <a:ext uri="{0D108BD9-81ED-4DB2-BD59-A6C34878D82A}">
                    <a16:rowId xmlns:a16="http://schemas.microsoft.com/office/drawing/2014/main" val="10001"/>
                  </a:ext>
                </a:extLst>
              </a:tr>
              <a:tr h="987552">
                <a:tc>
                  <a:txBody>
                    <a:bodyPr/>
                    <a:lstStyle/>
                    <a:p>
                      <a:pPr algn="ctr"/>
                      <a:r>
                        <a:rPr lang="en-GB" sz="1200" b="1" dirty="0"/>
                        <a:t>Organs</a:t>
                      </a:r>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e.g. the</a:t>
                      </a:r>
                      <a:r>
                        <a:rPr lang="en-GB" sz="1200" b="1" i="1" baseline="0" dirty="0">
                          <a:solidFill>
                            <a:schemeClr val="tx1"/>
                          </a:solidFill>
                        </a:rPr>
                        <a:t> heart</a:t>
                      </a:r>
                      <a:endParaRPr lang="en-GB" sz="1200" b="1" i="1" dirty="0">
                        <a:solidFill>
                          <a:schemeClr val="tx1"/>
                        </a:solidFill>
                      </a:endParaRPr>
                    </a:p>
                  </a:txBody>
                  <a:tcPr anchor="ctr"/>
                </a:tc>
                <a:tc>
                  <a:txBody>
                    <a:bodyPr/>
                    <a:lstStyle/>
                    <a:p>
                      <a:pPr algn="l"/>
                      <a:r>
                        <a:rPr lang="en-GB" sz="1200" dirty="0"/>
                        <a:t>Aggregations</a:t>
                      </a:r>
                      <a:r>
                        <a:rPr lang="en-GB" sz="1200" baseline="0" dirty="0"/>
                        <a:t> (working together) of tissues performing a specific function.</a:t>
                      </a:r>
                      <a:endParaRPr lang="en-GB" sz="1200" dirty="0"/>
                    </a:p>
                  </a:txBody>
                  <a:tcPr anchor="ctr"/>
                </a:tc>
                <a:extLst>
                  <a:ext uri="{0D108BD9-81ED-4DB2-BD59-A6C34878D82A}">
                    <a16:rowId xmlns:a16="http://schemas.microsoft.com/office/drawing/2014/main" val="10002"/>
                  </a:ext>
                </a:extLst>
              </a:tr>
              <a:tr h="896112">
                <a:tc>
                  <a:txBody>
                    <a:bodyPr/>
                    <a:lstStyle/>
                    <a:p>
                      <a:pPr algn="ctr"/>
                      <a:r>
                        <a:rPr lang="en-GB" sz="1200" b="1" dirty="0"/>
                        <a:t>Organ</a:t>
                      </a:r>
                      <a:r>
                        <a:rPr lang="en-GB" sz="1200" b="1" baseline="0" dirty="0"/>
                        <a:t> systems</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e.g.</a:t>
                      </a:r>
                      <a:r>
                        <a:rPr lang="en-GB" sz="1200" b="1" i="1" baseline="0" dirty="0">
                          <a:solidFill>
                            <a:schemeClr val="tx1"/>
                          </a:solidFill>
                        </a:rPr>
                        <a:t> the circulatory system</a:t>
                      </a:r>
                      <a:endParaRPr lang="en-GB" sz="1200" b="1" i="1" dirty="0">
                        <a:solidFill>
                          <a:schemeClr val="tx1"/>
                        </a:solidFill>
                      </a:endParaRPr>
                    </a:p>
                  </a:txBody>
                  <a:tcPr anchor="ctr"/>
                </a:tc>
                <a:tc>
                  <a:txBody>
                    <a:bodyPr/>
                    <a:lstStyle/>
                    <a:p>
                      <a:pPr algn="l"/>
                      <a:r>
                        <a:rPr lang="en-GB" sz="1200" dirty="0"/>
                        <a:t>Organs</a:t>
                      </a:r>
                      <a:r>
                        <a:rPr lang="en-GB" sz="1200" baseline="0" dirty="0"/>
                        <a:t> working together to form organ systems, which work together to form an organism.</a:t>
                      </a:r>
                      <a:endParaRPr lang="en-GB" sz="1200" dirty="0"/>
                    </a:p>
                  </a:txBody>
                  <a:tcPr anchor="ctr"/>
                </a:tc>
                <a:extLst>
                  <a:ext uri="{0D108BD9-81ED-4DB2-BD59-A6C34878D82A}">
                    <a16:rowId xmlns:a16="http://schemas.microsoft.com/office/drawing/2014/main" val="10003"/>
                  </a:ext>
                </a:extLst>
              </a:tr>
            </a:tbl>
          </a:graphicData>
        </a:graphic>
      </p:graphicFrame>
      <p:pic>
        <p:nvPicPr>
          <p:cNvPr id="8" name="Picture 7"/>
          <p:cNvPicPr>
            <a:picLocks noChangeAspect="1"/>
          </p:cNvPicPr>
          <p:nvPr/>
        </p:nvPicPr>
        <p:blipFill>
          <a:blip r:embed="rId3"/>
          <a:stretch>
            <a:fillRect/>
          </a:stretch>
        </p:blipFill>
        <p:spPr>
          <a:xfrm>
            <a:off x="1029640" y="942094"/>
            <a:ext cx="1077686" cy="254910"/>
          </a:xfrm>
          <a:prstGeom prst="rect">
            <a:avLst/>
          </a:prstGeom>
        </p:spPr>
      </p:pic>
      <p:pic>
        <p:nvPicPr>
          <p:cNvPr id="9" name="Picture 8"/>
          <p:cNvPicPr>
            <a:picLocks noChangeAspect="1"/>
          </p:cNvPicPr>
          <p:nvPr/>
        </p:nvPicPr>
        <p:blipFill>
          <a:blip r:embed="rId4"/>
          <a:stretch>
            <a:fillRect/>
          </a:stretch>
        </p:blipFill>
        <p:spPr>
          <a:xfrm>
            <a:off x="1053427" y="1546962"/>
            <a:ext cx="1083809" cy="739044"/>
          </a:xfrm>
          <a:prstGeom prst="rect">
            <a:avLst/>
          </a:prstGeom>
        </p:spPr>
      </p:pic>
      <p:pic>
        <p:nvPicPr>
          <p:cNvPr id="20" name="Picture 19"/>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32155" y="2458860"/>
            <a:ext cx="516186" cy="727636"/>
          </a:xfrm>
          <a:prstGeom prst="rect">
            <a:avLst/>
          </a:prstGeom>
        </p:spPr>
      </p:pic>
      <p:pic>
        <p:nvPicPr>
          <p:cNvPr id="1028" name="Picture 4" descr="Image result for circulatory syste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7342" y="3377351"/>
            <a:ext cx="584594" cy="767468"/>
          </a:xfrm>
          <a:prstGeom prst="rect">
            <a:avLst/>
          </a:prstGeom>
          <a:noFill/>
          <a:extLst>
            <a:ext uri="{909E8E84-426E-40DD-AFC4-6F175D3DCCD1}">
              <a14:hiddenFill xmlns:a14="http://schemas.microsoft.com/office/drawing/2010/main">
                <a:solidFill>
                  <a:srgbClr val="FFFFFF"/>
                </a:solidFill>
              </a14:hiddenFill>
            </a:ext>
          </a:extLst>
        </p:spPr>
      </p:pic>
      <p:sp>
        <p:nvSpPr>
          <p:cNvPr id="62" name="Rectangle 61"/>
          <p:cNvSpPr/>
          <p:nvPr/>
        </p:nvSpPr>
        <p:spPr>
          <a:xfrm>
            <a:off x="6319804" y="243157"/>
            <a:ext cx="3433964" cy="369332"/>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solidFill>
                  <a:schemeClr val="accent2"/>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2) The </a:t>
            </a:r>
            <a:r>
              <a:rPr lang="en-GB" sz="1800" b="1" dirty="0">
                <a:solidFill>
                  <a:schemeClr val="tx1"/>
                </a:solidFill>
                <a:ea typeface="Verdana" panose="020B0604030504040204" pitchFamily="34" charset="0"/>
                <a:cs typeface="Verdana" panose="020B0604030504040204" pitchFamily="34" charset="0"/>
              </a:rPr>
              <a:t>human digestive system</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132" name="Table 131"/>
          <p:cNvGraphicFramePr>
            <a:graphicFrameLocks noGrp="1"/>
          </p:cNvGraphicFramePr>
          <p:nvPr>
            <p:extLst>
              <p:ext uri="{D42A27DB-BD31-4B8C-83A1-F6EECF244321}">
                <p14:modId xmlns:p14="http://schemas.microsoft.com/office/powerpoint/2010/main" val="354283895"/>
              </p:ext>
            </p:extLst>
          </p:nvPr>
        </p:nvGraphicFramePr>
        <p:xfrm>
          <a:off x="5844138" y="5841501"/>
          <a:ext cx="6865192" cy="3597270"/>
        </p:xfrm>
        <a:graphic>
          <a:graphicData uri="http://schemas.openxmlformats.org/drawingml/2006/table">
            <a:tbl>
              <a:tblPr firstRow="1" bandRow="1">
                <a:tableStyleId>{5940675A-B579-460E-94D1-54222C63F5DA}</a:tableStyleId>
              </a:tblPr>
              <a:tblGrid>
                <a:gridCol w="1551501">
                  <a:extLst>
                    <a:ext uri="{9D8B030D-6E8A-4147-A177-3AD203B41FA5}">
                      <a16:colId xmlns:a16="http://schemas.microsoft.com/office/drawing/2014/main" val="20000"/>
                    </a:ext>
                  </a:extLst>
                </a:gridCol>
                <a:gridCol w="1202672">
                  <a:extLst>
                    <a:ext uri="{9D8B030D-6E8A-4147-A177-3AD203B41FA5}">
                      <a16:colId xmlns:a16="http://schemas.microsoft.com/office/drawing/2014/main" val="20001"/>
                    </a:ext>
                  </a:extLst>
                </a:gridCol>
                <a:gridCol w="1739741">
                  <a:extLst>
                    <a:ext uri="{9D8B030D-6E8A-4147-A177-3AD203B41FA5}">
                      <a16:colId xmlns:a16="http://schemas.microsoft.com/office/drawing/2014/main" val="20002"/>
                    </a:ext>
                  </a:extLst>
                </a:gridCol>
                <a:gridCol w="2371278">
                  <a:extLst>
                    <a:ext uri="{9D8B030D-6E8A-4147-A177-3AD203B41FA5}">
                      <a16:colId xmlns:a16="http://schemas.microsoft.com/office/drawing/2014/main" val="20003"/>
                    </a:ext>
                  </a:extLst>
                </a:gridCol>
              </a:tblGrid>
              <a:tr h="1001493">
                <a:tc>
                  <a:txBody>
                    <a:bodyPr/>
                    <a:lstStyle/>
                    <a:p>
                      <a:pPr algn="ctr"/>
                      <a:r>
                        <a:rPr lang="en-GB" sz="1200" b="1" dirty="0" err="1"/>
                        <a:t>Carbohydrases</a:t>
                      </a:r>
                      <a:r>
                        <a:rPr lang="en-GB" sz="1200" b="1" dirty="0"/>
                        <a:t> (e.g. amylase</a:t>
                      </a:r>
                      <a:r>
                        <a:rPr lang="en-GB" sz="1200" b="1" dirty="0" smtClean="0"/>
                        <a:t>) </a:t>
                      </a:r>
                      <a:endParaRPr lang="en-GB" sz="1200" b="1" dirty="0"/>
                    </a:p>
                  </a:txBody>
                  <a:tcPr anchor="ctr">
                    <a:solidFill>
                      <a:srgbClr val="6699FF"/>
                    </a:solidFill>
                  </a:tcPr>
                </a:tc>
                <a:tc rowSpan="4">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Made</a:t>
                      </a:r>
                      <a:r>
                        <a:rPr lang="en-GB" sz="1200" b="1" i="1" baseline="0" dirty="0">
                          <a:solidFill>
                            <a:schemeClr val="tx1"/>
                          </a:solidFill>
                        </a:rPr>
                        <a:t> in s</a:t>
                      </a:r>
                      <a:r>
                        <a:rPr lang="en-GB" sz="1200" b="1" i="1" dirty="0">
                          <a:solidFill>
                            <a:schemeClr val="tx1"/>
                          </a:solidFill>
                        </a:rPr>
                        <a:t>alivary glands, pancreas, small intestine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Break</a:t>
                      </a:r>
                      <a:r>
                        <a:rPr lang="en-US" sz="1200" baseline="0" dirty="0"/>
                        <a:t> down carbohydrates to simple sugar (e.g. amylase breaks down starch to glucose).</a:t>
                      </a:r>
                      <a:endParaRPr lang="en-US" sz="1200" dirty="0"/>
                    </a:p>
                  </a:txBody>
                  <a:tcPr anchor="ctr"/>
                </a:tc>
                <a:extLst>
                  <a:ext uri="{0D108BD9-81ED-4DB2-BD59-A6C34878D82A}">
                    <a16:rowId xmlns:a16="http://schemas.microsoft.com/office/drawing/2014/main" val="10000"/>
                  </a:ext>
                </a:extLst>
              </a:tr>
              <a:tr h="707959">
                <a:tc>
                  <a:txBody>
                    <a:bodyPr/>
                    <a:lstStyle/>
                    <a:p>
                      <a:pPr algn="ctr"/>
                      <a:r>
                        <a:rPr lang="en-GB" sz="1200" b="1" dirty="0"/>
                        <a:t>Proteases</a:t>
                      </a:r>
                    </a:p>
                  </a:txBody>
                  <a:tcPr anchor="ctr">
                    <a:solidFill>
                      <a:srgbClr val="6699FF"/>
                    </a:solidFill>
                  </a:tcPr>
                </a:tc>
                <a:tc vMerge="1">
                  <a:txBody>
                    <a:bodyPr/>
                    <a:lstStyle/>
                    <a:p>
                      <a:endParaRPr lang="en-GB"/>
                    </a:p>
                  </a:txBody>
                  <a:tcPr/>
                </a:tc>
                <a:tc>
                  <a:txBody>
                    <a:bodyPr/>
                    <a:lstStyle/>
                    <a:p>
                      <a:pPr algn="ctr"/>
                      <a:r>
                        <a:rPr lang="en-GB" sz="1200" b="1" i="1" dirty="0">
                          <a:solidFill>
                            <a:schemeClr val="tx1"/>
                          </a:solidFill>
                        </a:rPr>
                        <a:t>Made in stomach, pancreas</a:t>
                      </a:r>
                    </a:p>
                  </a:txBody>
                  <a:tcPr anchor="ctr"/>
                </a:tc>
                <a:tc>
                  <a:txBody>
                    <a:bodyPr/>
                    <a:lstStyle/>
                    <a:p>
                      <a:pPr algn="l"/>
                      <a:r>
                        <a:rPr lang="en-GB" sz="1200" dirty="0"/>
                        <a:t>Break</a:t>
                      </a:r>
                      <a:r>
                        <a:rPr lang="en-GB" sz="1200" baseline="0" dirty="0"/>
                        <a:t> down protein to amino acids.</a:t>
                      </a:r>
                      <a:endParaRPr lang="en-GB" sz="1200" dirty="0"/>
                    </a:p>
                  </a:txBody>
                  <a:tcPr anchor="ctr"/>
                </a:tc>
                <a:extLst>
                  <a:ext uri="{0D108BD9-81ED-4DB2-BD59-A6C34878D82A}">
                    <a16:rowId xmlns:a16="http://schemas.microsoft.com/office/drawing/2014/main" val="10001"/>
                  </a:ext>
                </a:extLst>
              </a:tr>
              <a:tr h="849518">
                <a:tc>
                  <a:txBody>
                    <a:bodyPr/>
                    <a:lstStyle/>
                    <a:p>
                      <a:pPr algn="ctr"/>
                      <a:r>
                        <a:rPr lang="en-GB" sz="1200" b="1" dirty="0"/>
                        <a:t>Lipases</a:t>
                      </a:r>
                    </a:p>
                  </a:txBody>
                  <a:tcPr anchor="ctr">
                    <a:solidFill>
                      <a:srgbClr val="6699FF"/>
                    </a:solidFill>
                  </a:tcPr>
                </a:tc>
                <a:tc vMerge="1">
                  <a:txBody>
                    <a:bodyPr/>
                    <a:lstStyle/>
                    <a:p>
                      <a:endParaRPr lang="en-GB"/>
                    </a:p>
                  </a:txBody>
                  <a:tcPr/>
                </a:tc>
                <a:tc>
                  <a:txBody>
                    <a:bodyPr/>
                    <a:lstStyle/>
                    <a:p>
                      <a:pPr algn="ctr"/>
                      <a:r>
                        <a:rPr lang="en-GB" sz="1200" b="1" i="1" dirty="0">
                          <a:solidFill>
                            <a:schemeClr val="tx1"/>
                          </a:solidFill>
                        </a:rPr>
                        <a:t>Made in pancreas</a:t>
                      </a:r>
                      <a:r>
                        <a:rPr lang="en-GB" sz="1200" b="1" i="1" baseline="0" dirty="0">
                          <a:solidFill>
                            <a:schemeClr val="tx1"/>
                          </a:solidFill>
                        </a:rPr>
                        <a:t> (works in small intestine)</a:t>
                      </a:r>
                      <a:endParaRPr lang="en-GB" sz="1200" b="1" i="1" dirty="0">
                        <a:solidFill>
                          <a:schemeClr val="tx1"/>
                        </a:solidFill>
                      </a:endParaRPr>
                    </a:p>
                  </a:txBody>
                  <a:tcPr anchor="ctr"/>
                </a:tc>
                <a:tc>
                  <a:txBody>
                    <a:bodyPr/>
                    <a:lstStyle/>
                    <a:p>
                      <a:pPr algn="l"/>
                      <a:r>
                        <a:rPr lang="en-GB" sz="1200" dirty="0"/>
                        <a:t>Break</a:t>
                      </a:r>
                      <a:r>
                        <a:rPr lang="en-GB" sz="1200" baseline="0" dirty="0"/>
                        <a:t> down lipids (fats) to glycerol and fatty acids).</a:t>
                      </a:r>
                      <a:endParaRPr lang="en-GB" sz="1200" dirty="0"/>
                    </a:p>
                  </a:txBody>
                  <a:tcPr anchor="ctr"/>
                </a:tc>
                <a:extLst>
                  <a:ext uri="{0D108BD9-81ED-4DB2-BD59-A6C34878D82A}">
                    <a16:rowId xmlns:a16="http://schemas.microsoft.com/office/drawing/2014/main" val="10002"/>
                  </a:ext>
                </a:extLst>
              </a:tr>
              <a:tr h="1038300">
                <a:tc>
                  <a:txBody>
                    <a:bodyPr/>
                    <a:lstStyle/>
                    <a:p>
                      <a:pPr algn="ctr"/>
                      <a:r>
                        <a:rPr lang="en-GB" sz="1200" b="1" dirty="0"/>
                        <a:t>Bile (not an enzyme)</a:t>
                      </a:r>
                    </a:p>
                  </a:txBody>
                  <a:tcPr anchor="ctr">
                    <a:solidFill>
                      <a:srgbClr val="6699FF"/>
                    </a:solidFill>
                  </a:tcPr>
                </a:tc>
                <a:tc vMerge="1">
                  <a:txBody>
                    <a:bodyPr/>
                    <a:lstStyle/>
                    <a:p>
                      <a:endParaRPr lang="en-GB"/>
                    </a:p>
                  </a:txBody>
                  <a:tcPr/>
                </a:tc>
                <a:tc>
                  <a:txBody>
                    <a:bodyPr/>
                    <a:lstStyle/>
                    <a:p>
                      <a:pPr algn="ctr"/>
                      <a:r>
                        <a:rPr lang="en-GB" sz="1200" b="1" i="1" dirty="0">
                          <a:solidFill>
                            <a:schemeClr val="tx1"/>
                          </a:solidFill>
                        </a:rPr>
                        <a:t>Made</a:t>
                      </a:r>
                      <a:r>
                        <a:rPr lang="en-GB" sz="1200" b="1" i="1" baseline="0" dirty="0">
                          <a:solidFill>
                            <a:schemeClr val="tx1"/>
                          </a:solidFill>
                        </a:rPr>
                        <a:t> in liver, stored in gall bladder.</a:t>
                      </a:r>
                      <a:endParaRPr lang="en-GB" sz="1200" b="1" i="1" dirty="0">
                        <a:solidFill>
                          <a:schemeClr val="tx1"/>
                        </a:solidFill>
                      </a:endParaRPr>
                    </a:p>
                  </a:txBody>
                  <a:tcPr anchor="ctr"/>
                </a:tc>
                <a:tc>
                  <a:txBody>
                    <a:bodyPr/>
                    <a:lstStyle/>
                    <a:p>
                      <a:pPr algn="l"/>
                      <a:r>
                        <a:rPr lang="en-GB" sz="1200" dirty="0"/>
                        <a:t>Emulsifies lipids</a:t>
                      </a:r>
                      <a:r>
                        <a:rPr lang="en-GB" sz="1200" baseline="0" dirty="0"/>
                        <a:t> to increase surface area to increase the rate of lipid break down by lipase. Changes pH to neutral for lipase to </a:t>
                      </a:r>
                      <a:r>
                        <a:rPr lang="en-GB" sz="1200" baseline="0" dirty="0" smtClean="0"/>
                        <a:t>work.</a:t>
                      </a:r>
                      <a:endParaRPr lang="en-GB" sz="1200" dirty="0"/>
                    </a:p>
                  </a:txBody>
                  <a:tcPr anchor="ctr"/>
                </a:tc>
                <a:extLst>
                  <a:ext uri="{0D108BD9-81ED-4DB2-BD59-A6C34878D82A}">
                    <a16:rowId xmlns:a16="http://schemas.microsoft.com/office/drawing/2014/main" val="10003"/>
                  </a:ext>
                </a:extLst>
              </a:tr>
            </a:tbl>
          </a:graphicData>
        </a:graphic>
      </p:graphicFrame>
      <p:pic>
        <p:nvPicPr>
          <p:cNvPr id="274" name="Picture 273"/>
          <p:cNvPicPr>
            <a:picLocks noChangeAspect="1"/>
          </p:cNvPicPr>
          <p:nvPr/>
        </p:nvPicPr>
        <p:blipFill>
          <a:blip r:embed="rId7"/>
          <a:stretch>
            <a:fillRect/>
          </a:stretch>
        </p:blipFill>
        <p:spPr>
          <a:xfrm rot="16200000">
            <a:off x="6368070" y="7219770"/>
            <a:ext cx="3108609" cy="787061"/>
          </a:xfrm>
          <a:prstGeom prst="rect">
            <a:avLst/>
          </a:prstGeom>
        </p:spPr>
      </p:pic>
      <p:sp>
        <p:nvSpPr>
          <p:cNvPr id="84" name="Rectangle 83"/>
          <p:cNvSpPr/>
          <p:nvPr/>
        </p:nvSpPr>
        <p:spPr>
          <a:xfrm>
            <a:off x="7436518" y="5142877"/>
            <a:ext cx="5189554" cy="672397"/>
          </a:xfrm>
          <a:prstGeom prst="rect">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Digestive enzymes speed up the conversion of large insoluble molecules (food) into small soluble molecules that can be absorbed into the bloodstream </a:t>
            </a:r>
          </a:p>
        </p:txBody>
      </p:sp>
      <p:graphicFrame>
        <p:nvGraphicFramePr>
          <p:cNvPr id="126" name="Table 125"/>
          <p:cNvGraphicFramePr>
            <a:graphicFrameLocks noGrp="1"/>
          </p:cNvGraphicFramePr>
          <p:nvPr>
            <p:extLst/>
          </p:nvPr>
        </p:nvGraphicFramePr>
        <p:xfrm>
          <a:off x="94324" y="6485294"/>
          <a:ext cx="1686861" cy="2951178"/>
        </p:xfrm>
        <a:graphic>
          <a:graphicData uri="http://schemas.openxmlformats.org/drawingml/2006/table">
            <a:tbl>
              <a:tblPr firstRow="1" bandRow="1">
                <a:tableStyleId>{5940675A-B579-460E-94D1-54222C63F5DA}</a:tableStyleId>
              </a:tblPr>
              <a:tblGrid>
                <a:gridCol w="1686861">
                  <a:extLst>
                    <a:ext uri="{9D8B030D-6E8A-4147-A177-3AD203B41FA5}">
                      <a16:colId xmlns:a16="http://schemas.microsoft.com/office/drawing/2014/main" val="20000"/>
                    </a:ext>
                  </a:extLst>
                </a:gridCol>
              </a:tblGrid>
              <a:tr h="702303">
                <a:tc>
                  <a:txBody>
                    <a:bodyPr/>
                    <a:lstStyle/>
                    <a:p>
                      <a:pPr algn="ctr"/>
                      <a:r>
                        <a:rPr lang="en-GB" sz="1200" b="1" dirty="0"/>
                        <a:t>The ‘lock and</a:t>
                      </a:r>
                      <a:r>
                        <a:rPr lang="en-GB" sz="1200" b="1" baseline="0" dirty="0"/>
                        <a:t> key theory’ is a simplified model to explain enzyme action</a:t>
                      </a:r>
                      <a:endParaRPr lang="en-GB" sz="1200" b="1" dirty="0"/>
                    </a:p>
                  </a:txBody>
                  <a:tcPr anchor="ctr">
                    <a:solidFill>
                      <a:srgbClr val="00B050"/>
                    </a:solidFill>
                  </a:tcPr>
                </a:tc>
                <a:extLst>
                  <a:ext uri="{0D108BD9-81ED-4DB2-BD59-A6C34878D82A}">
                    <a16:rowId xmlns:a16="http://schemas.microsoft.com/office/drawing/2014/main" val="10000"/>
                  </a:ext>
                </a:extLst>
              </a:tr>
              <a:tr h="1122378">
                <a:tc>
                  <a:txBody>
                    <a:bodyPr/>
                    <a:lstStyle/>
                    <a:p>
                      <a:pPr algn="ctr"/>
                      <a:endParaRPr lang="en-GB" sz="1200" b="1" dirty="0"/>
                    </a:p>
                  </a:txBody>
                  <a:tcPr anchor="ctr">
                    <a:noFill/>
                  </a:tcPr>
                </a:tc>
                <a:extLst>
                  <a:ext uri="{0D108BD9-81ED-4DB2-BD59-A6C34878D82A}">
                    <a16:rowId xmlns:a16="http://schemas.microsoft.com/office/drawing/2014/main" val="10001"/>
                  </a:ext>
                </a:extLst>
              </a:tr>
              <a:tr h="902960">
                <a:tc>
                  <a:txBody>
                    <a:bodyPr/>
                    <a:lstStyle/>
                    <a:p>
                      <a:pPr algn="ctr"/>
                      <a:r>
                        <a:rPr lang="en-GB" sz="1200" b="0" dirty="0"/>
                        <a:t>Enzymes catalyse specific reactions in</a:t>
                      </a:r>
                      <a:r>
                        <a:rPr lang="en-GB" sz="1200" b="0" baseline="0" dirty="0"/>
                        <a:t> living organisms due to the shape of their active site</a:t>
                      </a:r>
                      <a:endParaRPr lang="en-GB" sz="1200" b="0" dirty="0"/>
                    </a:p>
                  </a:txBody>
                  <a:tcPr anchor="ctr">
                    <a:noFill/>
                  </a:tcPr>
                </a:tc>
                <a:extLst>
                  <a:ext uri="{0D108BD9-81ED-4DB2-BD59-A6C34878D82A}">
                    <a16:rowId xmlns:a16="http://schemas.microsoft.com/office/drawing/2014/main" val="10002"/>
                  </a:ext>
                </a:extLst>
              </a:tr>
            </a:tbl>
          </a:graphicData>
        </a:graphic>
      </p:graphicFrame>
      <p:sp>
        <p:nvSpPr>
          <p:cNvPr id="127" name="Rectangle 126"/>
          <p:cNvSpPr/>
          <p:nvPr/>
        </p:nvSpPr>
        <p:spPr>
          <a:xfrm>
            <a:off x="94325" y="4989647"/>
            <a:ext cx="1615224" cy="138622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Enzymes catalyse (increase the rate of) specific reactions in living organisms</a:t>
            </a:r>
          </a:p>
        </p:txBody>
      </p:sp>
      <p:sp>
        <p:nvSpPr>
          <p:cNvPr id="143" name="Rectangle 142"/>
          <p:cNvSpPr/>
          <p:nvPr/>
        </p:nvSpPr>
        <p:spPr>
          <a:xfrm rot="21573779">
            <a:off x="129861" y="4524509"/>
            <a:ext cx="1948692" cy="375900"/>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3) Enzymes </a:t>
            </a:r>
            <a:endParaRPr lang="en-GB" sz="1800" b="1" dirty="0">
              <a:solidFill>
                <a:schemeClr val="tx1"/>
              </a:solidFill>
              <a:ea typeface="Verdana" panose="020B0604030504040204" pitchFamily="34" charset="0"/>
              <a:cs typeface="Verdana" panose="020B0604030504040204" pitchFamily="34" charset="0"/>
            </a:endParaRPr>
          </a:p>
        </p:txBody>
      </p:sp>
      <p:pic>
        <p:nvPicPr>
          <p:cNvPr id="306" name="Picture 305"/>
          <p:cNvPicPr>
            <a:picLocks noChangeAspect="1"/>
          </p:cNvPicPr>
          <p:nvPr/>
        </p:nvPicPr>
        <p:blipFill>
          <a:blip r:embed="rId8"/>
          <a:stretch>
            <a:fillRect/>
          </a:stretch>
        </p:blipFill>
        <p:spPr>
          <a:xfrm>
            <a:off x="154233" y="7428248"/>
            <a:ext cx="1495406" cy="766961"/>
          </a:xfrm>
          <a:prstGeom prst="rect">
            <a:avLst/>
          </a:prstGeom>
        </p:spPr>
      </p:pic>
      <p:pic>
        <p:nvPicPr>
          <p:cNvPr id="1026" name="Picture 2" descr="Image result for enzymes and temperatur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48341" y="6215176"/>
            <a:ext cx="1837473" cy="142496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19" name="Picture 4" descr="Image result for enzymes and temperatur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5310" y="6196809"/>
            <a:ext cx="1862419" cy="1443327"/>
          </a:xfrm>
          <a:prstGeom prst="rect">
            <a:avLst/>
          </a:prstGeom>
          <a:noFill/>
          <a:ln>
            <a:noFill/>
          </a:ln>
          <a:extLst>
            <a:ext uri="{909E8E84-426E-40DD-AFC4-6F175D3DCCD1}">
              <a14:hiddenFill xmlns:a14="http://schemas.microsoft.com/office/drawing/2010/main">
                <a:solidFill>
                  <a:srgbClr val="FFFFFF"/>
                </a:solidFill>
              </a14:hiddenFill>
            </a:ext>
          </a:extLst>
        </p:spPr>
      </p:pic>
      <p:graphicFrame>
        <p:nvGraphicFramePr>
          <p:cNvPr id="167" name="Table 166"/>
          <p:cNvGraphicFramePr>
            <a:graphicFrameLocks noGrp="1"/>
          </p:cNvGraphicFramePr>
          <p:nvPr>
            <p:extLst/>
          </p:nvPr>
        </p:nvGraphicFramePr>
        <p:xfrm>
          <a:off x="7288865" y="3575600"/>
          <a:ext cx="5175887" cy="1095655"/>
        </p:xfrm>
        <a:graphic>
          <a:graphicData uri="http://schemas.openxmlformats.org/drawingml/2006/table">
            <a:tbl>
              <a:tblPr firstRow="1" bandRow="1">
                <a:tableStyleId>{5940675A-B579-460E-94D1-54222C63F5DA}</a:tableStyleId>
              </a:tblPr>
              <a:tblGrid>
                <a:gridCol w="1298090">
                  <a:extLst>
                    <a:ext uri="{9D8B030D-6E8A-4147-A177-3AD203B41FA5}">
                      <a16:colId xmlns:a16="http://schemas.microsoft.com/office/drawing/2014/main" val="20000"/>
                    </a:ext>
                  </a:extLst>
                </a:gridCol>
                <a:gridCol w="1605266">
                  <a:extLst>
                    <a:ext uri="{9D8B030D-6E8A-4147-A177-3AD203B41FA5}">
                      <a16:colId xmlns:a16="http://schemas.microsoft.com/office/drawing/2014/main" val="20001"/>
                    </a:ext>
                  </a:extLst>
                </a:gridCol>
                <a:gridCol w="2272531">
                  <a:extLst>
                    <a:ext uri="{9D8B030D-6E8A-4147-A177-3AD203B41FA5}">
                      <a16:colId xmlns:a16="http://schemas.microsoft.com/office/drawing/2014/main" val="20002"/>
                    </a:ext>
                  </a:extLst>
                </a:gridCol>
              </a:tblGrid>
              <a:tr h="414909">
                <a:tc>
                  <a:txBody>
                    <a:bodyPr/>
                    <a:lstStyle/>
                    <a:p>
                      <a:pPr algn="ctr"/>
                      <a:r>
                        <a:rPr lang="en-GB" sz="1200" b="1" dirty="0"/>
                        <a:t>Sugars (glucose)</a:t>
                      </a:r>
                    </a:p>
                  </a:txBody>
                  <a:tcPr anchor="ctr">
                    <a:solidFill>
                      <a:srgbClr val="FF5050"/>
                    </a:solidFill>
                  </a:tcPr>
                </a:tc>
                <a:tc>
                  <a:txBody>
                    <a:bodyPr/>
                    <a:lstStyle/>
                    <a:p>
                      <a:pPr algn="ctr"/>
                      <a:r>
                        <a:rPr lang="en-GB" sz="1200" b="1" i="1" dirty="0">
                          <a:solidFill>
                            <a:schemeClr val="tx1"/>
                          </a:solidFill>
                        </a:rPr>
                        <a:t>Benedicts’</a:t>
                      </a:r>
                      <a:r>
                        <a:rPr lang="en-GB" sz="1200" b="1" i="1" baseline="0" dirty="0">
                          <a:solidFill>
                            <a:schemeClr val="tx1"/>
                          </a:solidFill>
                        </a:rPr>
                        <a:t> test</a:t>
                      </a:r>
                      <a:endParaRPr lang="en-GB" sz="1200" b="1" i="1" dirty="0">
                        <a:solidFill>
                          <a:schemeClr val="tx1"/>
                        </a:solidFill>
                      </a:endParaRPr>
                    </a:p>
                  </a:txBody>
                  <a:tcPr anchor="ctr"/>
                </a:tc>
                <a:tc>
                  <a:txBody>
                    <a:bodyPr/>
                    <a:lstStyle/>
                    <a:p>
                      <a:pPr algn="l"/>
                      <a:r>
                        <a:rPr lang="en-GB" sz="1200" dirty="0"/>
                        <a:t>Orange</a:t>
                      </a:r>
                      <a:r>
                        <a:rPr lang="en-GB" sz="1200" baseline="0" dirty="0"/>
                        <a:t> to brick red precipitate.</a:t>
                      </a:r>
                      <a:endParaRPr lang="en-GB" sz="1200" dirty="0"/>
                    </a:p>
                  </a:txBody>
                  <a:tcPr anchor="ctr"/>
                </a:tc>
                <a:extLst>
                  <a:ext uri="{0D108BD9-81ED-4DB2-BD59-A6C34878D82A}">
                    <a16:rowId xmlns:a16="http://schemas.microsoft.com/office/drawing/2014/main" val="10000"/>
                  </a:ext>
                </a:extLst>
              </a:tr>
              <a:tr h="314385">
                <a:tc>
                  <a:txBody>
                    <a:bodyPr/>
                    <a:lstStyle/>
                    <a:p>
                      <a:pPr algn="ctr"/>
                      <a:r>
                        <a:rPr lang="en-GB" sz="1200" b="1" dirty="0"/>
                        <a:t>Starch</a:t>
                      </a:r>
                    </a:p>
                  </a:txBody>
                  <a:tcPr anchor="ctr">
                    <a:solidFill>
                      <a:srgbClr val="FF5050"/>
                    </a:solidFill>
                  </a:tcPr>
                </a:tc>
                <a:tc>
                  <a:txBody>
                    <a:bodyPr/>
                    <a:lstStyle/>
                    <a:p>
                      <a:pPr algn="ctr"/>
                      <a:r>
                        <a:rPr lang="en-GB" sz="1200" b="1" i="1" dirty="0">
                          <a:solidFill>
                            <a:schemeClr val="tx1"/>
                          </a:solidFill>
                        </a:rPr>
                        <a:t>Iodine test</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Turns</a:t>
                      </a:r>
                      <a:r>
                        <a:rPr lang="en-US" sz="1200" baseline="0" dirty="0"/>
                        <a:t> black.</a:t>
                      </a:r>
                      <a:endParaRPr lang="en-US" sz="1200" dirty="0"/>
                    </a:p>
                  </a:txBody>
                  <a:tcPr anchor="ctr"/>
                </a:tc>
                <a:extLst>
                  <a:ext uri="{0D108BD9-81ED-4DB2-BD59-A6C34878D82A}">
                    <a16:rowId xmlns:a16="http://schemas.microsoft.com/office/drawing/2014/main" val="10001"/>
                  </a:ext>
                </a:extLst>
              </a:tr>
              <a:tr h="366361">
                <a:tc>
                  <a:txBody>
                    <a:bodyPr/>
                    <a:lstStyle/>
                    <a:p>
                      <a:pPr algn="ctr"/>
                      <a:r>
                        <a:rPr lang="en-GB" sz="1200" b="1" dirty="0"/>
                        <a:t>Biuret</a:t>
                      </a:r>
                    </a:p>
                  </a:txBody>
                  <a:tcPr anchor="ctr">
                    <a:solidFill>
                      <a:srgbClr val="FF5050"/>
                    </a:solidFill>
                  </a:tcPr>
                </a:tc>
                <a:tc>
                  <a:txBody>
                    <a:bodyPr/>
                    <a:lstStyle/>
                    <a:p>
                      <a:pPr algn="ctr"/>
                      <a:r>
                        <a:rPr lang="en-GB" sz="1200" b="1" i="1" dirty="0">
                          <a:solidFill>
                            <a:schemeClr val="tx1"/>
                          </a:solidFill>
                        </a:rPr>
                        <a:t>Biuret reagent</a:t>
                      </a:r>
                    </a:p>
                  </a:txBody>
                  <a:tcPr anchor="ctr"/>
                </a:tc>
                <a:tc>
                  <a:txBody>
                    <a:bodyPr/>
                    <a:lstStyle/>
                    <a:p>
                      <a:pPr algn="l"/>
                      <a:r>
                        <a:rPr lang="en-GB" sz="1200" dirty="0"/>
                        <a:t>Mauve or purple solution.</a:t>
                      </a:r>
                    </a:p>
                  </a:txBody>
                  <a:tcPr anchor="ctr"/>
                </a:tc>
                <a:extLst>
                  <a:ext uri="{0D108BD9-81ED-4DB2-BD59-A6C34878D82A}">
                    <a16:rowId xmlns:a16="http://schemas.microsoft.com/office/drawing/2014/main" val="10002"/>
                  </a:ext>
                </a:extLst>
              </a:tr>
            </a:tbl>
          </a:graphicData>
        </a:graphic>
      </p:graphicFrame>
      <p:sp>
        <p:nvSpPr>
          <p:cNvPr id="181" name="Rectangle 180"/>
          <p:cNvSpPr/>
          <p:nvPr/>
        </p:nvSpPr>
        <p:spPr>
          <a:xfrm>
            <a:off x="7318973" y="3192351"/>
            <a:ext cx="1113347" cy="31795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Food tests </a:t>
            </a:r>
          </a:p>
        </p:txBody>
      </p:sp>
      <p:sp>
        <p:nvSpPr>
          <p:cNvPr id="205" name="Rectangle 204"/>
          <p:cNvSpPr/>
          <p:nvPr/>
        </p:nvSpPr>
        <p:spPr>
          <a:xfrm rot="16200000">
            <a:off x="5909918" y="1437636"/>
            <a:ext cx="1875645" cy="573237"/>
          </a:xfrm>
          <a:prstGeom prst="rect">
            <a:avLst/>
          </a:prstGeom>
          <a:solidFill>
            <a:srgbClr val="FF5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Non-communicable diseases </a:t>
            </a:r>
          </a:p>
        </p:txBody>
      </p:sp>
      <p:graphicFrame>
        <p:nvGraphicFramePr>
          <p:cNvPr id="210" name="Table 209"/>
          <p:cNvGraphicFramePr>
            <a:graphicFrameLocks noGrp="1"/>
          </p:cNvGraphicFramePr>
          <p:nvPr>
            <p:extLst/>
          </p:nvPr>
        </p:nvGraphicFramePr>
        <p:xfrm>
          <a:off x="7148965" y="791626"/>
          <a:ext cx="1721289" cy="2169962"/>
        </p:xfrm>
        <a:graphic>
          <a:graphicData uri="http://schemas.openxmlformats.org/drawingml/2006/table">
            <a:tbl>
              <a:tblPr firstRow="1" bandRow="1">
                <a:tableStyleId>{5940675A-B579-460E-94D1-54222C63F5DA}</a:tableStyleId>
              </a:tblPr>
              <a:tblGrid>
                <a:gridCol w="1721289">
                  <a:extLst>
                    <a:ext uri="{9D8B030D-6E8A-4147-A177-3AD203B41FA5}">
                      <a16:colId xmlns:a16="http://schemas.microsoft.com/office/drawing/2014/main" val="20000"/>
                    </a:ext>
                  </a:extLst>
                </a:gridCol>
              </a:tblGrid>
              <a:tr h="655501">
                <a:tc>
                  <a:txBody>
                    <a:bodyPr/>
                    <a:lstStyle/>
                    <a:p>
                      <a:pPr algn="ctr"/>
                      <a:r>
                        <a:rPr lang="en-GB" sz="1200" b="1" dirty="0"/>
                        <a:t>More</a:t>
                      </a:r>
                      <a:r>
                        <a:rPr lang="en-GB" sz="1200" b="1" baseline="0" dirty="0"/>
                        <a:t> energy consumed in food and drink than used</a:t>
                      </a:r>
                      <a:endParaRPr lang="en-GB" sz="1200" b="1" dirty="0"/>
                    </a:p>
                  </a:txBody>
                  <a:tcPr anchor="ctr">
                    <a:solidFill>
                      <a:srgbClr val="FF5050"/>
                    </a:solidFill>
                  </a:tcPr>
                </a:tc>
                <a:extLst>
                  <a:ext uri="{0D108BD9-81ED-4DB2-BD59-A6C34878D82A}">
                    <a16:rowId xmlns:a16="http://schemas.microsoft.com/office/drawing/2014/main" val="10000"/>
                  </a:ext>
                </a:extLst>
              </a:tr>
              <a:tr h="238007">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obesity</a:t>
                      </a:r>
                    </a:p>
                  </a:txBody>
                  <a:tcPr anchor="ctr">
                    <a:noFill/>
                  </a:tcPr>
                </a:tc>
                <a:extLst>
                  <a:ext uri="{0D108BD9-81ED-4DB2-BD59-A6C34878D82A}">
                    <a16:rowId xmlns:a16="http://schemas.microsoft.com/office/drawing/2014/main" val="10001"/>
                  </a:ext>
                </a:extLst>
              </a:tr>
              <a:tr h="1240141">
                <a:tc>
                  <a:txBody>
                    <a:bodyPr/>
                    <a:lstStyle/>
                    <a:p>
                      <a:pPr algn="ctr"/>
                      <a:r>
                        <a:rPr lang="en-GB" sz="1200" b="0" dirty="0"/>
                        <a:t>Linked to increased rates of cardiovascular disease and development of diabetes type 2.</a:t>
                      </a:r>
                    </a:p>
                  </a:txBody>
                  <a:tcPr anchor="ctr">
                    <a:noFill/>
                  </a:tcPr>
                </a:tc>
                <a:extLst>
                  <a:ext uri="{0D108BD9-81ED-4DB2-BD59-A6C34878D82A}">
                    <a16:rowId xmlns:a16="http://schemas.microsoft.com/office/drawing/2014/main" val="10002"/>
                  </a:ext>
                </a:extLst>
              </a:tr>
            </a:tbl>
          </a:graphicData>
        </a:graphic>
      </p:graphicFrame>
      <p:graphicFrame>
        <p:nvGraphicFramePr>
          <p:cNvPr id="86" name="Table 85">
            <a:extLst>
              <a:ext uri="{FF2B5EF4-FFF2-40B4-BE49-F238E27FC236}">
                <a16:creationId xmlns:a16="http://schemas.microsoft.com/office/drawing/2014/main" id="{B60044E9-BA27-404F-87C7-011282B4DB72}"/>
              </a:ext>
            </a:extLst>
          </p:cNvPr>
          <p:cNvGraphicFramePr>
            <a:graphicFrameLocks noGrp="1"/>
          </p:cNvGraphicFramePr>
          <p:nvPr>
            <p:extLst/>
          </p:nvPr>
        </p:nvGraphicFramePr>
        <p:xfrm>
          <a:off x="1954403" y="7811728"/>
          <a:ext cx="3613576" cy="1641461"/>
        </p:xfrm>
        <a:graphic>
          <a:graphicData uri="http://schemas.openxmlformats.org/drawingml/2006/table">
            <a:tbl>
              <a:tblPr firstRow="1" bandRow="1">
                <a:tableStyleId>{5940675A-B579-460E-94D1-54222C63F5DA}</a:tableStyleId>
              </a:tblPr>
              <a:tblGrid>
                <a:gridCol w="1806788">
                  <a:extLst>
                    <a:ext uri="{9D8B030D-6E8A-4147-A177-3AD203B41FA5}">
                      <a16:colId xmlns:a16="http://schemas.microsoft.com/office/drawing/2014/main" val="20000"/>
                    </a:ext>
                  </a:extLst>
                </a:gridCol>
                <a:gridCol w="1806788">
                  <a:extLst>
                    <a:ext uri="{9D8B030D-6E8A-4147-A177-3AD203B41FA5}">
                      <a16:colId xmlns:a16="http://schemas.microsoft.com/office/drawing/2014/main" val="3105624669"/>
                    </a:ext>
                  </a:extLst>
                </a:gridCol>
              </a:tblGrid>
              <a:tr h="589780">
                <a:tc gridSpan="2">
                  <a:txBody>
                    <a:bodyPr/>
                    <a:lstStyle/>
                    <a:p>
                      <a:pPr algn="ctr"/>
                      <a:r>
                        <a:rPr lang="en-GB" sz="1200" b="1" dirty="0"/>
                        <a:t>Large changes in temperature or pH can stop the enzyme from working (denature)</a:t>
                      </a:r>
                    </a:p>
                  </a:txBody>
                  <a:tcPr anchor="ctr">
                    <a:solidFill>
                      <a:srgbClr val="00B050"/>
                    </a:solidFill>
                  </a:tcPr>
                </a:tc>
                <a:tc hMerge="1">
                  <a:txBody>
                    <a:bodyPr/>
                    <a:lstStyle/>
                    <a:p>
                      <a:endParaRPr lang="en-GB"/>
                    </a:p>
                  </a:txBody>
                  <a:tcPr/>
                </a:tc>
                <a:extLst>
                  <a:ext uri="{0D108BD9-81ED-4DB2-BD59-A6C34878D82A}">
                    <a16:rowId xmlns:a16="http://schemas.microsoft.com/office/drawing/2014/main" val="10000"/>
                  </a:ext>
                </a:extLst>
              </a:tr>
              <a:tr h="502408">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schemeClr val="tx1"/>
                          </a:solidFill>
                          <a:effectLst/>
                          <a:uLnTx/>
                          <a:uFillTx/>
                          <a:latin typeface="+mn-lt"/>
                          <a:ea typeface="+mn-ea"/>
                          <a:cs typeface="+mn-cs"/>
                        </a:rPr>
                        <a:t>Temperature too high</a:t>
                      </a:r>
                    </a:p>
                  </a:txBody>
                  <a:tcPr anchor="ctr">
                    <a:no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schemeClr val="tx1"/>
                          </a:solidFill>
                          <a:effectLst/>
                          <a:uLnTx/>
                          <a:uFillTx/>
                          <a:latin typeface="+mn-lt"/>
                          <a:ea typeface="+mn-ea"/>
                          <a:cs typeface="+mn-cs"/>
                        </a:rPr>
                        <a:t>pH too high or too low</a:t>
                      </a:r>
                    </a:p>
                  </a:txBody>
                  <a:tcPr anchor="ctr">
                    <a:noFill/>
                  </a:tcPr>
                </a:tc>
                <a:extLst>
                  <a:ext uri="{0D108BD9-81ED-4DB2-BD59-A6C34878D82A}">
                    <a16:rowId xmlns:a16="http://schemas.microsoft.com/office/drawing/2014/main" val="10001"/>
                  </a:ext>
                </a:extLst>
              </a:tr>
              <a:tr h="549273">
                <a:tc gridSpan="2">
                  <a:txBody>
                    <a:bodyPr/>
                    <a:lstStyle/>
                    <a:p>
                      <a:pPr algn="ctr"/>
                      <a:r>
                        <a:rPr lang="en-GB" sz="1200" b="0" dirty="0"/>
                        <a:t>Enzyme changes shape (denatures) the substrate no longer fits the active site.</a:t>
                      </a:r>
                    </a:p>
                  </a:txBody>
                  <a:tcPr anchor="ctr">
                    <a:noFill/>
                  </a:tcPr>
                </a:tc>
                <a:tc hMerge="1">
                  <a:txBody>
                    <a:bodyPr/>
                    <a:lstStyle/>
                    <a:p>
                      <a:endParaRPr lang="en-GB"/>
                    </a:p>
                  </a:txBody>
                  <a:tcPr/>
                </a:tc>
                <a:extLst>
                  <a:ext uri="{0D108BD9-81ED-4DB2-BD59-A6C34878D82A}">
                    <a16:rowId xmlns:a16="http://schemas.microsoft.com/office/drawing/2014/main" val="10002"/>
                  </a:ext>
                </a:extLst>
              </a:tr>
            </a:tbl>
          </a:graphicData>
        </a:graphic>
      </p:graphicFrame>
      <p:sp>
        <p:nvSpPr>
          <p:cNvPr id="116" name="Rectangle 115"/>
          <p:cNvSpPr/>
          <p:nvPr/>
        </p:nvSpPr>
        <p:spPr>
          <a:xfrm rot="21573779">
            <a:off x="5862067" y="5155699"/>
            <a:ext cx="1533238" cy="646331"/>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4) Enzymes in digestion  </a:t>
            </a:r>
            <a:endParaRPr lang="en-GB" sz="1800" b="1" dirty="0">
              <a:solidFill>
                <a:schemeClr val="tx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21437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Picture 217"/>
          <p:cNvPicPr>
            <a:picLocks noChangeAspect="1"/>
          </p:cNvPicPr>
          <p:nvPr/>
        </p:nvPicPr>
        <p:blipFill>
          <a:blip r:embed="rId3"/>
          <a:stretch>
            <a:fillRect/>
          </a:stretch>
        </p:blipFill>
        <p:spPr>
          <a:xfrm>
            <a:off x="1144252" y="96264"/>
            <a:ext cx="3656922" cy="1400457"/>
          </a:xfrm>
          <a:prstGeom prst="rect">
            <a:avLst/>
          </a:prstGeom>
        </p:spPr>
      </p:pic>
      <p:sp>
        <p:nvSpPr>
          <p:cNvPr id="4" name="Rectangle 3"/>
          <p:cNvSpPr/>
          <p:nvPr/>
        </p:nvSpPr>
        <p:spPr>
          <a:xfrm>
            <a:off x="5421009" y="4700383"/>
            <a:ext cx="2038441" cy="646331"/>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ORGANISATION Spring  1</a:t>
            </a:r>
            <a:endParaRPr lang="en-GB" sz="1800" dirty="0">
              <a:solidFill>
                <a:schemeClr val="tx1"/>
              </a:solidFill>
              <a:ea typeface="Verdana" panose="020B0604030504040204" pitchFamily="34" charset="0"/>
              <a:cs typeface="Verdana" panose="020B0604030504040204" pitchFamily="34" charset="0"/>
            </a:endParaRPr>
          </a:p>
        </p:txBody>
      </p:sp>
      <p:sp>
        <p:nvSpPr>
          <p:cNvPr id="276" name="Rectangle 275"/>
          <p:cNvSpPr/>
          <p:nvPr/>
        </p:nvSpPr>
        <p:spPr>
          <a:xfrm rot="21573779">
            <a:off x="107940" y="5524583"/>
            <a:ext cx="2096293" cy="646331"/>
          </a:xfrm>
          <a:prstGeom prst="rect">
            <a:avLst/>
          </a:prstGeom>
          <a:solidFill>
            <a:schemeClr val="accent2">
              <a:lumMod val="20000"/>
              <a:lumOff val="80000"/>
            </a:schemeClr>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4) Lungs </a:t>
            </a:r>
            <a:r>
              <a:rPr lang="en-GB" sz="1800" b="1" dirty="0">
                <a:solidFill>
                  <a:schemeClr val="tx1"/>
                </a:solidFill>
                <a:ea typeface="Verdana" panose="020B0604030504040204" pitchFamily="34" charset="0"/>
                <a:cs typeface="Verdana" panose="020B0604030504040204" pitchFamily="34" charset="0"/>
              </a:rPr>
              <a:t>and gas exchange</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3288562431"/>
              </p:ext>
            </p:extLst>
          </p:nvPr>
        </p:nvGraphicFramePr>
        <p:xfrm>
          <a:off x="195798" y="6194324"/>
          <a:ext cx="4201532" cy="3236988"/>
        </p:xfrm>
        <a:graphic>
          <a:graphicData uri="http://schemas.openxmlformats.org/drawingml/2006/table">
            <a:tbl>
              <a:tblPr firstRow="1" bandRow="1">
                <a:tableStyleId>{5940675A-B579-460E-94D1-54222C63F5DA}</a:tableStyleId>
              </a:tblPr>
              <a:tblGrid>
                <a:gridCol w="978075">
                  <a:extLst>
                    <a:ext uri="{9D8B030D-6E8A-4147-A177-3AD203B41FA5}">
                      <a16:colId xmlns:a16="http://schemas.microsoft.com/office/drawing/2014/main" val="20000"/>
                    </a:ext>
                  </a:extLst>
                </a:gridCol>
                <a:gridCol w="1390296">
                  <a:extLst>
                    <a:ext uri="{9D8B030D-6E8A-4147-A177-3AD203B41FA5}">
                      <a16:colId xmlns:a16="http://schemas.microsoft.com/office/drawing/2014/main" val="20001"/>
                    </a:ext>
                  </a:extLst>
                </a:gridCol>
                <a:gridCol w="1833161">
                  <a:extLst>
                    <a:ext uri="{9D8B030D-6E8A-4147-A177-3AD203B41FA5}">
                      <a16:colId xmlns:a16="http://schemas.microsoft.com/office/drawing/2014/main" val="20002"/>
                    </a:ext>
                  </a:extLst>
                </a:gridCol>
              </a:tblGrid>
              <a:tr h="665384">
                <a:tc>
                  <a:txBody>
                    <a:bodyPr/>
                    <a:lstStyle/>
                    <a:p>
                      <a:pPr algn="ctr"/>
                      <a:r>
                        <a:rPr lang="en-GB" sz="1200" b="1" dirty="0">
                          <a:solidFill>
                            <a:schemeClr val="tx1"/>
                          </a:solidFill>
                        </a:rPr>
                        <a:t>Trachea</a:t>
                      </a:r>
                    </a:p>
                  </a:txBody>
                  <a:tcPr anchor="ctr">
                    <a:solidFill>
                      <a:schemeClr val="accent2">
                        <a:lumMod val="20000"/>
                        <a:lumOff val="80000"/>
                      </a:schemeClr>
                    </a:solidFill>
                  </a:tcPr>
                </a:tc>
                <a:tc>
                  <a:txBody>
                    <a:bodyPr/>
                    <a:lstStyle/>
                    <a:p>
                      <a:pPr algn="ctr"/>
                      <a:r>
                        <a:rPr lang="en-GB" sz="1200" b="1" i="1" dirty="0">
                          <a:solidFill>
                            <a:schemeClr val="tx1"/>
                          </a:solidFill>
                        </a:rPr>
                        <a:t>Carries</a:t>
                      </a:r>
                      <a:r>
                        <a:rPr lang="en-GB" sz="1200" b="1" i="1" baseline="0" dirty="0">
                          <a:solidFill>
                            <a:schemeClr val="tx1"/>
                          </a:solidFill>
                        </a:rPr>
                        <a:t> air to/from the lungs</a:t>
                      </a:r>
                      <a:endParaRPr lang="en-GB" sz="1200" b="1" i="1" dirty="0">
                        <a:solidFill>
                          <a:schemeClr val="tx1"/>
                        </a:solidFill>
                      </a:endParaRPr>
                    </a:p>
                  </a:txBody>
                  <a:tcPr anchor="ctr"/>
                </a:tc>
                <a:tc>
                  <a:txBody>
                    <a:bodyPr/>
                    <a:lstStyle/>
                    <a:p>
                      <a:pPr algn="l"/>
                      <a:r>
                        <a:rPr lang="en-GB" sz="1200" dirty="0"/>
                        <a:t>Rings</a:t>
                      </a:r>
                      <a:r>
                        <a:rPr lang="en-GB" sz="1200" baseline="0" dirty="0"/>
                        <a:t> of cartilage protect the airway.</a:t>
                      </a:r>
                      <a:endParaRPr lang="en-GB" sz="1200" dirty="0"/>
                    </a:p>
                  </a:txBody>
                  <a:tcPr anchor="ctr"/>
                </a:tc>
                <a:extLst>
                  <a:ext uri="{0D108BD9-81ED-4DB2-BD59-A6C34878D82A}">
                    <a16:rowId xmlns:a16="http://schemas.microsoft.com/office/drawing/2014/main" val="10000"/>
                  </a:ext>
                </a:extLst>
              </a:tr>
              <a:tr h="782662">
                <a:tc>
                  <a:txBody>
                    <a:bodyPr/>
                    <a:lstStyle/>
                    <a:p>
                      <a:pPr algn="ctr"/>
                      <a:r>
                        <a:rPr lang="en-GB" sz="1200" b="1" dirty="0">
                          <a:solidFill>
                            <a:schemeClr val="tx1"/>
                          </a:solidFill>
                        </a:rPr>
                        <a:t>Bronchioles</a:t>
                      </a:r>
                    </a:p>
                  </a:txBody>
                  <a:tcPr anchor="ctr">
                    <a:solidFill>
                      <a:schemeClr val="accent2">
                        <a:lumMod val="20000"/>
                        <a:lumOff val="80000"/>
                      </a:schemeClr>
                    </a:solidFill>
                  </a:tcPr>
                </a:tc>
                <a:tc>
                  <a:txBody>
                    <a:bodyPr/>
                    <a:lstStyle/>
                    <a:p>
                      <a:pPr algn="ctr"/>
                      <a:r>
                        <a:rPr lang="en-GB" sz="1200" b="1" i="1" dirty="0">
                          <a:solidFill>
                            <a:schemeClr val="tx1"/>
                          </a:solidFill>
                        </a:rPr>
                        <a:t>Carries</a:t>
                      </a:r>
                      <a:r>
                        <a:rPr lang="en-GB" sz="1200" b="1" i="1" baseline="0" dirty="0">
                          <a:solidFill>
                            <a:schemeClr val="tx1"/>
                          </a:solidFill>
                        </a:rPr>
                        <a:t> air to/from the air sacs (alveoli)</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Splits</a:t>
                      </a:r>
                      <a:r>
                        <a:rPr lang="en-US" sz="1200" baseline="0" dirty="0"/>
                        <a:t> into multiple pathways to reach all the air sacs.</a:t>
                      </a:r>
                      <a:endParaRPr lang="en-US" sz="1200" dirty="0"/>
                    </a:p>
                  </a:txBody>
                  <a:tcPr anchor="ctr"/>
                </a:tc>
                <a:extLst>
                  <a:ext uri="{0D108BD9-81ED-4DB2-BD59-A6C34878D82A}">
                    <a16:rowId xmlns:a16="http://schemas.microsoft.com/office/drawing/2014/main" val="10001"/>
                  </a:ext>
                </a:extLst>
              </a:tr>
              <a:tr h="782662">
                <a:tc>
                  <a:txBody>
                    <a:bodyPr/>
                    <a:lstStyle/>
                    <a:p>
                      <a:pPr algn="ctr"/>
                      <a:r>
                        <a:rPr lang="en-GB" sz="1200" b="1" dirty="0">
                          <a:solidFill>
                            <a:schemeClr val="tx1"/>
                          </a:solidFill>
                        </a:rPr>
                        <a:t>Alveoli</a:t>
                      </a:r>
                    </a:p>
                  </a:txBody>
                  <a:tcPr anchor="ctr">
                    <a:solidFill>
                      <a:schemeClr val="accent2">
                        <a:lumMod val="20000"/>
                        <a:lumOff val="80000"/>
                      </a:schemeClr>
                    </a:solidFill>
                  </a:tcPr>
                </a:tc>
                <a:tc>
                  <a:txBody>
                    <a:bodyPr/>
                    <a:lstStyle/>
                    <a:p>
                      <a:pPr algn="ctr"/>
                      <a:r>
                        <a:rPr lang="en-GB" sz="1200" b="1" i="1" dirty="0">
                          <a:solidFill>
                            <a:schemeClr val="tx1"/>
                          </a:solidFill>
                        </a:rPr>
                        <a:t>Site</a:t>
                      </a:r>
                      <a:r>
                        <a:rPr lang="en-GB" sz="1200" b="1" i="1" baseline="0" dirty="0">
                          <a:solidFill>
                            <a:schemeClr val="tx1"/>
                          </a:solidFill>
                        </a:rPr>
                        <a:t> of gas exchange in the lungs</a:t>
                      </a:r>
                      <a:endParaRPr lang="en-GB" sz="1200" b="1" i="1" dirty="0">
                        <a:solidFill>
                          <a:schemeClr val="tx1"/>
                        </a:solidFill>
                      </a:endParaRPr>
                    </a:p>
                  </a:txBody>
                  <a:tcPr anchor="ctr"/>
                </a:tc>
                <a:tc>
                  <a:txBody>
                    <a:bodyPr/>
                    <a:lstStyle/>
                    <a:p>
                      <a:pPr algn="l"/>
                      <a:r>
                        <a:rPr lang="en-GB" sz="1200" dirty="0"/>
                        <a:t>Maximises</a:t>
                      </a:r>
                      <a:r>
                        <a:rPr lang="en-GB" sz="1200" baseline="0" dirty="0"/>
                        <a:t> surface area for efficient gas exchange.</a:t>
                      </a:r>
                      <a:endParaRPr lang="en-GB" sz="1200" dirty="0"/>
                    </a:p>
                  </a:txBody>
                  <a:tcPr anchor="ctr"/>
                </a:tc>
                <a:extLst>
                  <a:ext uri="{0D108BD9-81ED-4DB2-BD59-A6C34878D82A}">
                    <a16:rowId xmlns:a16="http://schemas.microsoft.com/office/drawing/2014/main" val="10002"/>
                  </a:ext>
                </a:extLst>
              </a:tr>
              <a:tr h="1006280">
                <a:tc>
                  <a:txBody>
                    <a:bodyPr/>
                    <a:lstStyle/>
                    <a:p>
                      <a:pPr algn="ctr"/>
                      <a:r>
                        <a:rPr lang="en-GB" sz="1200" b="1" dirty="0">
                          <a:solidFill>
                            <a:schemeClr val="tx1"/>
                          </a:solidFill>
                        </a:rPr>
                        <a:t>Capillaries</a:t>
                      </a:r>
                    </a:p>
                  </a:txBody>
                  <a:tcPr anchor="ctr">
                    <a:solidFill>
                      <a:schemeClr val="accent2">
                        <a:lumMod val="20000"/>
                        <a:lumOff val="80000"/>
                      </a:schemeClr>
                    </a:solidFill>
                  </a:tcPr>
                </a:tc>
                <a:tc>
                  <a:txBody>
                    <a:bodyPr/>
                    <a:lstStyle/>
                    <a:p>
                      <a:pPr algn="ctr"/>
                      <a:r>
                        <a:rPr lang="en-GB" sz="1200" b="1" i="1" dirty="0">
                          <a:solidFill>
                            <a:schemeClr val="tx1"/>
                          </a:solidFill>
                        </a:rPr>
                        <a:t>Allows</a:t>
                      </a:r>
                      <a:r>
                        <a:rPr lang="en-GB" sz="1200" b="1" i="1" baseline="0" dirty="0">
                          <a:solidFill>
                            <a:schemeClr val="tx1"/>
                          </a:solidFill>
                        </a:rPr>
                        <a:t> gas exchange between into/out of blood</a:t>
                      </a:r>
                      <a:endParaRPr lang="en-GB" sz="1200" b="1" i="1" dirty="0">
                        <a:solidFill>
                          <a:schemeClr val="tx1"/>
                        </a:solidFill>
                      </a:endParaRPr>
                    </a:p>
                  </a:txBody>
                  <a:tcPr anchor="ctr"/>
                </a:tc>
                <a:tc>
                  <a:txBody>
                    <a:bodyPr/>
                    <a:lstStyle/>
                    <a:p>
                      <a:pPr algn="l"/>
                      <a:r>
                        <a:rPr lang="en-GB" sz="1200" dirty="0"/>
                        <a:t>Oxygen</a:t>
                      </a:r>
                      <a:r>
                        <a:rPr lang="en-GB" sz="1200" baseline="0" dirty="0"/>
                        <a:t> diffuses into the blood and carbon dioxide diffuses out.</a:t>
                      </a:r>
                      <a:endParaRPr lang="en-GB" sz="1200" dirty="0"/>
                    </a:p>
                  </a:txBody>
                  <a:tcPr anchor="ctr"/>
                </a:tc>
                <a:extLst>
                  <a:ext uri="{0D108BD9-81ED-4DB2-BD59-A6C34878D82A}">
                    <a16:rowId xmlns:a16="http://schemas.microsoft.com/office/drawing/2014/main" val="10003"/>
                  </a:ext>
                </a:extLst>
              </a:tr>
            </a:tbl>
          </a:graphicData>
        </a:graphic>
      </p:graphicFrame>
      <p:sp>
        <p:nvSpPr>
          <p:cNvPr id="62" name="Rectangle 61"/>
          <p:cNvSpPr/>
          <p:nvPr/>
        </p:nvSpPr>
        <p:spPr>
          <a:xfrm>
            <a:off x="6708793" y="161521"/>
            <a:ext cx="1493725" cy="369332"/>
          </a:xfrm>
          <a:prstGeom prst="rect">
            <a:avLst/>
          </a:prstGeom>
          <a:solidFill>
            <a:srgbClr val="FF0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solidFill>
                  <a:srgbClr val="FF0000"/>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2) Heart</a:t>
            </a:r>
            <a:endParaRPr lang="en-GB" sz="1800" dirty="0">
              <a:solidFill>
                <a:schemeClr val="tx1"/>
              </a:solidFill>
              <a:ea typeface="Verdana" panose="020B0604030504040204" pitchFamily="34" charset="0"/>
              <a:cs typeface="Verdana" panose="020B0604030504040204" pitchFamily="34" charset="0"/>
            </a:endParaRPr>
          </a:p>
        </p:txBody>
      </p:sp>
      <p:pic>
        <p:nvPicPr>
          <p:cNvPr id="320" name="Picture 319"/>
          <p:cNvPicPr>
            <a:picLocks noChangeAspect="1"/>
          </p:cNvPicPr>
          <p:nvPr/>
        </p:nvPicPr>
        <p:blipFill>
          <a:blip r:embed="rId4"/>
          <a:stretch>
            <a:fillRect/>
          </a:stretch>
        </p:blipFill>
        <p:spPr>
          <a:xfrm>
            <a:off x="4947805" y="591799"/>
            <a:ext cx="3521976" cy="2982022"/>
          </a:xfrm>
          <a:prstGeom prst="rect">
            <a:avLst/>
          </a:prstGeom>
        </p:spPr>
      </p:pic>
      <p:graphicFrame>
        <p:nvGraphicFramePr>
          <p:cNvPr id="322" name="Table 321"/>
          <p:cNvGraphicFramePr>
            <a:graphicFrameLocks noGrp="1"/>
          </p:cNvGraphicFramePr>
          <p:nvPr>
            <p:extLst>
              <p:ext uri="{D42A27DB-BD31-4B8C-83A1-F6EECF244321}">
                <p14:modId xmlns:p14="http://schemas.microsoft.com/office/powerpoint/2010/main" val="799482797"/>
              </p:ext>
            </p:extLst>
          </p:nvPr>
        </p:nvGraphicFramePr>
        <p:xfrm>
          <a:off x="8673034" y="636464"/>
          <a:ext cx="3893437" cy="3774387"/>
        </p:xfrm>
        <a:graphic>
          <a:graphicData uri="http://schemas.openxmlformats.org/drawingml/2006/table">
            <a:tbl>
              <a:tblPr firstRow="1" bandRow="1">
                <a:tableStyleId>{5940675A-B579-460E-94D1-54222C63F5DA}</a:tableStyleId>
              </a:tblPr>
              <a:tblGrid>
                <a:gridCol w="416167">
                  <a:extLst>
                    <a:ext uri="{9D8B030D-6E8A-4147-A177-3AD203B41FA5}">
                      <a16:colId xmlns:a16="http://schemas.microsoft.com/office/drawing/2014/main" val="20000"/>
                    </a:ext>
                  </a:extLst>
                </a:gridCol>
                <a:gridCol w="1210673">
                  <a:extLst>
                    <a:ext uri="{9D8B030D-6E8A-4147-A177-3AD203B41FA5}">
                      <a16:colId xmlns:a16="http://schemas.microsoft.com/office/drawing/2014/main" val="20001"/>
                    </a:ext>
                  </a:extLst>
                </a:gridCol>
                <a:gridCol w="2266597">
                  <a:extLst>
                    <a:ext uri="{9D8B030D-6E8A-4147-A177-3AD203B41FA5}">
                      <a16:colId xmlns:a16="http://schemas.microsoft.com/office/drawing/2014/main" val="20002"/>
                    </a:ext>
                  </a:extLst>
                </a:gridCol>
              </a:tblGrid>
              <a:tr h="800627">
                <a:tc rowSpan="5">
                  <a:txBody>
                    <a:bodyPr/>
                    <a:lstStyle/>
                    <a:p>
                      <a:pPr algn="ctr"/>
                      <a:r>
                        <a:rPr lang="en-GB" sz="1200" b="1" dirty="0"/>
                        <a:t>Different</a:t>
                      </a:r>
                      <a:r>
                        <a:rPr lang="en-GB" sz="1200" b="1" baseline="0" dirty="0"/>
                        <a:t> structure in the heart have different functions</a:t>
                      </a:r>
                      <a:endParaRPr lang="en-GB" sz="1200" b="1" dirty="0"/>
                    </a:p>
                  </a:txBody>
                  <a:tcPr vert="vert270" anchor="ctr">
                    <a:solidFill>
                      <a:srgbClr val="FF0000"/>
                    </a:solidFill>
                  </a:tcPr>
                </a:tc>
                <a:tc>
                  <a:txBody>
                    <a:bodyPr/>
                    <a:lstStyle/>
                    <a:p>
                      <a:pPr algn="ctr"/>
                      <a:r>
                        <a:rPr lang="en-GB" sz="1200" b="1" i="1" dirty="0">
                          <a:solidFill>
                            <a:schemeClr val="tx1"/>
                          </a:solidFill>
                        </a:rPr>
                        <a:t>Right</a:t>
                      </a:r>
                      <a:r>
                        <a:rPr lang="en-GB" sz="1200" b="1" i="1" baseline="0" dirty="0">
                          <a:solidFill>
                            <a:schemeClr val="tx1"/>
                          </a:solidFill>
                        </a:rPr>
                        <a:t> ventricle</a:t>
                      </a:r>
                      <a:endParaRPr lang="en-GB" sz="1200" b="1" i="1" dirty="0">
                        <a:solidFill>
                          <a:schemeClr val="tx1"/>
                        </a:solidFill>
                      </a:endParaRPr>
                    </a:p>
                  </a:txBody>
                  <a:tcPr anchor="ctr"/>
                </a:tc>
                <a:tc>
                  <a:txBody>
                    <a:bodyPr/>
                    <a:lstStyle/>
                    <a:p>
                      <a:pPr algn="l"/>
                      <a:r>
                        <a:rPr lang="en-GB" sz="1200" dirty="0">
                          <a:solidFill>
                            <a:schemeClr val="tx1"/>
                          </a:solidFill>
                        </a:rPr>
                        <a:t>Pumps</a:t>
                      </a:r>
                      <a:r>
                        <a:rPr lang="en-GB" sz="1200" baseline="0" dirty="0">
                          <a:solidFill>
                            <a:schemeClr val="tx1"/>
                          </a:solidFill>
                        </a:rPr>
                        <a:t> blood to the lungs where gas exchange takes place.</a:t>
                      </a:r>
                      <a:endParaRPr lang="en-GB" sz="1200" dirty="0">
                        <a:solidFill>
                          <a:schemeClr val="tx1"/>
                        </a:solidFill>
                      </a:endParaRPr>
                    </a:p>
                  </a:txBody>
                  <a:tcPr anchor="ctr"/>
                </a:tc>
                <a:extLst>
                  <a:ext uri="{0D108BD9-81ED-4DB2-BD59-A6C34878D82A}">
                    <a16:rowId xmlns:a16="http://schemas.microsoft.com/office/drawing/2014/main" val="10000"/>
                  </a:ext>
                </a:extLst>
              </a:tr>
              <a:tr h="571877">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Left</a:t>
                      </a:r>
                      <a:r>
                        <a:rPr lang="en-GB" sz="1200" b="1" i="1" baseline="0" dirty="0">
                          <a:solidFill>
                            <a:schemeClr val="tx1"/>
                          </a:solidFill>
                        </a:rPr>
                        <a:t>  ventricle</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solidFill>
                            <a:schemeClr val="tx1"/>
                          </a:solidFill>
                        </a:rPr>
                        <a:t>Pumps</a:t>
                      </a:r>
                      <a:r>
                        <a:rPr lang="en-US" sz="1200" baseline="0" dirty="0">
                          <a:solidFill>
                            <a:schemeClr val="tx1"/>
                          </a:solidFill>
                        </a:rPr>
                        <a:t> blood around the rest of the body.</a:t>
                      </a:r>
                      <a:endParaRPr lang="en-US" sz="1200" dirty="0">
                        <a:solidFill>
                          <a:schemeClr val="tx1"/>
                        </a:solidFill>
                      </a:endParaRPr>
                    </a:p>
                  </a:txBody>
                  <a:tcPr anchor="ctr"/>
                </a:tc>
                <a:extLst>
                  <a:ext uri="{0D108BD9-81ED-4DB2-BD59-A6C34878D82A}">
                    <a16:rowId xmlns:a16="http://schemas.microsoft.com/office/drawing/2014/main" val="10001"/>
                  </a:ext>
                </a:extLst>
              </a:tr>
              <a:tr h="1029379">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Pacemaker</a:t>
                      </a:r>
                      <a:r>
                        <a:rPr lang="en-GB" sz="1200" b="1" i="1" baseline="0" dirty="0">
                          <a:solidFill>
                            <a:schemeClr val="tx1"/>
                          </a:solidFill>
                        </a:rPr>
                        <a:t> (in the right atrium)</a:t>
                      </a:r>
                      <a:endParaRPr lang="en-GB" sz="1200" b="1" i="1" dirty="0">
                        <a:solidFill>
                          <a:schemeClr val="tx1"/>
                        </a:solidFill>
                      </a:endParaRPr>
                    </a:p>
                  </a:txBody>
                  <a:tcPr anchor="ctr"/>
                </a:tc>
                <a:tc>
                  <a:txBody>
                    <a:bodyPr/>
                    <a:lstStyle/>
                    <a:p>
                      <a:pPr algn="l"/>
                      <a:r>
                        <a:rPr lang="en-GB" sz="1200" dirty="0">
                          <a:solidFill>
                            <a:schemeClr val="tx1"/>
                          </a:solidFill>
                        </a:rPr>
                        <a:t>Controls</a:t>
                      </a:r>
                      <a:r>
                        <a:rPr lang="en-GB" sz="1200" baseline="0" dirty="0">
                          <a:solidFill>
                            <a:schemeClr val="tx1"/>
                          </a:solidFill>
                        </a:rPr>
                        <a:t> the natural resting heart rate. Artificial electrical pacemakers can be fitted to correct irregularities.</a:t>
                      </a:r>
                      <a:endParaRPr lang="en-GB" sz="1200" dirty="0">
                        <a:solidFill>
                          <a:schemeClr val="tx1"/>
                        </a:solidFill>
                      </a:endParaRPr>
                    </a:p>
                  </a:txBody>
                  <a:tcPr anchor="ctr"/>
                </a:tc>
                <a:extLst>
                  <a:ext uri="{0D108BD9-81ED-4DB2-BD59-A6C34878D82A}">
                    <a16:rowId xmlns:a16="http://schemas.microsoft.com/office/drawing/2014/main" val="10002"/>
                  </a:ext>
                </a:extLst>
              </a:tr>
              <a:tr h="571877">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Coronary</a:t>
                      </a:r>
                      <a:r>
                        <a:rPr lang="en-GB" sz="1200" b="1" i="1" baseline="0" dirty="0">
                          <a:solidFill>
                            <a:schemeClr val="tx1"/>
                          </a:solidFill>
                        </a:rPr>
                        <a:t> arteries</a:t>
                      </a:r>
                      <a:endParaRPr lang="en-GB" sz="1200" b="1" i="1" dirty="0">
                        <a:solidFill>
                          <a:schemeClr val="tx1"/>
                        </a:solidFill>
                      </a:endParaRPr>
                    </a:p>
                  </a:txBody>
                  <a:tcPr anchor="ctr"/>
                </a:tc>
                <a:tc>
                  <a:txBody>
                    <a:bodyPr/>
                    <a:lstStyle/>
                    <a:p>
                      <a:pPr algn="l"/>
                      <a:r>
                        <a:rPr lang="en-GB" sz="1200" dirty="0">
                          <a:solidFill>
                            <a:schemeClr val="tx1"/>
                          </a:solidFill>
                        </a:rPr>
                        <a:t>Carry oxygenated</a:t>
                      </a:r>
                      <a:r>
                        <a:rPr lang="en-GB" sz="1200" baseline="0" dirty="0">
                          <a:solidFill>
                            <a:schemeClr val="tx1"/>
                          </a:solidFill>
                        </a:rPr>
                        <a:t> blood to the cardiac muscle.</a:t>
                      </a:r>
                      <a:endParaRPr lang="en-GB" sz="1200" dirty="0">
                        <a:solidFill>
                          <a:schemeClr val="tx1"/>
                        </a:solidFill>
                      </a:endParaRPr>
                    </a:p>
                  </a:txBody>
                  <a:tcPr anchor="ctr"/>
                </a:tc>
                <a:extLst>
                  <a:ext uri="{0D108BD9-81ED-4DB2-BD59-A6C34878D82A}">
                    <a16:rowId xmlns:a16="http://schemas.microsoft.com/office/drawing/2014/main" val="10003"/>
                  </a:ext>
                </a:extLst>
              </a:tr>
              <a:tr h="800627">
                <a:tc vMerge="1">
                  <a:txBody>
                    <a:bodyPr/>
                    <a:lstStyle/>
                    <a:p>
                      <a:pPr algn="ctr"/>
                      <a:endParaRPr lang="en-GB" sz="1200" b="1" dirty="0"/>
                    </a:p>
                  </a:txBody>
                  <a:tcPr vert="vert270" anchor="ctr">
                    <a:solidFill>
                      <a:schemeClr val="accent2">
                        <a:lumMod val="20000"/>
                        <a:lumOff val="80000"/>
                      </a:schemeClr>
                    </a:solidFill>
                  </a:tcPr>
                </a:tc>
                <a:tc>
                  <a:txBody>
                    <a:bodyPr/>
                    <a:lstStyle/>
                    <a:p>
                      <a:pPr algn="ctr"/>
                      <a:r>
                        <a:rPr lang="en-GB" sz="1200" b="1" i="1" dirty="0">
                          <a:solidFill>
                            <a:schemeClr val="tx1"/>
                          </a:solidFill>
                        </a:rPr>
                        <a:t>Heart</a:t>
                      </a:r>
                      <a:r>
                        <a:rPr lang="en-GB" sz="1200" b="1" i="1" baseline="0" dirty="0">
                          <a:solidFill>
                            <a:schemeClr val="tx1"/>
                          </a:solidFill>
                        </a:rPr>
                        <a:t> valves</a:t>
                      </a:r>
                      <a:endParaRPr lang="en-GB" sz="1200" b="1" i="1" dirty="0">
                        <a:solidFill>
                          <a:schemeClr val="tx1"/>
                        </a:solidFill>
                      </a:endParaRPr>
                    </a:p>
                  </a:txBody>
                  <a:tcPr anchor="ctr"/>
                </a:tc>
                <a:tc>
                  <a:txBody>
                    <a:bodyPr/>
                    <a:lstStyle/>
                    <a:p>
                      <a:pPr algn="l"/>
                      <a:r>
                        <a:rPr lang="en-GB" sz="1200" dirty="0">
                          <a:solidFill>
                            <a:schemeClr val="tx1"/>
                          </a:solidFill>
                        </a:rPr>
                        <a:t>Prevent</a:t>
                      </a:r>
                      <a:r>
                        <a:rPr lang="en-GB" sz="1200" baseline="0" dirty="0">
                          <a:solidFill>
                            <a:schemeClr val="tx1"/>
                          </a:solidFill>
                        </a:rPr>
                        <a:t> blood in the heart from flowing in the wrong direction.</a:t>
                      </a:r>
                      <a:endParaRPr lang="en-GB" sz="1200" dirty="0">
                        <a:solidFill>
                          <a:schemeClr val="tx1"/>
                        </a:solidFill>
                      </a:endParaRPr>
                    </a:p>
                  </a:txBody>
                  <a:tcPr anchor="ctr"/>
                </a:tc>
                <a:extLst>
                  <a:ext uri="{0D108BD9-81ED-4DB2-BD59-A6C34878D82A}">
                    <a16:rowId xmlns:a16="http://schemas.microsoft.com/office/drawing/2014/main" val="10004"/>
                  </a:ext>
                </a:extLst>
              </a:tr>
            </a:tbl>
          </a:graphicData>
        </a:graphic>
      </p:graphicFrame>
      <p:sp>
        <p:nvSpPr>
          <p:cNvPr id="323" name="Rectangle 322"/>
          <p:cNvSpPr/>
          <p:nvPr/>
        </p:nvSpPr>
        <p:spPr>
          <a:xfrm>
            <a:off x="8202518" y="161521"/>
            <a:ext cx="4537875" cy="360310"/>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The heart is an organ that pumps blood around the body in a double circulatory system</a:t>
            </a:r>
          </a:p>
        </p:txBody>
      </p:sp>
      <p:pic>
        <p:nvPicPr>
          <p:cNvPr id="326" name="Picture 325"/>
          <p:cNvPicPr>
            <a:picLocks noChangeAspect="1"/>
          </p:cNvPicPr>
          <p:nvPr/>
        </p:nvPicPr>
        <p:blipFill>
          <a:blip r:embed="rId5"/>
          <a:stretch>
            <a:fillRect/>
          </a:stretch>
        </p:blipFill>
        <p:spPr>
          <a:xfrm>
            <a:off x="6708793" y="3407940"/>
            <a:ext cx="2119351" cy="1147454"/>
          </a:xfrm>
          <a:prstGeom prst="rect">
            <a:avLst/>
          </a:prstGeom>
        </p:spPr>
      </p:pic>
      <p:pic>
        <p:nvPicPr>
          <p:cNvPr id="327" name="Picture 326"/>
          <p:cNvPicPr>
            <a:picLocks noChangeAspect="1"/>
          </p:cNvPicPr>
          <p:nvPr/>
        </p:nvPicPr>
        <p:blipFill>
          <a:blip r:embed="rId6"/>
          <a:stretch>
            <a:fillRect/>
          </a:stretch>
        </p:blipFill>
        <p:spPr>
          <a:xfrm>
            <a:off x="4331327" y="6319638"/>
            <a:ext cx="4662201" cy="3151387"/>
          </a:xfrm>
          <a:prstGeom prst="rect">
            <a:avLst/>
          </a:prstGeom>
          <a:ln>
            <a:noFill/>
          </a:ln>
        </p:spPr>
      </p:pic>
      <p:graphicFrame>
        <p:nvGraphicFramePr>
          <p:cNvPr id="357" name="Table 356"/>
          <p:cNvGraphicFramePr>
            <a:graphicFrameLocks noGrp="1"/>
          </p:cNvGraphicFramePr>
          <p:nvPr>
            <p:extLst>
              <p:ext uri="{D42A27DB-BD31-4B8C-83A1-F6EECF244321}">
                <p14:modId xmlns:p14="http://schemas.microsoft.com/office/powerpoint/2010/main" val="556309685"/>
              </p:ext>
            </p:extLst>
          </p:nvPr>
        </p:nvGraphicFramePr>
        <p:xfrm>
          <a:off x="330883" y="1759093"/>
          <a:ext cx="4112756" cy="3353628"/>
        </p:xfrm>
        <a:graphic>
          <a:graphicData uri="http://schemas.openxmlformats.org/drawingml/2006/table">
            <a:tbl>
              <a:tblPr firstRow="1" bandRow="1">
                <a:tableStyleId>{5940675A-B579-460E-94D1-54222C63F5DA}</a:tableStyleId>
              </a:tblPr>
              <a:tblGrid>
                <a:gridCol w="1257214">
                  <a:extLst>
                    <a:ext uri="{9D8B030D-6E8A-4147-A177-3AD203B41FA5}">
                      <a16:colId xmlns:a16="http://schemas.microsoft.com/office/drawing/2014/main" val="20000"/>
                    </a:ext>
                  </a:extLst>
                </a:gridCol>
                <a:gridCol w="1515407">
                  <a:extLst>
                    <a:ext uri="{9D8B030D-6E8A-4147-A177-3AD203B41FA5}">
                      <a16:colId xmlns:a16="http://schemas.microsoft.com/office/drawing/2014/main" val="20001"/>
                    </a:ext>
                  </a:extLst>
                </a:gridCol>
                <a:gridCol w="1340135">
                  <a:extLst>
                    <a:ext uri="{9D8B030D-6E8A-4147-A177-3AD203B41FA5}">
                      <a16:colId xmlns:a16="http://schemas.microsoft.com/office/drawing/2014/main" val="20002"/>
                    </a:ext>
                  </a:extLst>
                </a:gridCol>
              </a:tblGrid>
              <a:tr h="389085">
                <a:tc>
                  <a:txBody>
                    <a:bodyPr/>
                    <a:lstStyle/>
                    <a:p>
                      <a:pPr algn="ctr"/>
                      <a:r>
                        <a:rPr lang="en-GB" sz="1200" b="1" i="0" dirty="0">
                          <a:solidFill>
                            <a:schemeClr val="tx1"/>
                          </a:solidFill>
                        </a:rPr>
                        <a:t>Artery</a:t>
                      </a:r>
                    </a:p>
                  </a:txBody>
                  <a:tcPr anchor="ctr">
                    <a:solidFill>
                      <a:srgbClr val="00B050"/>
                    </a:solidFill>
                  </a:tcPr>
                </a:tc>
                <a:tc>
                  <a:txBody>
                    <a:bodyPr/>
                    <a:lstStyle/>
                    <a:p>
                      <a:pPr algn="ctr"/>
                      <a:r>
                        <a:rPr lang="en-GB" sz="1200" b="1" i="0" dirty="0">
                          <a:solidFill>
                            <a:schemeClr val="tx1"/>
                          </a:solidFill>
                        </a:rPr>
                        <a:t>Vein</a:t>
                      </a:r>
                    </a:p>
                  </a:txBody>
                  <a:tcPr anchor="ctr">
                    <a:solidFill>
                      <a:srgbClr val="00B050"/>
                    </a:solidFill>
                  </a:tcPr>
                </a:tc>
                <a:tc>
                  <a:txBody>
                    <a:bodyPr/>
                    <a:lstStyle/>
                    <a:p>
                      <a:pPr algn="ctr"/>
                      <a:r>
                        <a:rPr lang="en-GB" sz="1200" b="1" i="0" dirty="0">
                          <a:solidFill>
                            <a:schemeClr val="tx1"/>
                          </a:solidFill>
                        </a:rPr>
                        <a:t>Capillary</a:t>
                      </a:r>
                    </a:p>
                  </a:txBody>
                  <a:tcPr anchor="ctr">
                    <a:solidFill>
                      <a:srgbClr val="00B050"/>
                    </a:solidFill>
                  </a:tcPr>
                </a:tc>
                <a:extLst>
                  <a:ext uri="{0D108BD9-81ED-4DB2-BD59-A6C34878D82A}">
                    <a16:rowId xmlns:a16="http://schemas.microsoft.com/office/drawing/2014/main" val="10000"/>
                  </a:ext>
                </a:extLst>
              </a:tr>
              <a:tr h="718987">
                <a:tc>
                  <a:txBody>
                    <a:bodyPr/>
                    <a:lstStyle/>
                    <a:p>
                      <a:pPr algn="ctr"/>
                      <a:r>
                        <a:rPr lang="en-GB" sz="1200" b="1" i="1" dirty="0">
                          <a:solidFill>
                            <a:schemeClr val="tx1"/>
                          </a:solidFill>
                        </a:rPr>
                        <a:t>Carry</a:t>
                      </a:r>
                      <a:r>
                        <a:rPr lang="en-GB" sz="1200" b="1" i="1" baseline="0" dirty="0">
                          <a:solidFill>
                            <a:schemeClr val="tx1"/>
                          </a:solidFill>
                        </a:rPr>
                        <a:t> blood away from the heart</a:t>
                      </a:r>
                      <a:endParaRPr lang="en-GB" sz="1200" b="1" i="1" dirty="0">
                        <a:solidFill>
                          <a:schemeClr val="tx1"/>
                        </a:solidFill>
                      </a:endParaRPr>
                    </a:p>
                  </a:txBody>
                  <a:tcPr anchor="ctr">
                    <a:noFill/>
                  </a:tcPr>
                </a:tc>
                <a:tc>
                  <a:txBody>
                    <a:bodyPr/>
                    <a:lstStyle/>
                    <a:p>
                      <a:pPr algn="ctr"/>
                      <a:r>
                        <a:rPr lang="en-GB" sz="1200" b="1" i="1" dirty="0">
                          <a:solidFill>
                            <a:schemeClr val="tx1"/>
                          </a:solidFill>
                        </a:rPr>
                        <a:t>Carry</a:t>
                      </a:r>
                      <a:r>
                        <a:rPr lang="en-GB" sz="1200" b="1" i="1" baseline="0" dirty="0">
                          <a:solidFill>
                            <a:schemeClr val="tx1"/>
                          </a:solidFill>
                        </a:rPr>
                        <a:t> blood to the heart</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a:solidFill>
                            <a:schemeClr val="tx1"/>
                          </a:solidFill>
                        </a:rPr>
                        <a:t>Connects arteries and veins</a:t>
                      </a:r>
                    </a:p>
                  </a:txBody>
                  <a:tcPr anchor="ctr"/>
                </a:tc>
                <a:extLst>
                  <a:ext uri="{0D108BD9-81ED-4DB2-BD59-A6C34878D82A}">
                    <a16:rowId xmlns:a16="http://schemas.microsoft.com/office/drawing/2014/main" val="10001"/>
                  </a:ext>
                </a:extLst>
              </a:tr>
              <a:tr h="2245556">
                <a:tc>
                  <a:txBody>
                    <a:bodyPr/>
                    <a:lstStyle/>
                    <a:p>
                      <a:pPr marL="0" indent="0" algn="ctr">
                        <a:buFont typeface="Arial" charset="0"/>
                        <a:buNone/>
                      </a:pPr>
                      <a:r>
                        <a:rPr lang="en-GB" sz="1200" dirty="0"/>
                        <a:t>Thick muscular walls,</a:t>
                      </a:r>
                      <a:r>
                        <a:rPr lang="en-GB" sz="1200" baseline="0" dirty="0"/>
                        <a:t> s</a:t>
                      </a:r>
                      <a:r>
                        <a:rPr lang="en-GB" sz="1200" dirty="0"/>
                        <a:t>mall lumen,</a:t>
                      </a:r>
                      <a:r>
                        <a:rPr lang="en-GB" sz="1200" baseline="0" dirty="0"/>
                        <a:t> c</a:t>
                      </a:r>
                      <a:r>
                        <a:rPr lang="en-GB" sz="1200" dirty="0"/>
                        <a:t>arry blood under high pressure,</a:t>
                      </a:r>
                      <a:r>
                        <a:rPr lang="en-GB" sz="1200" baseline="0" dirty="0"/>
                        <a:t> c</a:t>
                      </a:r>
                      <a:r>
                        <a:rPr lang="en-GB" sz="1200" dirty="0"/>
                        <a:t>arry oxygenated</a:t>
                      </a:r>
                      <a:r>
                        <a:rPr lang="en-GB" sz="1200" baseline="0" dirty="0"/>
                        <a:t> blood (except for the pulmonary artery).</a:t>
                      </a:r>
                      <a:endParaRPr lang="en-GB" sz="1200" dirty="0"/>
                    </a:p>
                  </a:txBody>
                  <a:tcPr anchor="ctr">
                    <a:noFill/>
                  </a:tcPr>
                </a:tc>
                <a:tc>
                  <a:txBody>
                    <a:bodyPr/>
                    <a:lstStyle/>
                    <a:p>
                      <a:pPr marL="0" indent="0" algn="ctr">
                        <a:buFont typeface="Arial" charset="0"/>
                        <a:buNone/>
                      </a:pPr>
                      <a:r>
                        <a:rPr lang="en-GB" sz="1200" dirty="0"/>
                        <a:t>Thin walls,</a:t>
                      </a:r>
                      <a:r>
                        <a:rPr lang="en-GB" sz="1200" baseline="0" dirty="0"/>
                        <a:t> l</a:t>
                      </a:r>
                      <a:r>
                        <a:rPr lang="en-GB" sz="1200" dirty="0"/>
                        <a:t>arge lumen,</a:t>
                      </a:r>
                      <a:r>
                        <a:rPr lang="en-GB" sz="1200" baseline="0" dirty="0"/>
                        <a:t> c</a:t>
                      </a:r>
                      <a:r>
                        <a:rPr lang="en-GB" sz="1200" dirty="0"/>
                        <a:t>arry blood under low pressure,</a:t>
                      </a:r>
                      <a:r>
                        <a:rPr lang="en-GB" sz="1200" baseline="0" dirty="0"/>
                        <a:t> h</a:t>
                      </a:r>
                      <a:r>
                        <a:rPr lang="en-GB" sz="1200" dirty="0"/>
                        <a:t>ave valves to</a:t>
                      </a:r>
                      <a:r>
                        <a:rPr lang="en-GB" sz="1200" baseline="0" dirty="0"/>
                        <a:t> stop flow in the wrong direction, carry deoxygenated blood (except for the pulmonary vein).</a:t>
                      </a:r>
                      <a:endParaRPr lang="en-GB" sz="1200" dirty="0"/>
                    </a:p>
                  </a:txBody>
                  <a:tcPr anchor="ctr"/>
                </a:tc>
                <a:tc>
                  <a:txBody>
                    <a:bodyPr/>
                    <a:lstStyle/>
                    <a:p>
                      <a:pPr marL="0" indent="0" algn="ctr">
                        <a:buFont typeface="Arial" charset="0"/>
                        <a:buNone/>
                      </a:pPr>
                      <a:r>
                        <a:rPr lang="en-GB" sz="1200" dirty="0"/>
                        <a:t>One cell thick to allow</a:t>
                      </a:r>
                      <a:r>
                        <a:rPr lang="en-GB" sz="1200" baseline="0" dirty="0"/>
                        <a:t> diffusion, </a:t>
                      </a:r>
                      <a:r>
                        <a:rPr lang="en-GB" sz="1200" dirty="0"/>
                        <a:t>Carry blood under very low pressure.</a:t>
                      </a:r>
                    </a:p>
                  </a:txBody>
                  <a:tcPr anchor="ctr"/>
                </a:tc>
                <a:extLst>
                  <a:ext uri="{0D108BD9-81ED-4DB2-BD59-A6C34878D82A}">
                    <a16:rowId xmlns:a16="http://schemas.microsoft.com/office/drawing/2014/main" val="10002"/>
                  </a:ext>
                </a:extLst>
              </a:tr>
            </a:tbl>
          </a:graphicData>
        </a:graphic>
      </p:graphicFrame>
      <p:sp>
        <p:nvSpPr>
          <p:cNvPr id="360" name="Rectangle 359"/>
          <p:cNvSpPr/>
          <p:nvPr/>
        </p:nvSpPr>
        <p:spPr>
          <a:xfrm>
            <a:off x="105506" y="89894"/>
            <a:ext cx="1038745" cy="646331"/>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solidFill>
                  <a:srgbClr val="00B050"/>
                </a:solidFill>
                <a:ea typeface="Verdana" panose="020B0604030504040204" pitchFamily="34" charset="0"/>
                <a:cs typeface="Verdana" panose="020B0604030504040204" pitchFamily="34" charset="0"/>
              </a:rPr>
              <a:t> </a:t>
            </a:r>
            <a:r>
              <a:rPr lang="en-GB" sz="1800" b="1" dirty="0" smtClean="0">
                <a:solidFill>
                  <a:srgbClr val="00B050"/>
                </a:solidFill>
                <a:ea typeface="Verdana" panose="020B0604030504040204" pitchFamily="34" charset="0"/>
                <a:cs typeface="Verdana" panose="020B0604030504040204" pitchFamily="34" charset="0"/>
              </a:rPr>
              <a:t>1) Blood </a:t>
            </a:r>
            <a:r>
              <a:rPr lang="en-GB" sz="1800" b="1" dirty="0">
                <a:solidFill>
                  <a:srgbClr val="00B050"/>
                </a:solidFill>
                <a:ea typeface="Verdana" panose="020B0604030504040204" pitchFamily="34" charset="0"/>
                <a:cs typeface="Verdana" panose="020B0604030504040204" pitchFamily="34" charset="0"/>
              </a:rPr>
              <a:t>vessels</a:t>
            </a:r>
            <a:endParaRPr lang="en-GB" sz="1800" dirty="0">
              <a:solidFill>
                <a:srgbClr val="00B050"/>
              </a:solidFill>
              <a:ea typeface="Verdana" panose="020B0604030504040204" pitchFamily="34" charset="0"/>
              <a:cs typeface="Verdana" panose="020B0604030504040204" pitchFamily="34" charset="0"/>
            </a:endParaRPr>
          </a:p>
        </p:txBody>
      </p:sp>
      <p:cxnSp>
        <p:nvCxnSpPr>
          <p:cNvPr id="364" name="Straight Connector 363"/>
          <p:cNvCxnSpPr>
            <a:cxnSpLocks/>
          </p:cNvCxnSpPr>
          <p:nvPr/>
        </p:nvCxnSpPr>
        <p:spPr>
          <a:xfrm flipV="1">
            <a:off x="709174" y="1185285"/>
            <a:ext cx="776726" cy="5699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p:cNvCxnSpPr>
            <a:cxnSpLocks/>
            <a:stCxn id="357" idx="0"/>
          </p:cNvCxnSpPr>
          <p:nvPr/>
        </p:nvCxnSpPr>
        <p:spPr>
          <a:xfrm flipV="1">
            <a:off x="2387261" y="1185285"/>
            <a:ext cx="781547" cy="5738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p:cNvCxnSpPr>
            <a:cxnSpLocks/>
          </p:cNvCxnSpPr>
          <p:nvPr/>
        </p:nvCxnSpPr>
        <p:spPr>
          <a:xfrm flipV="1">
            <a:off x="3650339" y="973877"/>
            <a:ext cx="746991" cy="7813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9" name="Rectangle 378"/>
          <p:cNvSpPr/>
          <p:nvPr/>
        </p:nvSpPr>
        <p:spPr>
          <a:xfrm>
            <a:off x="9663738" y="4845540"/>
            <a:ext cx="3025637" cy="369332"/>
          </a:xfrm>
          <a:prstGeom prst="rect">
            <a:avLst/>
          </a:prstGeom>
          <a:solidFill>
            <a:srgbClr val="00B0F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800" b="1" dirty="0">
                <a:solidFill>
                  <a:schemeClr val="tx1"/>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3) Blood</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384" name="Table 383"/>
          <p:cNvGraphicFramePr>
            <a:graphicFrameLocks noGrp="1"/>
          </p:cNvGraphicFramePr>
          <p:nvPr>
            <p:extLst>
              <p:ext uri="{D42A27DB-BD31-4B8C-83A1-F6EECF244321}">
                <p14:modId xmlns:p14="http://schemas.microsoft.com/office/powerpoint/2010/main" val="3209073910"/>
              </p:ext>
            </p:extLst>
          </p:nvPr>
        </p:nvGraphicFramePr>
        <p:xfrm>
          <a:off x="9673405" y="6319638"/>
          <a:ext cx="3066988" cy="2926080"/>
        </p:xfrm>
        <a:graphic>
          <a:graphicData uri="http://schemas.openxmlformats.org/drawingml/2006/table">
            <a:tbl>
              <a:tblPr firstRow="1" bandRow="1">
                <a:tableStyleId>{5940675A-B579-460E-94D1-54222C63F5DA}</a:tableStyleId>
              </a:tblPr>
              <a:tblGrid>
                <a:gridCol w="801224">
                  <a:extLst>
                    <a:ext uri="{9D8B030D-6E8A-4147-A177-3AD203B41FA5}">
                      <a16:colId xmlns:a16="http://schemas.microsoft.com/office/drawing/2014/main" val="20000"/>
                    </a:ext>
                  </a:extLst>
                </a:gridCol>
                <a:gridCol w="952875">
                  <a:extLst>
                    <a:ext uri="{9D8B030D-6E8A-4147-A177-3AD203B41FA5}">
                      <a16:colId xmlns:a16="http://schemas.microsoft.com/office/drawing/2014/main" val="20001"/>
                    </a:ext>
                  </a:extLst>
                </a:gridCol>
                <a:gridCol w="1312889">
                  <a:extLst>
                    <a:ext uri="{9D8B030D-6E8A-4147-A177-3AD203B41FA5}">
                      <a16:colId xmlns:a16="http://schemas.microsoft.com/office/drawing/2014/main" val="20002"/>
                    </a:ext>
                  </a:extLst>
                </a:gridCol>
              </a:tblGrid>
              <a:tr h="633777">
                <a:tc>
                  <a:txBody>
                    <a:bodyPr/>
                    <a:lstStyle/>
                    <a:p>
                      <a:pPr algn="ctr"/>
                      <a:r>
                        <a:rPr lang="en-GB" sz="1200" b="1" dirty="0"/>
                        <a:t>Plasma (55%)</a:t>
                      </a:r>
                    </a:p>
                  </a:txBody>
                  <a:tcPr anchor="ctr">
                    <a:solidFill>
                      <a:srgbClr val="00B0F0"/>
                    </a:solidFill>
                  </a:tcPr>
                </a:tc>
                <a:tc>
                  <a:txBody>
                    <a:bodyPr/>
                    <a:lstStyle/>
                    <a:p>
                      <a:pPr algn="ctr"/>
                      <a:r>
                        <a:rPr lang="en-GB" sz="1200" b="1" i="1" dirty="0">
                          <a:solidFill>
                            <a:schemeClr val="tx1"/>
                          </a:solidFill>
                        </a:rPr>
                        <a:t>Pale</a:t>
                      </a:r>
                      <a:r>
                        <a:rPr lang="en-GB" sz="1200" b="1" i="1" baseline="0" dirty="0">
                          <a:solidFill>
                            <a:schemeClr val="tx1"/>
                          </a:solidFill>
                        </a:rPr>
                        <a:t> yellow fluid</a:t>
                      </a:r>
                      <a:endParaRPr lang="en-GB" sz="1200" b="1" i="1" dirty="0">
                        <a:solidFill>
                          <a:schemeClr val="tx1"/>
                        </a:solidFill>
                      </a:endParaRPr>
                    </a:p>
                  </a:txBody>
                  <a:tcPr anchor="ctr"/>
                </a:tc>
                <a:tc>
                  <a:txBody>
                    <a:bodyPr/>
                    <a:lstStyle/>
                    <a:p>
                      <a:pPr algn="l"/>
                      <a:r>
                        <a:rPr lang="en-GB" sz="1200" dirty="0"/>
                        <a:t>Transports</a:t>
                      </a:r>
                      <a:r>
                        <a:rPr lang="en-GB" sz="1200" baseline="0" dirty="0"/>
                        <a:t> CO</a:t>
                      </a:r>
                      <a:r>
                        <a:rPr lang="en-GB" sz="1200" baseline="-25000" dirty="0"/>
                        <a:t>2</a:t>
                      </a:r>
                      <a:r>
                        <a:rPr lang="en-GB" sz="1200" baseline="0" dirty="0"/>
                        <a:t>, hormones and waste.</a:t>
                      </a:r>
                      <a:endParaRPr lang="en-GB" sz="1200" dirty="0"/>
                    </a:p>
                  </a:txBody>
                  <a:tcPr anchor="ctr"/>
                </a:tc>
                <a:extLst>
                  <a:ext uri="{0D108BD9-81ED-4DB2-BD59-A6C34878D82A}">
                    <a16:rowId xmlns:a16="http://schemas.microsoft.com/office/drawing/2014/main" val="10000"/>
                  </a:ext>
                </a:extLst>
              </a:tr>
              <a:tr h="774546">
                <a:tc>
                  <a:txBody>
                    <a:bodyPr/>
                    <a:lstStyle/>
                    <a:p>
                      <a:pPr algn="ctr"/>
                      <a:r>
                        <a:rPr lang="en-GB" sz="1200" b="1" dirty="0"/>
                        <a:t>Red</a:t>
                      </a:r>
                      <a:r>
                        <a:rPr lang="en-GB" sz="1200" b="1" baseline="0" dirty="0"/>
                        <a:t> blood cells (45%)</a:t>
                      </a:r>
                      <a:endParaRPr lang="en-GB" sz="1200" b="1" dirty="0"/>
                    </a:p>
                  </a:txBody>
                  <a:tcPr anchor="ctr">
                    <a:solidFill>
                      <a:srgbClr val="00B0F0"/>
                    </a:solidFill>
                  </a:tcPr>
                </a:tc>
                <a:tc>
                  <a:txBody>
                    <a:bodyPr/>
                    <a:lstStyle/>
                    <a:p>
                      <a:pPr algn="ctr"/>
                      <a:r>
                        <a:rPr lang="en-GB" sz="1200" b="1" i="1" dirty="0">
                          <a:solidFill>
                            <a:schemeClr val="tx1"/>
                          </a:solidFill>
                        </a:rPr>
                        <a:t>Carries</a:t>
                      </a:r>
                      <a:r>
                        <a:rPr lang="en-GB" sz="1200" b="1" i="1" baseline="0" dirty="0">
                          <a:solidFill>
                            <a:schemeClr val="tx1"/>
                          </a:solidFill>
                        </a:rPr>
                        <a:t> oxygen</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Larg</a:t>
                      </a:r>
                      <a:r>
                        <a:rPr lang="en-US" sz="1200" baseline="0" dirty="0"/>
                        <a:t>e surface area, no nucleus, full of haemoglobin.</a:t>
                      </a:r>
                      <a:endParaRPr lang="en-US" sz="1200" dirty="0"/>
                    </a:p>
                  </a:txBody>
                  <a:tcPr anchor="ctr"/>
                </a:tc>
                <a:extLst>
                  <a:ext uri="{0D108BD9-81ED-4DB2-BD59-A6C34878D82A}">
                    <a16:rowId xmlns:a16="http://schemas.microsoft.com/office/drawing/2014/main" val="10001"/>
                  </a:ext>
                </a:extLst>
              </a:tr>
              <a:tr h="780761">
                <a:tc>
                  <a:txBody>
                    <a:bodyPr/>
                    <a:lstStyle/>
                    <a:p>
                      <a:pPr algn="ctr"/>
                      <a:r>
                        <a:rPr lang="en-GB" sz="1200" b="1" dirty="0"/>
                        <a:t>White</a:t>
                      </a:r>
                      <a:r>
                        <a:rPr lang="en-GB" sz="1200" b="1" baseline="0" dirty="0"/>
                        <a:t> blood cells (&lt;1%)</a:t>
                      </a:r>
                      <a:endParaRPr lang="en-GB" sz="1200" b="1" dirty="0"/>
                    </a:p>
                  </a:txBody>
                  <a:tcPr anchor="ctr">
                    <a:solidFill>
                      <a:srgbClr val="00B0F0"/>
                    </a:solidFill>
                  </a:tcPr>
                </a:tc>
                <a:tc>
                  <a:txBody>
                    <a:bodyPr/>
                    <a:lstStyle/>
                    <a:p>
                      <a:pPr algn="ctr"/>
                      <a:r>
                        <a:rPr lang="en-GB" sz="1200" b="1" i="1" dirty="0">
                          <a:solidFill>
                            <a:schemeClr val="tx1"/>
                          </a:solidFill>
                        </a:rPr>
                        <a:t>Part</a:t>
                      </a:r>
                      <a:r>
                        <a:rPr lang="en-GB" sz="1200" b="1" i="1" baseline="0" dirty="0">
                          <a:solidFill>
                            <a:schemeClr val="tx1"/>
                          </a:solidFill>
                        </a:rPr>
                        <a:t> of the immune system</a:t>
                      </a:r>
                      <a:endParaRPr lang="en-GB" sz="1200" b="1" i="1" dirty="0">
                        <a:solidFill>
                          <a:schemeClr val="tx1"/>
                        </a:solidFill>
                      </a:endParaRPr>
                    </a:p>
                  </a:txBody>
                  <a:tcPr anchor="ctr"/>
                </a:tc>
                <a:tc>
                  <a:txBody>
                    <a:bodyPr/>
                    <a:lstStyle/>
                    <a:p>
                      <a:pPr algn="l"/>
                      <a:r>
                        <a:rPr lang="en-GB" sz="1200" dirty="0"/>
                        <a:t>Some</a:t>
                      </a:r>
                      <a:r>
                        <a:rPr lang="en-GB" sz="1200" baseline="0" dirty="0"/>
                        <a:t> produce antibodies, others surround and engulf pathogens.</a:t>
                      </a:r>
                      <a:endParaRPr lang="en-GB" sz="1200" dirty="0"/>
                    </a:p>
                  </a:txBody>
                  <a:tcPr anchor="ctr"/>
                </a:tc>
                <a:extLst>
                  <a:ext uri="{0D108BD9-81ED-4DB2-BD59-A6C34878D82A}">
                    <a16:rowId xmlns:a16="http://schemas.microsoft.com/office/drawing/2014/main" val="10002"/>
                  </a:ext>
                </a:extLst>
              </a:tr>
              <a:tr h="602425">
                <a:tc>
                  <a:txBody>
                    <a:bodyPr/>
                    <a:lstStyle/>
                    <a:p>
                      <a:pPr algn="ctr"/>
                      <a:r>
                        <a:rPr lang="en-GB" sz="1200" b="1" dirty="0"/>
                        <a:t>Platelets (&lt;1%)</a:t>
                      </a:r>
                    </a:p>
                  </a:txBody>
                  <a:tcPr anchor="ctr">
                    <a:solidFill>
                      <a:srgbClr val="00B0F0"/>
                    </a:solidFill>
                  </a:tcPr>
                </a:tc>
                <a:tc>
                  <a:txBody>
                    <a:bodyPr/>
                    <a:lstStyle/>
                    <a:p>
                      <a:pPr algn="ctr"/>
                      <a:r>
                        <a:rPr lang="en-GB" sz="1200" b="1" i="1" dirty="0">
                          <a:solidFill>
                            <a:schemeClr val="tx1"/>
                          </a:solidFill>
                        </a:rPr>
                        <a:t>Fragments</a:t>
                      </a:r>
                      <a:r>
                        <a:rPr lang="en-GB" sz="1200" b="1" i="1" baseline="0" dirty="0">
                          <a:solidFill>
                            <a:schemeClr val="tx1"/>
                          </a:solidFill>
                        </a:rPr>
                        <a:t> of cells</a:t>
                      </a:r>
                      <a:endParaRPr lang="en-GB" sz="1200" b="1" i="1" dirty="0">
                        <a:solidFill>
                          <a:schemeClr val="tx1"/>
                        </a:solidFill>
                      </a:endParaRPr>
                    </a:p>
                  </a:txBody>
                  <a:tcPr anchor="ctr"/>
                </a:tc>
                <a:tc>
                  <a:txBody>
                    <a:bodyPr/>
                    <a:lstStyle/>
                    <a:p>
                      <a:pPr algn="l"/>
                      <a:r>
                        <a:rPr lang="en-GB" sz="1200" dirty="0"/>
                        <a:t>Clump together</a:t>
                      </a:r>
                      <a:r>
                        <a:rPr lang="en-GB" sz="1200" baseline="0" dirty="0"/>
                        <a:t> to form blood clots.</a:t>
                      </a:r>
                      <a:endParaRPr lang="en-GB" sz="1200" dirty="0"/>
                    </a:p>
                  </a:txBody>
                  <a:tcPr anchor="ctr"/>
                </a:tc>
                <a:extLst>
                  <a:ext uri="{0D108BD9-81ED-4DB2-BD59-A6C34878D82A}">
                    <a16:rowId xmlns:a16="http://schemas.microsoft.com/office/drawing/2014/main" val="10003"/>
                  </a:ext>
                </a:extLst>
              </a:tr>
            </a:tbl>
          </a:graphicData>
        </a:graphic>
      </p:graphicFrame>
      <p:sp>
        <p:nvSpPr>
          <p:cNvPr id="403" name="Rectangle 402"/>
          <p:cNvSpPr/>
          <p:nvPr/>
        </p:nvSpPr>
        <p:spPr>
          <a:xfrm>
            <a:off x="9663739" y="5234939"/>
            <a:ext cx="3025637" cy="1084699"/>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Blood is a tissue consisting of plasma, in which blood cells, white blood cells and platelets are suspended</a:t>
            </a:r>
          </a:p>
        </p:txBody>
      </p:sp>
      <p:sp>
        <p:nvSpPr>
          <p:cNvPr id="2" name="Rectangle 1"/>
          <p:cNvSpPr/>
          <p:nvPr/>
        </p:nvSpPr>
        <p:spPr>
          <a:xfrm>
            <a:off x="-1806413" y="645027"/>
            <a:ext cx="770450" cy="468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p:cNvSpPr/>
          <p:nvPr/>
        </p:nvSpPr>
        <p:spPr>
          <a:xfrm>
            <a:off x="2206668" y="5491703"/>
            <a:ext cx="5363176" cy="68719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The heart pumps low oxygen/high carbon dioxide blood to the lungs</a:t>
            </a:r>
          </a:p>
        </p:txBody>
      </p:sp>
    </p:spTree>
    <p:extLst>
      <p:ext uri="{BB962C8B-B14F-4D97-AF65-F5344CB8AC3E}">
        <p14:creationId xmlns:p14="http://schemas.microsoft.com/office/powerpoint/2010/main" val="753686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Shape 54"/>
          <p:cNvGraphicFramePr/>
          <p:nvPr>
            <p:extLst>
              <p:ext uri="{D42A27DB-BD31-4B8C-83A1-F6EECF244321}">
                <p14:modId xmlns:p14="http://schemas.microsoft.com/office/powerpoint/2010/main" val="3335413637"/>
              </p:ext>
            </p:extLst>
          </p:nvPr>
        </p:nvGraphicFramePr>
        <p:xfrm>
          <a:off x="109039" y="2318157"/>
          <a:ext cx="6176586" cy="5120210"/>
        </p:xfrm>
        <a:graphic>
          <a:graphicData uri="http://schemas.openxmlformats.org/drawingml/2006/table">
            <a:tbl>
              <a:tblPr>
                <a:tableStyleId>{616DA210-FB5B-4158-B5E0-FEB733F419BA}</a:tableStyleId>
              </a:tblPr>
              <a:tblGrid>
                <a:gridCol w="1866952">
                  <a:extLst>
                    <a:ext uri="{9D8B030D-6E8A-4147-A177-3AD203B41FA5}">
                      <a16:colId xmlns:a16="http://schemas.microsoft.com/office/drawing/2014/main" val="20000"/>
                    </a:ext>
                  </a:extLst>
                </a:gridCol>
                <a:gridCol w="4309634">
                  <a:extLst>
                    <a:ext uri="{9D8B030D-6E8A-4147-A177-3AD203B41FA5}">
                      <a16:colId xmlns:a16="http://schemas.microsoft.com/office/drawing/2014/main" val="20001"/>
                    </a:ext>
                  </a:extLst>
                </a:gridCol>
              </a:tblGrid>
              <a:tr h="569540">
                <a:tc gridSpan="2">
                  <a:txBody>
                    <a:bodyPr/>
                    <a:lstStyle/>
                    <a:p>
                      <a:pPr lvl="0" rtl="0">
                        <a:spcBef>
                          <a:spcPts val="0"/>
                        </a:spcBef>
                        <a:buNone/>
                      </a:pPr>
                      <a:r>
                        <a:rPr lang="en" sz="1400" b="1" dirty="0" smtClean="0"/>
                        <a:t>Section 2: Ionic</a:t>
                      </a:r>
                      <a:r>
                        <a:rPr lang="en" sz="1400" b="1" baseline="0" dirty="0" smtClean="0"/>
                        <a:t> Bonding – Structure and properties</a:t>
                      </a:r>
                      <a:endParaRPr lang="en" sz="1400" b="1" dirty="0">
                        <a:solidFill>
                          <a:schemeClr val="lt1"/>
                        </a:solidFill>
                      </a:endParaRPr>
                    </a:p>
                  </a:txBody>
                  <a:tcPr marL="127995" marR="127995" marT="127995" marB="127995">
                    <a:solidFill>
                      <a:srgbClr val="00B0F0"/>
                    </a:solidFill>
                  </a:tcPr>
                </a:tc>
                <a:tc hMerge="1">
                  <a:txBody>
                    <a:bodyPr/>
                    <a:lstStyle/>
                    <a:p>
                      <a:endParaRPr lang="en-US"/>
                    </a:p>
                  </a:txBody>
                  <a:tcPr/>
                </a:tc>
                <a:extLst>
                  <a:ext uri="{0D108BD9-81ED-4DB2-BD59-A6C34878D82A}">
                    <a16:rowId xmlns:a16="http://schemas.microsoft.com/office/drawing/2014/main" val="10000"/>
                  </a:ext>
                </a:extLst>
              </a:tr>
              <a:tr h="492507">
                <a:tc>
                  <a:txBody>
                    <a:bodyPr/>
                    <a:lstStyle/>
                    <a:p>
                      <a:pPr marL="0" indent="0" algn="ctr">
                        <a:buFont typeface="+mj-lt"/>
                        <a:buNone/>
                      </a:pPr>
                      <a:r>
                        <a:rPr lang="en-GB" sz="1200" b="1" dirty="0" smtClean="0"/>
                        <a:t>4.</a:t>
                      </a:r>
                      <a:r>
                        <a:rPr lang="en-GB" sz="1200" b="1" baseline="0" dirty="0" smtClean="0"/>
                        <a:t>  </a:t>
                      </a:r>
                      <a:r>
                        <a:rPr lang="en-GB" sz="1200" b="1" dirty="0" smtClean="0"/>
                        <a:t>High</a:t>
                      </a:r>
                      <a:r>
                        <a:rPr lang="en-GB" sz="1200" b="1" baseline="0" dirty="0" smtClean="0"/>
                        <a:t> melting and boiling points</a:t>
                      </a:r>
                      <a:endParaRPr lang="en-GB" sz="1200" b="1" i="0" dirty="0">
                        <a:solidFill>
                          <a:schemeClr val="accent2">
                            <a:lumMod val="75000"/>
                          </a:schemeClr>
                        </a:solidFill>
                      </a:endParaRPr>
                    </a:p>
                  </a:txBody>
                  <a:tcPr marL="128016" marR="128016" marT="64008" marB="64008" anchor="ctr"/>
                </a:tc>
                <a:tc>
                  <a:txBody>
                    <a:bodyPr/>
                    <a:lstStyle/>
                    <a:p>
                      <a:pPr algn="l"/>
                      <a:r>
                        <a:rPr lang="en-GB" sz="1200" dirty="0" smtClean="0"/>
                        <a:t>Large amounts of energy needed</a:t>
                      </a:r>
                      <a:r>
                        <a:rPr lang="en-GB" sz="1200" baseline="0" dirty="0" smtClean="0"/>
                        <a:t> to break the bonds.</a:t>
                      </a:r>
                      <a:endParaRPr lang="en-GB" sz="1200" b="0" i="0" dirty="0"/>
                    </a:p>
                  </a:txBody>
                  <a:tcPr marL="128016" marR="128016" marT="64008" marB="64008" anchor="ctr"/>
                </a:tc>
                <a:extLst>
                  <a:ext uri="{0D108BD9-81ED-4DB2-BD59-A6C34878D82A}">
                    <a16:rowId xmlns:a16="http://schemas.microsoft.com/office/drawing/2014/main" val="10003"/>
                  </a:ext>
                </a:extLst>
              </a:tr>
              <a:tr h="592984">
                <a:tc>
                  <a:txBody>
                    <a:bodyPr/>
                    <a:lstStyle/>
                    <a:p>
                      <a:pPr algn="ctr"/>
                      <a:r>
                        <a:rPr lang="en-GB" sz="1200" b="1" dirty="0" smtClean="0"/>
                        <a:t>5.  Do conduct electricity when molten or dissolved</a:t>
                      </a:r>
                      <a:endParaRPr lang="en-GB" sz="1200" b="1" i="0" dirty="0">
                        <a:solidFill>
                          <a:schemeClr val="accent2">
                            <a:lumMod val="75000"/>
                          </a:schemeClr>
                        </a:solidFill>
                      </a:endParaRPr>
                    </a:p>
                  </a:txBody>
                  <a:tcPr marL="128016" marR="128016" marT="64008" marB="64008" anchor="ctr"/>
                </a:tc>
                <a:tc>
                  <a:txBody>
                    <a:bodyPr/>
                    <a:lstStyle/>
                    <a:p>
                      <a:pPr algn="l"/>
                      <a:r>
                        <a:rPr lang="en-GB" sz="1200" dirty="0" smtClean="0"/>
                        <a:t>Lattice breaks apart</a:t>
                      </a:r>
                      <a:r>
                        <a:rPr lang="en-GB" sz="1200" baseline="0" dirty="0" smtClean="0"/>
                        <a:t> and the ions are free to move.</a:t>
                      </a:r>
                      <a:endParaRPr lang="en-GB" sz="1200" b="0" dirty="0"/>
                    </a:p>
                  </a:txBody>
                  <a:tcPr marL="128016" marR="128016" marT="64008" marB="64008" anchor="ctr"/>
                </a:tc>
                <a:extLst>
                  <a:ext uri="{0D108BD9-81ED-4DB2-BD59-A6C34878D82A}">
                    <a16:rowId xmlns:a16="http://schemas.microsoft.com/office/drawing/2014/main" val="10004"/>
                  </a:ext>
                </a:extLst>
              </a:tr>
              <a:tr h="592984">
                <a:tc>
                  <a:txBody>
                    <a:bodyPr/>
                    <a:lstStyle/>
                    <a:p>
                      <a:pPr algn="ctr"/>
                      <a:r>
                        <a:rPr lang="en-GB" sz="1200" b="1" dirty="0" smtClean="0"/>
                        <a:t>6.  Do not conduct</a:t>
                      </a:r>
                      <a:r>
                        <a:rPr lang="en-GB" sz="1200" b="1" baseline="0" dirty="0" smtClean="0"/>
                        <a:t> electricity when solid</a:t>
                      </a:r>
                      <a:endParaRPr lang="en-GB" sz="1200" b="1" i="0" dirty="0">
                        <a:solidFill>
                          <a:schemeClr val="accent2">
                            <a:lumMod val="75000"/>
                          </a:schemeClr>
                        </a:solidFill>
                      </a:endParaRPr>
                    </a:p>
                  </a:txBody>
                  <a:tcPr marL="128016" marR="128016" marT="64008" marB="64008"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Ions are held in a fixed position in the</a:t>
                      </a:r>
                      <a:r>
                        <a:rPr lang="en-US" sz="1200" baseline="0" dirty="0" smtClean="0"/>
                        <a:t> lattice and cannot move.</a:t>
                      </a:r>
                      <a:endParaRPr lang="en-US" sz="1200" b="0" i="0" dirty="0" smtClean="0"/>
                    </a:p>
                  </a:txBody>
                  <a:tcPr marL="128016" marR="128016" marT="64008" marB="64008" anchor="ctr"/>
                </a:tc>
                <a:extLst>
                  <a:ext uri="{0D108BD9-81ED-4DB2-BD59-A6C34878D82A}">
                    <a16:rowId xmlns:a16="http://schemas.microsoft.com/office/drawing/2014/main" val="2864407859"/>
                  </a:ext>
                </a:extLst>
              </a:tr>
              <a:tr h="733971">
                <a:tc>
                  <a:txBody>
                    <a:bodyPr/>
                    <a:lstStyle/>
                    <a:p>
                      <a:pPr marL="0" indent="0" algn="ctr">
                        <a:buNone/>
                      </a:pPr>
                      <a:r>
                        <a:rPr lang="en-GB" sz="1200" b="1" dirty="0" smtClean="0"/>
                        <a:t>7. Structure</a:t>
                      </a:r>
                      <a:endParaRPr lang="en-GB" sz="1200" b="1" i="0" dirty="0"/>
                    </a:p>
                  </a:txBody>
                  <a:tcPr marL="128016" marR="128016" marT="64008" marB="64008" anchor="ctr"/>
                </a:tc>
                <a:tc>
                  <a:txBody>
                    <a:bodyPr/>
                    <a:lstStyle/>
                    <a:p>
                      <a:pPr marL="171450" indent="-171450" algn="l">
                        <a:buFont typeface="Arial" panose="020B0604020202020204" pitchFamily="34" charset="0"/>
                        <a:buChar char="•"/>
                      </a:pPr>
                      <a:r>
                        <a:rPr lang="en-GB" sz="1200" dirty="0" smtClean="0"/>
                        <a:t>Held together</a:t>
                      </a:r>
                      <a:r>
                        <a:rPr lang="en-GB" sz="1200" baseline="0" dirty="0" smtClean="0"/>
                        <a:t> by strong electrostatic forces of attraction between oppositely charged ions</a:t>
                      </a:r>
                    </a:p>
                    <a:p>
                      <a:pPr marL="171450" indent="-171450" algn="l">
                        <a:buFont typeface="Arial" panose="020B0604020202020204" pitchFamily="34" charset="0"/>
                        <a:buChar char="•"/>
                      </a:pPr>
                      <a:r>
                        <a:rPr lang="en-GB" sz="1200" baseline="0" dirty="0" smtClean="0"/>
                        <a:t>Forces act in all directions in the lattice</a:t>
                      </a:r>
                      <a:endParaRPr lang="en-GB" sz="1200" b="0" i="0" dirty="0">
                        <a:solidFill>
                          <a:schemeClr val="accent2">
                            <a:lumMod val="75000"/>
                          </a:schemeClr>
                        </a:solidFill>
                      </a:endParaRPr>
                    </a:p>
                  </a:txBody>
                  <a:tcPr marL="128016" marR="128016" marT="64008" marB="64008" anchor="ctr"/>
                </a:tc>
                <a:extLst>
                  <a:ext uri="{0D108BD9-81ED-4DB2-BD59-A6C34878D82A}">
                    <a16:rowId xmlns:a16="http://schemas.microsoft.com/office/drawing/2014/main" val="3204483410"/>
                  </a:ext>
                </a:extLst>
              </a:tr>
              <a:tr h="1460299">
                <a:tc>
                  <a:txBody>
                    <a:bodyPr/>
                    <a:lstStyle/>
                    <a:p>
                      <a:pPr algn="ctr"/>
                      <a:r>
                        <a:rPr lang="en-GB" sz="1200" b="1" dirty="0" smtClean="0"/>
                        <a:t>6.  Giant</a:t>
                      </a:r>
                      <a:r>
                        <a:rPr lang="en-GB" sz="1200" b="1" baseline="0" dirty="0" smtClean="0"/>
                        <a:t> structure</a:t>
                      </a:r>
                      <a:endParaRPr lang="en-GB" sz="1200" b="1" dirty="0"/>
                    </a:p>
                  </a:txBody>
                  <a:tcPr marL="128016" marR="128016" marT="64008" marB="64008" anchor="ctr"/>
                </a:tc>
                <a:tc>
                  <a:txBody>
                    <a:bodyPr/>
                    <a:lstStyle/>
                    <a:p>
                      <a:pPr algn="ctr"/>
                      <a:endParaRPr lang="en-GB" sz="1700" dirty="0" smtClean="0"/>
                    </a:p>
                    <a:p>
                      <a:pPr algn="ctr"/>
                      <a:endParaRPr lang="en-GB" sz="1700" dirty="0" smtClean="0"/>
                    </a:p>
                    <a:p>
                      <a:pPr algn="ctr"/>
                      <a:endParaRPr lang="en-GB" sz="1700" dirty="0" smtClean="0"/>
                    </a:p>
                    <a:p>
                      <a:pPr algn="ctr"/>
                      <a:endParaRPr lang="en-GB" sz="1700" b="1" i="1" dirty="0" smtClean="0">
                        <a:solidFill>
                          <a:schemeClr val="accent2">
                            <a:lumMod val="75000"/>
                          </a:schemeClr>
                        </a:solidFill>
                      </a:endParaRPr>
                    </a:p>
                  </a:txBody>
                  <a:tcPr marL="128016" marR="128016" marT="64008" marB="64008" anchor="ctr"/>
                </a:tc>
                <a:extLst>
                  <a:ext uri="{0D108BD9-81ED-4DB2-BD59-A6C34878D82A}">
                    <a16:rowId xmlns:a16="http://schemas.microsoft.com/office/drawing/2014/main" val="3243116851"/>
                  </a:ext>
                </a:extLst>
              </a:tr>
              <a:tr h="5929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smtClean="0"/>
                        <a:t>7.  Dot and cross diagram</a:t>
                      </a:r>
                    </a:p>
                    <a:p>
                      <a:pPr algn="ctr"/>
                      <a:endParaRPr lang="en-GB" sz="1200" b="1" dirty="0"/>
                    </a:p>
                  </a:txBody>
                  <a:tcPr marL="128016" marR="128016" marT="64008" marB="64008" anchor="ctr"/>
                </a:tc>
                <a:tc>
                  <a:txBody>
                    <a:bodyPr/>
                    <a:lstStyle/>
                    <a:p>
                      <a:pPr algn="ctr"/>
                      <a:endParaRPr lang="en-GB" sz="1700" b="1" i="1" dirty="0" smtClean="0">
                        <a:solidFill>
                          <a:schemeClr val="accent2">
                            <a:lumMod val="75000"/>
                          </a:schemeClr>
                        </a:solidFill>
                      </a:endParaRPr>
                    </a:p>
                  </a:txBody>
                  <a:tcPr marL="128016" marR="128016" marT="64008" marB="64008" anchor="ctr"/>
                </a:tc>
                <a:extLst>
                  <a:ext uri="{0D108BD9-81ED-4DB2-BD59-A6C34878D82A}">
                    <a16:rowId xmlns:a16="http://schemas.microsoft.com/office/drawing/2014/main" val="2055094701"/>
                  </a:ext>
                </a:extLst>
              </a:tr>
            </a:tbl>
          </a:graphicData>
        </a:graphic>
      </p:graphicFrame>
      <p:graphicFrame>
        <p:nvGraphicFramePr>
          <p:cNvPr id="11" name="Shape 54"/>
          <p:cNvGraphicFramePr/>
          <p:nvPr>
            <p:extLst>
              <p:ext uri="{D42A27DB-BD31-4B8C-83A1-F6EECF244321}">
                <p14:modId xmlns:p14="http://schemas.microsoft.com/office/powerpoint/2010/main" val="379242218"/>
              </p:ext>
            </p:extLst>
          </p:nvPr>
        </p:nvGraphicFramePr>
        <p:xfrm>
          <a:off x="6517119" y="2271046"/>
          <a:ext cx="6284481" cy="5354830"/>
        </p:xfrm>
        <a:graphic>
          <a:graphicData uri="http://schemas.openxmlformats.org/drawingml/2006/table">
            <a:tbl>
              <a:tblPr>
                <a:tableStyleId>{35758FB7-9AC5-4552-8A53-C91805E547FA}</a:tableStyleId>
              </a:tblPr>
              <a:tblGrid>
                <a:gridCol w="1409761">
                  <a:extLst>
                    <a:ext uri="{9D8B030D-6E8A-4147-A177-3AD203B41FA5}">
                      <a16:colId xmlns:a16="http://schemas.microsoft.com/office/drawing/2014/main" val="20000"/>
                    </a:ext>
                  </a:extLst>
                </a:gridCol>
                <a:gridCol w="4874720">
                  <a:extLst>
                    <a:ext uri="{9D8B030D-6E8A-4147-A177-3AD203B41FA5}">
                      <a16:colId xmlns:a16="http://schemas.microsoft.com/office/drawing/2014/main" val="20001"/>
                    </a:ext>
                  </a:extLst>
                </a:gridCol>
              </a:tblGrid>
              <a:tr h="469350">
                <a:tc gridSpan="2">
                  <a:txBody>
                    <a:bodyPr/>
                    <a:lstStyle/>
                    <a:p>
                      <a:pPr lvl="0" rtl="0">
                        <a:spcBef>
                          <a:spcPts val="0"/>
                        </a:spcBef>
                        <a:buNone/>
                      </a:pPr>
                      <a:r>
                        <a:rPr lang="en" sz="1400" b="1" dirty="0" smtClean="0"/>
                        <a:t>Section 4: Metallic Bonding – Structure and properties</a:t>
                      </a:r>
                      <a:endParaRPr lang="en" sz="1400" b="1" dirty="0">
                        <a:solidFill>
                          <a:schemeClr val="tx1"/>
                        </a:solidFill>
                      </a:endParaRPr>
                    </a:p>
                  </a:txBody>
                  <a:tcPr marL="127995" marR="127995" marT="127995" marB="12799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9447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9. Giant structure of atoms arranged in a regular pattern</a:t>
                      </a:r>
                    </a:p>
                    <a:p>
                      <a:pPr marL="0" marR="0" lvl="0" indent="0" algn="l" rtl="0">
                        <a:lnSpc>
                          <a:spcPct val="100000"/>
                        </a:lnSpc>
                        <a:spcBef>
                          <a:spcPts val="0"/>
                        </a:spcBef>
                        <a:spcAft>
                          <a:spcPts val="0"/>
                        </a:spcAft>
                        <a:buNone/>
                      </a:pPr>
                      <a:endParaRPr lang="en-GB" sz="1100" b="1" i="0" u="none" strike="noStrike" cap="none" dirty="0">
                        <a:solidFill>
                          <a:schemeClr val="tx1"/>
                        </a:solidFill>
                        <a:latin typeface="Arial"/>
                        <a:ea typeface="Arial"/>
                        <a:cs typeface="Arial"/>
                        <a:sym typeface="Arial"/>
                      </a:endParaRPr>
                    </a:p>
                  </a:txBody>
                  <a:tcPr marL="96012" marR="9601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None/>
                      </a:pPr>
                      <a:endParaRPr lang="en-GB" sz="1300" b="1" i="0" u="none" strike="noStrike" cap="none" dirty="0">
                        <a:solidFill>
                          <a:srgbClr val="000000"/>
                        </a:solidFill>
                        <a:latin typeface="+mn-lt"/>
                        <a:ea typeface="Arial"/>
                        <a:cs typeface="Arial"/>
                        <a:sym typeface="Arial"/>
                      </a:endParaRPr>
                    </a:p>
                  </a:txBody>
                  <a:tcPr marL="96012" marR="9601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33474">
                <a:tc>
                  <a:txBody>
                    <a:bodyPr/>
                    <a:lstStyle/>
                    <a:p>
                      <a:pPr algn="ctr"/>
                      <a:r>
                        <a:rPr lang="en-GB" sz="1100" dirty="0" smtClean="0"/>
                        <a:t>10. Good conductors of electricity</a:t>
                      </a:r>
                      <a:endParaRPr lang="en-GB" sz="1100" b="1" i="0" dirty="0">
                        <a:solidFill>
                          <a:schemeClr val="tx1"/>
                        </a:solidFill>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1200" dirty="0" smtClean="0"/>
                        <a:t>Delocalised electrons carry electrical charge</a:t>
                      </a:r>
                      <a:r>
                        <a:rPr lang="en-GB" sz="1200" baseline="0" dirty="0" smtClean="0"/>
                        <a:t> through the metal.</a:t>
                      </a:r>
                      <a:endParaRPr lang="en-GB" sz="1200" b="1" i="0" dirty="0">
                        <a:latin typeface="+mn-lt"/>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33474">
                <a:tc>
                  <a:txBody>
                    <a:bodyPr/>
                    <a:lstStyle/>
                    <a:p>
                      <a:pPr algn="ctr"/>
                      <a:r>
                        <a:rPr lang="en-GB" sz="1100" dirty="0" smtClean="0"/>
                        <a:t>11. Good conductors</a:t>
                      </a:r>
                      <a:r>
                        <a:rPr lang="en-GB" sz="1100" baseline="0" dirty="0" smtClean="0"/>
                        <a:t> of thermal energy</a:t>
                      </a:r>
                      <a:endParaRPr lang="en-GB" sz="1100" b="1" i="0" dirty="0">
                        <a:solidFill>
                          <a:schemeClr val="tx1"/>
                        </a:solidFill>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1200" dirty="0" smtClean="0"/>
                        <a:t>Energy is transferred by the delocalised electrons.</a:t>
                      </a:r>
                      <a:endParaRPr lang="en-GB" sz="1200" b="1" i="0" dirty="0">
                        <a:latin typeface="+mn-lt"/>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2447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dirty="0" smtClean="0"/>
                        <a:t>12. High</a:t>
                      </a:r>
                      <a:r>
                        <a:rPr lang="en-GB" sz="1100" baseline="0" dirty="0" smtClean="0"/>
                        <a:t> melting and boiling points</a:t>
                      </a:r>
                      <a:endParaRPr lang="en-GB" sz="1100" b="1" i="0" dirty="0">
                        <a:solidFill>
                          <a:schemeClr val="tx1"/>
                        </a:solidFill>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1200" dirty="0" smtClean="0"/>
                        <a:t>This</a:t>
                      </a:r>
                      <a:r>
                        <a:rPr lang="en-GB" sz="1200" baseline="0" dirty="0" smtClean="0"/>
                        <a:t> is due to the s</a:t>
                      </a:r>
                      <a:r>
                        <a:rPr lang="en-GB" sz="1200" dirty="0" smtClean="0"/>
                        <a:t>trong metallic bonds.</a:t>
                      </a:r>
                      <a:endParaRPr lang="en-GB" sz="1200" b="1" i="0" dirty="0">
                        <a:latin typeface="+mn-lt"/>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4427173"/>
                  </a:ext>
                </a:extLst>
              </a:tr>
              <a:tr h="433474">
                <a:tc>
                  <a:txBody>
                    <a:bodyPr/>
                    <a:lstStyle/>
                    <a:p>
                      <a:pPr algn="ctr"/>
                      <a:r>
                        <a:rPr lang="en-GB" sz="1100" dirty="0" smtClean="0"/>
                        <a:t>13. Pure metals can</a:t>
                      </a:r>
                      <a:r>
                        <a:rPr lang="en-GB" sz="1100" baseline="0" dirty="0" smtClean="0"/>
                        <a:t> be bent and shaped</a:t>
                      </a:r>
                      <a:endParaRPr lang="en-GB" sz="1100" b="1" i="0" dirty="0">
                        <a:solidFill>
                          <a:schemeClr val="tx1"/>
                        </a:solidFill>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Atoms are arranged in layers that can slide over each other.</a:t>
                      </a:r>
                      <a:endParaRPr lang="en-US" sz="1200" b="1" i="0" dirty="0" smtClean="0">
                        <a:latin typeface="+mn-lt"/>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52581277"/>
                  </a:ext>
                </a:extLst>
              </a:tr>
              <a:tr h="132283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smtClean="0"/>
                        <a:t>14. Alloys</a:t>
                      </a:r>
                      <a:r>
                        <a:rPr lang="en-GB" sz="1100" baseline="0" dirty="0" smtClean="0"/>
                        <a:t> are m</a:t>
                      </a:r>
                      <a:r>
                        <a:rPr lang="en-GB" sz="1100" dirty="0" smtClean="0"/>
                        <a:t>ixture of two or more elements at least one of which is a metal</a:t>
                      </a: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1200" dirty="0" smtClean="0"/>
                        <a:t>Harder than pure metals because atoms</a:t>
                      </a:r>
                      <a:r>
                        <a:rPr lang="en-GB" sz="1200" baseline="0" dirty="0" smtClean="0"/>
                        <a:t> of different sizes disrupt the layers so they cannot slide over each other.</a:t>
                      </a:r>
                    </a:p>
                    <a:p>
                      <a:pPr algn="l"/>
                      <a:endParaRPr lang="en-GB" sz="1200" baseline="0" dirty="0" smtClean="0"/>
                    </a:p>
                    <a:p>
                      <a:pPr algn="l"/>
                      <a:endParaRPr lang="en-GB" sz="1200" baseline="0" dirty="0" smtClean="0"/>
                    </a:p>
                    <a:p>
                      <a:pPr algn="l"/>
                      <a:endParaRPr lang="en-GB" sz="1200" baseline="0" dirty="0" smtClean="0"/>
                    </a:p>
                    <a:p>
                      <a:pPr algn="l"/>
                      <a:endParaRPr lang="en-GB" sz="1200" baseline="0" dirty="0" smtClean="0"/>
                    </a:p>
                    <a:p>
                      <a:pPr algn="l"/>
                      <a:endParaRPr lang="en-GB" sz="1200" baseline="0" dirty="0" smtClean="0"/>
                    </a:p>
                    <a:p>
                      <a:pPr algn="l"/>
                      <a:endParaRPr lang="en-GB" sz="1200" b="1" i="0" dirty="0">
                        <a:latin typeface="+mn-lt"/>
                      </a:endParaRPr>
                    </a:p>
                  </a:txBody>
                  <a:tcPr marL="128016" marR="128016" marT="64008" marB="640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74941622"/>
                  </a:ext>
                </a:extLst>
              </a:tr>
            </a:tbl>
          </a:graphicData>
        </a:graphic>
      </p:graphicFrame>
      <p:pic>
        <p:nvPicPr>
          <p:cNvPr id="5" name="Picture 4"/>
          <p:cNvPicPr>
            <a:picLocks noChangeAspect="1"/>
          </p:cNvPicPr>
          <p:nvPr/>
        </p:nvPicPr>
        <p:blipFill rotWithShape="1">
          <a:blip r:embed="rId3"/>
          <a:srcRect l="32381" t="70714" r="55397" b="23078"/>
          <a:stretch/>
        </p:blipFill>
        <p:spPr>
          <a:xfrm>
            <a:off x="2489281" y="6914367"/>
            <a:ext cx="1810278" cy="439058"/>
          </a:xfrm>
          <a:prstGeom prst="rect">
            <a:avLst/>
          </a:prstGeom>
        </p:spPr>
      </p:pic>
      <p:pic>
        <p:nvPicPr>
          <p:cNvPr id="6" name="Picture 5"/>
          <p:cNvPicPr>
            <a:picLocks noChangeAspect="1"/>
          </p:cNvPicPr>
          <p:nvPr/>
        </p:nvPicPr>
        <p:blipFill rotWithShape="1">
          <a:blip r:embed="rId3"/>
          <a:srcRect l="32636" t="77504" r="55767" b="11508"/>
          <a:stretch/>
        </p:blipFill>
        <p:spPr>
          <a:xfrm>
            <a:off x="2489281" y="5465350"/>
            <a:ext cx="2075655" cy="1106188"/>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689100827"/>
              </p:ext>
            </p:extLst>
          </p:nvPr>
        </p:nvGraphicFramePr>
        <p:xfrm>
          <a:off x="117824" y="7604567"/>
          <a:ext cx="7652450" cy="1621536"/>
        </p:xfrm>
        <a:graphic>
          <a:graphicData uri="http://schemas.openxmlformats.org/drawingml/2006/table">
            <a:tbl>
              <a:tblPr firstRow="1" bandRow="1">
                <a:tableStyleId>{5940675A-B579-460E-94D1-54222C63F5DA}</a:tableStyleId>
              </a:tblPr>
              <a:tblGrid>
                <a:gridCol w="2149599">
                  <a:extLst>
                    <a:ext uri="{9D8B030D-6E8A-4147-A177-3AD203B41FA5}">
                      <a16:colId xmlns:a16="http://schemas.microsoft.com/office/drawing/2014/main" val="2280199365"/>
                    </a:ext>
                  </a:extLst>
                </a:gridCol>
                <a:gridCol w="2590669">
                  <a:extLst>
                    <a:ext uri="{9D8B030D-6E8A-4147-A177-3AD203B41FA5}">
                      <a16:colId xmlns:a16="http://schemas.microsoft.com/office/drawing/2014/main" val="3441816306"/>
                    </a:ext>
                  </a:extLst>
                </a:gridCol>
                <a:gridCol w="2912182">
                  <a:extLst>
                    <a:ext uri="{9D8B030D-6E8A-4147-A177-3AD203B41FA5}">
                      <a16:colId xmlns:a16="http://schemas.microsoft.com/office/drawing/2014/main" val="1922645464"/>
                    </a:ext>
                  </a:extLst>
                </a:gridCol>
              </a:tblGrid>
              <a:tr h="173620">
                <a:tc gridSpan="3">
                  <a:txBody>
                    <a:bodyPr/>
                    <a:lstStyle/>
                    <a:p>
                      <a:pPr algn="l"/>
                      <a:r>
                        <a:rPr lang="en-GB" sz="1400" dirty="0" smtClean="0"/>
                        <a:t>Section 3: What</a:t>
                      </a:r>
                      <a:r>
                        <a:rPr lang="en-GB" sz="1400" baseline="0" dirty="0" smtClean="0"/>
                        <a:t> happens during bonding?</a:t>
                      </a:r>
                      <a:endParaRPr lang="en-GB" sz="1400" b="1" dirty="0"/>
                    </a:p>
                  </a:txBody>
                  <a:tcPr marL="128016" marR="128016" marT="64008" marB="64008" anchor="ctr">
                    <a:solidFill>
                      <a:srgbClr val="FFC000"/>
                    </a:solidFill>
                  </a:tcPr>
                </a:tc>
                <a:tc hMerge="1">
                  <a:txBody>
                    <a:bodyPr/>
                    <a:lstStyle/>
                    <a:p>
                      <a:pPr algn="ctr"/>
                      <a:endParaRPr lang="en-GB" sz="1100" b="0" i="0" dirty="0" smtClean="0">
                        <a:solidFill>
                          <a:schemeClr val="accent2">
                            <a:lumMod val="75000"/>
                          </a:schemeClr>
                        </a:solidFill>
                      </a:endParaRPr>
                    </a:p>
                  </a:txBody>
                  <a:tcPr marL="128016" marR="128016" marT="64008" marB="64008" anchor="ctr">
                    <a:solidFill>
                      <a:schemeClr val="accent5">
                        <a:lumMod val="20000"/>
                        <a:lumOff val="80000"/>
                      </a:schemeClr>
                    </a:solidFill>
                  </a:tcPr>
                </a:tc>
                <a:tc hMerge="1">
                  <a:txBody>
                    <a:bodyPr/>
                    <a:lstStyle/>
                    <a:p>
                      <a:pPr algn="ctr"/>
                      <a:endParaRPr lang="en-GB" sz="1100" b="0" dirty="0"/>
                    </a:p>
                  </a:txBody>
                  <a:tcPr marL="128016" marR="128016" marT="64008" marB="64008" anchor="ctr">
                    <a:solidFill>
                      <a:schemeClr val="accent5">
                        <a:lumMod val="20000"/>
                        <a:lumOff val="80000"/>
                      </a:schemeClr>
                    </a:solidFill>
                  </a:tcPr>
                </a:tc>
                <a:extLst>
                  <a:ext uri="{0D108BD9-81ED-4DB2-BD59-A6C34878D82A}">
                    <a16:rowId xmlns:a16="http://schemas.microsoft.com/office/drawing/2014/main" val="4115708174"/>
                  </a:ext>
                </a:extLst>
              </a:tr>
              <a:tr h="640080">
                <a:tc rowSpan="2">
                  <a:txBody>
                    <a:bodyPr/>
                    <a:lstStyle/>
                    <a:p>
                      <a:pPr algn="ctr"/>
                      <a:r>
                        <a:rPr lang="en-GB" sz="1100" dirty="0" smtClean="0"/>
                        <a:t>8.  Electrons are transferred so that all atoms have a noble gas</a:t>
                      </a:r>
                      <a:r>
                        <a:rPr lang="en-GB" sz="1100" baseline="0" dirty="0" smtClean="0"/>
                        <a:t> configuration (full outer shells).</a:t>
                      </a:r>
                      <a:endParaRPr lang="en-GB" sz="1100" b="0" dirty="0"/>
                    </a:p>
                  </a:txBody>
                  <a:tcPr marL="128016" marR="128016" marT="64008" marB="64008" anchor="ctr"/>
                </a:tc>
                <a:tc>
                  <a:txBody>
                    <a:bodyPr/>
                    <a:lstStyle/>
                    <a:p>
                      <a:pPr algn="ctr"/>
                      <a:r>
                        <a:rPr lang="en-GB" sz="1100" dirty="0" smtClean="0"/>
                        <a:t>Metal atoms lose electrons and become positively charged ions</a:t>
                      </a:r>
                    </a:p>
                    <a:p>
                      <a:pPr algn="ctr"/>
                      <a:endParaRPr lang="en-GB" sz="1100" b="0" i="0" dirty="0" smtClean="0">
                        <a:solidFill>
                          <a:schemeClr val="accent2">
                            <a:lumMod val="75000"/>
                          </a:schemeClr>
                        </a:solidFill>
                      </a:endParaRPr>
                    </a:p>
                  </a:txBody>
                  <a:tcPr marL="128016" marR="128016" marT="64008" marB="64008" anchor="ctr"/>
                </a:tc>
                <a:tc>
                  <a:txBody>
                    <a:bodyPr/>
                    <a:lstStyle/>
                    <a:p>
                      <a:pPr algn="ctr"/>
                      <a:r>
                        <a:rPr lang="en-GB" sz="1100" dirty="0" smtClean="0"/>
                        <a:t>Group 1 metals form +1 ions</a:t>
                      </a:r>
                    </a:p>
                    <a:p>
                      <a:pPr algn="ctr"/>
                      <a:r>
                        <a:rPr lang="en-GB" sz="1100" dirty="0" smtClean="0"/>
                        <a:t>Group 2 metals form +2 ions</a:t>
                      </a:r>
                      <a:endParaRPr lang="en-GB" sz="1100" b="0" dirty="0"/>
                    </a:p>
                  </a:txBody>
                  <a:tcPr marL="128016" marR="128016" marT="64008" marB="64008" anchor="ctr"/>
                </a:tc>
                <a:extLst>
                  <a:ext uri="{0D108BD9-81ED-4DB2-BD59-A6C34878D82A}">
                    <a16:rowId xmlns:a16="http://schemas.microsoft.com/office/drawing/2014/main" val="3642822893"/>
                  </a:ext>
                </a:extLst>
              </a:tr>
              <a:tr h="640080">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dirty="0" smtClean="0"/>
                        <a:t>Non metals atoms gain electrons to become negatively charged ions</a:t>
                      </a:r>
                    </a:p>
                    <a:p>
                      <a:pPr algn="ctr"/>
                      <a:endParaRPr lang="en-GB" sz="1100" b="0" i="0" dirty="0">
                        <a:solidFill>
                          <a:schemeClr val="accent2">
                            <a:lumMod val="75000"/>
                          </a:schemeClr>
                        </a:solidFill>
                      </a:endParaRPr>
                    </a:p>
                  </a:txBody>
                  <a:tcPr marL="128016" marR="128016" marT="64008" marB="64008" anchor="ctr"/>
                </a:tc>
                <a:tc>
                  <a:txBody>
                    <a:bodyPr/>
                    <a:lstStyle/>
                    <a:p>
                      <a:pPr algn="ctr"/>
                      <a:r>
                        <a:rPr lang="en-GB" sz="1100" dirty="0" smtClean="0"/>
                        <a:t>Group 6 non metals form</a:t>
                      </a:r>
                      <a:r>
                        <a:rPr lang="en-GB" sz="1100" baseline="0" dirty="0" smtClean="0"/>
                        <a:t> -2 ions</a:t>
                      </a:r>
                    </a:p>
                    <a:p>
                      <a:pPr algn="ctr"/>
                      <a:r>
                        <a:rPr lang="en-GB" sz="1100" baseline="0" dirty="0" smtClean="0"/>
                        <a:t>Group 7 non metals form -1 ions</a:t>
                      </a:r>
                      <a:endParaRPr lang="en-GB" sz="1100" b="0" dirty="0"/>
                    </a:p>
                  </a:txBody>
                  <a:tcPr marL="128016" marR="128016" marT="64008" marB="64008" anchor="ctr"/>
                </a:tc>
                <a:extLst>
                  <a:ext uri="{0D108BD9-81ED-4DB2-BD59-A6C34878D82A}">
                    <a16:rowId xmlns:a16="http://schemas.microsoft.com/office/drawing/2014/main" val="4011187469"/>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1602002467"/>
              </p:ext>
            </p:extLst>
          </p:nvPr>
        </p:nvGraphicFramePr>
        <p:xfrm>
          <a:off x="3197332" y="160961"/>
          <a:ext cx="6176586" cy="1963598"/>
        </p:xfrm>
        <a:graphic>
          <a:graphicData uri="http://schemas.openxmlformats.org/drawingml/2006/table">
            <a:tbl>
              <a:tblPr firstRow="1" bandRow="1">
                <a:tableStyleId>{5940675A-B579-460E-94D1-54222C63F5DA}</a:tableStyleId>
              </a:tblPr>
              <a:tblGrid>
                <a:gridCol w="907577">
                  <a:extLst>
                    <a:ext uri="{9D8B030D-6E8A-4147-A177-3AD203B41FA5}">
                      <a16:colId xmlns:a16="http://schemas.microsoft.com/office/drawing/2014/main" val="105651507"/>
                    </a:ext>
                  </a:extLst>
                </a:gridCol>
                <a:gridCol w="2270443">
                  <a:extLst>
                    <a:ext uri="{9D8B030D-6E8A-4147-A177-3AD203B41FA5}">
                      <a16:colId xmlns:a16="http://schemas.microsoft.com/office/drawing/2014/main" val="789763696"/>
                    </a:ext>
                  </a:extLst>
                </a:gridCol>
                <a:gridCol w="2998566">
                  <a:extLst>
                    <a:ext uri="{9D8B030D-6E8A-4147-A177-3AD203B41FA5}">
                      <a16:colId xmlns:a16="http://schemas.microsoft.com/office/drawing/2014/main" val="1788045255"/>
                    </a:ext>
                  </a:extLst>
                </a:gridCol>
              </a:tblGrid>
              <a:tr h="520229">
                <a:tc gridSpan="3">
                  <a:txBody>
                    <a:bodyPr/>
                    <a:lstStyle/>
                    <a:p>
                      <a:pPr algn="l"/>
                      <a:r>
                        <a:rPr lang="en-GB" sz="1400" b="1" dirty="0" smtClean="0"/>
                        <a:t>Section 1: Types of bonding</a:t>
                      </a:r>
                      <a:endParaRPr lang="en-GB" sz="1400" b="1" i="0" dirty="0"/>
                    </a:p>
                  </a:txBody>
                  <a:tcPr marL="128016" marR="128016" marT="64008" marB="64008" anchor="ctr">
                    <a:solidFill>
                      <a:srgbClr val="FF66CC"/>
                    </a:solidFill>
                  </a:tcPr>
                </a:tc>
                <a:tc hMerge="1">
                  <a:txBody>
                    <a:bodyPr/>
                    <a:lstStyle/>
                    <a:p>
                      <a:pPr algn="ctr"/>
                      <a:endParaRPr lang="en-GB" sz="700" b="0" i="0" dirty="0">
                        <a:solidFill>
                          <a:schemeClr val="accent2">
                            <a:lumMod val="75000"/>
                          </a:schemeClr>
                        </a:solidFill>
                      </a:endParaRPr>
                    </a:p>
                  </a:txBody>
                  <a:tcPr anchor="ctr"/>
                </a:tc>
                <a:tc hMerge="1">
                  <a:txBody>
                    <a:bodyPr/>
                    <a:lstStyle/>
                    <a:p>
                      <a:pPr algn="ctr"/>
                      <a:endParaRPr lang="en-GB" sz="700" b="0" i="0" dirty="0"/>
                    </a:p>
                  </a:txBody>
                  <a:tcPr anchor="ctr"/>
                </a:tc>
                <a:extLst>
                  <a:ext uri="{0D108BD9-81ED-4DB2-BD59-A6C34878D82A}">
                    <a16:rowId xmlns:a16="http://schemas.microsoft.com/office/drawing/2014/main" val="3553020987"/>
                  </a:ext>
                </a:extLst>
              </a:tr>
              <a:tr h="520229">
                <a:tc>
                  <a:txBody>
                    <a:bodyPr/>
                    <a:lstStyle/>
                    <a:p>
                      <a:pPr algn="ctr"/>
                      <a:r>
                        <a:rPr lang="en-GB" sz="1000" b="1" dirty="0" smtClean="0"/>
                        <a:t>1.Ionic</a:t>
                      </a:r>
                      <a:endParaRPr lang="en-GB" sz="1000" b="1" i="0" dirty="0"/>
                    </a:p>
                  </a:txBody>
                  <a:tcPr marL="128016" marR="128016" marT="64008" marB="64008" anchor="ctr"/>
                </a:tc>
                <a:tc>
                  <a:txBody>
                    <a:bodyPr/>
                    <a:lstStyle/>
                    <a:p>
                      <a:pPr algn="ctr"/>
                      <a:r>
                        <a:rPr lang="en-GB" sz="1000" dirty="0" smtClean="0"/>
                        <a:t>Particles are oppositely charged ions</a:t>
                      </a:r>
                      <a:endParaRPr lang="en-GB" sz="1000" b="0" i="0" dirty="0">
                        <a:solidFill>
                          <a:schemeClr val="accent2">
                            <a:lumMod val="75000"/>
                          </a:schemeClr>
                        </a:solidFill>
                      </a:endParaRPr>
                    </a:p>
                  </a:txBody>
                  <a:tcPr marL="128016" marR="128016" marT="64008" marB="64008" anchor="ctr"/>
                </a:tc>
                <a:tc>
                  <a:txBody>
                    <a:bodyPr/>
                    <a:lstStyle/>
                    <a:p>
                      <a:pPr algn="ctr"/>
                      <a:r>
                        <a:rPr lang="en-GB" sz="1000" dirty="0" smtClean="0"/>
                        <a:t>Occurs in compounds formed from metals combined with non metals.</a:t>
                      </a:r>
                      <a:endParaRPr lang="en-GB" sz="1000" b="0" i="0" dirty="0"/>
                    </a:p>
                  </a:txBody>
                  <a:tcPr marL="128016" marR="128016" marT="64008" marB="64008" anchor="ctr"/>
                </a:tc>
                <a:extLst>
                  <a:ext uri="{0D108BD9-81ED-4DB2-BD59-A6C34878D82A}">
                    <a16:rowId xmlns:a16="http://schemas.microsoft.com/office/drawing/2014/main" val="3474747407"/>
                  </a:ext>
                </a:extLst>
              </a:tr>
              <a:tr h="461570">
                <a:tc>
                  <a:txBody>
                    <a:bodyPr/>
                    <a:lstStyle/>
                    <a:p>
                      <a:pPr algn="ctr"/>
                      <a:r>
                        <a:rPr lang="en-GB" sz="1000" b="1" dirty="0" smtClean="0"/>
                        <a:t>2. Covalent</a:t>
                      </a:r>
                      <a:endParaRPr lang="en-GB" sz="1000" b="1" i="0" dirty="0"/>
                    </a:p>
                  </a:txBody>
                  <a:tcPr marL="128016" marR="128016" marT="64008" marB="64008" anchor="ctr"/>
                </a:tc>
                <a:tc>
                  <a:txBody>
                    <a:bodyPr/>
                    <a:lstStyle/>
                    <a:p>
                      <a:pPr algn="ctr"/>
                      <a:r>
                        <a:rPr lang="en-GB" sz="1000" dirty="0" smtClean="0"/>
                        <a:t>Particles are atoms that share pairs</a:t>
                      </a:r>
                      <a:r>
                        <a:rPr lang="en-GB" sz="1000" baseline="0" dirty="0" smtClean="0"/>
                        <a:t> of electrons</a:t>
                      </a:r>
                      <a:endParaRPr lang="en-GB" sz="1000" b="0" i="0" dirty="0">
                        <a:solidFill>
                          <a:schemeClr val="accent2">
                            <a:lumMod val="75000"/>
                          </a:schemeClr>
                        </a:solidFill>
                      </a:endParaRPr>
                    </a:p>
                  </a:txBody>
                  <a:tcPr marL="128016" marR="128016" marT="64008" marB="64008"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000" dirty="0" smtClean="0"/>
                        <a:t>Occurs in most non metallic</a:t>
                      </a:r>
                      <a:r>
                        <a:rPr lang="en-US" sz="1000" baseline="0" dirty="0" smtClean="0"/>
                        <a:t> elements and in compounds of non metals.</a:t>
                      </a:r>
                      <a:endParaRPr lang="en-US" sz="1000" b="0" i="0" dirty="0" smtClean="0"/>
                    </a:p>
                  </a:txBody>
                  <a:tcPr marL="128016" marR="128016" marT="64008" marB="64008" anchor="ctr"/>
                </a:tc>
                <a:extLst>
                  <a:ext uri="{0D108BD9-81ED-4DB2-BD59-A6C34878D82A}">
                    <a16:rowId xmlns:a16="http://schemas.microsoft.com/office/drawing/2014/main" val="3933977914"/>
                  </a:ext>
                </a:extLst>
              </a:tr>
              <a:tr h="461570">
                <a:tc>
                  <a:txBody>
                    <a:bodyPr/>
                    <a:lstStyle/>
                    <a:p>
                      <a:pPr algn="ctr"/>
                      <a:r>
                        <a:rPr lang="en-GB" sz="1000" b="1" dirty="0" smtClean="0"/>
                        <a:t>3. Metallic</a:t>
                      </a:r>
                      <a:endParaRPr lang="en-GB" sz="1000" b="1" i="0" dirty="0"/>
                    </a:p>
                  </a:txBody>
                  <a:tcPr marL="128016" marR="128016" marT="64008" marB="64008" anchor="ctr"/>
                </a:tc>
                <a:tc>
                  <a:txBody>
                    <a:bodyPr/>
                    <a:lstStyle/>
                    <a:p>
                      <a:pPr algn="ctr"/>
                      <a:r>
                        <a:rPr lang="en-GB" sz="1000" dirty="0" smtClean="0"/>
                        <a:t>Particles</a:t>
                      </a:r>
                      <a:r>
                        <a:rPr lang="en-GB" sz="1000" baseline="0" dirty="0" smtClean="0"/>
                        <a:t> are atoms which share delocalised electrons</a:t>
                      </a:r>
                      <a:endParaRPr lang="en-GB" sz="1000" b="0" i="0" dirty="0">
                        <a:solidFill>
                          <a:schemeClr val="accent2">
                            <a:lumMod val="75000"/>
                          </a:schemeClr>
                        </a:solidFill>
                      </a:endParaRPr>
                    </a:p>
                  </a:txBody>
                  <a:tcPr marL="128016" marR="128016" marT="64008" marB="64008" anchor="ctr"/>
                </a:tc>
                <a:tc>
                  <a:txBody>
                    <a:bodyPr/>
                    <a:lstStyle/>
                    <a:p>
                      <a:pPr algn="ctr"/>
                      <a:r>
                        <a:rPr lang="en-GB" sz="1000" dirty="0" smtClean="0"/>
                        <a:t>Occurs in metallic elements and alloys.</a:t>
                      </a:r>
                      <a:endParaRPr lang="en-GB" sz="1000" b="0" i="0" dirty="0"/>
                    </a:p>
                  </a:txBody>
                  <a:tcPr marL="128016" marR="128016" marT="64008" marB="64008" anchor="ctr"/>
                </a:tc>
                <a:extLst>
                  <a:ext uri="{0D108BD9-81ED-4DB2-BD59-A6C34878D82A}">
                    <a16:rowId xmlns:a16="http://schemas.microsoft.com/office/drawing/2014/main" val="3201234469"/>
                  </a:ext>
                </a:extLst>
              </a:tr>
            </a:tbl>
          </a:graphicData>
        </a:graphic>
      </p:graphicFrame>
      <p:pic>
        <p:nvPicPr>
          <p:cNvPr id="24" name="Picture 23"/>
          <p:cNvPicPr/>
          <p:nvPr/>
        </p:nvPicPr>
        <p:blipFill>
          <a:blip r:embed="rId4"/>
          <a:srcRect/>
          <a:stretch>
            <a:fillRect/>
          </a:stretch>
        </p:blipFill>
        <p:spPr>
          <a:xfrm>
            <a:off x="8073597" y="2867710"/>
            <a:ext cx="1300321" cy="817027"/>
          </a:xfrm>
          <a:prstGeom prst="rect">
            <a:avLst/>
          </a:prstGeom>
          <a:noFill/>
          <a:ln>
            <a:noFill/>
            <a:prstDash/>
          </a:ln>
        </p:spPr>
      </p:pic>
      <p:pic>
        <p:nvPicPr>
          <p:cNvPr id="23" name="Picture 22"/>
          <p:cNvPicPr>
            <a:picLocks noChangeAspect="1"/>
          </p:cNvPicPr>
          <p:nvPr/>
        </p:nvPicPr>
        <p:blipFill rotWithShape="1">
          <a:blip r:embed="rId5"/>
          <a:srcRect l="67993" t="60010" r="15560" b="29816"/>
          <a:stretch/>
        </p:blipFill>
        <p:spPr>
          <a:xfrm>
            <a:off x="9258171" y="6613330"/>
            <a:ext cx="2126704" cy="740095"/>
          </a:xfrm>
          <a:prstGeom prst="rect">
            <a:avLst/>
          </a:prstGeom>
        </p:spPr>
      </p:pic>
      <p:sp>
        <p:nvSpPr>
          <p:cNvPr id="26" name="TextBox 25"/>
          <p:cNvSpPr txBox="1"/>
          <p:nvPr/>
        </p:nvSpPr>
        <p:spPr>
          <a:xfrm>
            <a:off x="9419112" y="2872237"/>
            <a:ext cx="3022568" cy="738664"/>
          </a:xfrm>
          <a:prstGeom prst="rect">
            <a:avLst/>
          </a:prstGeom>
          <a:noFill/>
        </p:spPr>
        <p:txBody>
          <a:bodyPr wrap="square" rtlCol="0">
            <a:spAutoFit/>
          </a:bodyPr>
          <a:lstStyle/>
          <a:p>
            <a:pPr algn="ctr"/>
            <a:r>
              <a:rPr lang="en-GB" sz="1050" dirty="0"/>
              <a:t>Electrons in the outer shell of metal atoms are delocalised and free to move through the whole structure. This sharing of electrons leads to strong metallic bonds</a:t>
            </a:r>
            <a:r>
              <a:rPr lang="en-GB" sz="980" dirty="0"/>
              <a:t>.</a:t>
            </a:r>
          </a:p>
        </p:txBody>
      </p:sp>
      <p:sp>
        <p:nvSpPr>
          <p:cNvPr id="2" name="TextBox 1"/>
          <p:cNvSpPr txBox="1"/>
          <p:nvPr/>
        </p:nvSpPr>
        <p:spPr>
          <a:xfrm>
            <a:off x="8335895" y="7687040"/>
            <a:ext cx="2076046" cy="1255728"/>
          </a:xfrm>
          <a:prstGeom prst="rect">
            <a:avLst/>
          </a:prstGeom>
          <a:solidFill>
            <a:srgbClr val="FFFF00"/>
          </a:solidFill>
        </p:spPr>
        <p:txBody>
          <a:bodyPr wrap="square" rtlCol="0">
            <a:spAutoFit/>
          </a:bodyPr>
          <a:lstStyle/>
          <a:p>
            <a:pPr algn="ctr"/>
            <a:r>
              <a:rPr lang="en-GB" dirty="0" smtClean="0"/>
              <a:t>Types of Bonding</a:t>
            </a:r>
          </a:p>
          <a:p>
            <a:pPr algn="ctr"/>
            <a:r>
              <a:rPr lang="en-GB" dirty="0" smtClean="0"/>
              <a:t>Spring 1</a:t>
            </a:r>
            <a:endParaRPr lang="en-GB" dirty="0"/>
          </a:p>
        </p:txBody>
      </p:sp>
    </p:spTree>
    <p:extLst>
      <p:ext uri="{BB962C8B-B14F-4D97-AF65-F5344CB8AC3E}">
        <p14:creationId xmlns:p14="http://schemas.microsoft.com/office/powerpoint/2010/main" val="803568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4855535" y="2460235"/>
            <a:ext cx="0" cy="360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1308313" y="2731388"/>
            <a:ext cx="10732914" cy="632923"/>
            <a:chOff x="868750" y="57150"/>
            <a:chExt cx="10732914" cy="632923"/>
          </a:xfrm>
        </p:grpSpPr>
        <p:pic>
          <p:nvPicPr>
            <p:cNvPr id="6" name="Picture 5"/>
            <p:cNvPicPr>
              <a:picLocks noChangeAspect="1"/>
            </p:cNvPicPr>
            <p:nvPr/>
          </p:nvPicPr>
          <p:blipFill rotWithShape="1">
            <a:blip r:embed="rId2"/>
            <a:srcRect l="17676" t="11393" r="74324" b="72973"/>
            <a:stretch/>
          </p:blipFill>
          <p:spPr>
            <a:xfrm>
              <a:off x="868750" y="104856"/>
              <a:ext cx="731520" cy="585217"/>
            </a:xfrm>
            <a:prstGeom prst="rect">
              <a:avLst/>
            </a:prstGeom>
          </p:spPr>
        </p:pic>
        <p:pic>
          <p:nvPicPr>
            <p:cNvPr id="7" name="Picture 6"/>
            <p:cNvPicPr>
              <a:picLocks noChangeAspect="1"/>
            </p:cNvPicPr>
            <p:nvPr/>
          </p:nvPicPr>
          <p:blipFill rotWithShape="1">
            <a:blip r:embed="rId2"/>
            <a:srcRect l="10101" t="50015" r="80732" b="34209"/>
            <a:stretch/>
          </p:blipFill>
          <p:spPr>
            <a:xfrm>
              <a:off x="3241058" y="68975"/>
              <a:ext cx="607042" cy="590550"/>
            </a:xfrm>
            <a:prstGeom prst="rect">
              <a:avLst/>
            </a:prstGeom>
          </p:spPr>
        </p:pic>
        <p:pic>
          <p:nvPicPr>
            <p:cNvPr id="8" name="Picture 7"/>
            <p:cNvPicPr>
              <a:picLocks noChangeAspect="1"/>
            </p:cNvPicPr>
            <p:nvPr/>
          </p:nvPicPr>
          <p:blipFill rotWithShape="1">
            <a:blip r:embed="rId2"/>
            <a:srcRect l="27708" t="10643" r="56042" b="73581"/>
            <a:stretch/>
          </p:blipFill>
          <p:spPr>
            <a:xfrm>
              <a:off x="1555467" y="57150"/>
              <a:ext cx="857250" cy="590550"/>
            </a:xfrm>
            <a:prstGeom prst="rect">
              <a:avLst/>
            </a:prstGeom>
          </p:spPr>
        </p:pic>
        <p:pic>
          <p:nvPicPr>
            <p:cNvPr id="9" name="Picture 8"/>
            <p:cNvPicPr>
              <a:picLocks noChangeAspect="1"/>
            </p:cNvPicPr>
            <p:nvPr/>
          </p:nvPicPr>
          <p:blipFill rotWithShape="1">
            <a:blip r:embed="rId2"/>
            <a:srcRect l="22616" t="50952" r="69050" b="34798"/>
            <a:stretch/>
          </p:blipFill>
          <p:spPr>
            <a:xfrm>
              <a:off x="3949648" y="114003"/>
              <a:ext cx="762000" cy="533400"/>
            </a:xfrm>
            <a:prstGeom prst="rect">
              <a:avLst/>
            </a:prstGeom>
          </p:spPr>
        </p:pic>
        <p:pic>
          <p:nvPicPr>
            <p:cNvPr id="10" name="Picture 9"/>
            <p:cNvPicPr>
              <a:picLocks noChangeAspect="1"/>
            </p:cNvPicPr>
            <p:nvPr/>
          </p:nvPicPr>
          <p:blipFill rotWithShape="1">
            <a:blip r:embed="rId2"/>
            <a:srcRect l="46725" t="10960" r="37442" b="75808"/>
            <a:stretch/>
          </p:blipFill>
          <p:spPr>
            <a:xfrm>
              <a:off x="2311550" y="104775"/>
              <a:ext cx="1003018" cy="495300"/>
            </a:xfrm>
            <a:prstGeom prst="rect">
              <a:avLst/>
            </a:prstGeom>
          </p:spPr>
        </p:pic>
        <p:pic>
          <p:nvPicPr>
            <p:cNvPr id="11" name="Picture 10"/>
            <p:cNvPicPr>
              <a:picLocks noChangeAspect="1"/>
            </p:cNvPicPr>
            <p:nvPr/>
          </p:nvPicPr>
          <p:blipFill rotWithShape="1">
            <a:blip r:embed="rId2"/>
            <a:srcRect l="47625" t="84054" r="39875" b="7804"/>
            <a:stretch/>
          </p:blipFill>
          <p:spPr>
            <a:xfrm>
              <a:off x="9454518" y="266700"/>
              <a:ext cx="1143001" cy="304800"/>
            </a:xfrm>
            <a:prstGeom prst="rect">
              <a:avLst/>
            </a:prstGeom>
          </p:spPr>
        </p:pic>
        <p:pic>
          <p:nvPicPr>
            <p:cNvPr id="12" name="Picture 11"/>
            <p:cNvPicPr>
              <a:picLocks noChangeAspect="1"/>
            </p:cNvPicPr>
            <p:nvPr/>
          </p:nvPicPr>
          <p:blipFill rotWithShape="1">
            <a:blip r:embed="rId2"/>
            <a:srcRect l="48183" t="51383" r="44109" b="34878"/>
            <a:stretch/>
          </p:blipFill>
          <p:spPr>
            <a:xfrm>
              <a:off x="5682393" y="150142"/>
              <a:ext cx="704850" cy="514350"/>
            </a:xfrm>
            <a:prstGeom prst="rect">
              <a:avLst/>
            </a:prstGeom>
          </p:spPr>
        </p:pic>
        <p:pic>
          <p:nvPicPr>
            <p:cNvPr id="13" name="Picture 12"/>
            <p:cNvPicPr>
              <a:picLocks noChangeAspect="1"/>
            </p:cNvPicPr>
            <p:nvPr/>
          </p:nvPicPr>
          <p:blipFill rotWithShape="1">
            <a:blip r:embed="rId2"/>
            <a:srcRect l="34514" t="52682" r="56320" b="36123"/>
            <a:stretch/>
          </p:blipFill>
          <p:spPr>
            <a:xfrm>
              <a:off x="4794146" y="187914"/>
              <a:ext cx="838200" cy="419100"/>
            </a:xfrm>
            <a:prstGeom prst="rect">
              <a:avLst/>
            </a:prstGeom>
          </p:spPr>
        </p:pic>
        <p:pic>
          <p:nvPicPr>
            <p:cNvPr id="14" name="Picture 13"/>
            <p:cNvPicPr>
              <a:picLocks noChangeAspect="1"/>
            </p:cNvPicPr>
            <p:nvPr/>
          </p:nvPicPr>
          <p:blipFill rotWithShape="1">
            <a:blip r:embed="rId2"/>
            <a:srcRect l="31074" t="82693" r="58301" b="6112"/>
            <a:stretch/>
          </p:blipFill>
          <p:spPr>
            <a:xfrm>
              <a:off x="8824140" y="187914"/>
              <a:ext cx="934556" cy="403142"/>
            </a:xfrm>
            <a:prstGeom prst="rect">
              <a:avLst/>
            </a:prstGeom>
          </p:spPr>
        </p:pic>
        <p:pic>
          <p:nvPicPr>
            <p:cNvPr id="15" name="Picture 14"/>
            <p:cNvPicPr>
              <a:picLocks noChangeAspect="1"/>
            </p:cNvPicPr>
            <p:nvPr/>
          </p:nvPicPr>
          <p:blipFill rotWithShape="1">
            <a:blip r:embed="rId2"/>
            <a:srcRect l="15133" t="82018" r="72784" b="6277"/>
            <a:stretch/>
          </p:blipFill>
          <p:spPr>
            <a:xfrm>
              <a:off x="8008199" y="285750"/>
              <a:ext cx="732241" cy="228599"/>
            </a:xfrm>
            <a:prstGeom prst="rect">
              <a:avLst/>
            </a:prstGeom>
          </p:spPr>
        </p:pic>
        <p:pic>
          <p:nvPicPr>
            <p:cNvPr id="16" name="Picture 15"/>
            <p:cNvPicPr>
              <a:picLocks noChangeAspect="1"/>
            </p:cNvPicPr>
            <p:nvPr/>
          </p:nvPicPr>
          <p:blipFill rotWithShape="1">
            <a:blip r:embed="rId2"/>
            <a:srcRect l="75550" t="48537" r="11950" b="35178"/>
            <a:stretch/>
          </p:blipFill>
          <p:spPr>
            <a:xfrm>
              <a:off x="7131078" y="152906"/>
              <a:ext cx="854239" cy="455594"/>
            </a:xfrm>
            <a:prstGeom prst="rect">
              <a:avLst/>
            </a:prstGeom>
          </p:spPr>
        </p:pic>
        <p:pic>
          <p:nvPicPr>
            <p:cNvPr id="17" name="Picture 16"/>
            <p:cNvPicPr>
              <a:picLocks noChangeAspect="1"/>
            </p:cNvPicPr>
            <p:nvPr/>
          </p:nvPicPr>
          <p:blipFill rotWithShape="1">
            <a:blip r:embed="rId2"/>
            <a:srcRect l="59029" t="46514" r="28679" b="34147"/>
            <a:stretch/>
          </p:blipFill>
          <p:spPr>
            <a:xfrm>
              <a:off x="6345612" y="175670"/>
              <a:ext cx="656394" cy="422762"/>
            </a:xfrm>
            <a:prstGeom prst="rect">
              <a:avLst/>
            </a:prstGeom>
          </p:spPr>
        </p:pic>
        <p:pic>
          <p:nvPicPr>
            <p:cNvPr id="18" name="Picture 17"/>
            <p:cNvPicPr>
              <a:picLocks noChangeAspect="1"/>
            </p:cNvPicPr>
            <p:nvPr/>
          </p:nvPicPr>
          <p:blipFill rotWithShape="1">
            <a:blip r:embed="rId2"/>
            <a:srcRect l="66895" t="84562" r="21230" b="6278"/>
            <a:stretch/>
          </p:blipFill>
          <p:spPr>
            <a:xfrm>
              <a:off x="10515814" y="266700"/>
              <a:ext cx="1085850" cy="342900"/>
            </a:xfrm>
            <a:prstGeom prst="rect">
              <a:avLst/>
            </a:prstGeom>
          </p:spPr>
        </p:pic>
      </p:grpSp>
      <p:graphicFrame>
        <p:nvGraphicFramePr>
          <p:cNvPr id="19" name="Table 18"/>
          <p:cNvGraphicFramePr>
            <a:graphicFrameLocks noGrp="1"/>
          </p:cNvGraphicFramePr>
          <p:nvPr>
            <p:extLst>
              <p:ext uri="{D42A27DB-BD31-4B8C-83A1-F6EECF244321}">
                <p14:modId xmlns:p14="http://schemas.microsoft.com/office/powerpoint/2010/main" val="901890012"/>
              </p:ext>
            </p:extLst>
          </p:nvPr>
        </p:nvGraphicFramePr>
        <p:xfrm>
          <a:off x="1229004" y="1454619"/>
          <a:ext cx="4857750" cy="1300325"/>
        </p:xfrm>
        <a:graphic>
          <a:graphicData uri="http://schemas.openxmlformats.org/drawingml/2006/table">
            <a:tbl>
              <a:tblPr firstRow="1" bandRow="1">
                <a:tableStyleId>{5940675A-B579-460E-94D1-54222C63F5DA}</a:tableStyleId>
              </a:tblPr>
              <a:tblGrid>
                <a:gridCol w="826341">
                  <a:extLst>
                    <a:ext uri="{9D8B030D-6E8A-4147-A177-3AD203B41FA5}">
                      <a16:colId xmlns:a16="http://schemas.microsoft.com/office/drawing/2014/main" val="20001"/>
                    </a:ext>
                  </a:extLst>
                </a:gridCol>
                <a:gridCol w="652140">
                  <a:extLst>
                    <a:ext uri="{9D8B030D-6E8A-4147-A177-3AD203B41FA5}">
                      <a16:colId xmlns:a16="http://schemas.microsoft.com/office/drawing/2014/main" val="20002"/>
                    </a:ext>
                  </a:extLst>
                </a:gridCol>
                <a:gridCol w="924766">
                  <a:extLst>
                    <a:ext uri="{9D8B030D-6E8A-4147-A177-3AD203B41FA5}">
                      <a16:colId xmlns:a16="http://schemas.microsoft.com/office/drawing/2014/main" val="1144983880"/>
                    </a:ext>
                  </a:extLst>
                </a:gridCol>
                <a:gridCol w="715464">
                  <a:extLst>
                    <a:ext uri="{9D8B030D-6E8A-4147-A177-3AD203B41FA5}">
                      <a16:colId xmlns:a16="http://schemas.microsoft.com/office/drawing/2014/main" val="2234726021"/>
                    </a:ext>
                  </a:extLst>
                </a:gridCol>
                <a:gridCol w="889281">
                  <a:extLst>
                    <a:ext uri="{9D8B030D-6E8A-4147-A177-3AD203B41FA5}">
                      <a16:colId xmlns:a16="http://schemas.microsoft.com/office/drawing/2014/main" val="1874082163"/>
                    </a:ext>
                  </a:extLst>
                </a:gridCol>
                <a:gridCol w="849758">
                  <a:extLst>
                    <a:ext uri="{9D8B030D-6E8A-4147-A177-3AD203B41FA5}">
                      <a16:colId xmlns:a16="http://schemas.microsoft.com/office/drawing/2014/main" val="4223848066"/>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Cell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Battery</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Switch</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Lamp</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Ammeter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Volt meter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31423">
                <a:tc>
                  <a:txBody>
                    <a:bodyPr/>
                    <a:lstStyle/>
                    <a:p>
                      <a:pPr algn="ctr"/>
                      <a:r>
                        <a:rPr lang="en-GB" sz="1200" b="1" i="1" dirty="0">
                          <a:solidFill>
                            <a:schemeClr val="tx1"/>
                          </a:solidFill>
                        </a:rPr>
                        <a:t>Store of chemical energy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Two</a:t>
                      </a:r>
                      <a:r>
                        <a:rPr lang="en-GB" sz="1200" b="1" i="1" baseline="0" dirty="0">
                          <a:solidFill>
                            <a:schemeClr val="tx1"/>
                          </a:solidFill>
                        </a:rPr>
                        <a:t> or more cells in series</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Breaks circuit,</a:t>
                      </a:r>
                      <a:r>
                        <a:rPr lang="en-GB" sz="1200" b="1" i="1" baseline="0" dirty="0">
                          <a:solidFill>
                            <a:schemeClr val="tx1"/>
                          </a:solidFill>
                        </a:rPr>
                        <a:t> turning current off</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Lights when current flows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Measures current</a:t>
                      </a: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Measures potential difference</a:t>
                      </a:r>
                    </a:p>
                  </a:txBody>
                  <a:tcPr anchor="ct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359581844"/>
              </p:ext>
            </p:extLst>
          </p:nvPr>
        </p:nvGraphicFramePr>
        <p:xfrm>
          <a:off x="6093815" y="1460634"/>
          <a:ext cx="5815853" cy="1291862"/>
        </p:xfrm>
        <a:graphic>
          <a:graphicData uri="http://schemas.openxmlformats.org/drawingml/2006/table">
            <a:tbl>
              <a:tblPr firstRow="1" bandRow="1">
                <a:tableStyleId>{5940675A-B579-460E-94D1-54222C63F5DA}</a:tableStyleId>
              </a:tblPr>
              <a:tblGrid>
                <a:gridCol w="670348">
                  <a:extLst>
                    <a:ext uri="{9D8B030D-6E8A-4147-A177-3AD203B41FA5}">
                      <a16:colId xmlns:a16="http://schemas.microsoft.com/office/drawing/2014/main" val="20001"/>
                    </a:ext>
                  </a:extLst>
                </a:gridCol>
                <a:gridCol w="878305">
                  <a:extLst>
                    <a:ext uri="{9D8B030D-6E8A-4147-A177-3AD203B41FA5}">
                      <a16:colId xmlns:a16="http://schemas.microsoft.com/office/drawing/2014/main" val="20002"/>
                    </a:ext>
                  </a:extLst>
                </a:gridCol>
                <a:gridCol w="898358">
                  <a:extLst>
                    <a:ext uri="{9D8B030D-6E8A-4147-A177-3AD203B41FA5}">
                      <a16:colId xmlns:a16="http://schemas.microsoft.com/office/drawing/2014/main" val="1144983880"/>
                    </a:ext>
                  </a:extLst>
                </a:gridCol>
                <a:gridCol w="850232">
                  <a:extLst>
                    <a:ext uri="{9D8B030D-6E8A-4147-A177-3AD203B41FA5}">
                      <a16:colId xmlns:a16="http://schemas.microsoft.com/office/drawing/2014/main" val="2234726021"/>
                    </a:ext>
                  </a:extLst>
                </a:gridCol>
                <a:gridCol w="866273">
                  <a:extLst>
                    <a:ext uri="{9D8B030D-6E8A-4147-A177-3AD203B41FA5}">
                      <a16:colId xmlns:a16="http://schemas.microsoft.com/office/drawing/2014/main" val="1874082163"/>
                    </a:ext>
                  </a:extLst>
                </a:gridCol>
                <a:gridCol w="705853">
                  <a:extLst>
                    <a:ext uri="{9D8B030D-6E8A-4147-A177-3AD203B41FA5}">
                      <a16:colId xmlns:a16="http://schemas.microsoft.com/office/drawing/2014/main" val="4223848066"/>
                    </a:ext>
                  </a:extLst>
                </a:gridCol>
                <a:gridCol w="946484">
                  <a:extLst>
                    <a:ext uri="{9D8B030D-6E8A-4147-A177-3AD203B41FA5}">
                      <a16:colId xmlns:a16="http://schemas.microsoft.com/office/drawing/2014/main" val="2902053874"/>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Diode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LED</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LDR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Fuse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Variable 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Thermistor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02641">
                <a:tc>
                  <a:txBody>
                    <a:bodyPr/>
                    <a:lstStyle/>
                    <a:p>
                      <a:pPr algn="ctr"/>
                      <a:r>
                        <a:rPr lang="en-GB" sz="1200" b="1" i="1" dirty="0">
                          <a:solidFill>
                            <a:schemeClr val="tx1"/>
                          </a:solidFill>
                        </a:rPr>
                        <a:t>Current flows one way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Emits light</a:t>
                      </a:r>
                      <a:r>
                        <a:rPr lang="en-GB" sz="1200" b="1" i="1" baseline="0" dirty="0">
                          <a:solidFill>
                            <a:schemeClr val="tx1"/>
                          </a:solidFill>
                        </a:rPr>
                        <a:t> when current flows</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Resistance low in bright light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Melts when current is too high</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Affects the size of current flowing</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Allows current to be varied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Resistance low at high temp</a:t>
                      </a:r>
                    </a:p>
                  </a:txBody>
                  <a:tcPr anchor="ctr"/>
                </a:tc>
                <a:extLst>
                  <a:ext uri="{0D108BD9-81ED-4DB2-BD59-A6C34878D82A}">
                    <a16:rowId xmlns:a16="http://schemas.microsoft.com/office/drawing/2014/main" val="10000"/>
                  </a:ext>
                </a:extLst>
              </a:tr>
            </a:tbl>
          </a:graphicData>
        </a:graphic>
      </p:graphicFrame>
      <p:sp>
        <p:nvSpPr>
          <p:cNvPr id="21" name="Oval 20">
            <a:extLst>
              <a:ext uri="{FF2B5EF4-FFF2-40B4-BE49-F238E27FC236}">
                <a16:creationId xmlns:a16="http://schemas.microsoft.com/office/drawing/2014/main" id="{A747307F-380E-42BB-8EC7-AA8DD4DECE66}"/>
              </a:ext>
            </a:extLst>
          </p:cNvPr>
          <p:cNvSpPr/>
          <p:nvPr/>
        </p:nvSpPr>
        <p:spPr>
          <a:xfrm>
            <a:off x="186466" y="17720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1</a:t>
            </a:r>
          </a:p>
        </p:txBody>
      </p:sp>
      <p:graphicFrame>
        <p:nvGraphicFramePr>
          <p:cNvPr id="22" name="Table 21"/>
          <p:cNvGraphicFramePr>
            <a:graphicFrameLocks noGrp="1"/>
          </p:cNvGraphicFramePr>
          <p:nvPr>
            <p:extLst>
              <p:ext uri="{D42A27DB-BD31-4B8C-83A1-F6EECF244321}">
                <p14:modId xmlns:p14="http://schemas.microsoft.com/office/powerpoint/2010/main" val="2430167930"/>
              </p:ext>
            </p:extLst>
          </p:nvPr>
        </p:nvGraphicFramePr>
        <p:xfrm>
          <a:off x="1301050" y="3852318"/>
          <a:ext cx="3554485" cy="1408666"/>
        </p:xfrm>
        <a:graphic>
          <a:graphicData uri="http://schemas.openxmlformats.org/drawingml/2006/table">
            <a:tbl>
              <a:tblPr firstRow="1" bandRow="1">
                <a:tableStyleId>{5940675A-B579-460E-94D1-54222C63F5DA}</a:tableStyleId>
              </a:tblPr>
              <a:tblGrid>
                <a:gridCol w="1173235">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gridCol w="819150">
                  <a:extLst>
                    <a:ext uri="{9D8B030D-6E8A-4147-A177-3AD203B41FA5}">
                      <a16:colId xmlns:a16="http://schemas.microsoft.com/office/drawing/2014/main" val="20002"/>
                    </a:ext>
                  </a:extLst>
                </a:gridCol>
              </a:tblGrid>
              <a:tr h="418066">
                <a:tc>
                  <a:txBody>
                    <a:bodyPr/>
                    <a:lstStyle/>
                    <a:p>
                      <a:pPr algn="ctr"/>
                      <a:r>
                        <a:rPr lang="en-GB" sz="1200" b="0" dirty="0"/>
                        <a:t>Current</a:t>
                      </a:r>
                      <a:r>
                        <a:rPr lang="en-GB" sz="1200" b="0" baseline="0" dirty="0"/>
                        <a:t> </a:t>
                      </a: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Flow of electrical charge</a:t>
                      </a:r>
                    </a:p>
                  </a:txBody>
                  <a:tcPr anchor="ctr"/>
                </a:tc>
                <a:tc>
                  <a:txBody>
                    <a:bodyPr/>
                    <a:lstStyle/>
                    <a:p>
                      <a:pPr algn="ctr"/>
                      <a:r>
                        <a:rPr lang="en-GB" sz="1200" dirty="0"/>
                        <a:t>Ampere</a:t>
                      </a:r>
                      <a:r>
                        <a:rPr lang="en-GB" sz="1200" baseline="0" dirty="0"/>
                        <a:t> (A)</a:t>
                      </a:r>
                      <a:endParaRPr lang="en-GB" sz="1200" dirty="0"/>
                    </a:p>
                  </a:txBody>
                  <a:tcPr anchor="ctr"/>
                </a:tc>
                <a:extLst>
                  <a:ext uri="{0D108BD9-81ED-4DB2-BD59-A6C34878D82A}">
                    <a16:rowId xmlns:a16="http://schemas.microsoft.com/office/drawing/2014/main" val="10000"/>
                  </a:ext>
                </a:extLst>
              </a:tr>
              <a:tr h="494266">
                <a:tc>
                  <a:txBody>
                    <a:bodyPr/>
                    <a:lstStyle/>
                    <a:p>
                      <a:pPr algn="ctr"/>
                      <a:r>
                        <a:rPr lang="en-GB" sz="1200" b="0" dirty="0"/>
                        <a:t>Potential difference (</a:t>
                      </a:r>
                      <a:r>
                        <a:rPr lang="en-GB" sz="1200" b="0" dirty="0" err="1"/>
                        <a:t>p.d</a:t>
                      </a:r>
                      <a:r>
                        <a:rPr lang="en-GB" sz="1200" b="0" dirty="0"/>
                        <a:t>.)</a:t>
                      </a:r>
                    </a:p>
                  </a:txBody>
                  <a:tcPr anchor="ctr">
                    <a:solidFill>
                      <a:schemeClr val="accent2">
                        <a:lumMod val="20000"/>
                        <a:lumOff val="80000"/>
                      </a:schemeClr>
                    </a:solidFill>
                  </a:tcPr>
                </a:tc>
                <a:tc>
                  <a:txBody>
                    <a:bodyPr/>
                    <a:lstStyle/>
                    <a:p>
                      <a:pPr algn="ctr"/>
                      <a:r>
                        <a:rPr lang="en-GB" sz="1200" b="1" i="1" dirty="0">
                          <a:solidFill>
                            <a:schemeClr val="tx1"/>
                          </a:solidFill>
                        </a:rPr>
                        <a:t>How much electrical work is</a:t>
                      </a:r>
                      <a:r>
                        <a:rPr lang="en-GB" sz="1200" b="1" i="1" baseline="0" dirty="0">
                          <a:solidFill>
                            <a:schemeClr val="tx1"/>
                          </a:solidFill>
                        </a:rPr>
                        <a:t> done by a cell</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Volts</a:t>
                      </a:r>
                      <a:r>
                        <a:rPr lang="en-US" sz="1200" baseline="0" dirty="0"/>
                        <a:t> (V)</a:t>
                      </a:r>
                      <a:endParaRPr lang="en-US" sz="1200" dirty="0"/>
                    </a:p>
                  </a:txBody>
                  <a:tcPr anchor="ctr"/>
                </a:tc>
                <a:extLst>
                  <a:ext uri="{0D108BD9-81ED-4DB2-BD59-A6C34878D82A}">
                    <a16:rowId xmlns:a16="http://schemas.microsoft.com/office/drawing/2014/main" val="10001"/>
                  </a:ext>
                </a:extLst>
              </a:tr>
              <a:tr h="457200">
                <a:tc>
                  <a:txBody>
                    <a:bodyPr/>
                    <a:lstStyle/>
                    <a:p>
                      <a:pPr algn="ctr"/>
                      <a:r>
                        <a:rPr lang="en-GB" sz="1200" b="0" dirty="0"/>
                        <a:t>Charge</a:t>
                      </a:r>
                    </a:p>
                  </a:txBody>
                  <a:tcPr anchor="ctr">
                    <a:solidFill>
                      <a:schemeClr val="accent2">
                        <a:lumMod val="20000"/>
                        <a:lumOff val="80000"/>
                      </a:schemeClr>
                    </a:solidFill>
                  </a:tcPr>
                </a:tc>
                <a:tc>
                  <a:txBody>
                    <a:bodyPr/>
                    <a:lstStyle/>
                    <a:p>
                      <a:pPr algn="ctr"/>
                      <a:r>
                        <a:rPr lang="en-GB" sz="1200" b="1" i="1" dirty="0">
                          <a:solidFill>
                            <a:schemeClr val="tx1"/>
                          </a:solidFill>
                        </a:rPr>
                        <a:t>Amount of electricity travelling</a:t>
                      </a:r>
                      <a:r>
                        <a:rPr lang="en-GB" sz="1200" b="1" i="1" baseline="0" dirty="0">
                          <a:solidFill>
                            <a:schemeClr val="tx1"/>
                          </a:solidFill>
                        </a:rPr>
                        <a:t> in a circuit</a:t>
                      </a:r>
                      <a:endParaRPr lang="en-GB" sz="1200" b="1" i="1" dirty="0">
                        <a:solidFill>
                          <a:schemeClr val="tx1"/>
                        </a:solidFill>
                      </a:endParaRPr>
                    </a:p>
                  </a:txBody>
                  <a:tcPr anchor="ctr"/>
                </a:tc>
                <a:tc>
                  <a:txBody>
                    <a:bodyPr/>
                    <a:lstStyle/>
                    <a:p>
                      <a:pPr algn="ctr"/>
                      <a:r>
                        <a:rPr lang="en-GB" sz="1200" dirty="0"/>
                        <a:t>Coulombs (C)</a:t>
                      </a:r>
                    </a:p>
                  </a:txBody>
                  <a:tcPr anchor="ctr"/>
                </a:tc>
                <a:extLst>
                  <a:ext uri="{0D108BD9-81ED-4DB2-BD59-A6C34878D82A}">
                    <a16:rowId xmlns:a16="http://schemas.microsoft.com/office/drawing/2014/main" val="10002"/>
                  </a:ext>
                </a:extLst>
              </a:tr>
            </a:tbl>
          </a:graphicData>
        </a:graphic>
      </p:graphicFrame>
      <p:sp>
        <p:nvSpPr>
          <p:cNvPr id="24" name="Rectangle 23"/>
          <p:cNvSpPr/>
          <p:nvPr/>
        </p:nvSpPr>
        <p:spPr>
          <a:xfrm>
            <a:off x="5151211" y="3665448"/>
            <a:ext cx="1814894" cy="2227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Charge = Current X time</a:t>
            </a:r>
          </a:p>
        </p:txBody>
      </p:sp>
      <p:sp>
        <p:nvSpPr>
          <p:cNvPr id="25" name="Rectangle 24"/>
          <p:cNvSpPr/>
          <p:nvPr/>
        </p:nvSpPr>
        <p:spPr>
          <a:xfrm>
            <a:off x="6968589" y="3663285"/>
            <a:ext cx="741593" cy="220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Q = I X t</a:t>
            </a:r>
          </a:p>
        </p:txBody>
      </p:sp>
      <p:cxnSp>
        <p:nvCxnSpPr>
          <p:cNvPr id="26" name="Straight Connector 25"/>
          <p:cNvCxnSpPr>
            <a:stCxn id="25" idx="1"/>
            <a:endCxn id="24" idx="3"/>
          </p:cNvCxnSpPr>
          <p:nvPr/>
        </p:nvCxnSpPr>
        <p:spPr>
          <a:xfrm flipH="1">
            <a:off x="6966105" y="3773401"/>
            <a:ext cx="2484" cy="34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7" name="Table 26"/>
          <p:cNvGraphicFramePr>
            <a:graphicFrameLocks noGrp="1"/>
          </p:cNvGraphicFramePr>
          <p:nvPr>
            <p:extLst>
              <p:ext uri="{D42A27DB-BD31-4B8C-83A1-F6EECF244321}">
                <p14:modId xmlns:p14="http://schemas.microsoft.com/office/powerpoint/2010/main" val="3365133160"/>
              </p:ext>
            </p:extLst>
          </p:nvPr>
        </p:nvGraphicFramePr>
        <p:xfrm>
          <a:off x="5153615" y="3918316"/>
          <a:ext cx="2372474" cy="710781"/>
        </p:xfrm>
        <a:graphic>
          <a:graphicData uri="http://schemas.openxmlformats.org/drawingml/2006/table">
            <a:tbl>
              <a:tblPr firstRow="1" bandRow="1">
                <a:tableStyleId>{5940675A-B579-460E-94D1-54222C63F5DA}</a:tableStyleId>
              </a:tblPr>
              <a:tblGrid>
                <a:gridCol w="459452">
                  <a:extLst>
                    <a:ext uri="{9D8B030D-6E8A-4147-A177-3AD203B41FA5}">
                      <a16:colId xmlns:a16="http://schemas.microsoft.com/office/drawing/2014/main" val="20000"/>
                    </a:ext>
                  </a:extLst>
                </a:gridCol>
                <a:gridCol w="1913022">
                  <a:extLst>
                    <a:ext uri="{9D8B030D-6E8A-4147-A177-3AD203B41FA5}">
                      <a16:colId xmlns:a16="http://schemas.microsoft.com/office/drawing/2014/main" val="20001"/>
                    </a:ext>
                  </a:extLst>
                </a:gridCol>
              </a:tblGrid>
              <a:tr h="396037">
                <a:tc rowSpan="2">
                  <a:txBody>
                    <a:bodyPr/>
                    <a:lstStyle/>
                    <a:p>
                      <a:pPr algn="ctr"/>
                      <a:r>
                        <a:rPr lang="en-GB" sz="1200" b="0" dirty="0"/>
                        <a:t>Changing</a:t>
                      </a:r>
                      <a:r>
                        <a:rPr lang="en-GB" sz="1200" b="0" baseline="0" dirty="0"/>
                        <a:t> current</a:t>
                      </a:r>
                      <a:endParaRPr lang="en-GB" sz="1200" b="0" dirty="0"/>
                    </a:p>
                  </a:txBody>
                  <a:tcPr vert="vert270" anchor="ctr">
                    <a:solidFill>
                      <a:schemeClr val="accent2">
                        <a:lumMod val="20000"/>
                        <a:lumOff val="80000"/>
                      </a:schemeClr>
                    </a:solidFill>
                  </a:tcPr>
                </a:tc>
                <a:tc>
                  <a:txBody>
                    <a:bodyPr/>
                    <a:lstStyle/>
                    <a:p>
                      <a:pPr algn="ctr"/>
                      <a:r>
                        <a:rPr lang="en-GB" sz="1200" b="1" i="1" dirty="0">
                          <a:solidFill>
                            <a:schemeClr val="tx1"/>
                          </a:solidFill>
                        </a:rPr>
                        <a:t>Change</a:t>
                      </a:r>
                      <a:r>
                        <a:rPr lang="en-GB" sz="1200" b="1" i="1" baseline="0" dirty="0">
                          <a:solidFill>
                            <a:schemeClr val="tx1"/>
                          </a:solidFill>
                        </a:rPr>
                        <a:t> the </a:t>
                      </a:r>
                      <a:r>
                        <a:rPr lang="en-GB" sz="1200" b="1" i="1" baseline="0" dirty="0" err="1">
                          <a:solidFill>
                            <a:schemeClr val="tx1"/>
                          </a:solidFill>
                        </a:rPr>
                        <a:t>p.d</a:t>
                      </a:r>
                      <a:r>
                        <a:rPr lang="en-GB" sz="1200" b="1" i="1" baseline="0" dirty="0">
                          <a:solidFill>
                            <a:schemeClr val="tx1"/>
                          </a:solidFill>
                        </a:rPr>
                        <a:t>. of the cells</a:t>
                      </a:r>
                      <a:endParaRPr lang="en-GB" sz="1200" b="1" i="1" dirty="0">
                        <a:solidFill>
                          <a:schemeClr val="tx1"/>
                        </a:solidFill>
                      </a:endParaRPr>
                    </a:p>
                  </a:txBody>
                  <a:tcPr anchor="ctr"/>
                </a:tc>
                <a:extLst>
                  <a:ext uri="{0D108BD9-81ED-4DB2-BD59-A6C34878D82A}">
                    <a16:rowId xmlns:a16="http://schemas.microsoft.com/office/drawing/2014/main" val="10000"/>
                  </a:ext>
                </a:extLst>
              </a:tr>
              <a:tr h="314744">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Add more components</a:t>
                      </a:r>
                    </a:p>
                  </a:txBody>
                  <a:tcPr anchor="ctr"/>
                </a:tc>
                <a:extLst>
                  <a:ext uri="{0D108BD9-81ED-4DB2-BD59-A6C34878D82A}">
                    <a16:rowId xmlns:a16="http://schemas.microsoft.com/office/drawing/2014/main" val="10001"/>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2201133272"/>
              </p:ext>
            </p:extLst>
          </p:nvPr>
        </p:nvGraphicFramePr>
        <p:xfrm>
          <a:off x="5173309" y="4689389"/>
          <a:ext cx="3151427" cy="697658"/>
        </p:xfrm>
        <a:graphic>
          <a:graphicData uri="http://schemas.openxmlformats.org/drawingml/2006/table">
            <a:tbl>
              <a:tblPr firstRow="1" bandRow="1">
                <a:tableStyleId>{5940675A-B579-460E-94D1-54222C63F5DA}</a:tableStyleId>
              </a:tblPr>
              <a:tblGrid>
                <a:gridCol w="879360">
                  <a:extLst>
                    <a:ext uri="{9D8B030D-6E8A-4147-A177-3AD203B41FA5}">
                      <a16:colId xmlns:a16="http://schemas.microsoft.com/office/drawing/2014/main" val="1370991565"/>
                    </a:ext>
                  </a:extLst>
                </a:gridCol>
                <a:gridCol w="2272067">
                  <a:extLst>
                    <a:ext uri="{9D8B030D-6E8A-4147-A177-3AD203B41FA5}">
                      <a16:colId xmlns:a16="http://schemas.microsoft.com/office/drawing/2014/main" val="2694981659"/>
                    </a:ext>
                  </a:extLst>
                </a:gridCol>
              </a:tblGrid>
              <a:tr h="312411">
                <a:tc>
                  <a:txBody>
                    <a:bodyPr/>
                    <a:lstStyle/>
                    <a:p>
                      <a:pPr algn="ctr"/>
                      <a:r>
                        <a:rPr lang="en-GB" sz="1200" b="0" dirty="0"/>
                        <a:t>Ammeter</a:t>
                      </a:r>
                    </a:p>
                  </a:txBody>
                  <a:tcPr anchor="ctr">
                    <a:solidFill>
                      <a:schemeClr val="accent2">
                        <a:lumMod val="20000"/>
                        <a:lumOff val="80000"/>
                      </a:schemeClr>
                    </a:solidFill>
                  </a:tcPr>
                </a:tc>
                <a:tc>
                  <a:txBody>
                    <a:bodyPr/>
                    <a:lstStyle/>
                    <a:p>
                      <a:pPr algn="ctr"/>
                      <a:r>
                        <a:rPr lang="en-GB" sz="1200" b="1" i="1" dirty="0">
                          <a:solidFill>
                            <a:schemeClr val="tx1"/>
                          </a:solidFill>
                        </a:rPr>
                        <a:t>Set up in series with components</a:t>
                      </a:r>
                    </a:p>
                  </a:txBody>
                  <a:tcPr anchor="ctr"/>
                </a:tc>
                <a:extLst>
                  <a:ext uri="{0D108BD9-81ED-4DB2-BD59-A6C34878D82A}">
                    <a16:rowId xmlns:a16="http://schemas.microsoft.com/office/drawing/2014/main" val="2887359845"/>
                  </a:ext>
                </a:extLst>
              </a:tr>
              <a:tr h="385247">
                <a:tc>
                  <a:txBody>
                    <a:bodyPr/>
                    <a:lstStyle/>
                    <a:p>
                      <a:pPr algn="ctr"/>
                      <a:r>
                        <a:rPr lang="en-GB" sz="1200" b="0" dirty="0"/>
                        <a:t>Volt</a:t>
                      </a:r>
                      <a:r>
                        <a:rPr lang="en-GB" sz="1200" b="0" baseline="0" dirty="0"/>
                        <a:t>meter</a:t>
                      </a: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Set up parallel</a:t>
                      </a:r>
                      <a:r>
                        <a:rPr lang="en-GB" sz="1200" b="1" i="1" baseline="0" dirty="0">
                          <a:solidFill>
                            <a:schemeClr val="tx1"/>
                          </a:solidFill>
                        </a:rPr>
                        <a:t> to </a:t>
                      </a:r>
                      <a:r>
                        <a:rPr lang="en-GB" sz="1200" b="1" i="1" dirty="0">
                          <a:solidFill>
                            <a:schemeClr val="tx1"/>
                          </a:solidFill>
                        </a:rPr>
                        <a:t>components</a:t>
                      </a:r>
                    </a:p>
                  </a:txBody>
                  <a:tcPr anchor="ctr"/>
                </a:tc>
                <a:extLst>
                  <a:ext uri="{0D108BD9-81ED-4DB2-BD59-A6C34878D82A}">
                    <a16:rowId xmlns:a16="http://schemas.microsoft.com/office/drawing/2014/main" val="2520280075"/>
                  </a:ext>
                </a:extLst>
              </a:tr>
            </a:tbl>
          </a:graphicData>
        </a:graphic>
      </p:graphicFrame>
      <p:sp>
        <p:nvSpPr>
          <p:cNvPr id="33" name="Oval 32">
            <a:extLst>
              <a:ext uri="{FF2B5EF4-FFF2-40B4-BE49-F238E27FC236}">
                <a16:creationId xmlns:a16="http://schemas.microsoft.com/office/drawing/2014/main" id="{A747307F-380E-42BB-8EC7-AA8DD4DECE66}"/>
              </a:ext>
            </a:extLst>
          </p:cNvPr>
          <p:cNvSpPr/>
          <p:nvPr/>
        </p:nvSpPr>
        <p:spPr>
          <a:xfrm>
            <a:off x="190506" y="40646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2</a:t>
            </a:r>
            <a:endParaRPr lang="en-GB" sz="6000" dirty="0"/>
          </a:p>
        </p:txBody>
      </p:sp>
      <p:graphicFrame>
        <p:nvGraphicFramePr>
          <p:cNvPr id="34" name="Table 33"/>
          <p:cNvGraphicFramePr>
            <a:graphicFrameLocks noGrp="1"/>
          </p:cNvGraphicFramePr>
          <p:nvPr>
            <p:extLst>
              <p:ext uri="{D42A27DB-BD31-4B8C-83A1-F6EECF244321}">
                <p14:modId xmlns:p14="http://schemas.microsoft.com/office/powerpoint/2010/main" val="4022919221"/>
              </p:ext>
            </p:extLst>
          </p:nvPr>
        </p:nvGraphicFramePr>
        <p:xfrm>
          <a:off x="8780999" y="3671483"/>
          <a:ext cx="2996384" cy="1474470"/>
        </p:xfrm>
        <a:graphic>
          <a:graphicData uri="http://schemas.openxmlformats.org/drawingml/2006/table">
            <a:tbl>
              <a:tblPr firstRow="1" bandRow="1">
                <a:tableStyleId>{5940675A-B579-460E-94D1-54222C63F5DA}</a:tableStyleId>
              </a:tblPr>
              <a:tblGrid>
                <a:gridCol w="854763">
                  <a:extLst>
                    <a:ext uri="{9D8B030D-6E8A-4147-A177-3AD203B41FA5}">
                      <a16:colId xmlns:a16="http://schemas.microsoft.com/office/drawing/2014/main" val="1370991565"/>
                    </a:ext>
                  </a:extLst>
                </a:gridCol>
                <a:gridCol w="2141621">
                  <a:extLst>
                    <a:ext uri="{9D8B030D-6E8A-4147-A177-3AD203B41FA5}">
                      <a16:colId xmlns:a16="http://schemas.microsoft.com/office/drawing/2014/main" val="2694981659"/>
                    </a:ext>
                  </a:extLst>
                </a:gridCol>
              </a:tblGrid>
              <a:tr h="304762">
                <a:tc>
                  <a:txBody>
                    <a:bodyPr/>
                    <a:lstStyle/>
                    <a:p>
                      <a:pPr algn="ctr"/>
                      <a:r>
                        <a:rPr lang="en-GB" sz="1200" b="0" dirty="0"/>
                        <a:t>Resistance (</a:t>
                      </a:r>
                      <a:r>
                        <a:rPr lang="el-GR" sz="1200" b="0" dirty="0"/>
                        <a:t>Ω</a:t>
                      </a:r>
                      <a:r>
                        <a:rPr lang="en-GB" sz="1200" b="0" dirty="0"/>
                        <a:t>)</a:t>
                      </a:r>
                    </a:p>
                  </a:txBody>
                  <a:tcPr anchor="ctr">
                    <a:solidFill>
                      <a:schemeClr val="accent2">
                        <a:lumMod val="20000"/>
                        <a:lumOff val="80000"/>
                      </a:schemeClr>
                    </a:solidFill>
                  </a:tcPr>
                </a:tc>
                <a:tc>
                  <a:txBody>
                    <a:bodyPr/>
                    <a:lstStyle/>
                    <a:p>
                      <a:pPr algn="ctr"/>
                      <a:r>
                        <a:rPr lang="en-GB" sz="1200" b="1" i="1" dirty="0">
                          <a:solidFill>
                            <a:schemeClr val="tx1"/>
                          </a:solidFill>
                        </a:rPr>
                        <a:t>A</a:t>
                      </a:r>
                      <a:r>
                        <a:rPr lang="en-GB" sz="1200" b="1" i="1" baseline="0" dirty="0">
                          <a:solidFill>
                            <a:schemeClr val="tx1"/>
                          </a:solidFill>
                        </a:rPr>
                        <a:t> measurement of how much current flow is reduced</a:t>
                      </a:r>
                      <a:endParaRPr lang="en-GB" sz="1200" b="1" i="1" dirty="0">
                        <a:solidFill>
                          <a:schemeClr val="tx1"/>
                        </a:solidFill>
                      </a:endParaRPr>
                    </a:p>
                  </a:txBody>
                  <a:tcPr anchor="ctr"/>
                </a:tc>
                <a:extLst>
                  <a:ext uri="{0D108BD9-81ED-4DB2-BD59-A6C34878D82A}">
                    <a16:rowId xmlns:a16="http://schemas.microsoft.com/office/drawing/2014/main" val="2887359845"/>
                  </a:ext>
                </a:extLst>
              </a:tr>
              <a:tr h="304800">
                <a:tc gridSpan="2">
                  <a:txBody>
                    <a:bodyPr/>
                    <a:lstStyle/>
                    <a:p>
                      <a:pPr algn="ctr"/>
                      <a:r>
                        <a:rPr lang="en-GB" sz="1200" b="0" i="0" dirty="0">
                          <a:solidFill>
                            <a:schemeClr val="tx1"/>
                          </a:solidFill>
                        </a:rPr>
                        <a:t>The higher the resistance,</a:t>
                      </a:r>
                      <a:r>
                        <a:rPr lang="en-GB" sz="1200" b="0" i="0" baseline="0" dirty="0">
                          <a:solidFill>
                            <a:schemeClr val="tx1"/>
                          </a:solidFill>
                        </a:rPr>
                        <a:t> the more difficult  it is for current to flow.</a:t>
                      </a:r>
                      <a:endParaRPr lang="en-GB" sz="1200" b="0" i="0" dirty="0">
                        <a:solidFill>
                          <a:schemeClr val="tx1"/>
                        </a:solidFill>
                      </a:endParaRPr>
                    </a:p>
                  </a:txBody>
                  <a:tcPr anchor="ctr">
                    <a:no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a:solidFill>
                          <a:schemeClr val="accent2">
                            <a:lumMod val="75000"/>
                          </a:schemeClr>
                        </a:solidFill>
                      </a:endParaRPr>
                    </a:p>
                  </a:txBody>
                  <a:tcPr anchor="ctr"/>
                </a:tc>
                <a:extLst>
                  <a:ext uri="{0D108BD9-81ED-4DB2-BD59-A6C34878D82A}">
                    <a16:rowId xmlns:a16="http://schemas.microsoft.com/office/drawing/2014/main" val="2520280075"/>
                  </a:ext>
                </a:extLst>
              </a:tr>
              <a:tr h="285750">
                <a:tc gridSpan="2">
                  <a:txBody>
                    <a:bodyPr/>
                    <a:lstStyle/>
                    <a:p>
                      <a:pPr algn="ctr"/>
                      <a:r>
                        <a:rPr lang="en-GB" sz="1200" b="0" i="0" dirty="0">
                          <a:solidFill>
                            <a:schemeClr val="tx1"/>
                          </a:solidFill>
                        </a:rPr>
                        <a:t>Increasing resistance,</a:t>
                      </a:r>
                      <a:r>
                        <a:rPr lang="en-GB" sz="1200" b="0" i="0" baseline="0" dirty="0">
                          <a:solidFill>
                            <a:schemeClr val="tx1"/>
                          </a:solidFill>
                        </a:rPr>
                        <a:t> reduces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66700">
                <a:tc gridSpan="2">
                  <a:txBody>
                    <a:bodyPr/>
                    <a:lstStyle/>
                    <a:p>
                      <a:pPr algn="ctr"/>
                      <a:r>
                        <a:rPr lang="en-GB" sz="1200" b="0" i="0" dirty="0">
                          <a:solidFill>
                            <a:schemeClr val="tx1"/>
                          </a:solidFill>
                        </a:rPr>
                        <a:t>Increasing voltage,</a:t>
                      </a:r>
                      <a:r>
                        <a:rPr lang="en-GB" sz="1200" b="0" i="0" baseline="0" dirty="0">
                          <a:solidFill>
                            <a:schemeClr val="tx1"/>
                          </a:solidFill>
                        </a:rPr>
                        <a:t> increases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36" name="Straight Connector 35"/>
          <p:cNvCxnSpPr/>
          <p:nvPr/>
        </p:nvCxnSpPr>
        <p:spPr>
          <a:xfrm>
            <a:off x="61430" y="339993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3581" y="548400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2042052" y="5977962"/>
            <a:ext cx="1416709" cy="6493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Resistance = Potential difference ÷ Current</a:t>
            </a:r>
          </a:p>
        </p:txBody>
      </p:sp>
      <p:sp>
        <p:nvSpPr>
          <p:cNvPr id="40" name="Rectangle 39"/>
          <p:cNvSpPr/>
          <p:nvPr/>
        </p:nvSpPr>
        <p:spPr>
          <a:xfrm>
            <a:off x="2070881" y="5670802"/>
            <a:ext cx="862332" cy="2726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 = V ÷ I</a:t>
            </a:r>
          </a:p>
        </p:txBody>
      </p:sp>
      <p:graphicFrame>
        <p:nvGraphicFramePr>
          <p:cNvPr id="41" name="Table 40"/>
          <p:cNvGraphicFramePr>
            <a:graphicFrameLocks noGrp="1"/>
          </p:cNvGraphicFramePr>
          <p:nvPr>
            <p:extLst>
              <p:ext uri="{D42A27DB-BD31-4B8C-83A1-F6EECF244321}">
                <p14:modId xmlns:p14="http://schemas.microsoft.com/office/powerpoint/2010/main" val="1106095175"/>
              </p:ext>
            </p:extLst>
          </p:nvPr>
        </p:nvGraphicFramePr>
        <p:xfrm>
          <a:off x="4307829" y="5670802"/>
          <a:ext cx="3150400" cy="1188720"/>
        </p:xfrm>
        <a:graphic>
          <a:graphicData uri="http://schemas.openxmlformats.org/drawingml/2006/table">
            <a:tbl>
              <a:tblPr firstRow="1" bandRow="1">
                <a:tableStyleId>{5940675A-B579-460E-94D1-54222C63F5DA}</a:tableStyleId>
              </a:tblPr>
              <a:tblGrid>
                <a:gridCol w="1658485">
                  <a:extLst>
                    <a:ext uri="{9D8B030D-6E8A-4147-A177-3AD203B41FA5}">
                      <a16:colId xmlns:a16="http://schemas.microsoft.com/office/drawing/2014/main" val="605547354"/>
                    </a:ext>
                  </a:extLst>
                </a:gridCol>
                <a:gridCol w="1491915">
                  <a:extLst>
                    <a:ext uri="{9D8B030D-6E8A-4147-A177-3AD203B41FA5}">
                      <a16:colId xmlns:a16="http://schemas.microsoft.com/office/drawing/2014/main" val="2979850009"/>
                    </a:ext>
                  </a:extLst>
                </a:gridCol>
              </a:tblGrid>
              <a:tr h="25320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Thermistor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LDR</a:t>
                      </a:r>
                    </a:p>
                  </a:txBody>
                  <a:tcPr anchor="ctr">
                    <a:solidFill>
                      <a:schemeClr val="accent2">
                        <a:lumMod val="20000"/>
                        <a:lumOff val="80000"/>
                      </a:schemeClr>
                    </a:solidFill>
                  </a:tcPr>
                </a:tc>
                <a:extLst>
                  <a:ext uri="{0D108BD9-81ED-4DB2-BD59-A6C34878D82A}">
                    <a16:rowId xmlns:a16="http://schemas.microsoft.com/office/drawing/2014/main" val="301623230"/>
                  </a:ext>
                </a:extLst>
              </a:tr>
              <a:tr h="3746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Resistance varies with temperature</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Resistance varies with light intensity</a:t>
                      </a:r>
                    </a:p>
                  </a:txBody>
                  <a:tcPr anchor="ctr"/>
                </a:tc>
                <a:extLst>
                  <a:ext uri="{0D108BD9-81ED-4DB2-BD59-A6C34878D82A}">
                    <a16:rowId xmlns:a16="http://schemas.microsoft.com/office/drawing/2014/main" val="4098274463"/>
                  </a:ext>
                </a:extLst>
              </a:tr>
              <a:tr h="40032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Resistance decreases as temperature</a:t>
                      </a:r>
                      <a:r>
                        <a:rPr lang="en-GB" sz="1200" b="0" i="0" baseline="0" dirty="0">
                          <a:solidFill>
                            <a:schemeClr val="tx1"/>
                          </a:solidFill>
                        </a:rPr>
                        <a:t> increases.</a:t>
                      </a:r>
                      <a:endParaRPr lang="en-GB" sz="1200" b="0" i="0" dirty="0">
                        <a:solidFill>
                          <a:schemeClr val="tx1"/>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Resistance decreases as light</a:t>
                      </a:r>
                      <a:r>
                        <a:rPr lang="en-GB" sz="1200" b="0" i="0" baseline="0" dirty="0">
                          <a:solidFill>
                            <a:schemeClr val="tx1"/>
                          </a:solidFill>
                        </a:rPr>
                        <a:t> increases.</a:t>
                      </a:r>
                      <a:endParaRPr lang="en-GB" sz="1200" b="0" i="0" dirty="0">
                        <a:solidFill>
                          <a:schemeClr val="tx1"/>
                        </a:solidFill>
                      </a:endParaRPr>
                    </a:p>
                  </a:txBody>
                  <a:tcPr anchor="ctr"/>
                </a:tc>
                <a:extLst>
                  <a:ext uri="{0D108BD9-81ED-4DB2-BD59-A6C34878D82A}">
                    <a16:rowId xmlns:a16="http://schemas.microsoft.com/office/drawing/2014/main" val="4146150528"/>
                  </a:ext>
                </a:extLst>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val="407567022"/>
              </p:ext>
            </p:extLst>
          </p:nvPr>
        </p:nvGraphicFramePr>
        <p:xfrm>
          <a:off x="7799482" y="5610067"/>
          <a:ext cx="4070977" cy="1666902"/>
        </p:xfrm>
        <a:graphic>
          <a:graphicData uri="http://schemas.openxmlformats.org/drawingml/2006/table">
            <a:tbl>
              <a:tblPr firstRow="1" bandRow="1">
                <a:tableStyleId>{5940675A-B579-460E-94D1-54222C63F5DA}</a:tableStyleId>
              </a:tblPr>
              <a:tblGrid>
                <a:gridCol w="1072989">
                  <a:extLst>
                    <a:ext uri="{9D8B030D-6E8A-4147-A177-3AD203B41FA5}">
                      <a16:colId xmlns:a16="http://schemas.microsoft.com/office/drawing/2014/main" val="20000"/>
                    </a:ext>
                  </a:extLst>
                </a:gridCol>
                <a:gridCol w="2997988">
                  <a:extLst>
                    <a:ext uri="{9D8B030D-6E8A-4147-A177-3AD203B41FA5}">
                      <a16:colId xmlns:a16="http://schemas.microsoft.com/office/drawing/2014/main" val="20001"/>
                    </a:ext>
                  </a:extLst>
                </a:gridCol>
              </a:tblGrid>
              <a:tr h="600085">
                <a:tc>
                  <a:txBody>
                    <a:bodyPr/>
                    <a:lstStyle/>
                    <a:p>
                      <a:pPr algn="ctr"/>
                      <a:r>
                        <a:rPr lang="en-GB" sz="1100" b="0" dirty="0"/>
                        <a:t>Ohmic</a:t>
                      </a:r>
                      <a:r>
                        <a:rPr lang="en-GB" sz="1100" b="0" baseline="0" dirty="0"/>
                        <a:t> conductor</a:t>
                      </a:r>
                      <a:endParaRPr lang="en-GB" sz="1100" b="0" dirty="0"/>
                    </a:p>
                  </a:txBody>
                  <a:tcPr anchor="ctr">
                    <a:solidFill>
                      <a:schemeClr val="accent2">
                        <a:lumMod val="20000"/>
                        <a:lumOff val="80000"/>
                      </a:schemeClr>
                    </a:solidFill>
                  </a:tcPr>
                </a:tc>
                <a:tc>
                  <a:txBody>
                    <a:bodyPr/>
                    <a:lstStyle/>
                    <a:p>
                      <a:pPr algn="ctr"/>
                      <a:r>
                        <a:rPr lang="en-GB" sz="1100" b="1" i="1" dirty="0">
                          <a:solidFill>
                            <a:schemeClr val="tx1"/>
                          </a:solidFill>
                        </a:rPr>
                        <a:t>At a constant</a:t>
                      </a:r>
                      <a:r>
                        <a:rPr lang="en-GB" sz="1100" b="1" i="1" baseline="0" dirty="0">
                          <a:solidFill>
                            <a:schemeClr val="tx1"/>
                          </a:solidFill>
                        </a:rPr>
                        <a:t> temperature, current is directly proportional to the  </a:t>
                      </a:r>
                      <a:r>
                        <a:rPr lang="en-GB" sz="1100" b="1" i="1" baseline="0" dirty="0" err="1">
                          <a:solidFill>
                            <a:schemeClr val="tx1"/>
                          </a:solidFill>
                        </a:rPr>
                        <a:t>p.d</a:t>
                      </a:r>
                      <a:r>
                        <a:rPr lang="en-GB" sz="1100" b="1" i="1" baseline="0" dirty="0">
                          <a:solidFill>
                            <a:schemeClr val="tx1"/>
                          </a:solidFill>
                        </a:rPr>
                        <a:t>. across the resistor.</a:t>
                      </a:r>
                      <a:endParaRPr lang="en-GB" sz="1100" b="1" i="1" dirty="0">
                        <a:solidFill>
                          <a:schemeClr val="tx1"/>
                        </a:solidFill>
                      </a:endParaRPr>
                    </a:p>
                  </a:txBody>
                  <a:tcPr anchor="ctr"/>
                </a:tc>
                <a:extLst>
                  <a:ext uri="{0D108BD9-81ED-4DB2-BD59-A6C34878D82A}">
                    <a16:rowId xmlns:a16="http://schemas.microsoft.com/office/drawing/2014/main" val="10000"/>
                  </a:ext>
                </a:extLst>
              </a:tr>
              <a:tr h="60008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100" b="0" dirty="0"/>
                        <a:t>Filament</a:t>
                      </a:r>
                      <a:r>
                        <a:rPr lang="en-GB" sz="1100" b="0" baseline="0" dirty="0"/>
                        <a:t> lamp</a:t>
                      </a:r>
                      <a:endParaRPr lang="en-GB" sz="1100" b="0" dirty="0"/>
                    </a:p>
                  </a:txBody>
                  <a:tcPr anchor="ctr">
                    <a:solidFill>
                      <a:schemeClr val="accent2">
                        <a:lumMod val="20000"/>
                        <a:lumOff val="80000"/>
                      </a:schemeClr>
                    </a:solidFill>
                  </a:tcPr>
                </a:tc>
                <a:tc>
                  <a:txBody>
                    <a:bodyPr/>
                    <a:lstStyle/>
                    <a:p>
                      <a:pPr algn="ctr"/>
                      <a:r>
                        <a:rPr lang="en-GB" sz="1100" b="1" i="1" dirty="0">
                          <a:solidFill>
                            <a:schemeClr val="tx1"/>
                          </a:solidFill>
                        </a:rPr>
                        <a:t>As current increases, the resistance increases.</a:t>
                      </a:r>
                      <a:r>
                        <a:rPr lang="en-GB" sz="1100" b="1" i="1" baseline="0" dirty="0">
                          <a:solidFill>
                            <a:schemeClr val="tx1"/>
                          </a:solidFill>
                        </a:rPr>
                        <a:t>  The </a:t>
                      </a:r>
                      <a:r>
                        <a:rPr lang="en-GB" sz="1100" b="1" i="1" dirty="0">
                          <a:solidFill>
                            <a:schemeClr val="tx1"/>
                          </a:solidFill>
                        </a:rPr>
                        <a:t>temperature increases as current flows.</a:t>
                      </a:r>
                    </a:p>
                  </a:txBody>
                  <a:tcPr anchor="ctr"/>
                </a:tc>
                <a:extLst>
                  <a:ext uri="{0D108BD9-81ED-4DB2-BD59-A6C34878D82A}">
                    <a16:rowId xmlns:a16="http://schemas.microsoft.com/office/drawing/2014/main" val="10001"/>
                  </a:ext>
                </a:extLst>
              </a:tr>
              <a:tr h="466732">
                <a:tc>
                  <a:txBody>
                    <a:bodyPr/>
                    <a:lstStyle/>
                    <a:p>
                      <a:pPr algn="ctr"/>
                      <a:r>
                        <a:rPr lang="en-GB" sz="1100" b="0" dirty="0"/>
                        <a:t>Diode</a:t>
                      </a:r>
                    </a:p>
                  </a:txBody>
                  <a:tcPr anchor="ctr">
                    <a:solidFill>
                      <a:schemeClr val="accent2">
                        <a:lumMod val="20000"/>
                        <a:lumOff val="80000"/>
                      </a:schemeClr>
                    </a:solidFill>
                  </a:tcPr>
                </a:tc>
                <a:tc>
                  <a:txBody>
                    <a:bodyPr/>
                    <a:lstStyle/>
                    <a:p>
                      <a:pPr algn="ctr"/>
                      <a:r>
                        <a:rPr lang="en-GB" sz="1100" b="1" i="1" dirty="0">
                          <a:solidFill>
                            <a:schemeClr val="tx1"/>
                          </a:solidFill>
                        </a:rPr>
                        <a:t>Current flows when </a:t>
                      </a:r>
                      <a:r>
                        <a:rPr lang="en-GB" sz="1100" b="1" i="1" dirty="0" err="1">
                          <a:solidFill>
                            <a:schemeClr val="tx1"/>
                          </a:solidFill>
                        </a:rPr>
                        <a:t>p.d</a:t>
                      </a:r>
                      <a:r>
                        <a:rPr lang="en-GB" sz="1100" b="1" i="1" dirty="0">
                          <a:solidFill>
                            <a:schemeClr val="tx1"/>
                          </a:solidFill>
                        </a:rPr>
                        <a:t>. flows forward. Very high resistance in reverse.</a:t>
                      </a:r>
                    </a:p>
                  </a:txBody>
                  <a:tcPr anchor="ctr"/>
                </a:tc>
                <a:extLst>
                  <a:ext uri="{0D108BD9-81ED-4DB2-BD59-A6C34878D82A}">
                    <a16:rowId xmlns:a16="http://schemas.microsoft.com/office/drawing/2014/main" val="2011795739"/>
                  </a:ext>
                </a:extLst>
              </a:tr>
            </a:tbl>
          </a:graphicData>
        </a:graphic>
      </p:graphicFrame>
      <p:sp>
        <p:nvSpPr>
          <p:cNvPr id="43" name="Oval 42">
            <a:extLst>
              <a:ext uri="{FF2B5EF4-FFF2-40B4-BE49-F238E27FC236}">
                <a16:creationId xmlns:a16="http://schemas.microsoft.com/office/drawing/2014/main" id="{A747307F-380E-42BB-8EC7-AA8DD4DECE66}"/>
              </a:ext>
            </a:extLst>
          </p:cNvPr>
          <p:cNvSpPr/>
          <p:nvPr/>
        </p:nvSpPr>
        <p:spPr>
          <a:xfrm>
            <a:off x="291577" y="590420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3</a:t>
            </a:r>
            <a:endParaRPr lang="en-GB" sz="6000" dirty="0"/>
          </a:p>
        </p:txBody>
      </p:sp>
      <p:graphicFrame>
        <p:nvGraphicFramePr>
          <p:cNvPr id="44" name="Table 43"/>
          <p:cNvGraphicFramePr>
            <a:graphicFrameLocks noGrp="1"/>
          </p:cNvGraphicFramePr>
          <p:nvPr>
            <p:extLst>
              <p:ext uri="{D42A27DB-BD31-4B8C-83A1-F6EECF244321}">
                <p14:modId xmlns:p14="http://schemas.microsoft.com/office/powerpoint/2010/main" val="3577876040"/>
              </p:ext>
            </p:extLst>
          </p:nvPr>
        </p:nvGraphicFramePr>
        <p:xfrm>
          <a:off x="4827426" y="7533085"/>
          <a:ext cx="4137172" cy="137160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1370991565"/>
                    </a:ext>
                  </a:extLst>
                </a:gridCol>
                <a:gridCol w="1089399">
                  <a:extLst>
                    <a:ext uri="{9D8B030D-6E8A-4147-A177-3AD203B41FA5}">
                      <a16:colId xmlns:a16="http://schemas.microsoft.com/office/drawing/2014/main" val="2694981659"/>
                    </a:ext>
                  </a:extLst>
                </a:gridCol>
                <a:gridCol w="1552073">
                  <a:extLst>
                    <a:ext uri="{9D8B030D-6E8A-4147-A177-3AD203B41FA5}">
                      <a16:colId xmlns:a16="http://schemas.microsoft.com/office/drawing/2014/main" val="3752474337"/>
                    </a:ext>
                  </a:extLst>
                </a:gridCol>
                <a:gridCol w="1287420">
                  <a:extLst>
                    <a:ext uri="{9D8B030D-6E8A-4147-A177-3AD203B41FA5}">
                      <a16:colId xmlns:a16="http://schemas.microsoft.com/office/drawing/2014/main" val="2684948024"/>
                    </a:ext>
                  </a:extLst>
                </a:gridCol>
              </a:tblGrid>
              <a:tr h="265491">
                <a:tc rowSpan="3">
                  <a:txBody>
                    <a:bodyPr/>
                    <a:lstStyle/>
                    <a:p>
                      <a:pPr algn="ctr"/>
                      <a:r>
                        <a:rPr lang="en-GB" sz="1200" b="0" dirty="0"/>
                        <a:t>3</a:t>
                      </a:r>
                      <a:r>
                        <a:rPr lang="en-GB" sz="1200" b="0" baseline="0" dirty="0"/>
                        <a:t> pin plug</a:t>
                      </a:r>
                      <a:endParaRPr lang="en-GB" sz="1200" b="0" dirty="0"/>
                    </a:p>
                  </a:txBody>
                  <a:tcPr vert="vert270" anchor="ctr">
                    <a:solidFill>
                      <a:schemeClr val="accent2">
                        <a:lumMod val="20000"/>
                        <a:lumOff val="80000"/>
                      </a:schemeClr>
                    </a:solidFill>
                  </a:tcPr>
                </a:tc>
                <a:tc>
                  <a:txBody>
                    <a:bodyPr/>
                    <a:lstStyle/>
                    <a:p>
                      <a:pPr algn="ctr"/>
                      <a:r>
                        <a:rPr lang="en-GB" sz="1200" b="1" i="1" dirty="0">
                          <a:solidFill>
                            <a:schemeClr val="tx1"/>
                          </a:solidFill>
                        </a:rPr>
                        <a:t>Live - Brown</a:t>
                      </a:r>
                    </a:p>
                  </a:txBody>
                  <a:tcPr anchor="ctr"/>
                </a:tc>
                <a:tc>
                  <a:txBody>
                    <a:bodyPr/>
                    <a:lstStyle/>
                    <a:p>
                      <a:pPr algn="ctr"/>
                      <a:r>
                        <a:rPr lang="en-GB" sz="1200" b="0" i="0" dirty="0">
                          <a:solidFill>
                            <a:schemeClr val="tx1"/>
                          </a:solidFill>
                        </a:rPr>
                        <a:t>Carries </a:t>
                      </a:r>
                      <a:r>
                        <a:rPr lang="en-GB" sz="1200" b="0" i="0" dirty="0" err="1">
                          <a:solidFill>
                            <a:schemeClr val="tx1"/>
                          </a:solidFill>
                        </a:rPr>
                        <a:t>p.d</a:t>
                      </a:r>
                      <a:r>
                        <a:rPr lang="en-GB" sz="1200" b="0" i="0" baseline="0" dirty="0">
                          <a:solidFill>
                            <a:schemeClr val="tx1"/>
                          </a:solidFill>
                        </a:rPr>
                        <a:t> from mains supply.</a:t>
                      </a:r>
                      <a:endParaRPr lang="en-GB" sz="1200" b="0" i="0" dirty="0">
                        <a:solidFill>
                          <a:schemeClr val="tx1"/>
                        </a:solidFill>
                      </a:endParaRPr>
                    </a:p>
                  </a:txBody>
                  <a:tcPr anchor="ctr"/>
                </a:tc>
                <a:tc>
                  <a:txBody>
                    <a:bodyPr/>
                    <a:lstStyle/>
                    <a:p>
                      <a:pPr algn="ctr"/>
                      <a:r>
                        <a:rPr lang="en-GB" sz="1200" b="0" i="0" dirty="0" err="1">
                          <a:solidFill>
                            <a:schemeClr val="tx1"/>
                          </a:solidFill>
                        </a:rPr>
                        <a:t>p.d</a:t>
                      </a:r>
                      <a:r>
                        <a:rPr lang="en-GB" sz="1200" b="0" i="0" dirty="0">
                          <a:solidFill>
                            <a:schemeClr val="tx1"/>
                          </a:solidFill>
                        </a:rPr>
                        <a:t> between live and earth = 230V</a:t>
                      </a:r>
                    </a:p>
                  </a:txBody>
                  <a:tcPr anchor="ctr"/>
                </a:tc>
                <a:extLst>
                  <a:ext uri="{0D108BD9-81ED-4DB2-BD59-A6C34878D82A}">
                    <a16:rowId xmlns:a16="http://schemas.microsoft.com/office/drawing/2014/main" val="2887359845"/>
                  </a:ext>
                </a:extLst>
              </a:tr>
              <a:tr h="170597">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Neutral - Blue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Completes the circuit.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rPr>
                        <a:t>p.d</a:t>
                      </a:r>
                      <a:r>
                        <a:rPr lang="en-GB" sz="1200" b="0" i="0" dirty="0">
                          <a:solidFill>
                            <a:schemeClr val="tx1"/>
                          </a:solidFill>
                        </a:rPr>
                        <a:t>. =</a:t>
                      </a:r>
                      <a:r>
                        <a:rPr lang="en-GB" sz="1200" b="0" i="0" baseline="0" dirty="0">
                          <a:solidFill>
                            <a:schemeClr val="tx1"/>
                          </a:solidFill>
                        </a:rPr>
                        <a:t> OV</a:t>
                      </a:r>
                      <a:endParaRPr lang="en-GB" sz="1200" b="0" i="0" dirty="0">
                        <a:solidFill>
                          <a:schemeClr val="tx1"/>
                        </a:solidFill>
                      </a:endParaRPr>
                    </a:p>
                  </a:txBody>
                  <a:tcPr anchor="ctr"/>
                </a:tc>
                <a:extLst>
                  <a:ext uri="{0D108BD9-81ED-4DB2-BD59-A6C34878D82A}">
                    <a16:rowId xmlns:a16="http://schemas.microsoft.com/office/drawing/2014/main" val="2520280075"/>
                  </a:ext>
                </a:extLst>
              </a:tr>
              <a:tr h="209148">
                <a:tc vMerge="1">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tx1"/>
                          </a:solidFill>
                        </a:rPr>
                        <a:t>Earth – Green and Yellow stripes</a:t>
                      </a:r>
                    </a:p>
                  </a:txBody>
                  <a:tcPr anchor="ctr"/>
                </a:tc>
                <a:tc>
                  <a:txBody>
                    <a:bodyPr/>
                    <a:lstStyle/>
                    <a:p>
                      <a:pPr algn="ctr"/>
                      <a:r>
                        <a:rPr lang="en-GB" sz="1200" b="0" i="0" dirty="0">
                          <a:solidFill>
                            <a:schemeClr val="tx1"/>
                          </a:solidFill>
                        </a:rPr>
                        <a:t>Only carries current</a:t>
                      </a:r>
                      <a:r>
                        <a:rPr lang="en-GB" sz="1200" b="0" i="0" baseline="0" dirty="0">
                          <a:solidFill>
                            <a:schemeClr val="tx1"/>
                          </a:solidFill>
                        </a:rPr>
                        <a:t> if there is a fault.</a:t>
                      </a:r>
                      <a:endParaRPr lang="en-GB" sz="1200" b="0" i="0" dirty="0">
                        <a:solidFill>
                          <a:schemeClr val="tx1"/>
                        </a:solidFill>
                      </a:endParaRPr>
                    </a:p>
                  </a:txBody>
                  <a:tcPr anchor="ctr"/>
                </a:tc>
                <a:tc>
                  <a:txBody>
                    <a:bodyPr/>
                    <a:lstStyle/>
                    <a:p>
                      <a:pPr algn="ctr"/>
                      <a:r>
                        <a:rPr lang="en-GB" sz="1200" b="0" i="0" dirty="0" err="1">
                          <a:solidFill>
                            <a:schemeClr val="tx1"/>
                          </a:solidFill>
                        </a:rPr>
                        <a:t>p.d</a:t>
                      </a:r>
                      <a:r>
                        <a:rPr lang="en-GB" sz="1200" b="0" i="0" dirty="0">
                          <a:solidFill>
                            <a:schemeClr val="tx1"/>
                          </a:solidFill>
                        </a:rPr>
                        <a:t>. = 0V</a:t>
                      </a:r>
                    </a:p>
                  </a:txBody>
                  <a:tcPr anchor="ctr"/>
                </a:tc>
                <a:extLst>
                  <a:ext uri="{0D108BD9-81ED-4DB2-BD59-A6C34878D82A}">
                    <a16:rowId xmlns:a16="http://schemas.microsoft.com/office/drawing/2014/main" val="3148939539"/>
                  </a:ext>
                </a:extLst>
              </a:tr>
            </a:tbl>
          </a:graphicData>
        </a:graphic>
      </p:graphicFrame>
      <p:sp>
        <p:nvSpPr>
          <p:cNvPr id="45" name="Rectangle 44"/>
          <p:cNvSpPr/>
          <p:nvPr/>
        </p:nvSpPr>
        <p:spPr>
          <a:xfrm>
            <a:off x="1543737" y="7650527"/>
            <a:ext cx="1175912" cy="722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a:t>
            </a:r>
            <a:r>
              <a:rPr lang="en-GB" sz="1200" dirty="0" err="1">
                <a:solidFill>
                  <a:schemeClr val="tx1"/>
                </a:solidFill>
              </a:rPr>
              <a:t>Earthing</a:t>
            </a:r>
            <a:r>
              <a:rPr lang="en-GB" sz="1200" dirty="0">
                <a:solidFill>
                  <a:schemeClr val="tx1"/>
                </a:solidFill>
              </a:rPr>
              <a:t>’ a safety device; Earth wire joins the metal case.  </a:t>
            </a:r>
          </a:p>
        </p:txBody>
      </p:sp>
      <p:graphicFrame>
        <p:nvGraphicFramePr>
          <p:cNvPr id="46" name="Table 45"/>
          <p:cNvGraphicFramePr>
            <a:graphicFrameLocks noGrp="1"/>
          </p:cNvGraphicFramePr>
          <p:nvPr>
            <p:extLst>
              <p:ext uri="{D42A27DB-BD31-4B8C-83A1-F6EECF244321}">
                <p14:modId xmlns:p14="http://schemas.microsoft.com/office/powerpoint/2010/main" val="2748261984"/>
              </p:ext>
            </p:extLst>
          </p:nvPr>
        </p:nvGraphicFramePr>
        <p:xfrm>
          <a:off x="3140247" y="7725210"/>
          <a:ext cx="1013517" cy="633766"/>
        </p:xfrm>
        <a:graphic>
          <a:graphicData uri="http://schemas.openxmlformats.org/drawingml/2006/table">
            <a:tbl>
              <a:tblPr firstRow="1" bandRow="1">
                <a:tableStyleId>{5940675A-B579-460E-94D1-54222C63F5DA}</a:tableStyleId>
              </a:tblPr>
              <a:tblGrid>
                <a:gridCol w="1013517">
                  <a:extLst>
                    <a:ext uri="{9D8B030D-6E8A-4147-A177-3AD203B41FA5}">
                      <a16:colId xmlns:a16="http://schemas.microsoft.com/office/drawing/2014/main" val="2694981659"/>
                    </a:ext>
                  </a:extLst>
                </a:gridCol>
              </a:tblGrid>
              <a:tr h="2115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Mains supply</a:t>
                      </a:r>
                    </a:p>
                  </a:txBody>
                  <a:tcPr anchor="ctr">
                    <a:solidFill>
                      <a:schemeClr val="accent2">
                        <a:lumMod val="20000"/>
                        <a:lumOff val="80000"/>
                      </a:schemeClr>
                    </a:solidFill>
                  </a:tcPr>
                </a:tc>
                <a:extLst>
                  <a:ext uri="{0D108BD9-81ED-4DB2-BD59-A6C34878D82A}">
                    <a16:rowId xmlns:a16="http://schemas.microsoft.com/office/drawing/2014/main" val="807304117"/>
                  </a:ext>
                </a:extLst>
              </a:tr>
              <a:tr h="359446">
                <a:tc>
                  <a:txBody>
                    <a:bodyPr/>
                    <a:lstStyle/>
                    <a:p>
                      <a:pPr algn="ctr"/>
                      <a:r>
                        <a:rPr lang="en-GB" sz="1200" b="1" i="1" baseline="0" dirty="0" smtClean="0">
                          <a:solidFill>
                            <a:schemeClr val="tx1"/>
                          </a:solidFill>
                        </a:rPr>
                        <a:t>50Hz</a:t>
                      </a:r>
                      <a:r>
                        <a:rPr lang="en-GB" sz="1200" b="1" i="1" baseline="0" dirty="0">
                          <a:solidFill>
                            <a:schemeClr val="tx1"/>
                          </a:solidFill>
                        </a:rPr>
                        <a:t>, 230V</a:t>
                      </a:r>
                      <a:endParaRPr lang="en-GB" sz="1200" b="1" i="1" dirty="0">
                        <a:solidFill>
                          <a:schemeClr val="tx1"/>
                        </a:solidFill>
                      </a:endParaRPr>
                    </a:p>
                  </a:txBody>
                  <a:tcPr anchor="ctr"/>
                </a:tc>
                <a:extLst>
                  <a:ext uri="{0D108BD9-81ED-4DB2-BD59-A6C34878D82A}">
                    <a16:rowId xmlns:a16="http://schemas.microsoft.com/office/drawing/2014/main" val="2887359845"/>
                  </a:ext>
                </a:extLst>
              </a:tr>
            </a:tbl>
          </a:graphicData>
        </a:graphic>
      </p:graphicFrame>
      <p:cxnSp>
        <p:nvCxnSpPr>
          <p:cNvPr id="47" name="Straight Connector 46"/>
          <p:cNvCxnSpPr/>
          <p:nvPr/>
        </p:nvCxnSpPr>
        <p:spPr>
          <a:xfrm>
            <a:off x="-21197" y="7383439"/>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8" name="Table 47"/>
          <p:cNvGraphicFramePr>
            <a:graphicFrameLocks noGrp="1"/>
          </p:cNvGraphicFramePr>
          <p:nvPr>
            <p:extLst>
              <p:ext uri="{D42A27DB-BD31-4B8C-83A1-F6EECF244321}">
                <p14:modId xmlns:p14="http://schemas.microsoft.com/office/powerpoint/2010/main" val="2343601374"/>
              </p:ext>
            </p:extLst>
          </p:nvPr>
        </p:nvGraphicFramePr>
        <p:xfrm>
          <a:off x="9451123" y="7533085"/>
          <a:ext cx="2806334" cy="1413973"/>
        </p:xfrm>
        <a:graphic>
          <a:graphicData uri="http://schemas.openxmlformats.org/drawingml/2006/table">
            <a:tbl>
              <a:tblPr firstRow="1" bandRow="1">
                <a:tableStyleId>{5940675A-B579-460E-94D1-54222C63F5DA}</a:tableStyleId>
              </a:tblPr>
              <a:tblGrid>
                <a:gridCol w="1532500">
                  <a:extLst>
                    <a:ext uri="{9D8B030D-6E8A-4147-A177-3AD203B41FA5}">
                      <a16:colId xmlns:a16="http://schemas.microsoft.com/office/drawing/2014/main" val="147087292"/>
                    </a:ext>
                  </a:extLst>
                </a:gridCol>
                <a:gridCol w="1273834">
                  <a:extLst>
                    <a:ext uri="{9D8B030D-6E8A-4147-A177-3AD203B41FA5}">
                      <a16:colId xmlns:a16="http://schemas.microsoft.com/office/drawing/2014/main" val="1800574459"/>
                    </a:ext>
                  </a:extLst>
                </a:gridCol>
              </a:tblGrid>
              <a:tr h="29002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Alternating current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Direct current</a:t>
                      </a:r>
                    </a:p>
                  </a:txBody>
                  <a:tcPr anchor="ctr">
                    <a:solidFill>
                      <a:schemeClr val="accent2">
                        <a:lumMod val="20000"/>
                        <a:lumOff val="80000"/>
                      </a:schemeClr>
                    </a:solidFill>
                  </a:tcPr>
                </a:tc>
                <a:extLst>
                  <a:ext uri="{0D108BD9-81ED-4DB2-BD59-A6C34878D82A}">
                    <a16:rowId xmlns:a16="http://schemas.microsoft.com/office/drawing/2014/main" val="987515600"/>
                  </a:ext>
                </a:extLst>
              </a:tr>
              <a:tr h="486158">
                <a:tc>
                  <a:txBody>
                    <a:bodyPr/>
                    <a:lstStyle/>
                    <a:p>
                      <a:pPr algn="ctr"/>
                      <a:r>
                        <a:rPr lang="en-GB" sz="1200" b="1" i="1" dirty="0" err="1">
                          <a:solidFill>
                            <a:schemeClr val="tx1"/>
                          </a:solidFill>
                        </a:rPr>
                        <a:t>p.d</a:t>
                      </a:r>
                      <a:r>
                        <a:rPr lang="en-GB" sz="1200" b="1" i="1" dirty="0">
                          <a:solidFill>
                            <a:schemeClr val="tx1"/>
                          </a:solidFill>
                        </a:rPr>
                        <a:t>. switches</a:t>
                      </a:r>
                      <a:r>
                        <a:rPr lang="en-GB" sz="1200" b="1" i="1" baseline="0" dirty="0">
                          <a:solidFill>
                            <a:schemeClr val="tx1"/>
                          </a:solidFill>
                        </a:rPr>
                        <a:t> direction many times a second, current switches direction </a:t>
                      </a:r>
                      <a:endParaRPr lang="en-GB" sz="1200" b="1" i="1" dirty="0">
                        <a:solidFill>
                          <a:schemeClr val="tx1"/>
                        </a:solidFill>
                      </a:endParaRPr>
                    </a:p>
                  </a:txBody>
                  <a:tcPr anchor="ctr"/>
                </a:tc>
                <a:tc>
                  <a:txBody>
                    <a:bodyPr/>
                    <a:lstStyle/>
                    <a:p>
                      <a:pPr algn="ctr"/>
                      <a:r>
                        <a:rPr lang="en-GB" sz="1200" b="1" i="1" dirty="0" err="1">
                          <a:solidFill>
                            <a:schemeClr val="tx1"/>
                          </a:solidFill>
                        </a:rPr>
                        <a:t>p.</a:t>
                      </a:r>
                      <a:r>
                        <a:rPr lang="en-GB" sz="1200" b="1" i="1" baseline="0" dirty="0" err="1">
                          <a:solidFill>
                            <a:schemeClr val="tx1"/>
                          </a:solidFill>
                        </a:rPr>
                        <a:t>d</a:t>
                      </a:r>
                      <a:r>
                        <a:rPr lang="en-GB" sz="1200" b="1" i="1" baseline="0" dirty="0">
                          <a:solidFill>
                            <a:schemeClr val="tx1"/>
                          </a:solidFill>
                        </a:rPr>
                        <a:t>. remains in one direction, current flows the same direction</a:t>
                      </a:r>
                    </a:p>
                  </a:txBody>
                  <a:tcPr anchor="ctr"/>
                </a:tc>
                <a:extLst>
                  <a:ext uri="{0D108BD9-81ED-4DB2-BD59-A6C34878D82A}">
                    <a16:rowId xmlns:a16="http://schemas.microsoft.com/office/drawing/2014/main" val="1475529720"/>
                  </a:ext>
                </a:extLst>
              </a:tr>
              <a:tr h="30099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Generator.</a:t>
                      </a:r>
                    </a:p>
                  </a:txBody>
                  <a:tcPr anchor="ctr"/>
                </a:tc>
                <a:tc>
                  <a:txBody>
                    <a:bodyPr/>
                    <a:lstStyle/>
                    <a:p>
                      <a:pPr algn="ctr"/>
                      <a:r>
                        <a:rPr lang="en-GB" sz="1200" b="0" i="0" dirty="0">
                          <a:solidFill>
                            <a:schemeClr val="tx1"/>
                          </a:solidFill>
                        </a:rPr>
                        <a:t>Cell or battery.</a:t>
                      </a:r>
                    </a:p>
                  </a:txBody>
                  <a:tcPr anchor="ctr"/>
                </a:tc>
                <a:extLst>
                  <a:ext uri="{0D108BD9-81ED-4DB2-BD59-A6C34878D82A}">
                    <a16:rowId xmlns:a16="http://schemas.microsoft.com/office/drawing/2014/main" val="2243718302"/>
                  </a:ext>
                </a:extLst>
              </a:tr>
            </a:tbl>
          </a:graphicData>
        </a:graphic>
      </p:graphicFrame>
      <p:sp>
        <p:nvSpPr>
          <p:cNvPr id="49" name="Oval 48">
            <a:extLst>
              <a:ext uri="{FF2B5EF4-FFF2-40B4-BE49-F238E27FC236}">
                <a16:creationId xmlns:a16="http://schemas.microsoft.com/office/drawing/2014/main" id="{A747307F-380E-42BB-8EC7-AA8DD4DECE66}"/>
              </a:ext>
            </a:extLst>
          </p:cNvPr>
          <p:cNvSpPr/>
          <p:nvPr/>
        </p:nvSpPr>
        <p:spPr>
          <a:xfrm>
            <a:off x="291577" y="772521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4</a:t>
            </a:r>
            <a:endParaRPr lang="en-GB" sz="6000" dirty="0"/>
          </a:p>
        </p:txBody>
      </p:sp>
      <p:sp>
        <p:nvSpPr>
          <p:cNvPr id="50" name="Rectangle 49"/>
          <p:cNvSpPr/>
          <p:nvPr/>
        </p:nvSpPr>
        <p:spPr>
          <a:xfrm>
            <a:off x="1543737" y="300942"/>
            <a:ext cx="9493345"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Electricity: Spring 1</a:t>
            </a:r>
            <a:endParaRPr lang="en-GB" sz="6000" dirty="0">
              <a:solidFill>
                <a:srgbClr val="FFFF00"/>
              </a:solidFill>
            </a:endParaRPr>
          </a:p>
        </p:txBody>
      </p:sp>
    </p:spTree>
    <p:extLst>
      <p:ext uri="{BB962C8B-B14F-4D97-AF65-F5344CB8AC3E}">
        <p14:creationId xmlns:p14="http://schemas.microsoft.com/office/powerpoint/2010/main" val="1905167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4" name="Picture 4" descr="Image result for leaf tiss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5462" y="547955"/>
            <a:ext cx="2253960" cy="150337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311699" y="5346835"/>
            <a:ext cx="1968677" cy="646331"/>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ORGANISATION </a:t>
            </a:r>
          </a:p>
          <a:p>
            <a:pPr algn="ctr"/>
            <a:r>
              <a:rPr lang="en-GB" sz="1800" b="1" dirty="0" smtClean="0">
                <a:solidFill>
                  <a:schemeClr val="tx1"/>
                </a:solidFill>
                <a:ea typeface="Verdana" panose="020B0604030504040204" pitchFamily="34" charset="0"/>
                <a:cs typeface="Verdana" panose="020B0604030504040204" pitchFamily="34" charset="0"/>
              </a:rPr>
              <a:t>Spring 2</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3450491795"/>
              </p:ext>
            </p:extLst>
          </p:nvPr>
        </p:nvGraphicFramePr>
        <p:xfrm>
          <a:off x="6546574" y="477251"/>
          <a:ext cx="6107097" cy="4924783"/>
        </p:xfrm>
        <a:graphic>
          <a:graphicData uri="http://schemas.openxmlformats.org/drawingml/2006/table">
            <a:tbl>
              <a:tblPr firstRow="1" bandRow="1">
                <a:tableStyleId>{5940675A-B579-460E-94D1-54222C63F5DA}</a:tableStyleId>
              </a:tblPr>
              <a:tblGrid>
                <a:gridCol w="947124">
                  <a:extLst>
                    <a:ext uri="{9D8B030D-6E8A-4147-A177-3AD203B41FA5}">
                      <a16:colId xmlns:a16="http://schemas.microsoft.com/office/drawing/2014/main" val="20000"/>
                    </a:ext>
                  </a:extLst>
                </a:gridCol>
                <a:gridCol w="2413222">
                  <a:extLst>
                    <a:ext uri="{9D8B030D-6E8A-4147-A177-3AD203B41FA5}">
                      <a16:colId xmlns:a16="http://schemas.microsoft.com/office/drawing/2014/main" val="20001"/>
                    </a:ext>
                  </a:extLst>
                </a:gridCol>
                <a:gridCol w="2746751">
                  <a:extLst>
                    <a:ext uri="{9D8B030D-6E8A-4147-A177-3AD203B41FA5}">
                      <a16:colId xmlns:a16="http://schemas.microsoft.com/office/drawing/2014/main" val="20002"/>
                    </a:ext>
                  </a:extLst>
                </a:gridCol>
              </a:tblGrid>
              <a:tr h="369622">
                <a:tc rowSpan="2">
                  <a:txBody>
                    <a:bodyPr/>
                    <a:lstStyle/>
                    <a:p>
                      <a:pPr algn="ctr"/>
                      <a:r>
                        <a:rPr lang="en-GB" sz="1200" b="1"/>
                        <a:t>Epidermal</a:t>
                      </a:r>
                      <a:r>
                        <a:rPr lang="en-GB" sz="1200" b="1" baseline="0"/>
                        <a:t> tissues</a:t>
                      </a:r>
                      <a:endParaRPr lang="en-GB" sz="1200" b="1" dirty="0"/>
                    </a:p>
                  </a:txBody>
                  <a:tcPr anchor="ctr">
                    <a:solidFill>
                      <a:srgbClr val="00B050"/>
                    </a:solidFill>
                  </a:tcPr>
                </a:tc>
                <a:tc>
                  <a:txBody>
                    <a:bodyPr/>
                    <a:lstStyle/>
                    <a:p>
                      <a:pPr algn="ctr"/>
                      <a:r>
                        <a:rPr lang="en-GB" sz="1200" b="1" i="1" dirty="0">
                          <a:solidFill>
                            <a:schemeClr val="tx1"/>
                          </a:solidFill>
                        </a:rPr>
                        <a:t>Waxy cuticle (top layer of the leaf)</a:t>
                      </a:r>
                    </a:p>
                  </a:txBody>
                  <a:tcPr anchor="ctr"/>
                </a:tc>
                <a:tc>
                  <a:txBody>
                    <a:bodyPr/>
                    <a:lstStyle/>
                    <a:p>
                      <a:pPr algn="l"/>
                      <a:r>
                        <a:rPr lang="en-GB" sz="1200" dirty="0"/>
                        <a:t>Reduces</a:t>
                      </a:r>
                      <a:r>
                        <a:rPr lang="en-GB" sz="1200" baseline="0" dirty="0"/>
                        <a:t> water loss from the leaf</a:t>
                      </a:r>
                      <a:endParaRPr lang="en-GB" sz="1200" dirty="0"/>
                    </a:p>
                  </a:txBody>
                  <a:tcPr anchor="ctr"/>
                </a:tc>
                <a:extLst>
                  <a:ext uri="{0D108BD9-81ED-4DB2-BD59-A6C34878D82A}">
                    <a16:rowId xmlns:a16="http://schemas.microsoft.com/office/drawing/2014/main" val="10000"/>
                  </a:ext>
                </a:extLst>
              </a:tr>
              <a:tr h="635355">
                <a:tc vMerge="1">
                  <a:txBody>
                    <a:bodyPr/>
                    <a:lstStyle/>
                    <a:p>
                      <a:endParaRPr lang="en-GB"/>
                    </a:p>
                  </a:txBody>
                  <a:tcPr/>
                </a:tc>
                <a:tc>
                  <a:txBody>
                    <a:bodyPr/>
                    <a:lstStyle/>
                    <a:p>
                      <a:pPr algn="ctr"/>
                      <a:r>
                        <a:rPr lang="en-GB" sz="1200" b="1" i="1" dirty="0">
                          <a:solidFill>
                            <a:schemeClr val="tx1"/>
                          </a:solidFill>
                        </a:rPr>
                        <a:t>Guard cells</a:t>
                      </a:r>
                      <a:r>
                        <a:rPr lang="en-GB" sz="1200" b="1" i="1" baseline="0" dirty="0">
                          <a:solidFill>
                            <a:schemeClr val="tx1"/>
                          </a:solidFill>
                        </a:rPr>
                        <a:t> and stomata</a:t>
                      </a:r>
                      <a:endParaRPr lang="en-GB" sz="1200" b="1" i="1" dirty="0">
                        <a:solidFill>
                          <a:schemeClr val="tx1"/>
                        </a:solidFill>
                      </a:endParaRPr>
                    </a:p>
                  </a:txBody>
                  <a:tcPr anchor="ctr"/>
                </a:tc>
                <a:tc>
                  <a:txBody>
                    <a:bodyPr/>
                    <a:lstStyle/>
                    <a:p>
                      <a:pPr algn="l"/>
                      <a:r>
                        <a:rPr lang="en-GB" sz="1200" dirty="0"/>
                        <a:t>Guard cells open and close the stomata to control water loss and</a:t>
                      </a:r>
                      <a:r>
                        <a:rPr lang="en-GB" sz="1200" baseline="0" dirty="0"/>
                        <a:t> allow for gas exchange (oxygen and carbon dioxide).</a:t>
                      </a:r>
                      <a:endParaRPr lang="en-GB" sz="1200" dirty="0"/>
                    </a:p>
                  </a:txBody>
                  <a:tcPr anchor="ctr"/>
                </a:tc>
                <a:extLst>
                  <a:ext uri="{0D108BD9-81ED-4DB2-BD59-A6C34878D82A}">
                    <a16:rowId xmlns:a16="http://schemas.microsoft.com/office/drawing/2014/main" val="10001"/>
                  </a:ext>
                </a:extLst>
              </a:tr>
              <a:tr h="840998">
                <a:tc>
                  <a:txBody>
                    <a:bodyPr/>
                    <a:lstStyle/>
                    <a:p>
                      <a:pPr algn="ctr"/>
                      <a:r>
                        <a:rPr lang="en-GB" sz="1200" b="1" dirty="0"/>
                        <a:t>Palisade</a:t>
                      </a:r>
                      <a:r>
                        <a:rPr lang="en-GB" sz="1200" b="1" baseline="0" dirty="0"/>
                        <a:t> mesophyll</a:t>
                      </a:r>
                      <a:endParaRPr lang="en-GB" sz="1200" b="1" dirty="0"/>
                    </a:p>
                  </a:txBody>
                  <a:tcPr anchor="ctr">
                    <a:solidFill>
                      <a:srgbClr val="00B050"/>
                    </a:solidFill>
                  </a:tcPr>
                </a:tc>
                <a:tc>
                  <a:txBody>
                    <a:bodyPr/>
                    <a:lstStyle/>
                    <a:p>
                      <a:pPr algn="ctr"/>
                      <a:r>
                        <a:rPr lang="en-GB" sz="1200" b="1" i="1" dirty="0">
                          <a:solidFill>
                            <a:schemeClr val="tx1"/>
                          </a:solidFill>
                        </a:rPr>
                        <a:t>Palisade</a:t>
                      </a:r>
                      <a:r>
                        <a:rPr lang="en-GB" sz="1200" b="1" i="1" baseline="0" dirty="0">
                          <a:solidFill>
                            <a:schemeClr val="tx1"/>
                          </a:solidFill>
                        </a:rPr>
                        <a:t> cells</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Cells</a:t>
                      </a:r>
                      <a:r>
                        <a:rPr lang="en-US" sz="1200" baseline="0" dirty="0"/>
                        <a:t> near the top surface of the leaf that are packed with chloroplasts that contain chlorophyll. Both adaptations maximize photosynthesis.</a:t>
                      </a:r>
                      <a:endParaRPr lang="en-US" sz="1200" dirty="0"/>
                    </a:p>
                  </a:txBody>
                  <a:tcPr anchor="ctr"/>
                </a:tc>
                <a:extLst>
                  <a:ext uri="{0D108BD9-81ED-4DB2-BD59-A6C34878D82A}">
                    <a16:rowId xmlns:a16="http://schemas.microsoft.com/office/drawing/2014/main" val="10002"/>
                  </a:ext>
                </a:extLst>
              </a:tr>
              <a:tr h="704170">
                <a:tc>
                  <a:txBody>
                    <a:bodyPr/>
                    <a:lstStyle/>
                    <a:p>
                      <a:pPr algn="ctr"/>
                      <a:r>
                        <a:rPr lang="en-GB" sz="1200" b="1"/>
                        <a:t>Spongy</a:t>
                      </a:r>
                      <a:r>
                        <a:rPr lang="en-GB" sz="1200" b="1" baseline="0"/>
                        <a:t> mesophyll</a:t>
                      </a:r>
                      <a:endParaRPr lang="en-GB" sz="1200" b="1" dirty="0"/>
                    </a:p>
                  </a:txBody>
                  <a:tcPr anchor="ctr">
                    <a:solidFill>
                      <a:srgbClr val="00B050"/>
                    </a:solidFill>
                  </a:tcPr>
                </a:tc>
                <a:tc>
                  <a:txBody>
                    <a:bodyPr/>
                    <a:lstStyle/>
                    <a:p>
                      <a:pPr algn="ctr"/>
                      <a:r>
                        <a:rPr lang="en-GB" sz="1200" b="1" i="1" dirty="0">
                          <a:solidFill>
                            <a:schemeClr val="tx1"/>
                          </a:solidFill>
                        </a:rPr>
                        <a:t>Air</a:t>
                      </a:r>
                      <a:r>
                        <a:rPr lang="en-GB" sz="1200" b="1" i="1" baseline="0" dirty="0">
                          <a:solidFill>
                            <a:schemeClr val="tx1"/>
                          </a:solidFill>
                        </a:rPr>
                        <a:t> spaces in the leaf between cells</a:t>
                      </a:r>
                      <a:endParaRPr lang="en-GB" sz="1200" b="1" i="1" dirty="0">
                        <a:solidFill>
                          <a:schemeClr val="tx1"/>
                        </a:solidFill>
                      </a:endParaRPr>
                    </a:p>
                  </a:txBody>
                  <a:tcPr anchor="ctr"/>
                </a:tc>
                <a:tc>
                  <a:txBody>
                    <a:bodyPr/>
                    <a:lstStyle/>
                    <a:p>
                      <a:pPr algn="l"/>
                      <a:r>
                        <a:rPr lang="en-GB" sz="1200" baseline="0" dirty="0"/>
                        <a:t>Increased surface area for gas exchange so that carbon dioxide can diffuse into photosynthesising cells.</a:t>
                      </a:r>
                      <a:endParaRPr lang="en-GB" sz="1200" dirty="0"/>
                    </a:p>
                  </a:txBody>
                  <a:tcPr anchor="ctr"/>
                </a:tc>
                <a:extLst>
                  <a:ext uri="{0D108BD9-81ED-4DB2-BD59-A6C34878D82A}">
                    <a16:rowId xmlns:a16="http://schemas.microsoft.com/office/drawing/2014/main" val="10003"/>
                  </a:ext>
                </a:extLst>
              </a:tr>
              <a:tr h="816885">
                <a:tc>
                  <a:txBody>
                    <a:bodyPr/>
                    <a:lstStyle/>
                    <a:p>
                      <a:pPr algn="ctr"/>
                      <a:r>
                        <a:rPr lang="en-GB" sz="1200" b="1" dirty="0"/>
                        <a:t>xylem</a:t>
                      </a:r>
                    </a:p>
                  </a:txBody>
                  <a:tcPr anchor="ctr">
                    <a:solidFill>
                      <a:srgbClr val="00B050"/>
                    </a:solidFill>
                  </a:tcPr>
                </a:tc>
                <a:tc>
                  <a:txBody>
                    <a:bodyPr/>
                    <a:lstStyle/>
                    <a:p>
                      <a:pPr algn="ctr"/>
                      <a:r>
                        <a:rPr lang="en-GB" sz="1200" b="1" i="1" dirty="0">
                          <a:solidFill>
                            <a:schemeClr val="tx1"/>
                          </a:solidFill>
                        </a:rPr>
                        <a:t>Hollow</a:t>
                      </a:r>
                      <a:r>
                        <a:rPr lang="en-GB" sz="1200" b="1" i="1" baseline="0" dirty="0">
                          <a:solidFill>
                            <a:schemeClr val="tx1"/>
                          </a:solidFill>
                        </a:rPr>
                        <a:t> tubes strengthened by lignin adapted for the transportation of water in the transpiration stream</a:t>
                      </a:r>
                      <a:endParaRPr lang="en-GB" sz="1200" b="1" i="1" dirty="0">
                        <a:solidFill>
                          <a:schemeClr val="tx1"/>
                        </a:solidFill>
                      </a:endParaRPr>
                    </a:p>
                  </a:txBody>
                  <a:tcPr anchor="ctr"/>
                </a:tc>
                <a:tc>
                  <a:txBody>
                    <a:bodyPr/>
                    <a:lstStyle/>
                    <a:p>
                      <a:pPr algn="l"/>
                      <a:r>
                        <a:rPr lang="en-GB" sz="1200" dirty="0"/>
                        <a:t>Allows</a:t>
                      </a:r>
                      <a:r>
                        <a:rPr lang="en-GB" sz="1200" baseline="0" dirty="0"/>
                        <a:t> transport of water and mineral ions from the roots to the stem and the leaves.</a:t>
                      </a:r>
                      <a:endParaRPr lang="en-GB" sz="1200" dirty="0"/>
                    </a:p>
                  </a:txBody>
                  <a:tcPr anchor="ctr"/>
                </a:tc>
                <a:extLst>
                  <a:ext uri="{0D108BD9-81ED-4DB2-BD59-A6C34878D82A}">
                    <a16:rowId xmlns:a16="http://schemas.microsoft.com/office/drawing/2014/main" val="10004"/>
                  </a:ext>
                </a:extLst>
              </a:tr>
              <a:tr h="816885">
                <a:tc>
                  <a:txBody>
                    <a:bodyPr/>
                    <a:lstStyle/>
                    <a:p>
                      <a:pPr algn="ctr"/>
                      <a:r>
                        <a:rPr lang="en-GB" sz="1200" b="1"/>
                        <a:t>phloem</a:t>
                      </a:r>
                      <a:endParaRPr lang="en-GB" sz="1200" b="1" dirty="0"/>
                    </a:p>
                  </a:txBody>
                  <a:tcPr anchor="ctr">
                    <a:solidFill>
                      <a:srgbClr val="00B050"/>
                    </a:solidFill>
                  </a:tcPr>
                </a:tc>
                <a:tc>
                  <a:txBody>
                    <a:bodyPr/>
                    <a:lstStyle/>
                    <a:p>
                      <a:pPr algn="ctr"/>
                      <a:r>
                        <a:rPr lang="en-GB" sz="1200" b="1" i="1" baseline="0" dirty="0">
                          <a:solidFill>
                            <a:schemeClr val="tx1"/>
                          </a:solidFill>
                        </a:rPr>
                        <a:t>Cell sap moves from one phloem cell to the next through pores in the end walls</a:t>
                      </a:r>
                      <a:endParaRPr lang="en-GB" sz="1200" b="1" i="1" dirty="0">
                        <a:solidFill>
                          <a:schemeClr val="tx1"/>
                        </a:solidFill>
                      </a:endParaRPr>
                    </a:p>
                  </a:txBody>
                  <a:tcPr anchor="ctr"/>
                </a:tc>
                <a:tc>
                  <a:txBody>
                    <a:bodyPr/>
                    <a:lstStyle/>
                    <a:p>
                      <a:pPr algn="l"/>
                      <a:r>
                        <a:rPr lang="en-GB" sz="1200" dirty="0"/>
                        <a:t>Transports</a:t>
                      </a:r>
                      <a:r>
                        <a:rPr lang="en-GB" sz="1200" baseline="0" dirty="0"/>
                        <a:t> dissolved sugars from the leaves to the rest of the plant for immediate use or storage (translocation).</a:t>
                      </a:r>
                      <a:endParaRPr lang="en-GB" sz="1200" dirty="0"/>
                    </a:p>
                  </a:txBody>
                  <a:tcPr anchor="ctr"/>
                </a:tc>
                <a:extLst>
                  <a:ext uri="{0D108BD9-81ED-4DB2-BD59-A6C34878D82A}">
                    <a16:rowId xmlns:a16="http://schemas.microsoft.com/office/drawing/2014/main" val="10005"/>
                  </a:ext>
                </a:extLst>
              </a:tr>
              <a:tr h="730068">
                <a:tc>
                  <a:txBody>
                    <a:bodyPr/>
                    <a:lstStyle/>
                    <a:p>
                      <a:pPr algn="ctr"/>
                      <a:r>
                        <a:rPr lang="en-GB" sz="1200" b="1" dirty="0"/>
                        <a:t>Meristem tissue</a:t>
                      </a:r>
                    </a:p>
                  </a:txBody>
                  <a:tcPr anchor="ctr">
                    <a:solidFill>
                      <a:srgbClr val="00B050"/>
                    </a:solidFill>
                  </a:tcPr>
                </a:tc>
                <a:tc>
                  <a:txBody>
                    <a:bodyPr/>
                    <a:lstStyle/>
                    <a:p>
                      <a:pPr algn="ctr"/>
                      <a:r>
                        <a:rPr lang="en-GB" sz="1200" b="1" i="1" dirty="0">
                          <a:solidFill>
                            <a:schemeClr val="tx1"/>
                          </a:solidFill>
                        </a:rPr>
                        <a:t>New cells (roots and shoot tips) are made here including root hair cells</a:t>
                      </a:r>
                    </a:p>
                  </a:txBody>
                  <a:tcPr anchor="ctr"/>
                </a:tc>
                <a:tc>
                  <a:txBody>
                    <a:bodyPr/>
                    <a:lstStyle/>
                    <a:p>
                      <a:pPr algn="l"/>
                      <a:r>
                        <a:rPr lang="en-GB" sz="1200" dirty="0"/>
                        <a:t>Root</a:t>
                      </a:r>
                      <a:r>
                        <a:rPr lang="en-GB" sz="1200" baseline="0" dirty="0"/>
                        <a:t> hair cells have an increased surface area for the uptake of water by osmosis, and mineral ions by active transport.</a:t>
                      </a:r>
                      <a:endParaRPr lang="en-GB" sz="1200" dirty="0"/>
                    </a:p>
                  </a:txBody>
                  <a:tcPr anchor="ctr"/>
                </a:tc>
                <a:extLst>
                  <a:ext uri="{0D108BD9-81ED-4DB2-BD59-A6C34878D82A}">
                    <a16:rowId xmlns:a16="http://schemas.microsoft.com/office/drawing/2014/main" val="10006"/>
                  </a:ext>
                </a:extLst>
              </a:tr>
            </a:tbl>
          </a:graphicData>
        </a:graphic>
      </p:graphicFrame>
      <p:sp>
        <p:nvSpPr>
          <p:cNvPr id="379" name="Rectangle 378"/>
          <p:cNvSpPr/>
          <p:nvPr/>
        </p:nvSpPr>
        <p:spPr>
          <a:xfrm>
            <a:off x="6552825" y="45134"/>
            <a:ext cx="6100846" cy="369332"/>
          </a:xfrm>
          <a:prstGeom prst="rect">
            <a:avLst/>
          </a:prstGeom>
          <a:solidFill>
            <a:srgbClr val="00B05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800" b="1" dirty="0">
                <a:solidFill>
                  <a:schemeClr val="tx1"/>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2.</a:t>
            </a:r>
            <a:r>
              <a:rPr lang="en-GB" sz="1800" b="1" dirty="0" smtClean="0">
                <a:solidFill>
                  <a:schemeClr val="accent2"/>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Plant </a:t>
            </a:r>
            <a:r>
              <a:rPr lang="en-GB" sz="1800" b="1" dirty="0">
                <a:solidFill>
                  <a:schemeClr val="tx1"/>
                </a:solidFill>
                <a:ea typeface="Verdana" panose="020B0604030504040204" pitchFamily="34" charset="0"/>
                <a:cs typeface="Verdana" panose="020B0604030504040204" pitchFamily="34" charset="0"/>
              </a:rPr>
              <a:t>tissues</a:t>
            </a:r>
            <a:endParaRPr lang="en-GB" sz="1800" dirty="0">
              <a:solidFill>
                <a:schemeClr val="tx1"/>
              </a:solidFill>
              <a:ea typeface="Verdana" panose="020B0604030504040204" pitchFamily="34" charset="0"/>
              <a:cs typeface="Verdana" panose="020B0604030504040204" pitchFamily="34" charset="0"/>
            </a:endParaRPr>
          </a:p>
        </p:txBody>
      </p:sp>
      <p:cxnSp>
        <p:nvCxnSpPr>
          <p:cNvPr id="746" name="Straight Connector 745"/>
          <p:cNvCxnSpPr>
            <a:cxnSpLocks/>
          </p:cNvCxnSpPr>
          <p:nvPr/>
        </p:nvCxnSpPr>
        <p:spPr>
          <a:xfrm flipH="1">
            <a:off x="5960651" y="774300"/>
            <a:ext cx="572672" cy="2494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08" name="Picture 6" descr="Image result for plant 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2100" y="3999394"/>
            <a:ext cx="1142936" cy="731589"/>
          </a:xfrm>
          <a:prstGeom prst="rect">
            <a:avLst/>
          </a:prstGeom>
          <a:noFill/>
          <a:extLst>
            <a:ext uri="{909E8E84-426E-40DD-AFC4-6F175D3DCCD1}">
              <a14:hiddenFill xmlns:a14="http://schemas.microsoft.com/office/drawing/2010/main">
                <a:solidFill>
                  <a:srgbClr val="FFFFFF"/>
                </a:solidFill>
              </a14:hiddenFill>
            </a:ext>
          </a:extLst>
        </p:spPr>
      </p:pic>
      <p:pic>
        <p:nvPicPr>
          <p:cNvPr id="943" name="Picture 942"/>
          <p:cNvPicPr>
            <a:picLocks noChangeAspect="1"/>
          </p:cNvPicPr>
          <p:nvPr/>
        </p:nvPicPr>
        <p:blipFill rotWithShape="1">
          <a:blip r:embed="rId5"/>
          <a:srcRect r="55627" b="22441"/>
          <a:stretch/>
        </p:blipFill>
        <p:spPr>
          <a:xfrm>
            <a:off x="4720999" y="2456319"/>
            <a:ext cx="1544749" cy="1458006"/>
          </a:xfrm>
          <a:prstGeom prst="rect">
            <a:avLst/>
          </a:prstGeom>
        </p:spPr>
      </p:pic>
      <p:cxnSp>
        <p:nvCxnSpPr>
          <p:cNvPr id="977" name="Straight Connector 976"/>
          <p:cNvCxnSpPr>
            <a:cxnSpLocks/>
            <a:endCxn id="1308" idx="3"/>
          </p:cNvCxnSpPr>
          <p:nvPr/>
        </p:nvCxnSpPr>
        <p:spPr>
          <a:xfrm flipH="1">
            <a:off x="6275036" y="4175018"/>
            <a:ext cx="234386" cy="190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0" name="Straight Connector 979"/>
          <p:cNvCxnSpPr>
            <a:cxnSpLocks/>
            <a:stCxn id="372" idx="1"/>
          </p:cNvCxnSpPr>
          <p:nvPr/>
        </p:nvCxnSpPr>
        <p:spPr>
          <a:xfrm flipH="1" flipV="1">
            <a:off x="5870718" y="1714497"/>
            <a:ext cx="675856" cy="12251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2" name="Straight Connector 981"/>
          <p:cNvCxnSpPr>
            <a:cxnSpLocks/>
          </p:cNvCxnSpPr>
          <p:nvPr/>
        </p:nvCxnSpPr>
        <p:spPr>
          <a:xfrm flipH="1" flipV="1">
            <a:off x="6149170" y="3197747"/>
            <a:ext cx="384154" cy="3344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9" name="Straight Connector 988"/>
          <p:cNvCxnSpPr>
            <a:cxnSpLocks/>
          </p:cNvCxnSpPr>
          <p:nvPr/>
        </p:nvCxnSpPr>
        <p:spPr>
          <a:xfrm flipH="1" flipV="1">
            <a:off x="5870717" y="1359094"/>
            <a:ext cx="662606" cy="6922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06" name="Table 1005"/>
          <p:cNvGraphicFramePr>
            <a:graphicFrameLocks noGrp="1"/>
          </p:cNvGraphicFramePr>
          <p:nvPr>
            <p:extLst>
              <p:ext uri="{D42A27DB-BD31-4B8C-83A1-F6EECF244321}">
                <p14:modId xmlns:p14="http://schemas.microsoft.com/office/powerpoint/2010/main" val="408003562"/>
              </p:ext>
            </p:extLst>
          </p:nvPr>
        </p:nvGraphicFramePr>
        <p:xfrm>
          <a:off x="9101534" y="7332405"/>
          <a:ext cx="3670536" cy="2123012"/>
        </p:xfrm>
        <a:graphic>
          <a:graphicData uri="http://schemas.openxmlformats.org/drawingml/2006/table">
            <a:tbl>
              <a:tblPr firstRow="1" bandRow="1">
                <a:tableStyleId>{5940675A-B579-460E-94D1-54222C63F5DA}</a:tableStyleId>
              </a:tblPr>
              <a:tblGrid>
                <a:gridCol w="1022586">
                  <a:extLst>
                    <a:ext uri="{9D8B030D-6E8A-4147-A177-3AD203B41FA5}">
                      <a16:colId xmlns:a16="http://schemas.microsoft.com/office/drawing/2014/main" val="20000"/>
                    </a:ext>
                  </a:extLst>
                </a:gridCol>
                <a:gridCol w="1450438">
                  <a:extLst>
                    <a:ext uri="{9D8B030D-6E8A-4147-A177-3AD203B41FA5}">
                      <a16:colId xmlns:a16="http://schemas.microsoft.com/office/drawing/2014/main" val="20001"/>
                    </a:ext>
                  </a:extLst>
                </a:gridCol>
                <a:gridCol w="1197512">
                  <a:extLst>
                    <a:ext uri="{9D8B030D-6E8A-4147-A177-3AD203B41FA5}">
                      <a16:colId xmlns:a16="http://schemas.microsoft.com/office/drawing/2014/main" val="20002"/>
                    </a:ext>
                  </a:extLst>
                </a:gridCol>
              </a:tblGrid>
              <a:tr h="2123012">
                <a:tc>
                  <a:txBody>
                    <a:bodyPr/>
                    <a:lstStyle/>
                    <a:p>
                      <a:pPr algn="ctr"/>
                      <a:r>
                        <a:rPr lang="en-GB" sz="1200" b="1" dirty="0"/>
                        <a:t>Transpiration</a:t>
                      </a:r>
                    </a:p>
                  </a:txBody>
                  <a:tcPr anchor="ctr">
                    <a:solidFill>
                      <a:srgbClr val="FFCC66"/>
                    </a:solidFill>
                  </a:tcPr>
                </a:tc>
                <a:tc>
                  <a:txBody>
                    <a:bodyPr/>
                    <a:lstStyle/>
                    <a:p>
                      <a:pPr algn="ctr"/>
                      <a:r>
                        <a:rPr lang="en-GB" sz="1200" b="1" i="1" dirty="0">
                          <a:solidFill>
                            <a:schemeClr val="tx1"/>
                          </a:solidFill>
                        </a:rPr>
                        <a:t>The rate at which water is</a:t>
                      </a:r>
                      <a:r>
                        <a:rPr lang="en-GB" sz="1200" b="1" i="1" baseline="0" dirty="0">
                          <a:solidFill>
                            <a:schemeClr val="tx1"/>
                          </a:solidFill>
                        </a:rPr>
                        <a:t> lost from the leaves of a plant. The transpiration stream is the column of water moving through the roots, stem and leaves</a:t>
                      </a:r>
                      <a:endParaRPr lang="en-GB" sz="1200" b="1" i="1" dirty="0">
                        <a:solidFill>
                          <a:schemeClr val="tx1"/>
                        </a:solidFill>
                      </a:endParaRPr>
                    </a:p>
                  </a:txBody>
                  <a:tcPr anchor="ctr"/>
                </a:tc>
                <a:tc>
                  <a:txBody>
                    <a:bodyPr/>
                    <a:lstStyle/>
                    <a:p>
                      <a:pPr algn="l"/>
                      <a:r>
                        <a:rPr lang="en-GB" sz="1200" dirty="0"/>
                        <a:t>Temperature</a:t>
                      </a:r>
                      <a:r>
                        <a:rPr lang="en-GB" sz="1200" baseline="0" dirty="0"/>
                        <a:t>, humidity, air movement and light intensity affect the rate of transpiration.</a:t>
                      </a:r>
                      <a:endParaRPr lang="en-GB" sz="1200" dirty="0"/>
                    </a:p>
                  </a:txBody>
                  <a:tcPr anchor="ctr"/>
                </a:tc>
                <a:extLst>
                  <a:ext uri="{0D108BD9-81ED-4DB2-BD59-A6C34878D82A}">
                    <a16:rowId xmlns:a16="http://schemas.microsoft.com/office/drawing/2014/main" val="10000"/>
                  </a:ext>
                </a:extLst>
              </a:tr>
            </a:tbl>
          </a:graphicData>
        </a:graphic>
      </p:graphicFrame>
      <p:sp>
        <p:nvSpPr>
          <p:cNvPr id="1019" name="Rectangle 1018"/>
          <p:cNvSpPr/>
          <p:nvPr/>
        </p:nvSpPr>
        <p:spPr>
          <a:xfrm>
            <a:off x="7148673" y="5645868"/>
            <a:ext cx="5386709" cy="369332"/>
          </a:xfrm>
          <a:prstGeom prst="rect">
            <a:avLst/>
          </a:prstGeom>
          <a:solidFill>
            <a:srgbClr val="FFCC66"/>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800" b="1" dirty="0">
                <a:solidFill>
                  <a:schemeClr val="accent2"/>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4.</a:t>
            </a:r>
            <a:r>
              <a:rPr lang="en-GB" sz="1800" b="1" dirty="0" smtClean="0">
                <a:solidFill>
                  <a:schemeClr val="accent2"/>
                </a:solidFill>
                <a:ea typeface="Verdana" panose="020B0604030504040204" pitchFamily="34" charset="0"/>
                <a:cs typeface="Verdana" panose="020B0604030504040204" pitchFamily="34" charset="0"/>
              </a:rPr>
              <a:t> </a:t>
            </a:r>
            <a:r>
              <a:rPr lang="en-GB" sz="1800" b="1" dirty="0" smtClean="0">
                <a:solidFill>
                  <a:schemeClr val="tx1"/>
                </a:solidFill>
                <a:ea typeface="Verdana" panose="020B0604030504040204" pitchFamily="34" charset="0"/>
                <a:cs typeface="Verdana" panose="020B0604030504040204" pitchFamily="34" charset="0"/>
              </a:rPr>
              <a:t>Transpiration</a:t>
            </a:r>
            <a:endParaRPr lang="en-GB" sz="1800" dirty="0">
              <a:solidFill>
                <a:schemeClr val="tx1"/>
              </a:solidFill>
              <a:ea typeface="Verdana" panose="020B0604030504040204" pitchFamily="34" charset="0"/>
              <a:cs typeface="Verdana" panose="020B0604030504040204" pitchFamily="34" charset="0"/>
            </a:endParaRPr>
          </a:p>
        </p:txBody>
      </p:sp>
      <p:pic>
        <p:nvPicPr>
          <p:cNvPr id="981" name="Picture 10" descr="Image result for rate of transpira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56415" y="7411997"/>
            <a:ext cx="1810437" cy="1989042"/>
          </a:xfrm>
          <a:prstGeom prst="rect">
            <a:avLst/>
          </a:prstGeom>
          <a:noFill/>
          <a:extLst>
            <a:ext uri="{909E8E84-426E-40DD-AFC4-6F175D3DCCD1}">
              <a14:hiddenFill xmlns:a14="http://schemas.microsoft.com/office/drawing/2010/main">
                <a:solidFill>
                  <a:srgbClr val="FFFFFF"/>
                </a:solidFill>
              </a14:hiddenFill>
            </a:ext>
          </a:extLst>
        </p:spPr>
      </p:pic>
      <p:pic>
        <p:nvPicPr>
          <p:cNvPr id="986" name="Picture 12" descr="Image result for rate of transpiratio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03507" y="7413988"/>
            <a:ext cx="1654322" cy="1987051"/>
          </a:xfrm>
          <a:prstGeom prst="rect">
            <a:avLst/>
          </a:prstGeom>
          <a:noFill/>
          <a:extLst>
            <a:ext uri="{909E8E84-426E-40DD-AFC4-6F175D3DCCD1}">
              <a14:hiddenFill xmlns:a14="http://schemas.microsoft.com/office/drawing/2010/main">
                <a:solidFill>
                  <a:srgbClr val="FFFFFF"/>
                </a:solidFill>
              </a14:hiddenFill>
            </a:ext>
          </a:extLst>
        </p:spPr>
      </p:pic>
      <p:pic>
        <p:nvPicPr>
          <p:cNvPr id="987" name="Picture 14" descr="Image result for rate of transpirati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7908" y="7334669"/>
            <a:ext cx="1871816" cy="1925851"/>
          </a:xfrm>
          <a:prstGeom prst="rect">
            <a:avLst/>
          </a:prstGeom>
          <a:noFill/>
          <a:extLst>
            <a:ext uri="{909E8E84-426E-40DD-AFC4-6F175D3DCCD1}">
              <a14:hiddenFill xmlns:a14="http://schemas.microsoft.com/office/drawing/2010/main">
                <a:solidFill>
                  <a:srgbClr val="FFFFFF"/>
                </a:solidFill>
              </a14:hiddenFill>
            </a:ext>
          </a:extLst>
        </p:spPr>
      </p:pic>
      <p:pic>
        <p:nvPicPr>
          <p:cNvPr id="1017" name="Picture 16" descr="Image result for rate of transpiratio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928463" y="6126858"/>
            <a:ext cx="2016678" cy="1063813"/>
          </a:xfrm>
          <a:prstGeom prst="rect">
            <a:avLst/>
          </a:prstGeom>
          <a:noFill/>
          <a:extLst>
            <a:ext uri="{909E8E84-426E-40DD-AFC4-6F175D3DCCD1}">
              <a14:hiddenFill xmlns:a14="http://schemas.microsoft.com/office/drawing/2010/main">
                <a:solidFill>
                  <a:srgbClr val="FFFFFF"/>
                </a:solidFill>
              </a14:hiddenFill>
            </a:ext>
          </a:extLst>
        </p:spPr>
      </p:pic>
      <p:sp>
        <p:nvSpPr>
          <p:cNvPr id="1316" name="Rectangle 1315"/>
          <p:cNvSpPr/>
          <p:nvPr/>
        </p:nvSpPr>
        <p:spPr>
          <a:xfrm>
            <a:off x="7156415" y="6210322"/>
            <a:ext cx="2221139" cy="980349"/>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A potometer is used to measure the amount of water lost over time (rate of transpiration)</a:t>
            </a:r>
          </a:p>
        </p:txBody>
      </p:sp>
      <p:graphicFrame>
        <p:nvGraphicFramePr>
          <p:cNvPr id="150" name="Table 149">
            <a:extLst>
              <a:ext uri="{FF2B5EF4-FFF2-40B4-BE49-F238E27FC236}">
                <a16:creationId xmlns:a16="http://schemas.microsoft.com/office/drawing/2014/main" id="{CACD8AB3-D58A-443B-BAA6-2FEB4F275DB6}"/>
              </a:ext>
            </a:extLst>
          </p:cNvPr>
          <p:cNvGraphicFramePr>
            <a:graphicFrameLocks noGrp="1"/>
          </p:cNvGraphicFramePr>
          <p:nvPr>
            <p:extLst>
              <p:ext uri="{D42A27DB-BD31-4B8C-83A1-F6EECF244321}">
                <p14:modId xmlns:p14="http://schemas.microsoft.com/office/powerpoint/2010/main" val="1959080529"/>
              </p:ext>
            </p:extLst>
          </p:nvPr>
        </p:nvGraphicFramePr>
        <p:xfrm>
          <a:off x="55445" y="709016"/>
          <a:ext cx="3529456" cy="3290378"/>
        </p:xfrm>
        <a:graphic>
          <a:graphicData uri="http://schemas.openxmlformats.org/drawingml/2006/table">
            <a:tbl>
              <a:tblPr firstRow="1" bandRow="1">
                <a:tableStyleId>{5940675A-B579-460E-94D1-54222C63F5DA}</a:tableStyleId>
              </a:tblPr>
              <a:tblGrid>
                <a:gridCol w="789970">
                  <a:extLst>
                    <a:ext uri="{9D8B030D-6E8A-4147-A177-3AD203B41FA5}">
                      <a16:colId xmlns:a16="http://schemas.microsoft.com/office/drawing/2014/main" val="20000"/>
                    </a:ext>
                  </a:extLst>
                </a:gridCol>
                <a:gridCol w="858944">
                  <a:extLst>
                    <a:ext uri="{9D8B030D-6E8A-4147-A177-3AD203B41FA5}">
                      <a16:colId xmlns:a16="http://schemas.microsoft.com/office/drawing/2014/main" val="20001"/>
                    </a:ext>
                  </a:extLst>
                </a:gridCol>
                <a:gridCol w="862740">
                  <a:extLst>
                    <a:ext uri="{9D8B030D-6E8A-4147-A177-3AD203B41FA5}">
                      <a16:colId xmlns:a16="http://schemas.microsoft.com/office/drawing/2014/main" val="20002"/>
                    </a:ext>
                  </a:extLst>
                </a:gridCol>
                <a:gridCol w="1017802">
                  <a:extLst>
                    <a:ext uri="{9D8B030D-6E8A-4147-A177-3AD203B41FA5}">
                      <a16:colId xmlns:a16="http://schemas.microsoft.com/office/drawing/2014/main" val="20003"/>
                    </a:ext>
                  </a:extLst>
                </a:gridCol>
              </a:tblGrid>
              <a:tr h="372706">
                <a:tc>
                  <a:txBody>
                    <a:bodyPr/>
                    <a:lstStyle/>
                    <a:p>
                      <a:pPr algn="ctr"/>
                      <a:r>
                        <a:rPr lang="en-GB" sz="1200" b="1" dirty="0"/>
                        <a:t>Disease</a:t>
                      </a:r>
                    </a:p>
                  </a:txBody>
                  <a:tcPr anchor="ctr">
                    <a:solidFill>
                      <a:srgbClr val="FF66CC"/>
                    </a:solidFill>
                  </a:tcPr>
                </a:tc>
                <a:tc>
                  <a:txBody>
                    <a:bodyPr/>
                    <a:lstStyle/>
                    <a:p>
                      <a:pPr algn="ctr"/>
                      <a:r>
                        <a:rPr lang="en-GB" sz="1200" b="1" i="1" dirty="0">
                          <a:solidFill>
                            <a:schemeClr val="tx1"/>
                          </a:solidFill>
                        </a:rPr>
                        <a:t>Cause</a:t>
                      </a:r>
                    </a:p>
                  </a:txBody>
                  <a:tcPr anchor="ctr"/>
                </a:tc>
                <a:tc>
                  <a:txBody>
                    <a:bodyPr/>
                    <a:lstStyle/>
                    <a:p>
                      <a:pPr algn="ctr"/>
                      <a:r>
                        <a:rPr lang="en-GB" sz="1200" dirty="0"/>
                        <a:t>Effect</a:t>
                      </a:r>
                    </a:p>
                  </a:txBody>
                  <a:tcPr anchor="ctr"/>
                </a:tc>
                <a:tc>
                  <a:txBody>
                    <a:bodyPr/>
                    <a:lstStyle/>
                    <a:p>
                      <a:pPr algn="ctr"/>
                      <a:r>
                        <a:rPr lang="en-GB" sz="1200" dirty="0"/>
                        <a:t>Treatment</a:t>
                      </a:r>
                    </a:p>
                  </a:txBody>
                  <a:tcPr anchor="ctr"/>
                </a:tc>
                <a:extLst>
                  <a:ext uri="{0D108BD9-81ED-4DB2-BD59-A6C34878D82A}">
                    <a16:rowId xmlns:a16="http://schemas.microsoft.com/office/drawing/2014/main" val="10000"/>
                  </a:ext>
                </a:extLst>
              </a:tr>
              <a:tr h="1807435">
                <a:tc>
                  <a:txBody>
                    <a:bodyPr/>
                    <a:lstStyle/>
                    <a:p>
                      <a:pPr algn="ctr"/>
                      <a:r>
                        <a:rPr lang="en-GB" sz="1200" b="1" dirty="0"/>
                        <a:t>Coronary</a:t>
                      </a:r>
                      <a:r>
                        <a:rPr lang="en-GB" sz="1200" b="1" baseline="0" dirty="0"/>
                        <a:t> heart disease (CHD)</a:t>
                      </a:r>
                      <a:endParaRPr lang="en-GB" sz="1200" b="1" dirty="0"/>
                    </a:p>
                  </a:txBody>
                  <a:tcPr vert="vert270" anchor="ctr">
                    <a:solidFill>
                      <a:srgbClr val="FF66CC"/>
                    </a:solidFill>
                  </a:tcPr>
                </a:tc>
                <a:tc>
                  <a:txBody>
                    <a:bodyPr/>
                    <a:lstStyle/>
                    <a:p>
                      <a:pPr algn="ctr"/>
                      <a:r>
                        <a:rPr lang="en-GB" sz="1200" b="1" i="1" dirty="0">
                          <a:solidFill>
                            <a:schemeClr val="tx1"/>
                          </a:solidFill>
                        </a:rPr>
                        <a:t>A</a:t>
                      </a:r>
                      <a:r>
                        <a:rPr lang="en-GB" sz="1200" b="1" i="1" baseline="0" dirty="0">
                          <a:solidFill>
                            <a:schemeClr val="tx1"/>
                          </a:solidFill>
                        </a:rPr>
                        <a:t> build up for fatty substances in the coronary arteries (atherosclerosis) </a:t>
                      </a:r>
                      <a:endParaRPr lang="en-GB" sz="1200" b="1" i="1" dirty="0">
                        <a:solidFill>
                          <a:schemeClr val="tx1"/>
                        </a:solidFill>
                      </a:endParaRPr>
                    </a:p>
                  </a:txBody>
                  <a:tcPr vert="vert270" anchor="ctr"/>
                </a:tc>
                <a:tc>
                  <a:txBody>
                    <a:bodyPr/>
                    <a:lstStyle/>
                    <a:p>
                      <a:pPr algn="l"/>
                      <a:r>
                        <a:rPr lang="en-GB" sz="1200" dirty="0" smtClean="0"/>
                        <a:t>Oxygenated </a:t>
                      </a:r>
                      <a:r>
                        <a:rPr lang="en-GB" sz="1200" dirty="0"/>
                        <a:t>blood</a:t>
                      </a:r>
                      <a:r>
                        <a:rPr lang="en-GB" sz="1200" baseline="0" dirty="0"/>
                        <a:t> cannot get to the cardiac muscle.</a:t>
                      </a:r>
                      <a:endParaRPr lang="en-GB" sz="1200" dirty="0"/>
                    </a:p>
                  </a:txBody>
                  <a:tcPr vert="vert270" anchor="ctr"/>
                </a:tc>
                <a:tc>
                  <a:txBody>
                    <a:bodyPr/>
                    <a:lstStyle/>
                    <a:p>
                      <a:pPr algn="l"/>
                      <a:r>
                        <a:rPr lang="en-GB" sz="1200" dirty="0"/>
                        <a:t>Stents: inserted</a:t>
                      </a:r>
                      <a:r>
                        <a:rPr lang="en-GB" sz="1200" baseline="0" dirty="0"/>
                        <a:t> into the blocked artery to open it up. Statins: lower harmful cholesterol.</a:t>
                      </a:r>
                      <a:endParaRPr lang="en-GB" sz="1200" dirty="0"/>
                    </a:p>
                  </a:txBody>
                  <a:tcPr vert="vert270" anchor="ctr"/>
                </a:tc>
                <a:extLst>
                  <a:ext uri="{0D108BD9-81ED-4DB2-BD59-A6C34878D82A}">
                    <a16:rowId xmlns:a16="http://schemas.microsoft.com/office/drawing/2014/main" val="10001"/>
                  </a:ext>
                </a:extLst>
              </a:tr>
              <a:tr h="1110237">
                <a:tc>
                  <a:txBody>
                    <a:bodyPr/>
                    <a:lstStyle/>
                    <a:p>
                      <a:pPr algn="ctr"/>
                      <a:r>
                        <a:rPr lang="en-GB" sz="1200" b="1" dirty="0"/>
                        <a:t>Faulty</a:t>
                      </a:r>
                      <a:r>
                        <a:rPr lang="en-GB" sz="1200" b="1" baseline="0" dirty="0"/>
                        <a:t> heart valves</a:t>
                      </a:r>
                      <a:endParaRPr lang="en-GB" sz="1200" b="1" dirty="0"/>
                    </a:p>
                  </a:txBody>
                  <a:tcPr vert="vert270" anchor="ctr">
                    <a:solidFill>
                      <a:srgbClr val="FF66CC"/>
                    </a:solidFill>
                  </a:tcPr>
                </a:tc>
                <a:tc>
                  <a:txBody>
                    <a:bodyPr/>
                    <a:lstStyle/>
                    <a:p>
                      <a:pPr algn="ctr"/>
                      <a:r>
                        <a:rPr lang="en-GB" sz="1200" b="1" i="1" dirty="0">
                          <a:solidFill>
                            <a:schemeClr val="tx1"/>
                          </a:solidFill>
                        </a:rPr>
                        <a:t>Valves don’t open or close properly</a:t>
                      </a:r>
                    </a:p>
                  </a:txBody>
                  <a:tcPr vert="vert270" anchor="ctr"/>
                </a:tc>
                <a:tc>
                  <a:txBody>
                    <a:bodyPr/>
                    <a:lstStyle/>
                    <a:p>
                      <a:pPr algn="l"/>
                      <a:r>
                        <a:rPr lang="en-GB" sz="1200" dirty="0"/>
                        <a:t>Blood</a:t>
                      </a:r>
                      <a:r>
                        <a:rPr lang="en-GB" sz="1200" baseline="0" dirty="0"/>
                        <a:t> can leak or flow in the wrong direction</a:t>
                      </a:r>
                      <a:endParaRPr lang="en-GB" sz="1200" dirty="0"/>
                    </a:p>
                  </a:txBody>
                  <a:tcPr vert="vert270" anchor="ctr"/>
                </a:tc>
                <a:tc>
                  <a:txBody>
                    <a:bodyPr/>
                    <a:lstStyle/>
                    <a:p>
                      <a:pPr algn="l"/>
                      <a:r>
                        <a:rPr lang="en-GB" sz="1200" dirty="0"/>
                        <a:t>Biological</a:t>
                      </a:r>
                      <a:r>
                        <a:rPr lang="en-GB" sz="1200" baseline="0" dirty="0"/>
                        <a:t> v</a:t>
                      </a:r>
                      <a:r>
                        <a:rPr lang="en-GB" sz="1200" dirty="0"/>
                        <a:t>alve</a:t>
                      </a:r>
                      <a:r>
                        <a:rPr lang="en-GB" sz="1200" baseline="0" dirty="0"/>
                        <a:t> transplant or a mechanical valve can be inserted</a:t>
                      </a:r>
                      <a:endParaRPr lang="en-GB" sz="1200" dirty="0"/>
                    </a:p>
                  </a:txBody>
                  <a:tcPr vert="vert270" anchor="ctr"/>
                </a:tc>
                <a:extLst>
                  <a:ext uri="{0D108BD9-81ED-4DB2-BD59-A6C34878D82A}">
                    <a16:rowId xmlns:a16="http://schemas.microsoft.com/office/drawing/2014/main" val="10002"/>
                  </a:ext>
                </a:extLst>
              </a:tr>
            </a:tbl>
          </a:graphicData>
        </a:graphic>
      </p:graphicFrame>
      <p:sp>
        <p:nvSpPr>
          <p:cNvPr id="151" name="Rectangle 150">
            <a:extLst>
              <a:ext uri="{FF2B5EF4-FFF2-40B4-BE49-F238E27FC236}">
                <a16:creationId xmlns:a16="http://schemas.microsoft.com/office/drawing/2014/main" id="{27EBB602-0AEB-4A9E-9698-3CBDA69E47F5}"/>
              </a:ext>
            </a:extLst>
          </p:cNvPr>
          <p:cNvSpPr/>
          <p:nvPr/>
        </p:nvSpPr>
        <p:spPr>
          <a:xfrm>
            <a:off x="101440" y="4270892"/>
            <a:ext cx="3534404" cy="923330"/>
          </a:xfrm>
          <a:prstGeom prst="rect">
            <a:avLst/>
          </a:prstGeom>
          <a:solidFill>
            <a:srgbClr val="FF0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solidFill>
                  <a:schemeClr val="tx1"/>
                </a:solidFill>
                <a:ea typeface="Verdana" panose="020B0604030504040204" pitchFamily="34" charset="0"/>
                <a:cs typeface="Verdana" panose="020B0604030504040204" pitchFamily="34" charset="0"/>
              </a:rPr>
              <a:t> </a:t>
            </a:r>
            <a:endParaRPr lang="en-GB" sz="1800" b="1" dirty="0" smtClean="0">
              <a:solidFill>
                <a:schemeClr val="tx1"/>
              </a:solidFill>
              <a:ea typeface="Verdana" panose="020B0604030504040204" pitchFamily="34" charset="0"/>
              <a:cs typeface="Verdana" panose="020B0604030504040204" pitchFamily="34" charset="0"/>
            </a:endParaRPr>
          </a:p>
          <a:p>
            <a:r>
              <a:rPr lang="en-GB" sz="1800" b="1" dirty="0" smtClean="0">
                <a:solidFill>
                  <a:schemeClr val="tx1"/>
                </a:solidFill>
                <a:ea typeface="Verdana" panose="020B0604030504040204" pitchFamily="34" charset="0"/>
                <a:cs typeface="Verdana" panose="020B0604030504040204" pitchFamily="34" charset="0"/>
              </a:rPr>
              <a:t>3. Non-communicable diseases</a:t>
            </a:r>
          </a:p>
          <a:p>
            <a:pPr algn="ctr"/>
            <a:endParaRPr lang="en-GB" sz="1800" dirty="0">
              <a:solidFill>
                <a:schemeClr val="tx1"/>
              </a:solidFill>
              <a:ea typeface="Verdana" panose="020B0604030504040204" pitchFamily="34" charset="0"/>
              <a:cs typeface="Verdana" panose="020B0604030504040204" pitchFamily="34" charset="0"/>
            </a:endParaRPr>
          </a:p>
        </p:txBody>
      </p:sp>
      <p:sp>
        <p:nvSpPr>
          <p:cNvPr id="166" name="Rectangle 165">
            <a:extLst>
              <a:ext uri="{FF2B5EF4-FFF2-40B4-BE49-F238E27FC236}">
                <a16:creationId xmlns:a16="http://schemas.microsoft.com/office/drawing/2014/main" id="{5D67C93F-ED72-4B5D-9869-67423FD81781}"/>
              </a:ext>
            </a:extLst>
          </p:cNvPr>
          <p:cNvSpPr/>
          <p:nvPr/>
        </p:nvSpPr>
        <p:spPr>
          <a:xfrm rot="5400000">
            <a:off x="3205796" y="4702007"/>
            <a:ext cx="1231560" cy="369332"/>
          </a:xfrm>
          <a:prstGeom prst="rect">
            <a:avLst/>
          </a:prstGeom>
          <a:solidFill>
            <a:srgbClr val="FF0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solidFill>
                  <a:schemeClr val="tx1"/>
                </a:solidFill>
                <a:ea typeface="Verdana" panose="020B0604030504040204" pitchFamily="34" charset="0"/>
                <a:cs typeface="Verdana" panose="020B0604030504040204" pitchFamily="34" charset="0"/>
              </a:rPr>
              <a:t>Cancer</a:t>
            </a:r>
            <a:endParaRPr lang="en-GB" sz="1800" dirty="0">
              <a:solidFill>
                <a:schemeClr val="tx1"/>
              </a:solidFill>
              <a:ea typeface="Verdana" panose="020B0604030504040204" pitchFamily="34" charset="0"/>
              <a:cs typeface="Verdana" panose="020B0604030504040204" pitchFamily="34" charset="0"/>
            </a:endParaRPr>
          </a:p>
        </p:txBody>
      </p:sp>
      <p:sp>
        <p:nvSpPr>
          <p:cNvPr id="167" name="Rectangle 166">
            <a:extLst>
              <a:ext uri="{FF2B5EF4-FFF2-40B4-BE49-F238E27FC236}">
                <a16:creationId xmlns:a16="http://schemas.microsoft.com/office/drawing/2014/main" id="{23A81AEA-73F0-451F-AA16-1A3154164F85}"/>
              </a:ext>
            </a:extLst>
          </p:cNvPr>
          <p:cNvSpPr/>
          <p:nvPr/>
        </p:nvSpPr>
        <p:spPr>
          <a:xfrm>
            <a:off x="89608" y="4938950"/>
            <a:ext cx="3534404" cy="53819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The result of changes in DNA that lead to uncontrolled growth and division</a:t>
            </a:r>
          </a:p>
        </p:txBody>
      </p:sp>
      <p:sp>
        <p:nvSpPr>
          <p:cNvPr id="168" name="Rectangle 167">
            <a:extLst>
              <a:ext uri="{FF2B5EF4-FFF2-40B4-BE49-F238E27FC236}">
                <a16:creationId xmlns:a16="http://schemas.microsoft.com/office/drawing/2014/main" id="{483311E6-546C-47EB-867E-EB81A4102182}"/>
              </a:ext>
            </a:extLst>
          </p:cNvPr>
          <p:cNvSpPr/>
          <p:nvPr/>
        </p:nvSpPr>
        <p:spPr>
          <a:xfrm>
            <a:off x="2039011" y="76201"/>
            <a:ext cx="2924535" cy="646331"/>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00" dirty="0">
                <a:solidFill>
                  <a:schemeClr val="tx1"/>
                </a:solidFill>
                <a:ea typeface="Verdana" panose="020B0604030504040204" pitchFamily="34" charset="0"/>
                <a:cs typeface="Verdana" panose="020B0604030504040204" pitchFamily="34" charset="0"/>
              </a:rPr>
              <a:t> Heart failure can be treated with a transplant or artificial </a:t>
            </a:r>
            <a:r>
              <a:rPr lang="en-GB" sz="1200" dirty="0" smtClean="0">
                <a:solidFill>
                  <a:schemeClr val="tx1"/>
                </a:solidFill>
                <a:ea typeface="Verdana" panose="020B0604030504040204" pitchFamily="34" charset="0"/>
                <a:cs typeface="Verdana" panose="020B0604030504040204" pitchFamily="34" charset="0"/>
              </a:rPr>
              <a:t>heart.</a:t>
            </a:r>
          </a:p>
          <a:p>
            <a:pPr algn="ctr"/>
            <a:endParaRPr lang="en-GB" sz="1200" dirty="0">
              <a:solidFill>
                <a:schemeClr val="tx1"/>
              </a:solidFill>
              <a:ea typeface="Verdana" panose="020B0604030504040204" pitchFamily="34" charset="0"/>
              <a:cs typeface="Verdana" panose="020B0604030504040204" pitchFamily="34" charset="0"/>
            </a:endParaRPr>
          </a:p>
        </p:txBody>
      </p:sp>
      <p:graphicFrame>
        <p:nvGraphicFramePr>
          <p:cNvPr id="179" name="Table 178">
            <a:extLst>
              <a:ext uri="{FF2B5EF4-FFF2-40B4-BE49-F238E27FC236}">
                <a16:creationId xmlns:a16="http://schemas.microsoft.com/office/drawing/2014/main" id="{7FAC4125-8E13-422F-8E41-F81D1120E98C}"/>
              </a:ext>
            </a:extLst>
          </p:cNvPr>
          <p:cNvGraphicFramePr>
            <a:graphicFrameLocks noGrp="1"/>
          </p:cNvGraphicFramePr>
          <p:nvPr>
            <p:extLst>
              <p:ext uri="{D42A27DB-BD31-4B8C-83A1-F6EECF244321}">
                <p14:modId xmlns:p14="http://schemas.microsoft.com/office/powerpoint/2010/main" val="2328886925"/>
              </p:ext>
            </p:extLst>
          </p:nvPr>
        </p:nvGraphicFramePr>
        <p:xfrm>
          <a:off x="74725" y="5596512"/>
          <a:ext cx="3561118" cy="1280160"/>
        </p:xfrm>
        <a:graphic>
          <a:graphicData uri="http://schemas.openxmlformats.org/drawingml/2006/table">
            <a:tbl>
              <a:tblPr firstRow="1" bandRow="1">
                <a:tableStyleId>{5940675A-B579-460E-94D1-54222C63F5DA}</a:tableStyleId>
              </a:tblPr>
              <a:tblGrid>
                <a:gridCol w="1119446">
                  <a:extLst>
                    <a:ext uri="{9D8B030D-6E8A-4147-A177-3AD203B41FA5}">
                      <a16:colId xmlns:a16="http://schemas.microsoft.com/office/drawing/2014/main" val="20000"/>
                    </a:ext>
                  </a:extLst>
                </a:gridCol>
                <a:gridCol w="2441672">
                  <a:extLst>
                    <a:ext uri="{9D8B030D-6E8A-4147-A177-3AD203B41FA5}">
                      <a16:colId xmlns:a16="http://schemas.microsoft.com/office/drawing/2014/main" val="20001"/>
                    </a:ext>
                  </a:extLst>
                </a:gridCol>
              </a:tblGrid>
              <a:tr h="624782">
                <a:tc>
                  <a:txBody>
                    <a:bodyPr/>
                    <a:lstStyle/>
                    <a:p>
                      <a:pPr algn="ctr"/>
                      <a:r>
                        <a:rPr lang="en-GB" sz="1400" b="1" i="1" dirty="0">
                          <a:solidFill>
                            <a:schemeClr val="tx1"/>
                          </a:solidFill>
                        </a:rPr>
                        <a:t>Benign</a:t>
                      </a:r>
                      <a:r>
                        <a:rPr lang="en-GB" sz="1400" b="1" i="1" baseline="0" dirty="0">
                          <a:solidFill>
                            <a:schemeClr val="tx1"/>
                          </a:solidFill>
                        </a:rPr>
                        <a:t> tumour</a:t>
                      </a:r>
                      <a:endParaRPr lang="en-GB" sz="1400" b="1" i="1" dirty="0">
                        <a:solidFill>
                          <a:schemeClr val="tx1"/>
                        </a:solidFill>
                      </a:endParaRPr>
                    </a:p>
                  </a:txBody>
                  <a:tcPr anchor="ctr">
                    <a:solidFill>
                      <a:srgbClr val="FF0000"/>
                    </a:solidFill>
                  </a:tcPr>
                </a:tc>
                <a:tc>
                  <a:txBody>
                    <a:bodyPr/>
                    <a:lstStyle/>
                    <a:p>
                      <a:pPr algn="l"/>
                      <a:r>
                        <a:rPr lang="en-GB" sz="1200" dirty="0"/>
                        <a:t>Contained</a:t>
                      </a:r>
                      <a:r>
                        <a:rPr lang="en-GB" sz="1200" baseline="0" dirty="0"/>
                        <a:t> in one area of the body (usually by a membrane) – not cancer.</a:t>
                      </a:r>
                      <a:endParaRPr lang="en-GB" sz="1200" dirty="0"/>
                    </a:p>
                  </a:txBody>
                  <a:tcPr anchor="ctr"/>
                </a:tc>
                <a:extLst>
                  <a:ext uri="{0D108BD9-81ED-4DB2-BD59-A6C34878D82A}">
                    <a16:rowId xmlns:a16="http://schemas.microsoft.com/office/drawing/2014/main" val="10000"/>
                  </a:ext>
                </a:extLst>
              </a:tr>
              <a:tr h="551543">
                <a:tc>
                  <a:txBody>
                    <a:bodyPr/>
                    <a:lstStyle/>
                    <a:p>
                      <a:pPr algn="ctr"/>
                      <a:r>
                        <a:rPr lang="en-GB" sz="1400" b="1" i="1" dirty="0">
                          <a:solidFill>
                            <a:schemeClr val="tx1"/>
                          </a:solidFill>
                        </a:rPr>
                        <a:t>Malignant</a:t>
                      </a:r>
                      <a:r>
                        <a:rPr lang="en-GB" sz="1400" b="1" i="1" baseline="0" dirty="0">
                          <a:solidFill>
                            <a:schemeClr val="tx1"/>
                          </a:solidFill>
                        </a:rPr>
                        <a:t> tumour</a:t>
                      </a:r>
                      <a:endParaRPr lang="en-GB" sz="1400" b="1" i="1" dirty="0">
                        <a:solidFill>
                          <a:schemeClr val="tx1"/>
                        </a:solidFill>
                      </a:endParaRPr>
                    </a:p>
                  </a:txBody>
                  <a:tcPr anchor="ctr">
                    <a:solidFill>
                      <a:srgbClr val="FF0000"/>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Invade tissues and spread</a:t>
                      </a:r>
                      <a:r>
                        <a:rPr lang="en-US" sz="1200" baseline="0" dirty="0"/>
                        <a:t> to different parts of the body to form secondary tumours.</a:t>
                      </a:r>
                      <a:endParaRPr lang="en-US" sz="1200" dirty="0"/>
                    </a:p>
                  </a:txBody>
                  <a:tcPr anchor="ctr"/>
                </a:tc>
                <a:extLst>
                  <a:ext uri="{0D108BD9-81ED-4DB2-BD59-A6C34878D82A}">
                    <a16:rowId xmlns:a16="http://schemas.microsoft.com/office/drawing/2014/main" val="10001"/>
                  </a:ext>
                </a:extLst>
              </a:tr>
            </a:tbl>
          </a:graphicData>
        </a:graphic>
      </p:graphicFrame>
      <p:sp>
        <p:nvSpPr>
          <p:cNvPr id="180" name="Rectangle 179">
            <a:extLst>
              <a:ext uri="{FF2B5EF4-FFF2-40B4-BE49-F238E27FC236}">
                <a16:creationId xmlns:a16="http://schemas.microsoft.com/office/drawing/2014/main" id="{ED41F8B9-723C-467D-BDAE-83547BD2BAFE}"/>
              </a:ext>
            </a:extLst>
          </p:cNvPr>
          <p:cNvSpPr/>
          <p:nvPr/>
        </p:nvSpPr>
        <p:spPr>
          <a:xfrm>
            <a:off x="74725" y="6944166"/>
            <a:ext cx="1075059" cy="646331"/>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00" dirty="0">
                <a:solidFill>
                  <a:schemeClr val="tx1"/>
                </a:solidFill>
                <a:ea typeface="Verdana" panose="020B0604030504040204" pitchFamily="34" charset="0"/>
                <a:cs typeface="Verdana" panose="020B0604030504040204" pitchFamily="34" charset="0"/>
              </a:rPr>
              <a:t> Some cancers have genetic risk factors.</a:t>
            </a:r>
          </a:p>
        </p:txBody>
      </p:sp>
      <p:sp>
        <p:nvSpPr>
          <p:cNvPr id="181" name="Rectangle 180">
            <a:extLst>
              <a:ext uri="{FF2B5EF4-FFF2-40B4-BE49-F238E27FC236}">
                <a16:creationId xmlns:a16="http://schemas.microsoft.com/office/drawing/2014/main" id="{EA169948-788F-4C17-8BBD-5DDF4179AEB6}"/>
              </a:ext>
            </a:extLst>
          </p:cNvPr>
          <p:cNvSpPr/>
          <p:nvPr/>
        </p:nvSpPr>
        <p:spPr>
          <a:xfrm>
            <a:off x="1257814" y="6945226"/>
            <a:ext cx="2366198" cy="646331"/>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00" dirty="0">
                <a:solidFill>
                  <a:schemeClr val="tx1"/>
                </a:solidFill>
                <a:ea typeface="Verdana" panose="020B0604030504040204" pitchFamily="34" charset="0"/>
                <a:cs typeface="Verdana" panose="020B0604030504040204" pitchFamily="34" charset="0"/>
              </a:rPr>
              <a:t> Carcinogens and ionising radiation increase the risk of cancer by changing/ damaging </a:t>
            </a:r>
            <a:r>
              <a:rPr lang="en-GB" sz="1200" dirty="0" smtClean="0">
                <a:solidFill>
                  <a:schemeClr val="tx1"/>
                </a:solidFill>
                <a:ea typeface="Verdana" panose="020B0604030504040204" pitchFamily="34" charset="0"/>
                <a:cs typeface="Verdana" panose="020B0604030504040204" pitchFamily="34" charset="0"/>
              </a:rPr>
              <a:t>DNA.</a:t>
            </a:r>
            <a:endParaRPr lang="en-GB" sz="1200" dirty="0">
              <a:solidFill>
                <a:schemeClr val="tx1"/>
              </a:solidFill>
              <a:ea typeface="Verdana" panose="020B0604030504040204" pitchFamily="34" charset="0"/>
              <a:cs typeface="Verdana" panose="020B0604030504040204" pitchFamily="34" charset="0"/>
            </a:endParaRPr>
          </a:p>
        </p:txBody>
      </p:sp>
      <p:sp>
        <p:nvSpPr>
          <p:cNvPr id="182" name="Rectangle 181">
            <a:extLst>
              <a:ext uri="{FF2B5EF4-FFF2-40B4-BE49-F238E27FC236}">
                <a16:creationId xmlns:a16="http://schemas.microsoft.com/office/drawing/2014/main" id="{A713C081-E2F6-4E99-84BE-0179CF64AE1D}"/>
              </a:ext>
            </a:extLst>
          </p:cNvPr>
          <p:cNvSpPr/>
          <p:nvPr/>
        </p:nvSpPr>
        <p:spPr>
          <a:xfrm>
            <a:off x="101439" y="7653600"/>
            <a:ext cx="1740991" cy="173964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Risk factors for heart/lung disease and certain types of cancer include drinking alcohol, diet, obesity and smoking</a:t>
            </a:r>
          </a:p>
        </p:txBody>
      </p:sp>
      <p:sp>
        <p:nvSpPr>
          <p:cNvPr id="187" name="Rectangle 186">
            <a:extLst>
              <a:ext uri="{FF2B5EF4-FFF2-40B4-BE49-F238E27FC236}">
                <a16:creationId xmlns:a16="http://schemas.microsoft.com/office/drawing/2014/main" id="{F303F96A-C0D3-426E-ABB9-1D68C62CE37A}"/>
              </a:ext>
            </a:extLst>
          </p:cNvPr>
          <p:cNvSpPr/>
          <p:nvPr/>
        </p:nvSpPr>
        <p:spPr>
          <a:xfrm>
            <a:off x="1866923" y="7825874"/>
            <a:ext cx="1285974" cy="1200329"/>
          </a:xfrm>
          <a:prstGeom prst="rect">
            <a:avLst/>
          </a:prstGeom>
          <a:no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00" dirty="0">
                <a:solidFill>
                  <a:schemeClr val="tx1"/>
                </a:solidFill>
                <a:ea typeface="Verdana" panose="020B0604030504040204" pitchFamily="34" charset="0"/>
                <a:cs typeface="Verdana" panose="020B0604030504040204" pitchFamily="34" charset="0"/>
              </a:rPr>
              <a:t> These risks factors can also affect the brain, liver and the health of unborn </a:t>
            </a:r>
            <a:r>
              <a:rPr lang="en-GB" sz="1200" dirty="0" smtClean="0">
                <a:solidFill>
                  <a:schemeClr val="tx1"/>
                </a:solidFill>
                <a:ea typeface="Verdana" panose="020B0604030504040204" pitchFamily="34" charset="0"/>
                <a:cs typeface="Verdana" panose="020B0604030504040204" pitchFamily="34" charset="0"/>
              </a:rPr>
              <a:t>babies.</a:t>
            </a:r>
            <a:endParaRPr lang="en-GB" sz="1200" dirty="0">
              <a:solidFill>
                <a:schemeClr val="tx1"/>
              </a:solidFill>
              <a:ea typeface="Verdana" panose="020B0604030504040204" pitchFamily="34" charset="0"/>
              <a:cs typeface="Verdana" panose="020B0604030504040204" pitchFamily="34" charset="0"/>
            </a:endParaRPr>
          </a:p>
        </p:txBody>
      </p:sp>
      <p:sp>
        <p:nvSpPr>
          <p:cNvPr id="101" name="Rectangle 100"/>
          <p:cNvSpPr/>
          <p:nvPr/>
        </p:nvSpPr>
        <p:spPr>
          <a:xfrm>
            <a:off x="33790" y="62685"/>
            <a:ext cx="2039011" cy="646331"/>
          </a:xfrm>
          <a:prstGeom prst="rect">
            <a:avLst/>
          </a:prstGeom>
          <a:solidFill>
            <a:srgbClr val="FF66CC"/>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342900" indent="-342900" algn="ctr">
              <a:buAutoNum type="arabicPeriod"/>
            </a:pPr>
            <a:r>
              <a:rPr lang="en-GB" sz="1800" b="1" dirty="0" smtClean="0">
                <a:solidFill>
                  <a:schemeClr val="tx1"/>
                </a:solidFill>
                <a:ea typeface="Verdana" panose="020B0604030504040204" pitchFamily="34" charset="0"/>
                <a:cs typeface="Verdana" panose="020B0604030504040204" pitchFamily="34" charset="0"/>
              </a:rPr>
              <a:t>Heart problems</a:t>
            </a:r>
          </a:p>
          <a:p>
            <a:pPr marL="342900" indent="-342900" algn="ctr">
              <a:buAutoNum type="arabicPeriod"/>
            </a:pPr>
            <a:endParaRPr lang="en-GB" sz="1800" b="1" dirty="0" smtClean="0">
              <a:solidFill>
                <a:schemeClr val="tx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9839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4838925"/>
              </p:ext>
            </p:extLst>
          </p:nvPr>
        </p:nvGraphicFramePr>
        <p:xfrm>
          <a:off x="221788" y="340074"/>
          <a:ext cx="4817000" cy="367601"/>
        </p:xfrm>
        <a:graphic>
          <a:graphicData uri="http://schemas.openxmlformats.org/drawingml/2006/table">
            <a:tbl>
              <a:tblPr firstRow="1" bandRow="1"/>
              <a:tblGrid>
                <a:gridCol w="4817000">
                  <a:extLst>
                    <a:ext uri="{9D8B030D-6E8A-4147-A177-3AD203B41FA5}">
                      <a16:colId xmlns:a16="http://schemas.microsoft.com/office/drawing/2014/main" val="20000"/>
                    </a:ext>
                  </a:extLst>
                </a:gridCol>
              </a:tblGrid>
              <a:tr h="367601">
                <a:tc>
                  <a:txBody>
                    <a:bodyPr/>
                    <a:lstStyle/>
                    <a:p>
                      <a:r>
                        <a:rPr lang="en-GB" sz="1000" b="1" dirty="0" smtClean="0"/>
                        <a:t> </a:t>
                      </a:r>
                      <a:r>
                        <a:rPr lang="en-GB" sz="1400" b="1" dirty="0" smtClean="0"/>
                        <a:t>1. Comparing diamond and graphite</a:t>
                      </a:r>
                      <a:endParaRPr lang="en-GB" sz="1400" b="1" dirty="0"/>
                    </a:p>
                  </a:txBody>
                  <a:tcPr marL="128016" marR="128016" marT="64008" marB="64008">
                    <a:solidFill>
                      <a:srgbClr val="CCFFFF"/>
                    </a:solidFill>
                  </a:tcPr>
                </a:tc>
                <a:extLst>
                  <a:ext uri="{0D108BD9-81ED-4DB2-BD59-A6C34878D82A}">
                    <a16:rowId xmlns:a16="http://schemas.microsoft.com/office/drawing/2014/main" val="1000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31991069"/>
              </p:ext>
            </p:extLst>
          </p:nvPr>
        </p:nvGraphicFramePr>
        <p:xfrm>
          <a:off x="219081" y="707675"/>
          <a:ext cx="4817000" cy="1508291"/>
        </p:xfrm>
        <a:graphic>
          <a:graphicData uri="http://schemas.openxmlformats.org/drawingml/2006/table">
            <a:tbl>
              <a:tblPr firstRow="1" bandRow="1"/>
              <a:tblGrid>
                <a:gridCol w="972272">
                  <a:extLst>
                    <a:ext uri="{9D8B030D-6E8A-4147-A177-3AD203B41FA5}">
                      <a16:colId xmlns:a16="http://schemas.microsoft.com/office/drawing/2014/main" val="20000"/>
                    </a:ext>
                  </a:extLst>
                </a:gridCol>
                <a:gridCol w="1144026">
                  <a:extLst>
                    <a:ext uri="{9D8B030D-6E8A-4147-A177-3AD203B41FA5}">
                      <a16:colId xmlns:a16="http://schemas.microsoft.com/office/drawing/2014/main" val="20001"/>
                    </a:ext>
                  </a:extLst>
                </a:gridCol>
                <a:gridCol w="1471853">
                  <a:extLst>
                    <a:ext uri="{9D8B030D-6E8A-4147-A177-3AD203B41FA5}">
                      <a16:colId xmlns:a16="http://schemas.microsoft.com/office/drawing/2014/main" val="20002"/>
                    </a:ext>
                  </a:extLst>
                </a:gridCol>
                <a:gridCol w="1228849">
                  <a:extLst>
                    <a:ext uri="{9D8B030D-6E8A-4147-A177-3AD203B41FA5}">
                      <a16:colId xmlns:a16="http://schemas.microsoft.com/office/drawing/2014/main" val="20003"/>
                    </a:ext>
                  </a:extLst>
                </a:gridCol>
              </a:tblGrid>
              <a:tr h="551692">
                <a:tc rowSpan="3">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1" i="0" dirty="0" smtClean="0">
                          <a:solidFill>
                            <a:schemeClr val="tx1"/>
                          </a:solidFill>
                          <a:latin typeface="+mn-lt"/>
                        </a:rPr>
                        <a:t>Diamond</a:t>
                      </a:r>
                    </a:p>
                    <a:p>
                      <a:pPr algn="ctr"/>
                      <a:endParaRPr lang="en-GB" sz="1100" b="0" i="0" dirty="0" smtClean="0">
                        <a:solidFill>
                          <a:schemeClr val="tx1"/>
                        </a:solidFill>
                        <a:latin typeface="+mn-lt"/>
                      </a:endParaRPr>
                    </a:p>
                    <a:p>
                      <a:pPr algn="ctr"/>
                      <a:r>
                        <a:rPr lang="en-GB" sz="1100" b="0" i="0" dirty="0" smtClean="0">
                          <a:solidFill>
                            <a:schemeClr val="tx1"/>
                          </a:solidFill>
                          <a:latin typeface="+mn-lt"/>
                        </a:rPr>
                        <a:t>Each carbon</a:t>
                      </a:r>
                      <a:r>
                        <a:rPr lang="en-GB" sz="1100" b="0" i="0" baseline="0" dirty="0" smtClean="0">
                          <a:solidFill>
                            <a:schemeClr val="tx1"/>
                          </a:solidFill>
                          <a:latin typeface="+mn-lt"/>
                        </a:rPr>
                        <a:t> atom is bonded to four others</a:t>
                      </a:r>
                      <a:endParaRPr lang="en-GB" sz="1100" b="0" i="0" dirty="0">
                        <a:solidFill>
                          <a:schemeClr val="tx1"/>
                        </a:solidFill>
                        <a:latin typeface="+mn-lt"/>
                      </a:endParaRPr>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rowSpan="3">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endParaRPr lang="en-GB" sz="10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Very hard.</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Rigid structure.</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0"/>
                  </a:ext>
                </a:extLst>
              </a:tr>
              <a:tr h="478300">
                <a:tc vMerge="1">
                  <a:txBody>
                    <a:bodyPr/>
                    <a:lstStyle/>
                    <a:p>
                      <a:endParaRPr lang="en-GB"/>
                    </a:p>
                  </a:txBody>
                  <a:tcPr/>
                </a:tc>
                <a:tc vMerge="1">
                  <a:txBody>
                    <a:bodyPr/>
                    <a:lstStyle/>
                    <a:p>
                      <a:endParaRPr lang="en-GB"/>
                    </a:p>
                  </a:txBody>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Very high melting point.</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Strong covalent bonds.</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1"/>
                  </a:ext>
                </a:extLst>
              </a:tr>
              <a:tr h="478299">
                <a:tc vMerge="1">
                  <a:txBody>
                    <a:bodyPr/>
                    <a:lstStyle/>
                    <a:p>
                      <a:endParaRPr lang="en-GB"/>
                    </a:p>
                  </a:txBody>
                  <a:tcPr/>
                </a:tc>
                <a:tc vMerge="1">
                  <a:txBody>
                    <a:bodyPr/>
                    <a:lstStyle/>
                    <a:p>
                      <a:endParaRPr lang="en-GB"/>
                    </a:p>
                  </a:txBody>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Does not conduct electricity.</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dirty="0" smtClean="0"/>
                        <a:t>No delocalised electrons.</a:t>
                      </a:r>
                      <a:endParaRPr lang="en-GB" sz="1100" b="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2"/>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59308305"/>
              </p:ext>
            </p:extLst>
          </p:nvPr>
        </p:nvGraphicFramePr>
        <p:xfrm>
          <a:off x="216374" y="2222953"/>
          <a:ext cx="4819707" cy="2412492"/>
        </p:xfrm>
        <a:graphic>
          <a:graphicData uri="http://schemas.openxmlformats.org/drawingml/2006/table">
            <a:tbl>
              <a:tblPr firstRow="1" bandRow="1"/>
              <a:tblGrid>
                <a:gridCol w="986455">
                  <a:extLst>
                    <a:ext uri="{9D8B030D-6E8A-4147-A177-3AD203B41FA5}">
                      <a16:colId xmlns:a16="http://schemas.microsoft.com/office/drawing/2014/main" val="20000"/>
                    </a:ext>
                  </a:extLst>
                </a:gridCol>
                <a:gridCol w="1120137">
                  <a:extLst>
                    <a:ext uri="{9D8B030D-6E8A-4147-A177-3AD203B41FA5}">
                      <a16:colId xmlns:a16="http://schemas.microsoft.com/office/drawing/2014/main" val="20001"/>
                    </a:ext>
                  </a:extLst>
                </a:gridCol>
                <a:gridCol w="1528456">
                  <a:extLst>
                    <a:ext uri="{9D8B030D-6E8A-4147-A177-3AD203B41FA5}">
                      <a16:colId xmlns:a16="http://schemas.microsoft.com/office/drawing/2014/main" val="20002"/>
                    </a:ext>
                  </a:extLst>
                </a:gridCol>
                <a:gridCol w="1184659">
                  <a:extLst>
                    <a:ext uri="{9D8B030D-6E8A-4147-A177-3AD203B41FA5}">
                      <a16:colId xmlns:a16="http://schemas.microsoft.com/office/drawing/2014/main" val="20003"/>
                    </a:ext>
                  </a:extLst>
                </a:gridCol>
              </a:tblGrid>
              <a:tr h="428974">
                <a:tc rowSpan="3">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000" b="1" i="0" dirty="0" smtClean="0">
                          <a:solidFill>
                            <a:schemeClr val="tx1"/>
                          </a:solidFill>
                        </a:rPr>
                        <a:t>Graphite</a:t>
                      </a:r>
                    </a:p>
                    <a:p>
                      <a:pPr algn="ctr"/>
                      <a:endParaRPr lang="en-GB" sz="1000" b="0" i="0" dirty="0" smtClean="0">
                        <a:solidFill>
                          <a:schemeClr val="tx1"/>
                        </a:solidFill>
                      </a:endParaRPr>
                    </a:p>
                    <a:p>
                      <a:pPr algn="ctr"/>
                      <a:r>
                        <a:rPr lang="en-GB" sz="1100" b="0" i="0" dirty="0" smtClean="0">
                          <a:solidFill>
                            <a:schemeClr val="tx1"/>
                          </a:solidFill>
                        </a:rPr>
                        <a:t>Each carbon</a:t>
                      </a:r>
                      <a:r>
                        <a:rPr lang="en-GB" sz="1100" b="0" i="0" baseline="0" dirty="0" smtClean="0">
                          <a:solidFill>
                            <a:schemeClr val="tx1"/>
                          </a:solidFill>
                        </a:rPr>
                        <a:t> atom is bonded to three others forming layers of hexagonal rings with no covalent bonds between the layers</a:t>
                      </a:r>
                      <a:endParaRPr lang="en-GB" sz="1100" b="0" i="0" dirty="0">
                        <a:solidFill>
                          <a:schemeClr val="tx1"/>
                        </a:solidFill>
                      </a:endParaRPr>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rowSpan="3">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endParaRPr lang="en-GB" sz="1000" b="0" dirty="0"/>
                    </a:p>
                  </a:txBody>
                  <a:tcPr marL="96012" marR="96012" marT="48006" marB="48006" anchor="ctr">
                    <a:lnL w="12700" cmpd="sng">
                      <a:solidFill>
                        <a:sysClr val="windowText" lastClr="000000"/>
                      </a:solidFill>
                    </a:lnL>
                    <a:lnR w="12700" cap="flat" cmpd="sng" algn="ctr">
                      <a:solidFill>
                        <a:sysClr val="windowText" lastClr="000000"/>
                      </a:solidFill>
                      <a:prstDash val="solid"/>
                      <a:round/>
                      <a:headEnd type="none" w="med" len="med"/>
                      <a:tailEnd type="none" w="med" len="med"/>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p>
                      <a:pPr algn="ctr"/>
                      <a:r>
                        <a:rPr lang="en-GB" sz="1100" b="0" i="0" dirty="0" smtClean="0"/>
                        <a:t>Slippery.</a:t>
                      </a:r>
                      <a:endParaRPr lang="en-GB" sz="1100" b="0" i="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i="0" dirty="0" smtClean="0"/>
                        <a:t>Layers can slide over each other.</a:t>
                      </a:r>
                      <a:endParaRPr lang="en-GB" sz="1100" b="0" i="0" dirty="0"/>
                    </a:p>
                  </a:txBody>
                  <a:tcPr marL="96012" marR="96012" marT="48006" marB="48006" anchor="ct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0"/>
                  </a:ext>
                </a:extLst>
              </a:tr>
              <a:tr h="394716">
                <a:tc vMerge="1">
                  <a:txBody>
                    <a:bodyPr/>
                    <a:lstStyle/>
                    <a:p>
                      <a:endParaRPr lang="en-GB"/>
                    </a:p>
                  </a:txBody>
                  <a:tcPr/>
                </a:tc>
                <a:tc vMerge="1">
                  <a:txBody>
                    <a:bodyPr/>
                    <a:lstStyle/>
                    <a:p>
                      <a:endParaRPr lang="en-GB"/>
                    </a:p>
                  </a:txBody>
                  <a:tcPr/>
                </a:tc>
                <a:tc>
                  <a:txBody>
                    <a:bodyPr/>
                    <a:lstStyle/>
                    <a:p>
                      <a:pPr algn="ctr"/>
                      <a:r>
                        <a:rPr lang="en-GB" sz="1100" b="0" i="0" dirty="0" smtClean="0"/>
                        <a:t>Very high melting point.</a:t>
                      </a:r>
                      <a:endParaRPr lang="en-GB" sz="1100" b="0" i="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i="0" dirty="0" smtClean="0"/>
                        <a:t>Strong covalent bonds.</a:t>
                      </a:r>
                      <a:endParaRPr lang="en-GB" sz="1100" b="0" i="0" dirty="0"/>
                    </a:p>
                  </a:txBody>
                  <a:tcPr marL="96012" marR="96012" marT="48006" marB="48006" anchor="ct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1"/>
                  </a:ext>
                </a:extLst>
              </a:tr>
              <a:tr h="653608">
                <a:tc vMerge="1">
                  <a:txBody>
                    <a:bodyPr/>
                    <a:lstStyle/>
                    <a:p>
                      <a:endParaRPr lang="en-GB"/>
                    </a:p>
                  </a:txBody>
                  <a:tcPr/>
                </a:tc>
                <a:tc vMerge="1">
                  <a:txBody>
                    <a:bodyPr/>
                    <a:lstStyle/>
                    <a:p>
                      <a:endParaRPr lang="en-GB"/>
                    </a:p>
                  </a:txBody>
                  <a:tcPr/>
                </a:tc>
                <a:tc>
                  <a:txBody>
                    <a:bodyPr/>
                    <a:lstStyle/>
                    <a:p>
                      <a:pPr algn="ctr"/>
                      <a:r>
                        <a:rPr lang="en-GB" sz="1100" b="0" i="0" dirty="0" smtClean="0"/>
                        <a:t>Does conduct electricity.</a:t>
                      </a:r>
                      <a:endParaRPr lang="en-GB" sz="1100" b="0" i="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100" b="0" i="0" dirty="0" smtClean="0"/>
                        <a:t>Delocalised electrons between layers.</a:t>
                      </a:r>
                      <a:endParaRPr lang="en-GB" sz="1100" b="0" i="0" dirty="0"/>
                    </a:p>
                  </a:txBody>
                  <a:tcPr marL="96012" marR="96012" marT="48006" marB="48006" anchor="ct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CCFFFF"/>
                    </a:solidFill>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303472864"/>
              </p:ext>
            </p:extLst>
          </p:nvPr>
        </p:nvGraphicFramePr>
        <p:xfrm>
          <a:off x="6471798" y="4161895"/>
          <a:ext cx="6022171" cy="1947767"/>
        </p:xfrm>
        <a:graphic>
          <a:graphicData uri="http://schemas.openxmlformats.org/drawingml/2006/table">
            <a:tbl>
              <a:tblPr firstRow="1" bandRow="1"/>
              <a:tblGrid>
                <a:gridCol w="977167">
                  <a:extLst>
                    <a:ext uri="{9D8B030D-6E8A-4147-A177-3AD203B41FA5}">
                      <a16:colId xmlns:a16="http://schemas.microsoft.com/office/drawing/2014/main" val="20000"/>
                    </a:ext>
                  </a:extLst>
                </a:gridCol>
                <a:gridCol w="1835736">
                  <a:extLst>
                    <a:ext uri="{9D8B030D-6E8A-4147-A177-3AD203B41FA5}">
                      <a16:colId xmlns:a16="http://schemas.microsoft.com/office/drawing/2014/main" val="20001"/>
                    </a:ext>
                  </a:extLst>
                </a:gridCol>
                <a:gridCol w="1541174">
                  <a:extLst>
                    <a:ext uri="{9D8B030D-6E8A-4147-A177-3AD203B41FA5}">
                      <a16:colId xmlns:a16="http://schemas.microsoft.com/office/drawing/2014/main" val="20002"/>
                    </a:ext>
                  </a:extLst>
                </a:gridCol>
                <a:gridCol w="1668094">
                  <a:extLst>
                    <a:ext uri="{9D8B030D-6E8A-4147-A177-3AD203B41FA5}">
                      <a16:colId xmlns:a16="http://schemas.microsoft.com/office/drawing/2014/main" val="20003"/>
                    </a:ext>
                  </a:extLst>
                </a:gridCol>
              </a:tblGrid>
              <a:tr h="599420">
                <a:tc gridSpan="4">
                  <a:txBody>
                    <a:bodyPr/>
                    <a:lstStyle/>
                    <a:p>
                      <a:pPr algn="l"/>
                      <a:r>
                        <a:rPr lang="en-GB" sz="1400" b="1" i="0" dirty="0" smtClean="0"/>
                        <a:t>3.</a:t>
                      </a:r>
                      <a:r>
                        <a:rPr lang="en-GB" sz="1400" b="1" i="0" baseline="0" dirty="0" smtClean="0"/>
                        <a:t> Other carbon based molecules</a:t>
                      </a:r>
                      <a:endParaRPr lang="en-GB" sz="1400" b="1" i="0" dirty="0"/>
                    </a:p>
                  </a:txBody>
                  <a:tcPr marL="96012" marR="96012" marT="48006" marB="48006" anchor="ctr">
                    <a:lnL w="12700" cmpd="sng">
                      <a:solidFill>
                        <a:sysClr val="windowText" lastClr="000000"/>
                      </a:solidFill>
                    </a:lnL>
                    <a:lnR w="12700" cap="flat" cmpd="sng" algn="ctr">
                      <a:solidFill>
                        <a:sysClr val="windowText" lastClr="000000"/>
                      </a:solidFill>
                      <a:prstDash val="solid"/>
                      <a:round/>
                      <a:headEnd type="none" w="med" len="med"/>
                      <a:tailEnd type="none" w="med" len="med"/>
                    </a:lnR>
                    <a:lnT w="12700" cmpd="sng">
                      <a:solidFill>
                        <a:sysClr val="windowText" lastClr="000000"/>
                      </a:solidFill>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hMerge="1">
                  <a:txBody>
                    <a:bodyPr/>
                    <a:lstStyle/>
                    <a:p>
                      <a:pPr algn="ctr"/>
                      <a:endParaRPr lang="en-GB" sz="1200" b="0" i="0" dirty="0" smtClean="0">
                        <a:solidFill>
                          <a:schemeClr val="accent2">
                            <a:lumMod val="75000"/>
                          </a:schemeClr>
                        </a:solidFill>
                      </a:endParaRPr>
                    </a:p>
                  </a:txBody>
                  <a:tcPr marL="96012" marR="96012" marT="48006" marB="48006"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tc hMerge="1">
                  <a:txBody>
                    <a:bodyPr/>
                    <a:lstStyle/>
                    <a:p>
                      <a:pPr algn="ctr"/>
                      <a:endParaRPr lang="en-GB" sz="1200" b="0" i="0" dirty="0"/>
                    </a:p>
                  </a:txBody>
                  <a:tcPr marL="96012" marR="96012" marT="48006" marB="48006"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tc hMerge="1">
                  <a:txBody>
                    <a:bodyPr/>
                    <a:lstStyle/>
                    <a:p>
                      <a:pPr algn="ctr"/>
                      <a:endParaRPr lang="en-GB" sz="1200" b="0" i="0" dirty="0"/>
                    </a:p>
                  </a:txBody>
                  <a:tcPr marL="96012" marR="96012" marT="48006" marB="48006" anchor="ct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758126685"/>
                  </a:ext>
                </a:extLst>
              </a:tr>
              <a:tr h="599420">
                <a:tc rowSpan="2">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1" i="0" dirty="0" smtClean="0"/>
                        <a:t>Graphene</a:t>
                      </a:r>
                      <a:endParaRPr lang="en-GB" sz="1200" b="1" i="0" dirty="0"/>
                    </a:p>
                  </a:txBody>
                  <a:tcPr marL="96012" marR="96012" marT="48006" marB="48006" anchor="ctr">
                    <a:lnL w="12700" cmpd="sng">
                      <a:solidFill>
                        <a:sysClr val="windowText" lastClr="000000"/>
                      </a:solidFill>
                    </a:lnL>
                    <a:lnR w="12700" cmpd="sng">
                      <a:solidFill>
                        <a:sysClr val="windowText" lastClr="000000"/>
                      </a:solidFill>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solidFill>
                      <a:srgbClr val="FFC000"/>
                    </a:solidFill>
                  </a:tcPr>
                </a:tc>
                <a:tc rowSpan="2">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endParaRPr lang="en-GB" sz="1200" b="0" i="0" dirty="0" smtClean="0">
                        <a:solidFill>
                          <a:schemeClr val="accent2">
                            <a:lumMod val="75000"/>
                          </a:schemeClr>
                        </a:solidFill>
                      </a:endParaRPr>
                    </a:p>
                    <a:p>
                      <a:pPr algn="ctr"/>
                      <a:endParaRPr lang="en-GB" sz="1200" b="0" i="0" dirty="0" smtClean="0">
                        <a:solidFill>
                          <a:schemeClr val="accent2">
                            <a:lumMod val="75000"/>
                          </a:schemeClr>
                        </a:solidFill>
                      </a:endParaRPr>
                    </a:p>
                    <a:p>
                      <a:pPr algn="ctr"/>
                      <a:endParaRPr lang="en-GB" sz="1200" b="0" i="0" dirty="0" smtClean="0">
                        <a:solidFill>
                          <a:schemeClr val="accent2">
                            <a:lumMod val="75000"/>
                          </a:schemeClr>
                        </a:solidFill>
                      </a:endParaRPr>
                    </a:p>
                    <a:p>
                      <a:pPr algn="ctr"/>
                      <a:endParaRPr lang="en-GB" sz="1200" b="0" i="0" dirty="0" smtClean="0">
                        <a:solidFill>
                          <a:schemeClr val="accent2">
                            <a:lumMod val="75000"/>
                          </a:schemeClr>
                        </a:solidFill>
                      </a:endParaRPr>
                    </a:p>
                    <a:p>
                      <a:pPr algn="ctr"/>
                      <a:endParaRPr lang="en-GB" sz="1200" b="0" i="0" dirty="0" smtClean="0">
                        <a:solidFill>
                          <a:schemeClr val="accent2">
                            <a:lumMod val="75000"/>
                          </a:schemeClr>
                        </a:solidFill>
                      </a:endParaRPr>
                    </a:p>
                  </a:txBody>
                  <a:tcPr marL="96012" marR="96012" marT="48006" marB="48006" anchor="ctr">
                    <a:lnL w="12700" cmpd="sng">
                      <a:solidFill>
                        <a:sysClr val="windowText" lastClr="000000"/>
                      </a:solidFill>
                    </a:lnL>
                    <a:lnR w="12700" cmpd="sng">
                      <a:solidFill>
                        <a:sysClr val="windowText" lastClr="000000"/>
                      </a:solidFill>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solidFill>
                      <a:srgbClr val="FFC000"/>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0" i="0" dirty="0" smtClean="0"/>
                        <a:t>Excellent conductor.</a:t>
                      </a:r>
                      <a:endParaRPr lang="en-GB" sz="1200" b="0" i="0" dirty="0"/>
                    </a:p>
                  </a:txBody>
                  <a:tcPr marL="96012" marR="96012" marT="48006" marB="48006" anchor="ctr">
                    <a:lnL w="12700" cmpd="sng">
                      <a:solidFill>
                        <a:sysClr val="windowText" lastClr="000000"/>
                      </a:solidFill>
                    </a:lnL>
                    <a:lnR w="12700" cmpd="sng">
                      <a:solidFill>
                        <a:sysClr val="windowText" lastClr="000000"/>
                      </a:solidFill>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solidFill>
                      <a:srgbClr val="FFC000"/>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0" i="0" dirty="0" smtClean="0"/>
                        <a:t>Contains delocalised electrons.</a:t>
                      </a:r>
                      <a:endParaRPr lang="en-GB" sz="1200" b="0" i="0" dirty="0"/>
                    </a:p>
                  </a:txBody>
                  <a:tcPr marL="96012" marR="96012" marT="48006" marB="48006" anchor="ctr">
                    <a:lnL w="12700" cmpd="sng">
                      <a:solidFill>
                        <a:sysClr val="windowText" lastClr="000000"/>
                      </a:solidFill>
                    </a:lnL>
                    <a:lnR w="12700" cmpd="sng">
                      <a:solidFill>
                        <a:sysClr val="windowText" lastClr="000000"/>
                      </a:solidFill>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0000"/>
                  </a:ext>
                </a:extLst>
              </a:tr>
              <a:tr h="748927">
                <a:tc vMerge="1">
                  <a:txBody>
                    <a:bodyPr/>
                    <a:lstStyle/>
                    <a:p>
                      <a:endParaRPr lang="en-GB"/>
                    </a:p>
                  </a:txBody>
                  <a:tcPr/>
                </a:tc>
                <a:tc vMerge="1">
                  <a:txBody>
                    <a:bodyPr/>
                    <a:lstStyle/>
                    <a:p>
                      <a:endParaRPr lang="en-GB"/>
                    </a:p>
                  </a:txBody>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0" i="0" dirty="0" smtClean="0"/>
                        <a:t>Very strong.</a:t>
                      </a:r>
                      <a:endParaRPr lang="en-GB" sz="1200" b="0" i="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0" i="0" dirty="0" smtClean="0"/>
                        <a:t>Contains strong covalent bonds.</a:t>
                      </a:r>
                      <a:endParaRPr lang="en-GB" sz="1200" b="0" i="0"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0001"/>
                  </a:ext>
                </a:extLst>
              </a:tr>
            </a:tbl>
          </a:graphicData>
        </a:graphic>
      </p:graphicFrame>
      <p:pic>
        <p:nvPicPr>
          <p:cNvPr id="8" name="Picture 7"/>
          <p:cNvPicPr>
            <a:picLocks noChangeAspect="1"/>
          </p:cNvPicPr>
          <p:nvPr/>
        </p:nvPicPr>
        <p:blipFill>
          <a:blip r:embed="rId2"/>
          <a:stretch>
            <a:fillRect/>
          </a:stretch>
        </p:blipFill>
        <p:spPr>
          <a:xfrm>
            <a:off x="1314573" y="959190"/>
            <a:ext cx="967809" cy="920212"/>
          </a:xfrm>
          <a:prstGeom prst="rect">
            <a:avLst/>
          </a:prstGeom>
        </p:spPr>
      </p:pic>
      <p:pic>
        <p:nvPicPr>
          <p:cNvPr id="9" name="Picture 8"/>
          <p:cNvPicPr>
            <a:picLocks noChangeAspect="1"/>
          </p:cNvPicPr>
          <p:nvPr/>
        </p:nvPicPr>
        <p:blipFill>
          <a:blip r:embed="rId3"/>
          <a:stretch>
            <a:fillRect/>
          </a:stretch>
        </p:blipFill>
        <p:spPr>
          <a:xfrm>
            <a:off x="1250065" y="2744566"/>
            <a:ext cx="1032317" cy="1032317"/>
          </a:xfrm>
          <a:prstGeom prst="rect">
            <a:avLst/>
          </a:prstGeom>
        </p:spPr>
      </p:pic>
      <p:pic>
        <p:nvPicPr>
          <p:cNvPr id="10" name="Picture 9"/>
          <p:cNvPicPr>
            <a:picLocks noChangeAspect="1"/>
          </p:cNvPicPr>
          <p:nvPr/>
        </p:nvPicPr>
        <p:blipFill>
          <a:blip r:embed="rId4"/>
          <a:stretch>
            <a:fillRect/>
          </a:stretch>
        </p:blipFill>
        <p:spPr>
          <a:xfrm>
            <a:off x="7813943" y="4891170"/>
            <a:ext cx="1018465" cy="489216"/>
          </a:xfrm>
          <a:prstGeom prst="rect">
            <a:avLst/>
          </a:prstGeom>
        </p:spPr>
      </p:pic>
      <p:graphicFrame>
        <p:nvGraphicFramePr>
          <p:cNvPr id="11" name="Table 10"/>
          <p:cNvGraphicFramePr>
            <a:graphicFrameLocks noGrp="1"/>
          </p:cNvGraphicFramePr>
          <p:nvPr>
            <p:extLst>
              <p:ext uri="{D42A27DB-BD31-4B8C-83A1-F6EECF244321}">
                <p14:modId xmlns:p14="http://schemas.microsoft.com/office/powerpoint/2010/main" val="3518841361"/>
              </p:ext>
            </p:extLst>
          </p:nvPr>
        </p:nvGraphicFramePr>
        <p:xfrm>
          <a:off x="6458674" y="6223639"/>
          <a:ext cx="6035295" cy="1368171"/>
        </p:xfrm>
        <a:graphic>
          <a:graphicData uri="http://schemas.openxmlformats.org/drawingml/2006/table">
            <a:tbl>
              <a:tblPr firstRow="1" bandRow="1"/>
              <a:tblGrid>
                <a:gridCol w="1362182">
                  <a:extLst>
                    <a:ext uri="{9D8B030D-6E8A-4147-A177-3AD203B41FA5}">
                      <a16:colId xmlns:a16="http://schemas.microsoft.com/office/drawing/2014/main" val="20000"/>
                    </a:ext>
                  </a:extLst>
                </a:gridCol>
                <a:gridCol w="1394128">
                  <a:extLst>
                    <a:ext uri="{9D8B030D-6E8A-4147-A177-3AD203B41FA5}">
                      <a16:colId xmlns:a16="http://schemas.microsoft.com/office/drawing/2014/main" val="20001"/>
                    </a:ext>
                  </a:extLst>
                </a:gridCol>
                <a:gridCol w="3278985">
                  <a:extLst>
                    <a:ext uri="{9D8B030D-6E8A-4147-A177-3AD203B41FA5}">
                      <a16:colId xmlns:a16="http://schemas.microsoft.com/office/drawing/2014/main" val="20003"/>
                    </a:ext>
                  </a:extLst>
                </a:gridCol>
              </a:tblGrid>
              <a:tr h="1368171">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1" dirty="0" smtClean="0"/>
                        <a:t>Fullerenes</a:t>
                      </a:r>
                      <a:endParaRPr lang="en-GB" sz="1200" b="1" dirty="0"/>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endParaRPr lang="en-GB" sz="1200" b="1" i="1" dirty="0">
                        <a:solidFill>
                          <a:schemeClr val="accent2">
                            <a:lumMod val="75000"/>
                          </a:schemeClr>
                        </a:solidFill>
                      </a:endParaRPr>
                    </a:p>
                  </a:txBody>
                  <a:tcPr marL="96012" marR="96012" marT="48006" marB="480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tc>
                  <a:txBody>
                    <a:bodyPr/>
                    <a:lstStyle>
                      <a:lvl1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1pPr>
                      <a:lvl2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2pPr>
                      <a:lvl3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3pPr>
                      <a:lvl4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4pPr>
                      <a:lvl5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5pPr>
                      <a:lvl6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6pPr>
                      <a:lvl7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7pPr>
                      <a:lvl8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8pPr>
                      <a:lvl9pPr marR="0" algn="l" rtl="0">
                        <a:lnSpc>
                          <a:spcPct val="100000"/>
                        </a:lnSpc>
                        <a:spcBef>
                          <a:spcPts val="0"/>
                        </a:spcBef>
                        <a:spcAft>
                          <a:spcPts val="0"/>
                        </a:spcAft>
                        <a:buNone/>
                        <a:defRPr sz="1400" b="0" i="0" u="none" strike="noStrike" cap="none">
                          <a:solidFill>
                            <a:schemeClr val="tx1"/>
                          </a:solidFill>
                          <a:latin typeface="Calibri" panose="020F0502020204030204"/>
                          <a:sym typeface="Arial"/>
                        </a:defRPr>
                      </a:lvl9pPr>
                    </a:lstStyle>
                    <a:p>
                      <a:pPr algn="ctr"/>
                      <a:r>
                        <a:rPr lang="en-GB" sz="1200" b="0" dirty="0" smtClean="0">
                          <a:latin typeface="+mn-lt"/>
                        </a:rPr>
                        <a:t>Hexagonal rings of carbon atoms with hollow shapes. Can also have rings of five (pentagonal) or seven (heptagonal) carbon atoms.</a:t>
                      </a:r>
                      <a:endParaRPr lang="en-GB" sz="1200" b="0" dirty="0">
                        <a:latin typeface="+mn-lt"/>
                      </a:endParaRPr>
                    </a:p>
                  </a:txBody>
                  <a:tcPr marL="96012" marR="96012" marT="48006" marB="48006" anchor="ct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5"/>
          <a:stretch>
            <a:fillRect/>
          </a:stretch>
        </p:blipFill>
        <p:spPr>
          <a:xfrm>
            <a:off x="7940340" y="6493720"/>
            <a:ext cx="1018464" cy="629567"/>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3325807159"/>
              </p:ext>
            </p:extLst>
          </p:nvPr>
        </p:nvGraphicFramePr>
        <p:xfrm>
          <a:off x="6471796" y="7643021"/>
          <a:ext cx="6022172" cy="1751076"/>
        </p:xfrm>
        <a:graphic>
          <a:graphicData uri="http://schemas.openxmlformats.org/drawingml/2006/table">
            <a:tbl>
              <a:tblPr firstRow="1" bandRow="1">
                <a:tableStyleId>{5940675A-B579-460E-94D1-54222C63F5DA}</a:tableStyleId>
              </a:tblPr>
              <a:tblGrid>
                <a:gridCol w="1190645">
                  <a:extLst>
                    <a:ext uri="{9D8B030D-6E8A-4147-A177-3AD203B41FA5}">
                      <a16:colId xmlns:a16="http://schemas.microsoft.com/office/drawing/2014/main" val="20000"/>
                    </a:ext>
                  </a:extLst>
                </a:gridCol>
                <a:gridCol w="1099594">
                  <a:extLst>
                    <a:ext uri="{9D8B030D-6E8A-4147-A177-3AD203B41FA5}">
                      <a16:colId xmlns:a16="http://schemas.microsoft.com/office/drawing/2014/main" val="20001"/>
                    </a:ext>
                  </a:extLst>
                </a:gridCol>
                <a:gridCol w="1144453">
                  <a:extLst>
                    <a:ext uri="{9D8B030D-6E8A-4147-A177-3AD203B41FA5}">
                      <a16:colId xmlns:a16="http://schemas.microsoft.com/office/drawing/2014/main" val="20002"/>
                    </a:ext>
                  </a:extLst>
                </a:gridCol>
                <a:gridCol w="1218822">
                  <a:extLst>
                    <a:ext uri="{9D8B030D-6E8A-4147-A177-3AD203B41FA5}">
                      <a16:colId xmlns:a16="http://schemas.microsoft.com/office/drawing/2014/main" val="20003"/>
                    </a:ext>
                  </a:extLst>
                </a:gridCol>
                <a:gridCol w="1368658">
                  <a:extLst>
                    <a:ext uri="{9D8B030D-6E8A-4147-A177-3AD203B41FA5}">
                      <a16:colId xmlns:a16="http://schemas.microsoft.com/office/drawing/2014/main" val="20004"/>
                    </a:ext>
                  </a:extLst>
                </a:gridCol>
              </a:tblGrid>
              <a:tr h="394716">
                <a:tc rowSpan="3">
                  <a:txBody>
                    <a:bodyPr/>
                    <a:lstStyle/>
                    <a:p>
                      <a:pPr algn="ctr"/>
                      <a:r>
                        <a:rPr lang="en-GB" sz="1200" b="1" i="0" dirty="0" smtClean="0"/>
                        <a:t>Carbon </a:t>
                      </a:r>
                    </a:p>
                    <a:p>
                      <a:pPr algn="ctr"/>
                      <a:r>
                        <a:rPr lang="en-GB" sz="1200" b="1" i="0" dirty="0" smtClean="0"/>
                        <a:t>nanotubes</a:t>
                      </a:r>
                      <a:endParaRPr lang="en-GB" sz="1200" b="1" i="0" dirty="0"/>
                    </a:p>
                  </a:txBody>
                  <a:tcPr marL="96012" marR="96012" marT="48006" marB="48006" anchor="ctr">
                    <a:solidFill>
                      <a:srgbClr val="FFC000"/>
                    </a:solidFill>
                  </a:tcPr>
                </a:tc>
                <a:tc rowSpan="3">
                  <a:txBody>
                    <a:bodyPr/>
                    <a:lstStyle/>
                    <a:p>
                      <a:pPr algn="ctr"/>
                      <a:endParaRPr lang="en-GB" sz="1000" b="0" i="1" dirty="0" smtClean="0">
                        <a:solidFill>
                          <a:schemeClr val="accent2">
                            <a:lumMod val="75000"/>
                          </a:schemeClr>
                        </a:solidFill>
                      </a:endParaRPr>
                    </a:p>
                    <a:p>
                      <a:pPr algn="ctr"/>
                      <a:endParaRPr lang="en-GB" sz="1000" b="0" i="1" dirty="0" smtClean="0">
                        <a:solidFill>
                          <a:schemeClr val="accent2">
                            <a:lumMod val="75000"/>
                          </a:schemeClr>
                        </a:solidFill>
                      </a:endParaRPr>
                    </a:p>
                    <a:p>
                      <a:pPr algn="ctr"/>
                      <a:endParaRPr lang="en-GB" sz="1000" b="0" i="1" dirty="0" smtClean="0">
                        <a:solidFill>
                          <a:schemeClr val="accent2">
                            <a:lumMod val="75000"/>
                          </a:schemeClr>
                        </a:solidFill>
                      </a:endParaRPr>
                    </a:p>
                    <a:p>
                      <a:pPr algn="ctr"/>
                      <a:endParaRPr lang="en-GB" sz="1000" b="0" i="1" dirty="0" smtClean="0">
                        <a:solidFill>
                          <a:schemeClr val="accent2">
                            <a:lumMod val="75000"/>
                          </a:schemeClr>
                        </a:solidFill>
                      </a:endParaRPr>
                    </a:p>
                    <a:p>
                      <a:pPr algn="ctr"/>
                      <a:endParaRPr lang="en-GB" sz="1000" b="0" i="1" dirty="0" smtClean="0">
                        <a:solidFill>
                          <a:schemeClr val="accent2">
                            <a:lumMod val="75000"/>
                          </a:schemeClr>
                        </a:solidFill>
                      </a:endParaRPr>
                    </a:p>
                  </a:txBody>
                  <a:tcPr marL="96012" marR="96012" marT="48006" marB="48006" anchor="ctr">
                    <a:solidFill>
                      <a:srgbClr val="FFC000"/>
                    </a:solidFill>
                  </a:tcPr>
                </a:tc>
                <a:tc rowSpan="3">
                  <a:txBody>
                    <a:bodyPr/>
                    <a:lstStyle/>
                    <a:p>
                      <a:pPr algn="ctr"/>
                      <a:endParaRPr lang="en-GB" sz="1200" b="0" dirty="0" smtClean="0"/>
                    </a:p>
                    <a:p>
                      <a:pPr algn="ctr"/>
                      <a:r>
                        <a:rPr lang="en-GB" sz="1200" b="0" i="0" dirty="0" smtClean="0">
                          <a:solidFill>
                            <a:schemeClr val="tx1"/>
                          </a:solidFill>
                        </a:rPr>
                        <a:t>Very thin and long cylindrical</a:t>
                      </a:r>
                      <a:r>
                        <a:rPr lang="en-GB" sz="1200" b="0" i="0" baseline="0" dirty="0" smtClean="0">
                          <a:solidFill>
                            <a:schemeClr val="tx1"/>
                          </a:solidFill>
                        </a:rPr>
                        <a:t> fullerenes</a:t>
                      </a:r>
                      <a:endParaRPr lang="en-GB" sz="1200" b="0" i="0" dirty="0">
                        <a:solidFill>
                          <a:schemeClr val="tx1"/>
                        </a:solidFill>
                      </a:endParaRPr>
                    </a:p>
                  </a:txBody>
                  <a:tcPr marL="96012" marR="96012" marT="48006" marB="48006" anchor="ctr">
                    <a:solidFill>
                      <a:srgbClr val="FFC000"/>
                    </a:solidFill>
                  </a:tcPr>
                </a:tc>
                <a:tc>
                  <a:txBody>
                    <a:bodyPr/>
                    <a:lstStyle/>
                    <a:p>
                      <a:pPr algn="ctr"/>
                      <a:r>
                        <a:rPr lang="en-GB" sz="1200" b="0" dirty="0" smtClean="0"/>
                        <a:t>Very conductive.</a:t>
                      </a:r>
                    </a:p>
                  </a:txBody>
                  <a:tcPr marL="96012" marR="96012" marT="48006" marB="48006">
                    <a:solidFill>
                      <a:srgbClr val="FFC000"/>
                    </a:solidFill>
                  </a:tcPr>
                </a:tc>
                <a:tc>
                  <a:txBody>
                    <a:bodyPr/>
                    <a:lstStyle/>
                    <a:p>
                      <a:pPr algn="ctr"/>
                      <a:r>
                        <a:rPr lang="en-GB" sz="1200" b="0" dirty="0" smtClean="0"/>
                        <a:t>Used in electronics industry.</a:t>
                      </a:r>
                      <a:endParaRPr lang="en-GB" sz="1200" b="0" dirty="0"/>
                    </a:p>
                  </a:txBody>
                  <a:tcPr marL="96012" marR="96012" marT="48006" marB="48006">
                    <a:solidFill>
                      <a:srgbClr val="FFC000"/>
                    </a:solidFill>
                  </a:tcPr>
                </a:tc>
                <a:extLst>
                  <a:ext uri="{0D108BD9-81ED-4DB2-BD59-A6C34878D82A}">
                    <a16:rowId xmlns:a16="http://schemas.microsoft.com/office/drawing/2014/main" val="10000"/>
                  </a:ext>
                </a:extLst>
              </a:tr>
              <a:tr h="484579">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0" dirty="0" smtClean="0"/>
                        <a:t>High tensile strength.</a:t>
                      </a:r>
                    </a:p>
                  </a:txBody>
                  <a:tcPr marL="96012" marR="96012" marT="48006" marB="48006">
                    <a:solidFill>
                      <a:srgbClr val="FFC000"/>
                    </a:solidFill>
                  </a:tcPr>
                </a:tc>
                <a:tc>
                  <a:txBody>
                    <a:bodyPr/>
                    <a:lstStyle/>
                    <a:p>
                      <a:pPr algn="ctr"/>
                      <a:r>
                        <a:rPr lang="en-GB" sz="1200" b="0" dirty="0" smtClean="0"/>
                        <a:t>Reinforcing composite materials.</a:t>
                      </a:r>
                      <a:endParaRPr lang="en-GB" sz="1200" b="0" dirty="0"/>
                    </a:p>
                  </a:txBody>
                  <a:tcPr marL="96012" marR="96012" marT="48006" marB="48006">
                    <a:solidFill>
                      <a:srgbClr val="FFC000"/>
                    </a:solidFill>
                  </a:tcPr>
                </a:tc>
                <a:extLst>
                  <a:ext uri="{0D108BD9-81ED-4DB2-BD59-A6C34878D82A}">
                    <a16:rowId xmlns:a16="http://schemas.microsoft.com/office/drawing/2014/main" val="10001"/>
                  </a:ext>
                </a:extLst>
              </a:tr>
              <a:tr h="585131">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r>
                        <a:rPr lang="en-GB" sz="1200" b="0" i="0" dirty="0" smtClean="0"/>
                        <a:t>Large surface area to volume ratio.</a:t>
                      </a:r>
                      <a:endParaRPr lang="en-GB" sz="1200" b="0" i="0" dirty="0"/>
                    </a:p>
                  </a:txBody>
                  <a:tcPr marL="96012" marR="96012" marT="48006" marB="48006">
                    <a:solidFill>
                      <a:srgbClr val="FFC000"/>
                    </a:solidFill>
                  </a:tcPr>
                </a:tc>
                <a:tc>
                  <a:txBody>
                    <a:bodyPr/>
                    <a:lstStyle/>
                    <a:p>
                      <a:pPr algn="ctr"/>
                      <a:r>
                        <a:rPr lang="en-GB" sz="1200" b="0" dirty="0" smtClean="0"/>
                        <a:t>Catalysts and lubricants.</a:t>
                      </a:r>
                      <a:endParaRPr lang="en-GB" sz="1200" b="0" dirty="0"/>
                    </a:p>
                  </a:txBody>
                  <a:tcPr marL="96012" marR="96012" marT="48006" marB="48006">
                    <a:solidFill>
                      <a:srgbClr val="FFC000"/>
                    </a:solidFill>
                  </a:tcPr>
                </a:tc>
                <a:extLst>
                  <a:ext uri="{0D108BD9-81ED-4DB2-BD59-A6C34878D82A}">
                    <a16:rowId xmlns:a16="http://schemas.microsoft.com/office/drawing/2014/main" val="10002"/>
                  </a:ext>
                </a:extLst>
              </a:tr>
            </a:tbl>
          </a:graphicData>
        </a:graphic>
      </p:graphicFrame>
      <p:pic>
        <p:nvPicPr>
          <p:cNvPr id="14" name="Picture 13"/>
          <p:cNvPicPr>
            <a:picLocks noChangeAspect="1"/>
          </p:cNvPicPr>
          <p:nvPr/>
        </p:nvPicPr>
        <p:blipFill>
          <a:blip r:embed="rId6"/>
          <a:stretch>
            <a:fillRect/>
          </a:stretch>
        </p:blipFill>
        <p:spPr>
          <a:xfrm>
            <a:off x="7813943" y="8141055"/>
            <a:ext cx="671259" cy="503444"/>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3511856610"/>
              </p:ext>
            </p:extLst>
          </p:nvPr>
        </p:nvGraphicFramePr>
        <p:xfrm>
          <a:off x="6207041" y="361027"/>
          <a:ext cx="6014731" cy="2690102"/>
        </p:xfrm>
        <a:graphic>
          <a:graphicData uri="http://schemas.openxmlformats.org/drawingml/2006/table">
            <a:tbl>
              <a:tblPr firstRow="1" bandRow="1">
                <a:tableStyleId>{5940675A-B579-460E-94D1-54222C63F5DA}</a:tableStyleId>
              </a:tblPr>
              <a:tblGrid>
                <a:gridCol w="1853311">
                  <a:extLst>
                    <a:ext uri="{9D8B030D-6E8A-4147-A177-3AD203B41FA5}">
                      <a16:colId xmlns:a16="http://schemas.microsoft.com/office/drawing/2014/main" val="20000"/>
                    </a:ext>
                  </a:extLst>
                </a:gridCol>
                <a:gridCol w="1922584">
                  <a:extLst>
                    <a:ext uri="{9D8B030D-6E8A-4147-A177-3AD203B41FA5}">
                      <a16:colId xmlns:a16="http://schemas.microsoft.com/office/drawing/2014/main" val="20001"/>
                    </a:ext>
                  </a:extLst>
                </a:gridCol>
                <a:gridCol w="2238836">
                  <a:extLst>
                    <a:ext uri="{9D8B030D-6E8A-4147-A177-3AD203B41FA5}">
                      <a16:colId xmlns:a16="http://schemas.microsoft.com/office/drawing/2014/main" val="20002"/>
                    </a:ext>
                  </a:extLst>
                </a:gridCol>
              </a:tblGrid>
              <a:tr h="564122">
                <a:tc gridSpan="3">
                  <a:txBody>
                    <a:bodyPr/>
                    <a:lstStyle/>
                    <a:p>
                      <a:pPr algn="l"/>
                      <a:r>
                        <a:rPr lang="en-GB" sz="1400" b="1" i="0" dirty="0" smtClean="0">
                          <a:solidFill>
                            <a:schemeClr val="tx1"/>
                          </a:solidFill>
                          <a:latin typeface="+mn-lt"/>
                        </a:rPr>
                        <a:t>2. Properties of small molecules</a:t>
                      </a:r>
                      <a:endParaRPr lang="en-GB" sz="1400" b="1" i="0" dirty="0">
                        <a:solidFill>
                          <a:schemeClr val="tx1"/>
                        </a:solidFill>
                        <a:latin typeface="+mn-lt"/>
                      </a:endParaRPr>
                    </a:p>
                  </a:txBody>
                  <a:tcPr marL="68580" marR="68580" marT="34290" marB="34290" anchor="ctr">
                    <a:solidFill>
                      <a:srgbClr val="CCFFCC"/>
                    </a:solidFill>
                  </a:tcPr>
                </a:tc>
                <a:tc hMerge="1">
                  <a:txBody>
                    <a:bodyPr/>
                    <a:lstStyle/>
                    <a:p>
                      <a:pPr algn="ctr"/>
                      <a:endParaRPr lang="en-GB" sz="1400" b="0" dirty="0"/>
                    </a:p>
                  </a:txBody>
                  <a:tcPr marL="68580" marR="68580" marT="34290" marB="34290">
                    <a:solidFill>
                      <a:srgbClr val="CCFFCC"/>
                    </a:solidFill>
                  </a:tcPr>
                </a:tc>
                <a:tc hMerge="1">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400" b="0" dirty="0"/>
                    </a:p>
                  </a:txBody>
                  <a:tcPr marL="68580" marR="68580" marT="34290" marB="34290" anchor="ctr">
                    <a:solidFill>
                      <a:srgbClr val="CCFFCC"/>
                    </a:solidFill>
                  </a:tcPr>
                </a:tc>
                <a:extLst>
                  <a:ext uri="{0D108BD9-81ED-4DB2-BD59-A6C34878D82A}">
                    <a16:rowId xmlns:a16="http://schemas.microsoft.com/office/drawing/2014/main" val="2057558035"/>
                  </a:ext>
                </a:extLst>
              </a:tr>
              <a:tr h="422424">
                <a:tc rowSpan="3">
                  <a:txBody>
                    <a:bodyPr/>
                    <a:lstStyle/>
                    <a:p>
                      <a:pPr algn="ctr"/>
                      <a:r>
                        <a:rPr lang="en-GB" sz="1400" b="0" i="0" dirty="0" smtClean="0">
                          <a:solidFill>
                            <a:schemeClr val="tx1"/>
                          </a:solidFill>
                          <a:latin typeface="+mn-lt"/>
                        </a:rPr>
                        <a:t>Covalent bonds in the molecule are strong but forces between molecules (intermolecular) are weak</a:t>
                      </a:r>
                      <a:endParaRPr lang="en-GB" sz="1400" b="0" i="0" dirty="0">
                        <a:solidFill>
                          <a:schemeClr val="tx1"/>
                        </a:solidFill>
                        <a:latin typeface="+mn-lt"/>
                      </a:endParaRPr>
                    </a:p>
                  </a:txBody>
                  <a:tcPr marL="68580" marR="68580" marT="34290" marB="34290" anchor="ctr">
                    <a:solidFill>
                      <a:srgbClr val="CCFFCC"/>
                    </a:solidFill>
                  </a:tcPr>
                </a:tc>
                <a:tc>
                  <a:txBody>
                    <a:bodyPr/>
                    <a:lstStyle/>
                    <a:p>
                      <a:pPr algn="ctr"/>
                      <a:r>
                        <a:rPr lang="en-GB" sz="1400" b="0" dirty="0" smtClean="0"/>
                        <a:t>Usually gases or liquids with ow melting and boiling points.</a:t>
                      </a:r>
                      <a:endParaRPr lang="en-GB" sz="1400" b="0" dirty="0"/>
                    </a:p>
                  </a:txBody>
                  <a:tcPr marL="68580" marR="68580" marT="34290" marB="34290">
                    <a:solidFill>
                      <a:srgbClr val="CCFFCC"/>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400" b="0" dirty="0" smtClean="0"/>
                        <a:t>Due</a:t>
                      </a:r>
                      <a:r>
                        <a:rPr lang="en-GB" sz="1400" b="0" baseline="0" dirty="0" smtClean="0"/>
                        <a:t> to having w</a:t>
                      </a:r>
                      <a:r>
                        <a:rPr lang="en-GB" sz="1400" b="0" dirty="0" smtClean="0"/>
                        <a:t>eak intermolecular forces that easily broken.</a:t>
                      </a:r>
                      <a:endParaRPr lang="en-GB" sz="1400" b="0" dirty="0"/>
                    </a:p>
                  </a:txBody>
                  <a:tcPr marL="68580" marR="68580" marT="34290" marB="34290" anchor="ctr">
                    <a:solidFill>
                      <a:srgbClr val="CCFFCC"/>
                    </a:solidFill>
                  </a:tcPr>
                </a:tc>
                <a:extLst>
                  <a:ext uri="{0D108BD9-81ED-4DB2-BD59-A6C34878D82A}">
                    <a16:rowId xmlns:a16="http://schemas.microsoft.com/office/drawing/2014/main" val="10000"/>
                  </a:ext>
                </a:extLst>
              </a:tr>
              <a:tr h="422424">
                <a:tc vMerge="1">
                  <a:txBody>
                    <a:bodyPr/>
                    <a:lstStyle/>
                    <a:p>
                      <a:endParaRPr lang="en-GB"/>
                    </a:p>
                  </a:txBody>
                  <a:tcPr/>
                </a:tc>
                <a:tc>
                  <a:txBody>
                    <a:bodyPr/>
                    <a:lstStyle/>
                    <a:p>
                      <a:pPr algn="ctr"/>
                      <a:r>
                        <a:rPr lang="en-GB" sz="1400" b="0" dirty="0" smtClean="0"/>
                        <a:t>Do not conduct electricity.</a:t>
                      </a:r>
                      <a:endParaRPr lang="en-GB" sz="1400" b="0" dirty="0"/>
                    </a:p>
                  </a:txBody>
                  <a:tcPr marL="68580" marR="68580" marT="34290" marB="34290">
                    <a:solidFill>
                      <a:srgbClr val="CCFFCC"/>
                    </a:solidFill>
                  </a:tcPr>
                </a:tc>
                <a:tc>
                  <a:txBody>
                    <a:bodyPr/>
                    <a:lstStyle/>
                    <a:p>
                      <a:pPr algn="ctr"/>
                      <a:r>
                        <a:rPr lang="en-GB" sz="1400" b="0" dirty="0" smtClean="0"/>
                        <a:t>Due to them molecules not having an overall</a:t>
                      </a:r>
                      <a:r>
                        <a:rPr lang="en-GB" sz="1400" b="0" baseline="0" dirty="0" smtClean="0"/>
                        <a:t> electrical charge.</a:t>
                      </a:r>
                      <a:endParaRPr lang="en-GB" sz="1400" b="0" dirty="0"/>
                    </a:p>
                  </a:txBody>
                  <a:tcPr marL="68580" marR="68580" marT="34290" marB="34290" anchor="ctr">
                    <a:solidFill>
                      <a:srgbClr val="CCFFCC"/>
                    </a:solidFill>
                  </a:tcPr>
                </a:tc>
                <a:extLst>
                  <a:ext uri="{0D108BD9-81ED-4DB2-BD59-A6C34878D82A}">
                    <a16:rowId xmlns:a16="http://schemas.microsoft.com/office/drawing/2014/main" val="10001"/>
                  </a:ext>
                </a:extLst>
              </a:tr>
              <a:tr h="240256">
                <a:tc vMerge="1">
                  <a:txBody>
                    <a:bodyPr/>
                    <a:lstStyle/>
                    <a:p>
                      <a:endParaRPr lang="en-GB"/>
                    </a:p>
                  </a:txBody>
                  <a:tcPr/>
                </a:tc>
                <a:tc>
                  <a:txBody>
                    <a:bodyPr/>
                    <a:lstStyle/>
                    <a:p>
                      <a:pPr algn="ctr"/>
                      <a:r>
                        <a:rPr lang="en-GB" sz="1400" b="0" dirty="0" smtClean="0"/>
                        <a:t>Larger molecules</a:t>
                      </a:r>
                      <a:r>
                        <a:rPr lang="en-GB" sz="1400" b="0" baseline="0" dirty="0" smtClean="0"/>
                        <a:t> have higher melting and boiling points.</a:t>
                      </a:r>
                      <a:endParaRPr lang="en-GB" sz="1400" b="0" dirty="0"/>
                    </a:p>
                  </a:txBody>
                  <a:tcPr marL="68580" marR="68580" marT="34290" marB="34290">
                    <a:solidFill>
                      <a:srgbClr val="CCFFCC"/>
                    </a:solidFill>
                  </a:tcPr>
                </a:tc>
                <a:tc>
                  <a:txBody>
                    <a:bodyPr/>
                    <a:lstStyle/>
                    <a:p>
                      <a:pPr algn="ctr"/>
                      <a:r>
                        <a:rPr lang="en-GB" sz="1400" b="0" dirty="0" smtClean="0"/>
                        <a:t>Intermolecular forces increase with the size of the molecules.</a:t>
                      </a:r>
                      <a:endParaRPr lang="en-GB" sz="1400" b="0" dirty="0"/>
                    </a:p>
                  </a:txBody>
                  <a:tcPr marL="68580" marR="68580" marT="34290" marB="34290">
                    <a:solidFill>
                      <a:srgbClr val="CCFFCC"/>
                    </a:solidFill>
                  </a:tcPr>
                </a:tc>
                <a:extLst>
                  <a:ext uri="{0D108BD9-81ED-4DB2-BD59-A6C34878D82A}">
                    <a16:rowId xmlns:a16="http://schemas.microsoft.com/office/drawing/2014/main" val="10002"/>
                  </a:ext>
                </a:extLst>
              </a:tr>
            </a:tbl>
          </a:graphicData>
        </a:graphic>
      </p:graphicFrame>
      <p:sp>
        <p:nvSpPr>
          <p:cNvPr id="16" name="TextBox 15"/>
          <p:cNvSpPr txBox="1"/>
          <p:nvPr/>
        </p:nvSpPr>
        <p:spPr>
          <a:xfrm>
            <a:off x="7593507" y="5420956"/>
            <a:ext cx="1459335" cy="646331"/>
          </a:xfrm>
          <a:prstGeom prst="rect">
            <a:avLst/>
          </a:prstGeom>
          <a:noFill/>
        </p:spPr>
        <p:txBody>
          <a:bodyPr wrap="square" rtlCol="0">
            <a:spAutoFit/>
          </a:bodyPr>
          <a:lstStyle/>
          <a:p>
            <a:pPr algn="ctr"/>
            <a:r>
              <a:rPr lang="en-GB" sz="1200" b="1" dirty="0" smtClean="0"/>
              <a:t>Single layer of graphite one atom thick</a:t>
            </a:r>
            <a:endParaRPr lang="en-GB" sz="1200" b="1" dirty="0"/>
          </a:p>
        </p:txBody>
      </p:sp>
      <p:sp>
        <p:nvSpPr>
          <p:cNvPr id="17" name="TextBox 16"/>
          <p:cNvSpPr txBox="1"/>
          <p:nvPr/>
        </p:nvSpPr>
        <p:spPr>
          <a:xfrm>
            <a:off x="5190096" y="3154951"/>
            <a:ext cx="1534795" cy="867930"/>
          </a:xfrm>
          <a:prstGeom prst="rect">
            <a:avLst/>
          </a:prstGeom>
          <a:solidFill>
            <a:srgbClr val="9999FF"/>
          </a:solidFill>
        </p:spPr>
        <p:txBody>
          <a:bodyPr wrap="square" rtlCol="0">
            <a:spAutoFit/>
          </a:bodyPr>
          <a:lstStyle/>
          <a:p>
            <a:r>
              <a:rPr lang="en-GB" dirty="0" smtClean="0"/>
              <a:t>Bonding</a:t>
            </a:r>
          </a:p>
          <a:p>
            <a:r>
              <a:rPr lang="en-GB" dirty="0" smtClean="0"/>
              <a:t>Spring 2</a:t>
            </a:r>
            <a:endParaRPr lang="en-GB" dirty="0"/>
          </a:p>
        </p:txBody>
      </p:sp>
      <p:graphicFrame>
        <p:nvGraphicFramePr>
          <p:cNvPr id="18" name="Table 17"/>
          <p:cNvGraphicFramePr>
            <a:graphicFrameLocks noGrp="1"/>
          </p:cNvGraphicFramePr>
          <p:nvPr>
            <p:extLst>
              <p:ext uri="{D42A27DB-BD31-4B8C-83A1-F6EECF244321}">
                <p14:modId xmlns:p14="http://schemas.microsoft.com/office/powerpoint/2010/main" val="1339155709"/>
              </p:ext>
            </p:extLst>
          </p:nvPr>
        </p:nvGraphicFramePr>
        <p:xfrm>
          <a:off x="148748" y="6008640"/>
          <a:ext cx="5944792" cy="3274255"/>
        </p:xfrm>
        <a:graphic>
          <a:graphicData uri="http://schemas.openxmlformats.org/drawingml/2006/table">
            <a:tbl>
              <a:tblPr firstRow="1" bandRow="1">
                <a:tableStyleId>{5940675A-B579-460E-94D1-54222C63F5DA}</a:tableStyleId>
              </a:tblPr>
              <a:tblGrid>
                <a:gridCol w="1951620">
                  <a:extLst>
                    <a:ext uri="{9D8B030D-6E8A-4147-A177-3AD203B41FA5}">
                      <a16:colId xmlns:a16="http://schemas.microsoft.com/office/drawing/2014/main" val="20000"/>
                    </a:ext>
                  </a:extLst>
                </a:gridCol>
                <a:gridCol w="2011575">
                  <a:extLst>
                    <a:ext uri="{9D8B030D-6E8A-4147-A177-3AD203B41FA5}">
                      <a16:colId xmlns:a16="http://schemas.microsoft.com/office/drawing/2014/main" val="20001"/>
                    </a:ext>
                  </a:extLst>
                </a:gridCol>
                <a:gridCol w="1981597">
                  <a:extLst>
                    <a:ext uri="{9D8B030D-6E8A-4147-A177-3AD203B41FA5}">
                      <a16:colId xmlns:a16="http://schemas.microsoft.com/office/drawing/2014/main" val="20002"/>
                    </a:ext>
                  </a:extLst>
                </a:gridCol>
              </a:tblGrid>
              <a:tr h="3274255">
                <a:tc>
                  <a:txBody>
                    <a:bodyPr/>
                    <a:lstStyle/>
                    <a:p>
                      <a:r>
                        <a:rPr lang="en-GB" sz="1400" dirty="0" smtClean="0"/>
                        <a:t>How to present covalent bonds</a:t>
                      </a:r>
                      <a:endParaRPr lang="en-GB" sz="1400" b="1" dirty="0"/>
                    </a:p>
                  </a:txBody>
                  <a:tcPr>
                    <a:solidFill>
                      <a:schemeClr val="tx2">
                        <a:lumMod val="60000"/>
                        <a:lumOff val="40000"/>
                      </a:schemeClr>
                    </a:solidFill>
                  </a:tcPr>
                </a:tc>
                <a:tc>
                  <a:txBody>
                    <a:bodyPr/>
                    <a:lstStyle/>
                    <a:p>
                      <a:endParaRPr lang="en-GB" sz="700" dirty="0"/>
                    </a:p>
                  </a:txBody>
                  <a:tcPr/>
                </a:tc>
                <a:tc>
                  <a:txBody>
                    <a:bodyPr/>
                    <a:lstStyle/>
                    <a:p>
                      <a:endParaRPr lang="en-GB" sz="700" dirty="0"/>
                    </a:p>
                  </a:txBody>
                  <a:tcPr/>
                </a:tc>
                <a:extLst>
                  <a:ext uri="{0D108BD9-81ED-4DB2-BD59-A6C34878D82A}">
                    <a16:rowId xmlns:a16="http://schemas.microsoft.com/office/drawing/2014/main" val="10000"/>
                  </a:ext>
                </a:extLst>
              </a:tr>
            </a:tbl>
          </a:graphicData>
        </a:graphic>
      </p:graphicFrame>
      <p:pic>
        <p:nvPicPr>
          <p:cNvPr id="19" name="Picture 18"/>
          <p:cNvPicPr>
            <a:picLocks noChangeAspect="1"/>
          </p:cNvPicPr>
          <p:nvPr/>
        </p:nvPicPr>
        <p:blipFill>
          <a:blip r:embed="rId7"/>
          <a:stretch>
            <a:fillRect/>
          </a:stretch>
        </p:blipFill>
        <p:spPr>
          <a:xfrm>
            <a:off x="2136597" y="6172017"/>
            <a:ext cx="1879333" cy="1176915"/>
          </a:xfrm>
          <a:prstGeom prst="rect">
            <a:avLst/>
          </a:prstGeom>
        </p:spPr>
      </p:pic>
      <p:pic>
        <p:nvPicPr>
          <p:cNvPr id="20" name="Picture 19"/>
          <p:cNvPicPr>
            <a:picLocks noChangeAspect="1"/>
          </p:cNvPicPr>
          <p:nvPr/>
        </p:nvPicPr>
        <p:blipFill>
          <a:blip r:embed="rId8"/>
          <a:stretch>
            <a:fillRect/>
          </a:stretch>
        </p:blipFill>
        <p:spPr>
          <a:xfrm>
            <a:off x="4279597" y="6259670"/>
            <a:ext cx="1584154" cy="546055"/>
          </a:xfrm>
          <a:prstGeom prst="rect">
            <a:avLst/>
          </a:prstGeom>
        </p:spPr>
      </p:pic>
      <p:sp>
        <p:nvSpPr>
          <p:cNvPr id="21" name="TextBox 20"/>
          <p:cNvSpPr txBox="1"/>
          <p:nvPr/>
        </p:nvSpPr>
        <p:spPr>
          <a:xfrm>
            <a:off x="2329933" y="7348932"/>
            <a:ext cx="1378974" cy="1384995"/>
          </a:xfrm>
          <a:prstGeom prst="rect">
            <a:avLst/>
          </a:prstGeom>
          <a:noFill/>
        </p:spPr>
        <p:txBody>
          <a:bodyPr wrap="square" rtlCol="0">
            <a:spAutoFit/>
          </a:bodyPr>
          <a:lstStyle/>
          <a:p>
            <a:r>
              <a:rPr lang="en-GB" sz="1400" b="1" dirty="0"/>
              <a:t>Dot and cross :</a:t>
            </a:r>
          </a:p>
          <a:p>
            <a:r>
              <a:rPr lang="en-GB" sz="1400" b="1" dirty="0" smtClean="0"/>
              <a:t>Show </a:t>
            </a:r>
            <a:r>
              <a:rPr lang="en-GB" sz="1400" b="1" dirty="0"/>
              <a:t>which atom the  </a:t>
            </a:r>
          </a:p>
          <a:p>
            <a:r>
              <a:rPr lang="en-GB" sz="1400" b="1" dirty="0"/>
              <a:t>   electrons in the bonds come </a:t>
            </a:r>
          </a:p>
          <a:p>
            <a:r>
              <a:rPr lang="en-GB" sz="1400" b="1" dirty="0"/>
              <a:t>   </a:t>
            </a:r>
          </a:p>
        </p:txBody>
      </p:sp>
      <p:sp>
        <p:nvSpPr>
          <p:cNvPr id="22" name="TextBox 21"/>
          <p:cNvSpPr txBox="1"/>
          <p:nvPr/>
        </p:nvSpPr>
        <p:spPr>
          <a:xfrm>
            <a:off x="4245719" y="7081182"/>
            <a:ext cx="1485244" cy="1169551"/>
          </a:xfrm>
          <a:prstGeom prst="rect">
            <a:avLst/>
          </a:prstGeom>
          <a:noFill/>
        </p:spPr>
        <p:txBody>
          <a:bodyPr wrap="square" rtlCol="0">
            <a:spAutoFit/>
          </a:bodyPr>
          <a:lstStyle/>
          <a:p>
            <a:r>
              <a:rPr lang="en-GB" sz="1400" b="1" dirty="0"/>
              <a:t>2D with bonds:</a:t>
            </a:r>
          </a:p>
          <a:p>
            <a:r>
              <a:rPr lang="en-GB" sz="1400" b="1" dirty="0" smtClean="0"/>
              <a:t>Show </a:t>
            </a:r>
            <a:r>
              <a:rPr lang="en-GB" sz="1400" b="1" dirty="0"/>
              <a:t>which atoms are bonded </a:t>
            </a:r>
            <a:r>
              <a:rPr lang="en-GB" sz="1400" b="1" dirty="0" smtClean="0"/>
              <a:t>together</a:t>
            </a:r>
          </a:p>
          <a:p>
            <a:endParaRPr lang="en-GB" sz="1400" b="1" dirty="0"/>
          </a:p>
        </p:txBody>
      </p:sp>
      <p:graphicFrame>
        <p:nvGraphicFramePr>
          <p:cNvPr id="25" name="Table 24"/>
          <p:cNvGraphicFramePr>
            <a:graphicFrameLocks noGrp="1"/>
          </p:cNvGraphicFramePr>
          <p:nvPr>
            <p:extLst>
              <p:ext uri="{D42A27DB-BD31-4B8C-83A1-F6EECF244321}">
                <p14:modId xmlns:p14="http://schemas.microsoft.com/office/powerpoint/2010/main" val="3503326964"/>
              </p:ext>
            </p:extLst>
          </p:nvPr>
        </p:nvGraphicFramePr>
        <p:xfrm>
          <a:off x="148748" y="4927707"/>
          <a:ext cx="5944792" cy="986498"/>
        </p:xfrm>
        <a:graphic>
          <a:graphicData uri="http://schemas.openxmlformats.org/drawingml/2006/table">
            <a:tbl>
              <a:tblPr firstRow="1" bandRow="1">
                <a:tableStyleId>{5940675A-B579-460E-94D1-54222C63F5DA}</a:tableStyleId>
              </a:tblPr>
              <a:tblGrid>
                <a:gridCol w="2495464">
                  <a:extLst>
                    <a:ext uri="{9D8B030D-6E8A-4147-A177-3AD203B41FA5}">
                      <a16:colId xmlns:a16="http://schemas.microsoft.com/office/drawing/2014/main" val="789763696"/>
                    </a:ext>
                  </a:extLst>
                </a:gridCol>
                <a:gridCol w="3449328">
                  <a:extLst>
                    <a:ext uri="{9D8B030D-6E8A-4147-A177-3AD203B41FA5}">
                      <a16:colId xmlns:a16="http://schemas.microsoft.com/office/drawing/2014/main" val="1788045255"/>
                    </a:ext>
                  </a:extLst>
                </a:gridCol>
              </a:tblGrid>
              <a:tr h="346418">
                <a:tc gridSpan="2">
                  <a:txBody>
                    <a:bodyPr/>
                    <a:lstStyle/>
                    <a:p>
                      <a:pPr algn="l"/>
                      <a:r>
                        <a:rPr lang="en-GB" sz="1400" dirty="0" smtClean="0"/>
                        <a:t>4</a:t>
                      </a:r>
                      <a:r>
                        <a:rPr lang="en-GB" sz="1400" b="1" dirty="0" smtClean="0"/>
                        <a:t>.  Covalent bonding</a:t>
                      </a:r>
                      <a:endParaRPr lang="en-GB" sz="1400" b="1" i="0" dirty="0"/>
                    </a:p>
                  </a:txBody>
                  <a:tcPr anchor="ctr">
                    <a:solidFill>
                      <a:schemeClr val="tx2">
                        <a:lumMod val="60000"/>
                        <a:lumOff val="40000"/>
                      </a:schemeClr>
                    </a:solid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US" sz="700" b="0" i="0" dirty="0" smtClean="0"/>
                    </a:p>
                  </a:txBody>
                  <a:tcPr anchor="ctr">
                    <a:solidFill>
                      <a:srgbClr val="CCFFCC"/>
                    </a:solidFill>
                  </a:tcPr>
                </a:tc>
                <a:extLst>
                  <a:ext uri="{0D108BD9-81ED-4DB2-BD59-A6C34878D82A}">
                    <a16:rowId xmlns:a16="http://schemas.microsoft.com/office/drawing/2014/main" val="689727255"/>
                  </a:ext>
                </a:extLst>
              </a:tr>
              <a:tr h="346418">
                <a:tc>
                  <a:txBody>
                    <a:bodyPr/>
                    <a:lstStyle/>
                    <a:p>
                      <a:pPr algn="ctr"/>
                      <a:r>
                        <a:rPr lang="en-GB" sz="1200" dirty="0" smtClean="0"/>
                        <a:t>Particles are atoms that share pairs</a:t>
                      </a:r>
                      <a:r>
                        <a:rPr lang="en-GB" sz="1200" baseline="0" dirty="0" smtClean="0"/>
                        <a:t> of electrons. These bonds between atoms are strong.</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Occurs in most non metallic</a:t>
                      </a:r>
                      <a:r>
                        <a:rPr lang="en-US" sz="1200" baseline="0" dirty="0" smtClean="0"/>
                        <a:t> elements and in compounds of non metals.</a:t>
                      </a:r>
                      <a:endParaRPr lang="en-US" sz="1200" b="0" i="0" dirty="0" smtClean="0">
                        <a:solidFill>
                          <a:schemeClr val="tx1"/>
                        </a:solidFill>
                      </a:endParaRPr>
                    </a:p>
                  </a:txBody>
                  <a:tcPr anchor="ctr"/>
                </a:tc>
                <a:extLst>
                  <a:ext uri="{0D108BD9-81ED-4DB2-BD59-A6C34878D82A}">
                    <a16:rowId xmlns:a16="http://schemas.microsoft.com/office/drawing/2014/main" val="3474747407"/>
                  </a:ext>
                </a:extLst>
              </a:tr>
            </a:tbl>
          </a:graphicData>
        </a:graphic>
      </p:graphicFrame>
    </p:spTree>
    <p:extLst>
      <p:ext uri="{BB962C8B-B14F-4D97-AF65-F5344CB8AC3E}">
        <p14:creationId xmlns:p14="http://schemas.microsoft.com/office/powerpoint/2010/main" val="2472743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6466" y="17720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5</a:t>
            </a:r>
            <a:endParaRPr lang="en-GB" sz="6000" dirty="0"/>
          </a:p>
        </p:txBody>
      </p:sp>
      <p:sp>
        <p:nvSpPr>
          <p:cNvPr id="33" name="Oval 32">
            <a:extLst>
              <a:ext uri="{FF2B5EF4-FFF2-40B4-BE49-F238E27FC236}">
                <a16:creationId xmlns:a16="http://schemas.microsoft.com/office/drawing/2014/main" id="{A747307F-380E-42BB-8EC7-AA8DD4DECE66}"/>
              </a:ext>
            </a:extLst>
          </p:cNvPr>
          <p:cNvSpPr/>
          <p:nvPr/>
        </p:nvSpPr>
        <p:spPr>
          <a:xfrm>
            <a:off x="190506" y="406460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6</a:t>
            </a:r>
            <a:endParaRPr lang="en-GB" sz="6000" dirty="0"/>
          </a:p>
        </p:txBody>
      </p:sp>
      <p:cxnSp>
        <p:nvCxnSpPr>
          <p:cNvPr id="36" name="Straight Connector 35"/>
          <p:cNvCxnSpPr/>
          <p:nvPr/>
        </p:nvCxnSpPr>
        <p:spPr>
          <a:xfrm>
            <a:off x="61430" y="339993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3581" y="548400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A747307F-380E-42BB-8EC7-AA8DD4DECE66}"/>
              </a:ext>
            </a:extLst>
          </p:cNvPr>
          <p:cNvSpPr/>
          <p:nvPr/>
        </p:nvSpPr>
        <p:spPr>
          <a:xfrm>
            <a:off x="291577" y="590420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7</a:t>
            </a:r>
            <a:endParaRPr lang="en-GB" sz="6000" dirty="0"/>
          </a:p>
        </p:txBody>
      </p:sp>
      <p:cxnSp>
        <p:nvCxnSpPr>
          <p:cNvPr id="47" name="Straight Connector 46"/>
          <p:cNvCxnSpPr/>
          <p:nvPr/>
        </p:nvCxnSpPr>
        <p:spPr>
          <a:xfrm>
            <a:off x="-21197" y="7383439"/>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A747307F-380E-42BB-8EC7-AA8DD4DECE66}"/>
              </a:ext>
            </a:extLst>
          </p:cNvPr>
          <p:cNvSpPr/>
          <p:nvPr/>
        </p:nvSpPr>
        <p:spPr>
          <a:xfrm>
            <a:off x="291577" y="772521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t>8</a:t>
            </a:r>
            <a:endParaRPr lang="en-GB" sz="6000" dirty="0"/>
          </a:p>
        </p:txBody>
      </p:sp>
      <p:sp>
        <p:nvSpPr>
          <p:cNvPr id="50" name="Rectangle 49"/>
          <p:cNvSpPr/>
          <p:nvPr/>
        </p:nvSpPr>
        <p:spPr>
          <a:xfrm>
            <a:off x="1543737" y="300942"/>
            <a:ext cx="9493345"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Electricity: Spring 2</a:t>
            </a:r>
            <a:endParaRPr lang="en-GB" sz="6000" dirty="0">
              <a:solidFill>
                <a:srgbClr val="FFFF00"/>
              </a:solidFill>
            </a:endParaRPr>
          </a:p>
        </p:txBody>
      </p:sp>
      <p:graphicFrame>
        <p:nvGraphicFramePr>
          <p:cNvPr id="51" name="Table 50"/>
          <p:cNvGraphicFramePr>
            <a:graphicFrameLocks noGrp="1"/>
          </p:cNvGraphicFramePr>
          <p:nvPr>
            <p:extLst/>
          </p:nvPr>
        </p:nvGraphicFramePr>
        <p:xfrm>
          <a:off x="4355532" y="1399025"/>
          <a:ext cx="4416609" cy="1828800"/>
        </p:xfrm>
        <a:graphic>
          <a:graphicData uri="http://schemas.openxmlformats.org/drawingml/2006/table">
            <a:tbl>
              <a:tblPr firstRow="1" bandRow="1">
                <a:tableStyleId>{5940675A-B579-460E-94D1-54222C63F5DA}</a:tableStyleId>
              </a:tblPr>
              <a:tblGrid>
                <a:gridCol w="678799">
                  <a:extLst>
                    <a:ext uri="{9D8B030D-6E8A-4147-A177-3AD203B41FA5}">
                      <a16:colId xmlns:a16="http://schemas.microsoft.com/office/drawing/2014/main" val="20000"/>
                    </a:ext>
                  </a:extLst>
                </a:gridCol>
                <a:gridCol w="1042737">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475873">
                  <a:extLst>
                    <a:ext uri="{9D8B030D-6E8A-4147-A177-3AD203B41FA5}">
                      <a16:colId xmlns:a16="http://schemas.microsoft.com/office/drawing/2014/main" val="2645530761"/>
                    </a:ext>
                  </a:extLst>
                </a:gridCol>
              </a:tblGrid>
              <a:tr h="633392">
                <a:tc>
                  <a:txBody>
                    <a:bodyPr/>
                    <a:lstStyle/>
                    <a:p>
                      <a:pPr algn="ctr"/>
                      <a:r>
                        <a:rPr lang="en-GB" sz="1200" b="0" dirty="0"/>
                        <a:t>Series circuit</a:t>
                      </a:r>
                    </a:p>
                  </a:txBody>
                  <a:tcPr anchor="ctr">
                    <a:solidFill>
                      <a:schemeClr val="accent2">
                        <a:lumMod val="20000"/>
                        <a:lumOff val="80000"/>
                      </a:schemeClr>
                    </a:solidFill>
                  </a:tcPr>
                </a:tc>
                <a:tc>
                  <a:txBody>
                    <a:bodyPr/>
                    <a:lstStyle/>
                    <a:p>
                      <a:pPr algn="ctr"/>
                      <a:r>
                        <a:rPr lang="en-GB" sz="1200" b="0" i="0" dirty="0">
                          <a:solidFill>
                            <a:schemeClr val="tx1"/>
                          </a:solidFill>
                        </a:rPr>
                        <a:t>Current is the same in all components. </a:t>
                      </a:r>
                    </a:p>
                  </a:txBody>
                  <a:tcPr anchor="ctr"/>
                </a:tc>
                <a:tc>
                  <a:txBody>
                    <a:bodyPr/>
                    <a:lstStyle/>
                    <a:p>
                      <a:pPr algn="ctr"/>
                      <a:r>
                        <a:rPr lang="en-GB" sz="1200" b="0" i="0" dirty="0">
                          <a:solidFill>
                            <a:schemeClr val="tx1"/>
                          </a:solidFill>
                        </a:rPr>
                        <a:t>Total </a:t>
                      </a:r>
                      <a:r>
                        <a:rPr lang="en-GB" sz="1200" b="0" i="0" dirty="0" err="1">
                          <a:solidFill>
                            <a:schemeClr val="tx1"/>
                          </a:solidFill>
                        </a:rPr>
                        <a:t>p.d</a:t>
                      </a:r>
                      <a:r>
                        <a:rPr lang="en-GB" sz="1200" b="0" i="0" dirty="0">
                          <a:solidFill>
                            <a:schemeClr val="tx1"/>
                          </a:solidFill>
                        </a:rPr>
                        <a:t>. from battery is shared between all the components.</a:t>
                      </a:r>
                    </a:p>
                  </a:txBody>
                  <a:tcPr anchor="ctr"/>
                </a:tc>
                <a:tc>
                  <a:txBody>
                    <a:bodyPr/>
                    <a:lstStyle/>
                    <a:p>
                      <a:pPr algn="ctr"/>
                      <a:r>
                        <a:rPr lang="en-GB" sz="1200" b="0" i="0" dirty="0">
                          <a:solidFill>
                            <a:schemeClr val="tx1"/>
                          </a:solidFill>
                        </a:rPr>
                        <a:t>Total resistance is the sum of each </a:t>
                      </a:r>
                      <a:r>
                        <a:rPr lang="en-GB" sz="1200" b="0" i="0" baseline="0" dirty="0">
                          <a:solidFill>
                            <a:schemeClr val="tx1"/>
                          </a:solidFill>
                        </a:rPr>
                        <a:t>component’s resistance. </a:t>
                      </a:r>
                      <a:endParaRPr lang="en-GB" sz="1200" b="0" i="0" dirty="0">
                        <a:solidFill>
                          <a:schemeClr val="tx1"/>
                        </a:solidFill>
                      </a:endParaRPr>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Parallel circuit</a:t>
                      </a:r>
                    </a:p>
                  </a:txBody>
                  <a:tcPr anchor="ctr">
                    <a:solidFill>
                      <a:schemeClr val="accent2">
                        <a:lumMod val="20000"/>
                        <a:lumOff val="80000"/>
                      </a:schemeClr>
                    </a:solidFill>
                  </a:tcPr>
                </a:tc>
                <a:tc>
                  <a:txBody>
                    <a:bodyPr/>
                    <a:lstStyle/>
                    <a:p>
                      <a:pPr algn="ctr"/>
                      <a:r>
                        <a:rPr lang="en-GB" sz="1200" b="0" i="0" dirty="0">
                          <a:solidFill>
                            <a:schemeClr val="tx1"/>
                          </a:solidFill>
                        </a:rPr>
                        <a:t>Total</a:t>
                      </a:r>
                      <a:r>
                        <a:rPr lang="en-GB" sz="1200" b="0" i="0" baseline="0" dirty="0">
                          <a:solidFill>
                            <a:schemeClr val="tx1"/>
                          </a:solidFill>
                        </a:rPr>
                        <a:t> current is the sum of  each component’s current. </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rPr>
                        <a:t>p.d</a:t>
                      </a:r>
                      <a:r>
                        <a:rPr lang="en-GB" sz="1200" b="0" i="0" dirty="0">
                          <a:solidFill>
                            <a:schemeClr val="tx1"/>
                          </a:solidFill>
                        </a:rPr>
                        <a:t>. across all components is the same.</a:t>
                      </a:r>
                    </a:p>
                  </a:txBody>
                  <a:tcPr anchor="ctr"/>
                </a:tc>
                <a:tc>
                  <a:txBody>
                    <a:bodyPr/>
                    <a:lstStyle/>
                    <a:p>
                      <a:pPr algn="ctr"/>
                      <a:r>
                        <a:rPr lang="en-GB" sz="1200" b="0" i="0" dirty="0">
                          <a:solidFill>
                            <a:schemeClr val="tx1"/>
                          </a:solidFill>
                        </a:rPr>
                        <a:t>Total resistance is less than the resistance value of the smallest</a:t>
                      </a:r>
                      <a:r>
                        <a:rPr lang="en-GB" sz="1200" b="0" i="0" baseline="0" dirty="0">
                          <a:solidFill>
                            <a:schemeClr val="tx1"/>
                          </a:solidFill>
                        </a:rPr>
                        <a:t> individual resistor. </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3211490389"/>
              </p:ext>
            </p:extLst>
          </p:nvPr>
        </p:nvGraphicFramePr>
        <p:xfrm>
          <a:off x="1881801" y="1795262"/>
          <a:ext cx="1822874" cy="914400"/>
        </p:xfrm>
        <a:graphic>
          <a:graphicData uri="http://schemas.openxmlformats.org/drawingml/2006/table">
            <a:tbl>
              <a:tblPr firstRow="1" bandRow="1">
                <a:tableStyleId>{5940675A-B579-460E-94D1-54222C63F5DA}</a:tableStyleId>
              </a:tblPr>
              <a:tblGrid>
                <a:gridCol w="861961">
                  <a:extLst>
                    <a:ext uri="{9D8B030D-6E8A-4147-A177-3AD203B41FA5}">
                      <a16:colId xmlns:a16="http://schemas.microsoft.com/office/drawing/2014/main" val="1370991565"/>
                    </a:ext>
                  </a:extLst>
                </a:gridCol>
                <a:gridCol w="960913">
                  <a:extLst>
                    <a:ext uri="{9D8B030D-6E8A-4147-A177-3AD203B41FA5}">
                      <a16:colId xmlns:a16="http://schemas.microsoft.com/office/drawing/2014/main" val="2694981659"/>
                    </a:ext>
                  </a:extLst>
                </a:gridCol>
              </a:tblGrid>
              <a:tr h="272716">
                <a:tc>
                  <a:txBody>
                    <a:bodyPr/>
                    <a:lstStyle/>
                    <a:p>
                      <a:pPr algn="ctr"/>
                      <a:r>
                        <a:rPr lang="en-GB" sz="1200" b="0" dirty="0"/>
                        <a:t>Series</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Parallel</a:t>
                      </a:r>
                    </a:p>
                  </a:txBody>
                  <a:tcPr anchor="ctr">
                    <a:solidFill>
                      <a:schemeClr val="accent2">
                        <a:lumMod val="20000"/>
                        <a:lumOff val="80000"/>
                      </a:schemeClr>
                    </a:solidFill>
                  </a:tcPr>
                </a:tc>
                <a:extLst>
                  <a:ext uri="{0D108BD9-81ED-4DB2-BD59-A6C34878D82A}">
                    <a16:rowId xmlns:a16="http://schemas.microsoft.com/office/drawing/2014/main" val="2887359845"/>
                  </a:ext>
                </a:extLst>
              </a:tr>
              <a:tr h="51334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A circuit with one loop</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A circuit with two or more loops</a:t>
                      </a:r>
                    </a:p>
                  </a:txBody>
                  <a:tcPr anchor="ctr"/>
                </a:tc>
                <a:extLst>
                  <a:ext uri="{0D108BD9-81ED-4DB2-BD59-A6C34878D82A}">
                    <a16:rowId xmlns:a16="http://schemas.microsoft.com/office/drawing/2014/main" val="2520280075"/>
                  </a:ext>
                </a:extLst>
              </a:tr>
            </a:tbl>
          </a:graphicData>
        </a:graphic>
      </p:graphicFrame>
      <p:graphicFrame>
        <p:nvGraphicFramePr>
          <p:cNvPr id="53" name="Table 52"/>
          <p:cNvGraphicFramePr>
            <a:graphicFrameLocks noGrp="1"/>
          </p:cNvGraphicFramePr>
          <p:nvPr>
            <p:extLst>
              <p:ext uri="{D42A27DB-BD31-4B8C-83A1-F6EECF244321}">
                <p14:modId xmlns:p14="http://schemas.microsoft.com/office/powerpoint/2010/main" val="3071381105"/>
              </p:ext>
            </p:extLst>
          </p:nvPr>
        </p:nvGraphicFramePr>
        <p:xfrm>
          <a:off x="9422998" y="1958085"/>
          <a:ext cx="1964330" cy="640080"/>
        </p:xfrm>
        <a:graphic>
          <a:graphicData uri="http://schemas.openxmlformats.org/drawingml/2006/table">
            <a:tbl>
              <a:tblPr firstRow="1" bandRow="1">
                <a:tableStyleId>{5940675A-B579-460E-94D1-54222C63F5DA}</a:tableStyleId>
              </a:tblPr>
              <a:tblGrid>
                <a:gridCol w="342636">
                  <a:extLst>
                    <a:ext uri="{9D8B030D-6E8A-4147-A177-3AD203B41FA5}">
                      <a16:colId xmlns:a16="http://schemas.microsoft.com/office/drawing/2014/main" val="1443545866"/>
                    </a:ext>
                  </a:extLst>
                </a:gridCol>
                <a:gridCol w="1621694">
                  <a:extLst>
                    <a:ext uri="{9D8B030D-6E8A-4147-A177-3AD203B41FA5}">
                      <a16:colId xmlns:a16="http://schemas.microsoft.com/office/drawing/2014/main" val="147087292"/>
                    </a:ext>
                  </a:extLst>
                </a:gridCol>
              </a:tblGrid>
              <a:tr h="56566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Total</a:t>
                      </a:r>
                      <a:r>
                        <a:rPr lang="en-GB" sz="1200" b="0" baseline="0" dirty="0"/>
                        <a:t> </a:t>
                      </a:r>
                      <a:r>
                        <a:rPr lang="en-GB" sz="1200" b="0" baseline="0" dirty="0" err="1"/>
                        <a:t>p.d</a:t>
                      </a:r>
                      <a:endParaRPr lang="en-GB" sz="1200" b="0" dirty="0"/>
                    </a:p>
                  </a:txBody>
                  <a:tcPr vert="vert270" anchor="ctr">
                    <a:solidFill>
                      <a:schemeClr val="accent2">
                        <a:lumMod val="20000"/>
                        <a:lumOff val="80000"/>
                      </a:schemeClr>
                    </a:solidFill>
                  </a:tcPr>
                </a:tc>
                <a:tc>
                  <a:txBody>
                    <a:bodyPr/>
                    <a:lstStyle/>
                    <a:p>
                      <a:pPr algn="ctr"/>
                      <a:r>
                        <a:rPr lang="en-GB" sz="1200" b="1" i="1" dirty="0">
                          <a:solidFill>
                            <a:schemeClr val="tx1"/>
                          </a:solidFill>
                        </a:rPr>
                        <a:t>If cells</a:t>
                      </a:r>
                      <a:r>
                        <a:rPr lang="en-GB" sz="1200" b="1" i="1" baseline="0" dirty="0">
                          <a:solidFill>
                            <a:schemeClr val="tx1"/>
                          </a:solidFill>
                        </a:rPr>
                        <a:t> are joined in series, add up individual cell values</a:t>
                      </a:r>
                      <a:endParaRPr lang="en-GB" sz="1200" b="1" i="1" dirty="0">
                        <a:solidFill>
                          <a:schemeClr val="tx1"/>
                        </a:solidFill>
                      </a:endParaRPr>
                    </a:p>
                  </a:txBody>
                  <a:tcPr anchor="ctr"/>
                </a:tc>
                <a:extLst>
                  <a:ext uri="{0D108BD9-81ED-4DB2-BD59-A6C34878D82A}">
                    <a16:rowId xmlns:a16="http://schemas.microsoft.com/office/drawing/2014/main" val="2243718302"/>
                  </a:ext>
                </a:extLst>
              </a:tr>
            </a:tbl>
          </a:graphicData>
        </a:graphic>
      </p:graphicFrame>
      <p:cxnSp>
        <p:nvCxnSpPr>
          <p:cNvPr id="54" name="Straight Connector 53"/>
          <p:cNvCxnSpPr>
            <a:stCxn id="58" idx="1"/>
            <a:endCxn id="59" idx="3"/>
          </p:cNvCxnSpPr>
          <p:nvPr/>
        </p:nvCxnSpPr>
        <p:spPr>
          <a:xfrm flipH="1">
            <a:off x="5836365" y="4323883"/>
            <a:ext cx="465223" cy="161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3734799" y="3759179"/>
            <a:ext cx="2829037" cy="1971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Power (W) = potential difference X current</a:t>
            </a:r>
          </a:p>
        </p:txBody>
      </p:sp>
      <p:sp>
        <p:nvSpPr>
          <p:cNvPr id="56" name="Rectangle 55"/>
          <p:cNvSpPr/>
          <p:nvPr/>
        </p:nvSpPr>
        <p:spPr>
          <a:xfrm>
            <a:off x="7022737" y="3762534"/>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 = V X I</a:t>
            </a:r>
          </a:p>
        </p:txBody>
      </p:sp>
      <p:sp>
        <p:nvSpPr>
          <p:cNvPr id="58" name="Rectangle 57"/>
          <p:cNvSpPr/>
          <p:nvPr/>
        </p:nvSpPr>
        <p:spPr>
          <a:xfrm>
            <a:off x="6301588" y="4231363"/>
            <a:ext cx="794555" cy="1850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 = I</a:t>
            </a:r>
            <a:r>
              <a:rPr lang="en-GB" sz="1200" baseline="30000" dirty="0">
                <a:solidFill>
                  <a:schemeClr val="tx1"/>
                </a:solidFill>
              </a:rPr>
              <a:t>2</a:t>
            </a:r>
            <a:r>
              <a:rPr lang="en-GB" sz="1200" dirty="0">
                <a:solidFill>
                  <a:schemeClr val="tx1"/>
                </a:solidFill>
              </a:rPr>
              <a:t> X R</a:t>
            </a:r>
          </a:p>
        </p:txBody>
      </p:sp>
      <p:sp>
        <p:nvSpPr>
          <p:cNvPr id="59" name="Rectangle 58"/>
          <p:cNvSpPr/>
          <p:nvPr/>
        </p:nvSpPr>
        <p:spPr>
          <a:xfrm>
            <a:off x="3734799" y="4238695"/>
            <a:ext cx="2101566" cy="2027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Power = (current)</a:t>
            </a:r>
            <a:r>
              <a:rPr lang="en-GB" sz="1200" baseline="30000" dirty="0">
                <a:solidFill>
                  <a:schemeClr val="tx1"/>
                </a:solidFill>
              </a:rPr>
              <a:t>2</a:t>
            </a:r>
            <a:r>
              <a:rPr lang="en-GB" sz="1200" dirty="0">
                <a:solidFill>
                  <a:schemeClr val="tx1"/>
                </a:solidFill>
              </a:rPr>
              <a:t> X resistance</a:t>
            </a:r>
          </a:p>
        </p:txBody>
      </p:sp>
      <p:sp>
        <p:nvSpPr>
          <p:cNvPr id="61" name="Rectangle 60"/>
          <p:cNvSpPr/>
          <p:nvPr/>
        </p:nvSpPr>
        <p:spPr>
          <a:xfrm>
            <a:off x="1653093" y="4165731"/>
            <a:ext cx="1390623" cy="5405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a:solidFill>
                  <a:schemeClr val="tx1"/>
                </a:solidFill>
              </a:rPr>
              <a:t>Work is done when </a:t>
            </a:r>
            <a:r>
              <a:rPr lang="en-GB" sz="1200" dirty="0" smtClean="0">
                <a:solidFill>
                  <a:schemeClr val="tx1"/>
                </a:solidFill>
              </a:rPr>
              <a:t>a charge is </a:t>
            </a:r>
            <a:r>
              <a:rPr lang="en-GB" sz="1200" dirty="0">
                <a:solidFill>
                  <a:schemeClr val="tx1"/>
                </a:solidFill>
              </a:rPr>
              <a:t>flowing.</a:t>
            </a:r>
          </a:p>
        </p:txBody>
      </p:sp>
      <p:sp>
        <p:nvSpPr>
          <p:cNvPr id="62" name="Rectangle 61"/>
          <p:cNvSpPr/>
          <p:nvPr/>
        </p:nvSpPr>
        <p:spPr>
          <a:xfrm>
            <a:off x="3517178" y="4718262"/>
            <a:ext cx="2319187" cy="1664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Energy transferred = Power X time</a:t>
            </a:r>
          </a:p>
        </p:txBody>
      </p:sp>
      <p:sp>
        <p:nvSpPr>
          <p:cNvPr id="63" name="Rectangle 62"/>
          <p:cNvSpPr/>
          <p:nvPr/>
        </p:nvSpPr>
        <p:spPr>
          <a:xfrm>
            <a:off x="6301588" y="4706277"/>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 = P X t</a:t>
            </a:r>
          </a:p>
        </p:txBody>
      </p:sp>
      <p:cxnSp>
        <p:nvCxnSpPr>
          <p:cNvPr id="64" name="Straight Connector 63"/>
          <p:cNvCxnSpPr>
            <a:stCxn id="63" idx="1"/>
            <a:endCxn id="62" idx="3"/>
          </p:cNvCxnSpPr>
          <p:nvPr/>
        </p:nvCxnSpPr>
        <p:spPr>
          <a:xfrm flipH="1">
            <a:off x="5836365" y="4801473"/>
            <a:ext cx="4652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55" idx="3"/>
            <a:endCxn id="56" idx="1"/>
          </p:cNvCxnSpPr>
          <p:nvPr/>
        </p:nvCxnSpPr>
        <p:spPr>
          <a:xfrm>
            <a:off x="6563836" y="3857730"/>
            <a:ext cx="45890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8478111" y="3726129"/>
            <a:ext cx="1814894" cy="2227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Charge = Current X time</a:t>
            </a:r>
          </a:p>
        </p:txBody>
      </p:sp>
      <p:sp>
        <p:nvSpPr>
          <p:cNvPr id="72" name="Rectangle 71"/>
          <p:cNvSpPr/>
          <p:nvPr/>
        </p:nvSpPr>
        <p:spPr>
          <a:xfrm>
            <a:off x="10295489" y="3723966"/>
            <a:ext cx="741593" cy="220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Q = I X t</a:t>
            </a:r>
          </a:p>
        </p:txBody>
      </p:sp>
      <p:sp>
        <p:nvSpPr>
          <p:cNvPr id="73" name="Rectangle 72"/>
          <p:cNvSpPr/>
          <p:nvPr/>
        </p:nvSpPr>
        <p:spPr>
          <a:xfrm>
            <a:off x="8478111" y="4627422"/>
            <a:ext cx="1416709" cy="6493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Resistance = Potential difference ÷ Current</a:t>
            </a:r>
          </a:p>
        </p:txBody>
      </p:sp>
      <p:sp>
        <p:nvSpPr>
          <p:cNvPr id="74" name="Rectangle 73"/>
          <p:cNvSpPr/>
          <p:nvPr/>
        </p:nvSpPr>
        <p:spPr>
          <a:xfrm>
            <a:off x="8506940" y="4320262"/>
            <a:ext cx="862332" cy="2726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 = V ÷ I</a:t>
            </a:r>
          </a:p>
        </p:txBody>
      </p:sp>
      <p:graphicFrame>
        <p:nvGraphicFramePr>
          <p:cNvPr id="75" name="Table 74"/>
          <p:cNvGraphicFramePr>
            <a:graphicFrameLocks noGrp="1"/>
          </p:cNvGraphicFramePr>
          <p:nvPr>
            <p:extLst>
              <p:ext uri="{D42A27DB-BD31-4B8C-83A1-F6EECF244321}">
                <p14:modId xmlns:p14="http://schemas.microsoft.com/office/powerpoint/2010/main" val="3754946967"/>
              </p:ext>
            </p:extLst>
          </p:nvPr>
        </p:nvGraphicFramePr>
        <p:xfrm>
          <a:off x="1408546" y="6118450"/>
          <a:ext cx="1926619" cy="640080"/>
        </p:xfrm>
        <a:graphic>
          <a:graphicData uri="http://schemas.openxmlformats.org/drawingml/2006/table">
            <a:tbl>
              <a:tblPr firstRow="1" bandRow="1">
                <a:tableStyleId>{5940675A-B579-460E-94D1-54222C63F5DA}</a:tableStyleId>
              </a:tblPr>
              <a:tblGrid>
                <a:gridCol w="394590">
                  <a:extLst>
                    <a:ext uri="{9D8B030D-6E8A-4147-A177-3AD203B41FA5}">
                      <a16:colId xmlns:a16="http://schemas.microsoft.com/office/drawing/2014/main" val="4275001915"/>
                    </a:ext>
                  </a:extLst>
                </a:gridCol>
                <a:gridCol w="1532029">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National Grid</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Distributes</a:t>
                      </a:r>
                      <a:r>
                        <a:rPr lang="en-GB" sz="1200" b="1" i="1" baseline="0" dirty="0">
                          <a:solidFill>
                            <a:schemeClr val="tx1"/>
                          </a:solidFill>
                        </a:rPr>
                        <a:t> e</a:t>
                      </a:r>
                      <a:r>
                        <a:rPr lang="en-GB" sz="1200" b="1" i="1" dirty="0">
                          <a:solidFill>
                            <a:schemeClr val="tx1"/>
                          </a:solidFill>
                        </a:rPr>
                        <a:t>lectricity</a:t>
                      </a:r>
                      <a:r>
                        <a:rPr lang="en-GB" sz="1200" b="1" i="1" baseline="0" dirty="0">
                          <a:solidFill>
                            <a:schemeClr val="tx1"/>
                          </a:solidFill>
                        </a:rPr>
                        <a:t> generated in power stations around UK</a:t>
                      </a:r>
                      <a:endParaRPr lang="en-GB" sz="1200" b="1" i="1" dirty="0">
                        <a:solidFill>
                          <a:schemeClr val="tx1"/>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graphicFrame>
        <p:nvGraphicFramePr>
          <p:cNvPr id="76" name="Table 75"/>
          <p:cNvGraphicFramePr>
            <a:graphicFrameLocks noGrp="1"/>
          </p:cNvGraphicFramePr>
          <p:nvPr>
            <p:extLst>
              <p:ext uri="{D42A27DB-BD31-4B8C-83A1-F6EECF244321}">
                <p14:modId xmlns:p14="http://schemas.microsoft.com/office/powerpoint/2010/main" val="2379531198"/>
              </p:ext>
            </p:extLst>
          </p:nvPr>
        </p:nvGraphicFramePr>
        <p:xfrm>
          <a:off x="3796063" y="5765417"/>
          <a:ext cx="3011170" cy="1371600"/>
        </p:xfrm>
        <a:graphic>
          <a:graphicData uri="http://schemas.openxmlformats.org/drawingml/2006/table">
            <a:tbl>
              <a:tblPr firstRow="1" bandRow="1">
                <a:tableStyleId>{5940675A-B579-460E-94D1-54222C63F5DA}</a:tableStyleId>
              </a:tblPr>
              <a:tblGrid>
                <a:gridCol w="1510942">
                  <a:extLst>
                    <a:ext uri="{9D8B030D-6E8A-4147-A177-3AD203B41FA5}">
                      <a16:colId xmlns:a16="http://schemas.microsoft.com/office/drawing/2014/main" val="4275001915"/>
                    </a:ext>
                  </a:extLst>
                </a:gridCol>
                <a:gridCol w="1500228">
                  <a:extLst>
                    <a:ext uri="{9D8B030D-6E8A-4147-A177-3AD203B41FA5}">
                      <a16:colId xmlns:a16="http://schemas.microsoft.com/office/drawing/2014/main" val="345009890"/>
                    </a:ext>
                  </a:extLst>
                </a:gridCol>
              </a:tblGrid>
              <a:tr h="4426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Step-up</a:t>
                      </a:r>
                      <a:r>
                        <a:rPr lang="en-GB" sz="1200" b="0" baseline="0" dirty="0"/>
                        <a:t> transformers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Step-down</a:t>
                      </a:r>
                      <a:r>
                        <a:rPr lang="en-GB" sz="1200" b="0" baseline="0" dirty="0"/>
                        <a:t> transformers</a:t>
                      </a:r>
                      <a:endParaRPr lang="en-GB" sz="1200" b="0" dirty="0"/>
                    </a:p>
                  </a:txBody>
                  <a:tcPr anchor="ctr">
                    <a:solidFill>
                      <a:schemeClr val="accent2">
                        <a:lumMod val="20000"/>
                        <a:lumOff val="80000"/>
                      </a:schemeClr>
                    </a:solidFill>
                  </a:tcPr>
                </a:tc>
                <a:extLst>
                  <a:ext uri="{0D108BD9-81ED-4DB2-BD59-A6C34878D82A}">
                    <a16:rowId xmlns:a16="http://schemas.microsoft.com/office/drawing/2014/main" val="3253849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Increase voltage,</a:t>
                      </a:r>
                      <a:r>
                        <a:rPr lang="en-GB" sz="1200" b="1" i="1" baseline="0" dirty="0">
                          <a:solidFill>
                            <a:schemeClr val="tx1"/>
                          </a:solidFill>
                        </a:rPr>
                        <a:t> decrease current</a:t>
                      </a:r>
                      <a:endParaRPr lang="en-GB" sz="1200" b="1" i="1" dirty="0">
                        <a:solidFill>
                          <a:schemeClr val="tx1"/>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Decrease voltage, increase current</a:t>
                      </a:r>
                    </a:p>
                  </a:txBody>
                  <a:tcPr anchor="ctr">
                    <a:solidFill>
                      <a:schemeClr val="bg1"/>
                    </a:solidFill>
                  </a:tcPr>
                </a:tc>
                <a:extLst>
                  <a:ext uri="{0D108BD9-81ED-4DB2-BD59-A6C34878D82A}">
                    <a16:rowId xmlns:a16="http://schemas.microsoft.com/office/drawing/2014/main" val="9772238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Increases efficiency</a:t>
                      </a:r>
                      <a:r>
                        <a:rPr lang="en-GB" sz="1200" b="0" i="0" baseline="0" dirty="0">
                          <a:solidFill>
                            <a:schemeClr val="tx1"/>
                          </a:solidFill>
                        </a:rPr>
                        <a:t>,  reduces heat loss.</a:t>
                      </a:r>
                      <a:endParaRPr lang="en-GB" sz="1200" b="0" i="0" dirty="0">
                        <a:solidFill>
                          <a:schemeClr val="tx1"/>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Makes safer for houses.</a:t>
                      </a:r>
                    </a:p>
                  </a:txBody>
                  <a:tcPr anchor="ctr">
                    <a:solidFill>
                      <a:schemeClr val="bg1"/>
                    </a:solidFill>
                  </a:tcPr>
                </a:tc>
                <a:extLst>
                  <a:ext uri="{0D108BD9-81ED-4DB2-BD59-A6C34878D82A}">
                    <a16:rowId xmlns:a16="http://schemas.microsoft.com/office/drawing/2014/main" val="2124528741"/>
                  </a:ext>
                </a:extLst>
              </a:tr>
            </a:tbl>
          </a:graphicData>
        </a:graphic>
      </p:graphicFrame>
      <p:graphicFrame>
        <p:nvGraphicFramePr>
          <p:cNvPr id="77" name="Table 76"/>
          <p:cNvGraphicFramePr>
            <a:graphicFrameLocks noGrp="1"/>
          </p:cNvGraphicFramePr>
          <p:nvPr>
            <p:extLst>
              <p:ext uri="{D42A27DB-BD31-4B8C-83A1-F6EECF244321}">
                <p14:modId xmlns:p14="http://schemas.microsoft.com/office/powerpoint/2010/main" val="2854594940"/>
              </p:ext>
            </p:extLst>
          </p:nvPr>
        </p:nvGraphicFramePr>
        <p:xfrm>
          <a:off x="1697231" y="7757225"/>
          <a:ext cx="3380041" cy="822960"/>
        </p:xfrm>
        <a:graphic>
          <a:graphicData uri="http://schemas.openxmlformats.org/drawingml/2006/table">
            <a:tbl>
              <a:tblPr firstRow="1" bandRow="1">
                <a:tableStyleId>{5940675A-B579-460E-94D1-54222C63F5DA}</a:tableStyleId>
              </a:tblPr>
              <a:tblGrid>
                <a:gridCol w="435704">
                  <a:extLst>
                    <a:ext uri="{9D8B030D-6E8A-4147-A177-3AD203B41FA5}">
                      <a16:colId xmlns:a16="http://schemas.microsoft.com/office/drawing/2014/main" val="2709118729"/>
                    </a:ext>
                  </a:extLst>
                </a:gridCol>
                <a:gridCol w="868961">
                  <a:extLst>
                    <a:ext uri="{9D8B030D-6E8A-4147-A177-3AD203B41FA5}">
                      <a16:colId xmlns:a16="http://schemas.microsoft.com/office/drawing/2014/main" val="20002"/>
                    </a:ext>
                  </a:extLst>
                </a:gridCol>
                <a:gridCol w="2075376">
                  <a:extLst>
                    <a:ext uri="{9D8B030D-6E8A-4147-A177-3AD203B41FA5}">
                      <a16:colId xmlns:a16="http://schemas.microsoft.com/office/drawing/2014/main" val="4275001915"/>
                    </a:ext>
                  </a:extLst>
                </a:gridCol>
              </a:tblGrid>
              <a:tr h="7916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Static  electricity</a:t>
                      </a:r>
                      <a:r>
                        <a:rPr lang="en-GB" sz="1200" b="0" baseline="0" dirty="0"/>
                        <a:t> </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Electrical charge is stationary</a:t>
                      </a:r>
                      <a:r>
                        <a:rPr lang="en-GB" sz="1200" b="1" i="1" baseline="0" dirty="0">
                          <a:solidFill>
                            <a:schemeClr val="tx1"/>
                          </a:solidFill>
                        </a:rPr>
                        <a:t> </a:t>
                      </a:r>
                      <a:endParaRPr lang="en-GB" sz="1200" b="1" i="1" dirty="0">
                        <a:solidFill>
                          <a:schemeClr val="tx1"/>
                        </a:solidFill>
                      </a:endParaRPr>
                    </a:p>
                  </a:txBody>
                  <a:tcPr anchor="ctr">
                    <a:no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When</a:t>
                      </a:r>
                      <a:r>
                        <a:rPr lang="en-GB" sz="1200" b="0" i="0" baseline="0" dirty="0">
                          <a:solidFill>
                            <a:schemeClr val="tx1"/>
                          </a:solidFill>
                        </a:rPr>
                        <a:t> t</a:t>
                      </a:r>
                      <a:r>
                        <a:rPr lang="en-GB" sz="1200" b="0" i="0" dirty="0">
                          <a:solidFill>
                            <a:schemeClr val="tx1"/>
                          </a:solidFill>
                        </a:rPr>
                        <a:t>wo insulating material are rubbed together, electrons move from one material to the other. </a:t>
                      </a:r>
                    </a:p>
                  </a:txBody>
                  <a:tcPr anchor="ctr">
                    <a:noFill/>
                  </a:tcPr>
                </a:tc>
                <a:extLst>
                  <a:ext uri="{0D108BD9-81ED-4DB2-BD59-A6C34878D82A}">
                    <a16:rowId xmlns:a16="http://schemas.microsoft.com/office/drawing/2014/main" val="977223836"/>
                  </a:ext>
                </a:extLst>
              </a:tr>
            </a:tbl>
          </a:graphicData>
        </a:graphic>
      </p:graphicFrame>
      <p:graphicFrame>
        <p:nvGraphicFramePr>
          <p:cNvPr id="78" name="Table 77"/>
          <p:cNvGraphicFramePr>
            <a:graphicFrameLocks noGrp="1"/>
          </p:cNvGraphicFramePr>
          <p:nvPr>
            <p:extLst>
              <p:ext uri="{D42A27DB-BD31-4B8C-83A1-F6EECF244321}">
                <p14:modId xmlns:p14="http://schemas.microsoft.com/office/powerpoint/2010/main" val="3878952224"/>
              </p:ext>
            </p:extLst>
          </p:nvPr>
        </p:nvGraphicFramePr>
        <p:xfrm>
          <a:off x="7268131" y="6070414"/>
          <a:ext cx="1830876" cy="548640"/>
        </p:xfrm>
        <a:graphic>
          <a:graphicData uri="http://schemas.openxmlformats.org/drawingml/2006/table">
            <a:tbl>
              <a:tblPr firstRow="1" bandRow="1">
                <a:tableStyleId>{5940675A-B579-460E-94D1-54222C63F5DA}</a:tableStyleId>
              </a:tblPr>
              <a:tblGrid>
                <a:gridCol w="1108981">
                  <a:extLst>
                    <a:ext uri="{9D8B030D-6E8A-4147-A177-3AD203B41FA5}">
                      <a16:colId xmlns:a16="http://schemas.microsoft.com/office/drawing/2014/main" val="605547354"/>
                    </a:ext>
                  </a:extLst>
                </a:gridCol>
                <a:gridCol w="721895">
                  <a:extLst>
                    <a:ext uri="{9D8B030D-6E8A-4147-A177-3AD203B41FA5}">
                      <a16:colId xmlns:a16="http://schemas.microsoft.com/office/drawing/2014/main" val="2979850009"/>
                    </a:ext>
                  </a:extLst>
                </a:gridCol>
              </a:tblGrid>
              <a:tr h="211755">
                <a:tc>
                  <a:txBody>
                    <a:bodyPr/>
                    <a:lstStyle/>
                    <a:p>
                      <a:pPr algn="ctr"/>
                      <a:r>
                        <a:rPr lang="en-GB" sz="1200" b="0" dirty="0"/>
                        <a:t>Like charges</a:t>
                      </a:r>
                    </a:p>
                  </a:txBody>
                  <a:tcPr anchor="ctr">
                    <a:solidFill>
                      <a:schemeClr val="accent2">
                        <a:lumMod val="20000"/>
                        <a:lumOff val="80000"/>
                      </a:schemeClr>
                    </a:solidFill>
                  </a:tcPr>
                </a:tc>
                <a:tc>
                  <a:txBody>
                    <a:bodyPr/>
                    <a:lstStyle/>
                    <a:p>
                      <a:pPr algn="ctr"/>
                      <a:r>
                        <a:rPr lang="en-GB" sz="1200" b="1" i="1" dirty="0">
                          <a:solidFill>
                            <a:schemeClr val="tx1"/>
                          </a:solidFill>
                        </a:rPr>
                        <a:t>Repel</a:t>
                      </a:r>
                    </a:p>
                  </a:txBody>
                  <a:tcPr anchor="ctr"/>
                </a:tc>
                <a:extLst>
                  <a:ext uri="{0D108BD9-81ED-4DB2-BD59-A6C34878D82A}">
                    <a16:rowId xmlns:a16="http://schemas.microsoft.com/office/drawing/2014/main" val="4098274463"/>
                  </a:ext>
                </a:extLst>
              </a:tr>
              <a:tr h="178067">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Unlike charges</a:t>
                      </a:r>
                    </a:p>
                  </a:txBody>
                  <a:tcPr anchor="ctr">
                    <a:solidFill>
                      <a:schemeClr val="accent2">
                        <a:lumMod val="20000"/>
                        <a:lumOff val="80000"/>
                      </a:schemeClr>
                    </a:solidFill>
                  </a:tcPr>
                </a:tc>
                <a:tc>
                  <a:txBody>
                    <a:bodyPr/>
                    <a:lstStyle/>
                    <a:p>
                      <a:pPr algn="ctr"/>
                      <a:r>
                        <a:rPr lang="en-GB" sz="1200" b="1" i="1" dirty="0">
                          <a:solidFill>
                            <a:schemeClr val="tx1"/>
                          </a:solidFill>
                        </a:rPr>
                        <a:t>Attract</a:t>
                      </a:r>
                    </a:p>
                  </a:txBody>
                  <a:tcPr anchor="ctr"/>
                </a:tc>
                <a:extLst>
                  <a:ext uri="{0D108BD9-81ED-4DB2-BD59-A6C34878D82A}">
                    <a16:rowId xmlns:a16="http://schemas.microsoft.com/office/drawing/2014/main" val="4146150528"/>
                  </a:ext>
                </a:extLst>
              </a:tr>
            </a:tbl>
          </a:graphicData>
        </a:graphic>
      </p:graphicFrame>
      <p:graphicFrame>
        <p:nvGraphicFramePr>
          <p:cNvPr id="79" name="Table 78"/>
          <p:cNvGraphicFramePr>
            <a:graphicFrameLocks noGrp="1"/>
          </p:cNvGraphicFramePr>
          <p:nvPr>
            <p:extLst/>
          </p:nvPr>
        </p:nvGraphicFramePr>
        <p:xfrm>
          <a:off x="5673550" y="7725210"/>
          <a:ext cx="3335336" cy="822960"/>
        </p:xfrm>
        <a:graphic>
          <a:graphicData uri="http://schemas.openxmlformats.org/drawingml/2006/table">
            <a:tbl>
              <a:tblPr firstRow="1" bandRow="1">
                <a:tableStyleId>{5940675A-B579-460E-94D1-54222C63F5DA}</a:tableStyleId>
              </a:tblPr>
              <a:tblGrid>
                <a:gridCol w="291854">
                  <a:extLst>
                    <a:ext uri="{9D8B030D-6E8A-4147-A177-3AD203B41FA5}">
                      <a16:colId xmlns:a16="http://schemas.microsoft.com/office/drawing/2014/main" val="2709118729"/>
                    </a:ext>
                  </a:extLst>
                </a:gridCol>
                <a:gridCol w="3043482">
                  <a:extLst>
                    <a:ext uri="{9D8B030D-6E8A-4147-A177-3AD203B41FA5}">
                      <a16:colId xmlns:a16="http://schemas.microsoft.com/office/drawing/2014/main" val="4275001915"/>
                    </a:ext>
                  </a:extLst>
                </a:gridCol>
              </a:tblGrid>
              <a:tr h="7916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Shocks</a:t>
                      </a:r>
                    </a:p>
                  </a:txBody>
                  <a:tcPr vert="vert270"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Walking on carpet causes friction.  Electrons</a:t>
                      </a:r>
                      <a:r>
                        <a:rPr lang="en-GB" sz="1200" b="0" i="0" baseline="0" dirty="0">
                          <a:solidFill>
                            <a:schemeClr val="tx1"/>
                          </a:solidFill>
                        </a:rPr>
                        <a:t> move to the person and charge builds up. When the person touches a metal object, the electrons conduct away, making a spark.</a:t>
                      </a:r>
                      <a:endParaRPr lang="en-GB" sz="1200" b="0" i="0" dirty="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graphicFrame>
        <p:nvGraphicFramePr>
          <p:cNvPr id="80" name="Table 79"/>
          <p:cNvGraphicFramePr>
            <a:graphicFrameLocks noGrp="1"/>
          </p:cNvGraphicFramePr>
          <p:nvPr>
            <p:extLst/>
          </p:nvPr>
        </p:nvGraphicFramePr>
        <p:xfrm>
          <a:off x="9509596" y="7706650"/>
          <a:ext cx="3187911" cy="1005840"/>
        </p:xfrm>
        <a:graphic>
          <a:graphicData uri="http://schemas.openxmlformats.org/drawingml/2006/table">
            <a:tbl>
              <a:tblPr firstRow="1" bandRow="1">
                <a:tableStyleId>{5940675A-B579-460E-94D1-54222C63F5DA}</a:tableStyleId>
              </a:tblPr>
              <a:tblGrid>
                <a:gridCol w="363204">
                  <a:extLst>
                    <a:ext uri="{9D8B030D-6E8A-4147-A177-3AD203B41FA5}">
                      <a16:colId xmlns:a16="http://schemas.microsoft.com/office/drawing/2014/main" val="2709118729"/>
                    </a:ext>
                  </a:extLst>
                </a:gridCol>
                <a:gridCol w="2824707">
                  <a:extLst>
                    <a:ext uri="{9D8B030D-6E8A-4147-A177-3AD203B41FA5}">
                      <a16:colId xmlns:a16="http://schemas.microsoft.com/office/drawing/2014/main" val="4275001915"/>
                    </a:ext>
                  </a:extLst>
                </a:gridCol>
              </a:tblGrid>
              <a:tr h="9168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Electric fields</a:t>
                      </a:r>
                    </a:p>
                  </a:txBody>
                  <a:tcPr vert="vert270"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Charged</a:t>
                      </a:r>
                      <a:r>
                        <a:rPr lang="en-GB" sz="1200" b="0" i="0" baseline="0" dirty="0">
                          <a:solidFill>
                            <a:schemeClr val="tx1"/>
                          </a:solidFill>
                        </a:rPr>
                        <a:t> objects create electric fields around them. Strongest closest to the object. The field direction is the direction of force on a positive charge.  Add more charge increases field strength. </a:t>
                      </a:r>
                      <a:endParaRPr lang="en-GB" sz="1200" b="0" i="0" dirty="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pic>
        <p:nvPicPr>
          <p:cNvPr id="87" name="Picture 86"/>
          <p:cNvPicPr>
            <a:picLocks noChangeAspect="1"/>
          </p:cNvPicPr>
          <p:nvPr/>
        </p:nvPicPr>
        <p:blipFill>
          <a:blip r:embed="rId2"/>
          <a:stretch>
            <a:fillRect/>
          </a:stretch>
        </p:blipFill>
        <p:spPr>
          <a:xfrm rot="10800000" flipV="1">
            <a:off x="9721443" y="6156338"/>
            <a:ext cx="2764215" cy="1103890"/>
          </a:xfrm>
          <a:prstGeom prst="rect">
            <a:avLst/>
          </a:prstGeom>
        </p:spPr>
      </p:pic>
      <p:sp>
        <p:nvSpPr>
          <p:cNvPr id="88" name="TextBox 87"/>
          <p:cNvSpPr txBox="1"/>
          <p:nvPr/>
        </p:nvSpPr>
        <p:spPr>
          <a:xfrm>
            <a:off x="10037385" y="5765417"/>
            <a:ext cx="2509572" cy="369332"/>
          </a:xfrm>
          <a:prstGeom prst="rect">
            <a:avLst/>
          </a:prstGeom>
          <a:noFill/>
        </p:spPr>
        <p:txBody>
          <a:bodyPr wrap="square" rtlCol="0">
            <a:spAutoFit/>
          </a:bodyPr>
          <a:lstStyle/>
          <a:p>
            <a:r>
              <a:rPr lang="en-GB" sz="1800" dirty="0" smtClean="0"/>
              <a:t>Electric field diagrams</a:t>
            </a:r>
            <a:endParaRPr lang="en-GB" sz="1800" dirty="0"/>
          </a:p>
        </p:txBody>
      </p:sp>
    </p:spTree>
    <p:extLst>
      <p:ext uri="{BB962C8B-B14F-4D97-AF65-F5344CB8AC3E}">
        <p14:creationId xmlns:p14="http://schemas.microsoft.com/office/powerpoint/2010/main" val="3009783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09534" y="3171604"/>
            <a:ext cx="3299656" cy="646331"/>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INFECTION </a:t>
            </a:r>
            <a:r>
              <a:rPr lang="en-GB" sz="1800" b="1" dirty="0">
                <a:solidFill>
                  <a:schemeClr val="tx1"/>
                </a:solidFill>
                <a:ea typeface="Verdana" panose="020B0604030504040204" pitchFamily="34" charset="0"/>
                <a:cs typeface="Verdana" panose="020B0604030504040204" pitchFamily="34" charset="0"/>
              </a:rPr>
              <a:t>AND RESPONSE </a:t>
            </a:r>
            <a:r>
              <a:rPr lang="en-GB" sz="1800" b="1" dirty="0" smtClean="0">
                <a:solidFill>
                  <a:schemeClr val="tx1"/>
                </a:solidFill>
                <a:ea typeface="Verdana" panose="020B0604030504040204" pitchFamily="34" charset="0"/>
                <a:cs typeface="Verdana" panose="020B0604030504040204" pitchFamily="34" charset="0"/>
              </a:rPr>
              <a:t>Summer 1</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167" name="Table 166"/>
          <p:cNvGraphicFramePr>
            <a:graphicFrameLocks noGrp="1"/>
          </p:cNvGraphicFramePr>
          <p:nvPr>
            <p:extLst>
              <p:ext uri="{D42A27DB-BD31-4B8C-83A1-F6EECF244321}">
                <p14:modId xmlns:p14="http://schemas.microsoft.com/office/powerpoint/2010/main" val="3118883709"/>
              </p:ext>
            </p:extLst>
          </p:nvPr>
        </p:nvGraphicFramePr>
        <p:xfrm>
          <a:off x="1341022" y="133321"/>
          <a:ext cx="5021926" cy="2075666"/>
        </p:xfrm>
        <a:graphic>
          <a:graphicData uri="http://schemas.openxmlformats.org/drawingml/2006/table">
            <a:tbl>
              <a:tblPr firstRow="1" bandRow="1">
                <a:tableStyleId>{5940675A-B579-460E-94D1-54222C63F5DA}</a:tableStyleId>
              </a:tblPr>
              <a:tblGrid>
                <a:gridCol w="1056189">
                  <a:extLst>
                    <a:ext uri="{9D8B030D-6E8A-4147-A177-3AD203B41FA5}">
                      <a16:colId xmlns:a16="http://schemas.microsoft.com/office/drawing/2014/main" val="20000"/>
                    </a:ext>
                  </a:extLst>
                </a:gridCol>
                <a:gridCol w="1082781">
                  <a:extLst>
                    <a:ext uri="{9D8B030D-6E8A-4147-A177-3AD203B41FA5}">
                      <a16:colId xmlns:a16="http://schemas.microsoft.com/office/drawing/2014/main" val="20001"/>
                    </a:ext>
                  </a:extLst>
                </a:gridCol>
                <a:gridCol w="2882956">
                  <a:extLst>
                    <a:ext uri="{9D8B030D-6E8A-4147-A177-3AD203B41FA5}">
                      <a16:colId xmlns:a16="http://schemas.microsoft.com/office/drawing/2014/main" val="20002"/>
                    </a:ext>
                  </a:extLst>
                </a:gridCol>
              </a:tblGrid>
              <a:tr h="520542">
                <a:tc>
                  <a:txBody>
                    <a:bodyPr/>
                    <a:lstStyle/>
                    <a:p>
                      <a:pPr algn="ctr"/>
                      <a:r>
                        <a:rPr lang="en-GB" sz="1200" b="1" dirty="0"/>
                        <a:t>Phagocytes</a:t>
                      </a:r>
                    </a:p>
                  </a:txBody>
                  <a:tcPr anchor="ctr">
                    <a:solidFill>
                      <a:srgbClr val="00B050"/>
                    </a:solidFill>
                  </a:tcPr>
                </a:tc>
                <a:tc>
                  <a:txBody>
                    <a:bodyPr/>
                    <a:lstStyle/>
                    <a:p>
                      <a:pPr algn="ctr"/>
                      <a:r>
                        <a:rPr lang="en-GB" sz="1200" b="1" i="1" dirty="0">
                          <a:solidFill>
                            <a:schemeClr val="tx1"/>
                          </a:solidFill>
                        </a:rPr>
                        <a:t>Phagocytosis</a:t>
                      </a:r>
                    </a:p>
                  </a:txBody>
                  <a:tcPr anchor="ctr"/>
                </a:tc>
                <a:tc>
                  <a:txBody>
                    <a:bodyPr/>
                    <a:lstStyle/>
                    <a:p>
                      <a:pPr algn="l"/>
                      <a:r>
                        <a:rPr lang="en-GB" sz="1200" dirty="0"/>
                        <a:t>Phagocytes</a:t>
                      </a:r>
                      <a:r>
                        <a:rPr lang="en-GB" sz="1200" baseline="0" dirty="0"/>
                        <a:t> engulf the pathogens and digest them.</a:t>
                      </a:r>
                      <a:endParaRPr lang="en-GB" sz="1200" dirty="0"/>
                    </a:p>
                  </a:txBody>
                  <a:tcPr anchor="ctr"/>
                </a:tc>
                <a:extLst>
                  <a:ext uri="{0D108BD9-81ED-4DB2-BD59-A6C34878D82A}">
                    <a16:rowId xmlns:a16="http://schemas.microsoft.com/office/drawing/2014/main" val="10000"/>
                  </a:ext>
                </a:extLst>
              </a:tr>
              <a:tr h="944835">
                <a:tc rowSpan="2">
                  <a:txBody>
                    <a:bodyPr/>
                    <a:lstStyle/>
                    <a:p>
                      <a:pPr algn="ctr"/>
                      <a:r>
                        <a:rPr lang="en-GB" sz="1200" b="1" dirty="0"/>
                        <a:t>Lymphocytes</a:t>
                      </a:r>
                    </a:p>
                  </a:txBody>
                  <a:tcPr anchor="ctr">
                    <a:solidFill>
                      <a:srgbClr val="00B050"/>
                    </a:solidFill>
                  </a:tcPr>
                </a:tc>
                <a:tc>
                  <a:txBody>
                    <a:bodyPr/>
                    <a:lstStyle/>
                    <a:p>
                      <a:pPr algn="ctr"/>
                      <a:r>
                        <a:rPr lang="en-GB" sz="1200" b="1" i="1" dirty="0">
                          <a:solidFill>
                            <a:schemeClr val="tx1"/>
                          </a:solidFill>
                        </a:rPr>
                        <a:t>Antibody</a:t>
                      </a:r>
                      <a:r>
                        <a:rPr lang="en-GB" sz="1200" b="1" i="1" baseline="0" dirty="0">
                          <a:solidFill>
                            <a:schemeClr val="tx1"/>
                          </a:solidFill>
                        </a:rPr>
                        <a:t> production</a:t>
                      </a:r>
                      <a:endParaRPr lang="en-GB" sz="1200" b="1" i="1" dirty="0">
                        <a:solidFill>
                          <a:schemeClr val="tx1"/>
                        </a:solidFill>
                      </a:endParaRPr>
                    </a:p>
                  </a:txBody>
                  <a:tcPr anchor="ctr"/>
                </a:tc>
                <a:tc>
                  <a:txBody>
                    <a:bodyPr/>
                    <a:lstStyle/>
                    <a:p>
                      <a:pPr algn="l"/>
                      <a:r>
                        <a:rPr lang="en-GB" sz="1200" dirty="0"/>
                        <a:t>Specific</a:t>
                      </a:r>
                      <a:r>
                        <a:rPr lang="en-GB" sz="1200" baseline="0" dirty="0"/>
                        <a:t> antibodies destroy the pathogen. This takes time so an infection can occur. If a person is infected again by the same pathogen, the lymphocytes make antibodies much faster.</a:t>
                      </a:r>
                      <a:endParaRPr lang="en-GB" sz="1200" dirty="0"/>
                    </a:p>
                  </a:txBody>
                  <a:tcPr anchor="ctr"/>
                </a:tc>
                <a:extLst>
                  <a:ext uri="{0D108BD9-81ED-4DB2-BD59-A6C34878D82A}">
                    <a16:rowId xmlns:a16="http://schemas.microsoft.com/office/drawing/2014/main" val="10001"/>
                  </a:ext>
                </a:extLst>
              </a:tr>
              <a:tr h="549284">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Antitoxin production</a:t>
                      </a:r>
                    </a:p>
                  </a:txBody>
                  <a:tcPr anchor="ctr"/>
                </a:tc>
                <a:tc>
                  <a:txBody>
                    <a:bodyPr/>
                    <a:lstStyle/>
                    <a:p>
                      <a:pPr algn="l"/>
                      <a:r>
                        <a:rPr lang="en-GB" sz="1200" dirty="0" smtClean="0"/>
                        <a:t>Antitoxin is a type</a:t>
                      </a:r>
                      <a:r>
                        <a:rPr lang="en-GB" sz="1200" baseline="0" dirty="0" smtClean="0"/>
                        <a:t> of antibody </a:t>
                      </a:r>
                      <a:r>
                        <a:rPr lang="en-GB" sz="1200" dirty="0" smtClean="0"/>
                        <a:t>produced to counteract </a:t>
                      </a:r>
                      <a:r>
                        <a:rPr lang="en-GB" sz="1200" baseline="0" dirty="0" smtClean="0"/>
                        <a:t>the toxins produced by bacteria.</a:t>
                      </a:r>
                      <a:endParaRPr lang="en-GB" sz="1200" dirty="0"/>
                    </a:p>
                  </a:txBody>
                  <a:tcPr anchor="ctr"/>
                </a:tc>
                <a:extLst>
                  <a:ext uri="{0D108BD9-81ED-4DB2-BD59-A6C34878D82A}">
                    <a16:rowId xmlns:a16="http://schemas.microsoft.com/office/drawing/2014/main" val="10002"/>
                  </a:ext>
                </a:extLst>
              </a:tr>
            </a:tbl>
          </a:graphicData>
        </a:graphic>
      </p:graphicFrame>
      <p:pic>
        <p:nvPicPr>
          <p:cNvPr id="1036" name="Picture 12" descr="Image result for phagocyto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71" y="1201046"/>
            <a:ext cx="1216674" cy="1045218"/>
          </a:xfrm>
          <a:prstGeom prst="rect">
            <a:avLst/>
          </a:prstGeom>
          <a:noFill/>
          <a:ln>
            <a:solidFill>
              <a:schemeClr val="accent6">
                <a:lumMod val="75000"/>
              </a:schemeClr>
            </a:solidFill>
          </a:ln>
          <a:extLst>
            <a:ext uri="{909E8E84-426E-40DD-AFC4-6F175D3DCCD1}">
              <a14:hiddenFill xmlns:a14="http://schemas.microsoft.com/office/drawing/2010/main">
                <a:solidFill>
                  <a:srgbClr val="FFFFFF"/>
                </a:solidFill>
              </a14:hiddenFill>
            </a:ext>
          </a:extLst>
        </p:spPr>
      </p:pic>
      <p:sp>
        <p:nvSpPr>
          <p:cNvPr id="326" name="Rectangle 325"/>
          <p:cNvSpPr/>
          <p:nvPr/>
        </p:nvSpPr>
        <p:spPr>
          <a:xfrm>
            <a:off x="3508573" y="2454786"/>
            <a:ext cx="3279121" cy="609409"/>
          </a:xfrm>
          <a:prstGeom prst="rect">
            <a:avLst/>
          </a:prstGeom>
          <a:solidFill>
            <a:srgbClr val="FF66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Pathogens are identified by white blood cells by the different proteins on their surfaces </a:t>
            </a:r>
            <a:r>
              <a:rPr lang="en-GB" sz="1200" b="1" dirty="0">
                <a:solidFill>
                  <a:schemeClr val="tx1"/>
                </a:solidFill>
              </a:rPr>
              <a:t>ANTIGENS.</a:t>
            </a:r>
          </a:p>
        </p:txBody>
      </p:sp>
      <p:sp>
        <p:nvSpPr>
          <p:cNvPr id="113" name="Rectangle 112"/>
          <p:cNvSpPr/>
          <p:nvPr/>
        </p:nvSpPr>
        <p:spPr>
          <a:xfrm rot="4339">
            <a:off x="68133" y="208314"/>
            <a:ext cx="1134656" cy="923330"/>
          </a:xfrm>
          <a:prstGeom prst="rect">
            <a:avLst/>
          </a:prstGeom>
          <a:solidFill>
            <a:srgbClr val="00B05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1. Immune system</a:t>
            </a:r>
            <a:endParaRPr lang="en-GB" sz="1800" b="1" dirty="0">
              <a:solidFill>
                <a:schemeClr val="tx1"/>
              </a:solidFill>
              <a:ea typeface="Verdana" panose="020B0604030504040204" pitchFamily="34" charset="0"/>
              <a:cs typeface="Verdana" panose="020B0604030504040204" pitchFamily="34" charset="0"/>
            </a:endParaRPr>
          </a:p>
        </p:txBody>
      </p:sp>
      <p:sp>
        <p:nvSpPr>
          <p:cNvPr id="118" name="Rectangle 117"/>
          <p:cNvSpPr/>
          <p:nvPr/>
        </p:nvSpPr>
        <p:spPr>
          <a:xfrm>
            <a:off x="43571" y="2447169"/>
            <a:ext cx="3469706" cy="615553"/>
          </a:xfrm>
          <a:prstGeom prst="rect">
            <a:avLst/>
          </a:prstGeom>
          <a:solidFill>
            <a:srgbClr val="FF66CC"/>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2. Non-specific </a:t>
            </a:r>
            <a:r>
              <a:rPr lang="en-GB" sz="1800" b="1" dirty="0">
                <a:solidFill>
                  <a:schemeClr val="tx1"/>
                </a:solidFill>
                <a:ea typeface="Verdana" panose="020B0604030504040204" pitchFamily="34" charset="0"/>
                <a:cs typeface="Verdana" panose="020B0604030504040204" pitchFamily="34" charset="0"/>
              </a:rPr>
              <a:t>defence </a:t>
            </a:r>
            <a:r>
              <a:rPr lang="en-GB" sz="1800" b="1" dirty="0" smtClean="0">
                <a:solidFill>
                  <a:schemeClr val="tx1"/>
                </a:solidFill>
                <a:ea typeface="Verdana" panose="020B0604030504040204" pitchFamily="34" charset="0"/>
                <a:cs typeface="Verdana" panose="020B0604030504040204" pitchFamily="34" charset="0"/>
              </a:rPr>
              <a:t>systems</a:t>
            </a:r>
          </a:p>
          <a:p>
            <a:pPr algn="ctr"/>
            <a:endParaRPr lang="en-GB" sz="1600" dirty="0">
              <a:solidFill>
                <a:schemeClr val="tx1"/>
              </a:solidFill>
              <a:ea typeface="Verdana" panose="020B0604030504040204" pitchFamily="34" charset="0"/>
              <a:cs typeface="Verdana" panose="020B0604030504040204" pitchFamily="34" charset="0"/>
            </a:endParaRPr>
          </a:p>
        </p:txBody>
      </p:sp>
      <p:graphicFrame>
        <p:nvGraphicFramePr>
          <p:cNvPr id="129" name="Table 128"/>
          <p:cNvGraphicFramePr>
            <a:graphicFrameLocks noGrp="1"/>
          </p:cNvGraphicFramePr>
          <p:nvPr>
            <p:extLst>
              <p:ext uri="{D42A27DB-BD31-4B8C-83A1-F6EECF244321}">
                <p14:modId xmlns:p14="http://schemas.microsoft.com/office/powerpoint/2010/main" val="2916160511"/>
              </p:ext>
            </p:extLst>
          </p:nvPr>
        </p:nvGraphicFramePr>
        <p:xfrm>
          <a:off x="80941" y="3077920"/>
          <a:ext cx="5172970" cy="2838753"/>
        </p:xfrm>
        <a:graphic>
          <a:graphicData uri="http://schemas.openxmlformats.org/drawingml/2006/table">
            <a:tbl>
              <a:tblPr firstRow="1" bandRow="1">
                <a:tableStyleId>{5940675A-B579-460E-94D1-54222C63F5DA}</a:tableStyleId>
              </a:tblPr>
              <a:tblGrid>
                <a:gridCol w="556503">
                  <a:extLst>
                    <a:ext uri="{9D8B030D-6E8A-4147-A177-3AD203B41FA5}">
                      <a16:colId xmlns:a16="http://schemas.microsoft.com/office/drawing/2014/main" val="20000"/>
                    </a:ext>
                  </a:extLst>
                </a:gridCol>
                <a:gridCol w="1022581">
                  <a:extLst>
                    <a:ext uri="{9D8B030D-6E8A-4147-A177-3AD203B41FA5}">
                      <a16:colId xmlns:a16="http://schemas.microsoft.com/office/drawing/2014/main" val="20001"/>
                    </a:ext>
                  </a:extLst>
                </a:gridCol>
                <a:gridCol w="1219920">
                  <a:extLst>
                    <a:ext uri="{9D8B030D-6E8A-4147-A177-3AD203B41FA5}">
                      <a16:colId xmlns:a16="http://schemas.microsoft.com/office/drawing/2014/main" val="20002"/>
                    </a:ext>
                  </a:extLst>
                </a:gridCol>
                <a:gridCol w="2373966">
                  <a:extLst>
                    <a:ext uri="{9D8B030D-6E8A-4147-A177-3AD203B41FA5}">
                      <a16:colId xmlns:a16="http://schemas.microsoft.com/office/drawing/2014/main" val="20003"/>
                    </a:ext>
                  </a:extLst>
                </a:gridCol>
              </a:tblGrid>
              <a:tr h="686279">
                <a:tc rowSpan="4">
                  <a:txBody>
                    <a:bodyPr/>
                    <a:lstStyle/>
                    <a:p>
                      <a:pPr algn="ctr"/>
                      <a:r>
                        <a:rPr lang="en-GB" sz="1200" b="1" dirty="0"/>
                        <a:t>The human body has several</a:t>
                      </a:r>
                      <a:r>
                        <a:rPr lang="en-GB" sz="1200" b="1" baseline="0" dirty="0"/>
                        <a:t> non specific ways of defending itself from pathogens getting in</a:t>
                      </a:r>
                      <a:endParaRPr lang="en-GB" sz="1200" b="1" dirty="0"/>
                    </a:p>
                  </a:txBody>
                  <a:tcPr vert="vert270" anchor="ctr">
                    <a:solidFill>
                      <a:srgbClr val="FF66CC"/>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Nose</a:t>
                      </a:r>
                    </a:p>
                  </a:txBody>
                  <a:tcPr anchor="ctr"/>
                </a:tc>
                <a:tc>
                  <a:txBody>
                    <a:bodyPr/>
                    <a:lstStyle/>
                    <a:p>
                      <a:pPr algn="l"/>
                      <a:r>
                        <a:rPr lang="en-GB" sz="1200" dirty="0"/>
                        <a:t>Nasal</a:t>
                      </a:r>
                      <a:r>
                        <a:rPr lang="en-GB" sz="1200" baseline="0" dirty="0"/>
                        <a:t> hairs, sticky mucus and cilia prevent pathogens entering through the nostrils.</a:t>
                      </a:r>
                      <a:endParaRPr lang="en-GB" sz="1200" dirty="0"/>
                    </a:p>
                  </a:txBody>
                  <a:tcPr anchor="ctr"/>
                </a:tc>
                <a:extLst>
                  <a:ext uri="{0D108BD9-81ED-4DB2-BD59-A6C34878D82A}">
                    <a16:rowId xmlns:a16="http://schemas.microsoft.com/office/drawing/2014/main" val="10000"/>
                  </a:ext>
                </a:extLst>
              </a:tr>
              <a:tr h="800099">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Trachea</a:t>
                      </a:r>
                      <a:r>
                        <a:rPr lang="en-GB" sz="1200" b="1" i="1" baseline="0" dirty="0">
                          <a:solidFill>
                            <a:schemeClr val="tx1"/>
                          </a:solidFill>
                        </a:rPr>
                        <a:t> and bronchus (respiratory system)</a:t>
                      </a:r>
                      <a:endParaRPr lang="en-GB" sz="1200" b="1" i="1" dirty="0">
                        <a:solidFill>
                          <a:schemeClr val="tx1"/>
                        </a:solidFill>
                      </a:endParaRPr>
                    </a:p>
                  </a:txBody>
                  <a:tcPr anchor="ctr"/>
                </a:tc>
                <a:tc>
                  <a:txBody>
                    <a:bodyPr/>
                    <a:lstStyle/>
                    <a:p>
                      <a:pPr algn="l"/>
                      <a:r>
                        <a:rPr lang="en-GB" sz="1200" dirty="0"/>
                        <a:t>Lined with mucus to trap dust and pathogens. Cilia move the mucus upwards to be swallowed.</a:t>
                      </a:r>
                    </a:p>
                  </a:txBody>
                  <a:tcPr anchor="ctr"/>
                </a:tc>
                <a:extLst>
                  <a:ext uri="{0D108BD9-81ED-4DB2-BD59-A6C34878D82A}">
                    <a16:rowId xmlns:a16="http://schemas.microsoft.com/office/drawing/2014/main" val="10001"/>
                  </a:ext>
                </a:extLst>
              </a:tr>
              <a:tr h="689434">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Stomach acid</a:t>
                      </a:r>
                    </a:p>
                  </a:txBody>
                  <a:tcPr anchor="ctr"/>
                </a:tc>
                <a:tc>
                  <a:txBody>
                    <a:bodyPr/>
                    <a:lstStyle/>
                    <a:p>
                      <a:pPr algn="l"/>
                      <a:r>
                        <a:rPr lang="en-GB" sz="1200" dirty="0"/>
                        <a:t>Stomach</a:t>
                      </a:r>
                      <a:r>
                        <a:rPr lang="en-GB" sz="1200" baseline="0" dirty="0"/>
                        <a:t> acid (pH1) kills most ingested pathogens.</a:t>
                      </a:r>
                      <a:endParaRPr lang="en-GB" sz="1200" dirty="0"/>
                    </a:p>
                  </a:txBody>
                  <a:tcPr anchor="ctr"/>
                </a:tc>
                <a:extLst>
                  <a:ext uri="{0D108BD9-81ED-4DB2-BD59-A6C34878D82A}">
                    <a16:rowId xmlns:a16="http://schemas.microsoft.com/office/drawing/2014/main" val="10002"/>
                  </a:ext>
                </a:extLst>
              </a:tr>
              <a:tr h="618863">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chemeClr val="tx1"/>
                          </a:solidFill>
                        </a:rPr>
                        <a:t>Skin</a:t>
                      </a:r>
                    </a:p>
                  </a:txBody>
                  <a:tcPr anchor="ctr"/>
                </a:tc>
                <a:tc>
                  <a:txBody>
                    <a:bodyPr/>
                    <a:lstStyle/>
                    <a:p>
                      <a:pPr algn="l"/>
                      <a:r>
                        <a:rPr lang="en-GB" sz="1200" dirty="0"/>
                        <a:t>Hard to penetrate waterproof barrier. Glands</a:t>
                      </a:r>
                      <a:r>
                        <a:rPr lang="en-GB" sz="1200" baseline="0" dirty="0"/>
                        <a:t> secrete oil which kill </a:t>
                      </a:r>
                      <a:r>
                        <a:rPr lang="en-GB" sz="1200" baseline="0" dirty="0" smtClean="0"/>
                        <a:t>microbes.</a:t>
                      </a:r>
                      <a:endParaRPr lang="en-GB" sz="1200" dirty="0"/>
                    </a:p>
                  </a:txBody>
                  <a:tcPr anchor="ctr"/>
                </a:tc>
                <a:extLst>
                  <a:ext uri="{0D108BD9-81ED-4DB2-BD59-A6C34878D82A}">
                    <a16:rowId xmlns:a16="http://schemas.microsoft.com/office/drawing/2014/main" val="10003"/>
                  </a:ext>
                </a:extLst>
              </a:tr>
            </a:tbl>
          </a:graphicData>
        </a:graphic>
      </p:graphicFrame>
      <p:pic>
        <p:nvPicPr>
          <p:cNvPr id="133" name="Picture 3"/>
          <p:cNvPicPr>
            <a:picLocks noChangeAspect="1" noChangeArrowheads="1"/>
          </p:cNvPicPr>
          <p:nvPr/>
        </p:nvPicPr>
        <p:blipFill>
          <a:blip r:embed="rId3" cstate="print"/>
          <a:srcRect/>
          <a:stretch>
            <a:fillRect/>
          </a:stretch>
        </p:blipFill>
        <p:spPr bwMode="auto">
          <a:xfrm>
            <a:off x="851721" y="3216060"/>
            <a:ext cx="758649" cy="506115"/>
          </a:xfrm>
          <a:prstGeom prst="rect">
            <a:avLst/>
          </a:prstGeom>
          <a:noFill/>
          <a:ln w="9525">
            <a:noFill/>
            <a:miter lim="800000"/>
            <a:headEnd/>
            <a:tailEnd/>
          </a:ln>
        </p:spPr>
      </p:pic>
      <p:pic>
        <p:nvPicPr>
          <p:cNvPr id="134" name="Picture 2"/>
          <p:cNvPicPr>
            <a:picLocks noChangeAspect="1" noChangeArrowheads="1"/>
          </p:cNvPicPr>
          <p:nvPr/>
        </p:nvPicPr>
        <p:blipFill>
          <a:blip r:embed="rId4" cstate="print"/>
          <a:srcRect/>
          <a:stretch>
            <a:fillRect/>
          </a:stretch>
        </p:blipFill>
        <p:spPr bwMode="auto">
          <a:xfrm>
            <a:off x="859763" y="3904305"/>
            <a:ext cx="776826" cy="582335"/>
          </a:xfrm>
          <a:prstGeom prst="rect">
            <a:avLst/>
          </a:prstGeom>
          <a:noFill/>
          <a:ln w="9525">
            <a:noFill/>
            <a:miter lim="800000"/>
            <a:headEnd/>
            <a:tailEnd/>
          </a:ln>
        </p:spPr>
      </p:pic>
      <p:pic>
        <p:nvPicPr>
          <p:cNvPr id="135" name="Picture 4"/>
          <p:cNvPicPr>
            <a:picLocks noChangeAspect="1" noChangeArrowheads="1"/>
          </p:cNvPicPr>
          <p:nvPr/>
        </p:nvPicPr>
        <p:blipFill>
          <a:blip r:embed="rId5" cstate="print"/>
          <a:srcRect l="5039" t="17998" r="-1680" b="21372"/>
          <a:stretch>
            <a:fillRect/>
          </a:stretch>
        </p:blipFill>
        <p:spPr bwMode="auto">
          <a:xfrm>
            <a:off x="890371" y="4687747"/>
            <a:ext cx="739748" cy="508115"/>
          </a:xfrm>
          <a:prstGeom prst="rect">
            <a:avLst/>
          </a:prstGeom>
          <a:noFill/>
          <a:ln w="9525">
            <a:noFill/>
            <a:miter lim="800000"/>
            <a:headEnd/>
            <a:tailEnd/>
          </a:ln>
        </p:spPr>
      </p:pic>
      <p:pic>
        <p:nvPicPr>
          <p:cNvPr id="136" name="Picture 5"/>
          <p:cNvPicPr>
            <a:picLocks noChangeAspect="1" noChangeArrowheads="1"/>
          </p:cNvPicPr>
          <p:nvPr/>
        </p:nvPicPr>
        <p:blipFill>
          <a:blip r:embed="rId6" cstate="print"/>
          <a:srcRect/>
          <a:stretch>
            <a:fillRect/>
          </a:stretch>
        </p:blipFill>
        <p:spPr bwMode="auto">
          <a:xfrm>
            <a:off x="859763" y="5323804"/>
            <a:ext cx="742567" cy="498973"/>
          </a:xfrm>
          <a:prstGeom prst="rect">
            <a:avLst/>
          </a:prstGeom>
          <a:noFill/>
          <a:ln w="9525">
            <a:noFill/>
            <a:miter lim="800000"/>
            <a:headEnd/>
            <a:tailEnd/>
          </a:ln>
        </p:spPr>
      </p:pic>
      <p:graphicFrame>
        <p:nvGraphicFramePr>
          <p:cNvPr id="137" name="Table 136"/>
          <p:cNvGraphicFramePr>
            <a:graphicFrameLocks noGrp="1"/>
          </p:cNvGraphicFramePr>
          <p:nvPr>
            <p:extLst>
              <p:ext uri="{D42A27DB-BD31-4B8C-83A1-F6EECF244321}">
                <p14:modId xmlns:p14="http://schemas.microsoft.com/office/powerpoint/2010/main" val="1158189690"/>
              </p:ext>
            </p:extLst>
          </p:nvPr>
        </p:nvGraphicFramePr>
        <p:xfrm>
          <a:off x="6227039" y="4413661"/>
          <a:ext cx="6491616" cy="5048682"/>
        </p:xfrm>
        <a:graphic>
          <a:graphicData uri="http://schemas.openxmlformats.org/drawingml/2006/table">
            <a:tbl>
              <a:tblPr firstRow="1" bandRow="1">
                <a:tableStyleId>{5940675A-B579-460E-94D1-54222C63F5DA}</a:tableStyleId>
              </a:tblPr>
              <a:tblGrid>
                <a:gridCol w="786641">
                  <a:extLst>
                    <a:ext uri="{9D8B030D-6E8A-4147-A177-3AD203B41FA5}">
                      <a16:colId xmlns:a16="http://schemas.microsoft.com/office/drawing/2014/main" val="20000"/>
                    </a:ext>
                  </a:extLst>
                </a:gridCol>
                <a:gridCol w="957842">
                  <a:extLst>
                    <a:ext uri="{9D8B030D-6E8A-4147-A177-3AD203B41FA5}">
                      <a16:colId xmlns:a16="http://schemas.microsoft.com/office/drawing/2014/main" val="20001"/>
                    </a:ext>
                  </a:extLst>
                </a:gridCol>
                <a:gridCol w="1261349">
                  <a:extLst>
                    <a:ext uri="{9D8B030D-6E8A-4147-A177-3AD203B41FA5}">
                      <a16:colId xmlns:a16="http://schemas.microsoft.com/office/drawing/2014/main" val="20002"/>
                    </a:ext>
                  </a:extLst>
                </a:gridCol>
                <a:gridCol w="1569290">
                  <a:extLst>
                    <a:ext uri="{9D8B030D-6E8A-4147-A177-3AD203B41FA5}">
                      <a16:colId xmlns:a16="http://schemas.microsoft.com/office/drawing/2014/main" val="20003"/>
                    </a:ext>
                  </a:extLst>
                </a:gridCol>
                <a:gridCol w="1916494">
                  <a:extLst>
                    <a:ext uri="{9D8B030D-6E8A-4147-A177-3AD203B41FA5}">
                      <a16:colId xmlns:a16="http://schemas.microsoft.com/office/drawing/2014/main" val="20004"/>
                    </a:ext>
                  </a:extLst>
                </a:gridCol>
              </a:tblGrid>
              <a:tr h="451718">
                <a:tc>
                  <a:txBody>
                    <a:bodyPr/>
                    <a:lstStyle/>
                    <a:p>
                      <a:pPr algn="ctr"/>
                      <a:r>
                        <a:rPr lang="en-GB" sz="1200" b="1" dirty="0"/>
                        <a:t>Pathogen</a:t>
                      </a:r>
                    </a:p>
                  </a:txBody>
                  <a:tcPr anchor="ctr">
                    <a:solidFill>
                      <a:srgbClr val="FFCC66"/>
                    </a:solidFill>
                  </a:tcPr>
                </a:tc>
                <a:tc>
                  <a:txBody>
                    <a:bodyPr/>
                    <a:lstStyle/>
                    <a:p>
                      <a:pPr algn="ctr"/>
                      <a:r>
                        <a:rPr lang="en-GB" sz="1200" b="1" i="1" dirty="0">
                          <a:solidFill>
                            <a:schemeClr val="tx1"/>
                          </a:solidFill>
                        </a:rPr>
                        <a:t>Disease</a:t>
                      </a:r>
                    </a:p>
                  </a:txBody>
                  <a:tcPr anchor="ctr">
                    <a:solidFill>
                      <a:srgbClr val="FFCC66"/>
                    </a:solidFill>
                  </a:tcPr>
                </a:tc>
                <a:tc>
                  <a:txBody>
                    <a:bodyPr/>
                    <a:lstStyle/>
                    <a:p>
                      <a:pPr algn="ctr"/>
                      <a:r>
                        <a:rPr lang="en-GB" sz="1200" b="1" dirty="0"/>
                        <a:t>Symptoms</a:t>
                      </a:r>
                    </a:p>
                  </a:txBody>
                  <a:tcPr anchor="ctr">
                    <a:solidFill>
                      <a:srgbClr val="FFCC66"/>
                    </a:solidFill>
                  </a:tcPr>
                </a:tc>
                <a:tc>
                  <a:txBody>
                    <a:bodyPr/>
                    <a:lstStyle/>
                    <a:p>
                      <a:pPr algn="ctr"/>
                      <a:r>
                        <a:rPr lang="en-GB" sz="1200" b="1" dirty="0"/>
                        <a:t>Method</a:t>
                      </a:r>
                      <a:r>
                        <a:rPr lang="en-GB" sz="1200" b="1" baseline="0" dirty="0"/>
                        <a:t> of transmission</a:t>
                      </a:r>
                      <a:endParaRPr lang="en-GB" sz="1200" b="1" dirty="0"/>
                    </a:p>
                  </a:txBody>
                  <a:tcPr anchor="ctr">
                    <a:solidFill>
                      <a:srgbClr val="FFCC66"/>
                    </a:solidFill>
                  </a:tcPr>
                </a:tc>
                <a:tc>
                  <a:txBody>
                    <a:bodyPr/>
                    <a:lstStyle/>
                    <a:p>
                      <a:pPr algn="ctr"/>
                      <a:r>
                        <a:rPr lang="en-GB" sz="1200" b="1" dirty="0"/>
                        <a:t>Control of spread</a:t>
                      </a:r>
                    </a:p>
                  </a:txBody>
                  <a:tcPr anchor="ctr">
                    <a:solidFill>
                      <a:srgbClr val="FFCC66"/>
                    </a:solidFill>
                  </a:tcPr>
                </a:tc>
                <a:extLst>
                  <a:ext uri="{0D108BD9-81ED-4DB2-BD59-A6C34878D82A}">
                    <a16:rowId xmlns:a16="http://schemas.microsoft.com/office/drawing/2014/main" val="10000"/>
                  </a:ext>
                </a:extLst>
              </a:tr>
              <a:tr h="451718">
                <a:tc>
                  <a:txBody>
                    <a:bodyPr/>
                    <a:lstStyle/>
                    <a:p>
                      <a:pPr algn="ctr"/>
                      <a:r>
                        <a:rPr lang="en-GB" sz="1200" b="1" dirty="0"/>
                        <a:t>Virus</a:t>
                      </a:r>
                    </a:p>
                  </a:txBody>
                  <a:tcPr anchor="ctr">
                    <a:solidFill>
                      <a:srgbClr val="FFCC66"/>
                    </a:solidFill>
                  </a:tcPr>
                </a:tc>
                <a:tc>
                  <a:txBody>
                    <a:bodyPr/>
                    <a:lstStyle/>
                    <a:p>
                      <a:pPr algn="ctr"/>
                      <a:r>
                        <a:rPr lang="en-GB" sz="1200" b="1" i="1" dirty="0">
                          <a:solidFill>
                            <a:schemeClr val="tx1"/>
                          </a:solidFill>
                        </a:rPr>
                        <a:t>Measles</a:t>
                      </a:r>
                    </a:p>
                  </a:txBody>
                  <a:tcPr anchor="ctr"/>
                </a:tc>
                <a:tc>
                  <a:txBody>
                    <a:bodyPr/>
                    <a:lstStyle/>
                    <a:p>
                      <a:pPr algn="l"/>
                      <a:r>
                        <a:rPr lang="en-GB" sz="1200" dirty="0"/>
                        <a:t>Fever, red skin rash.</a:t>
                      </a:r>
                    </a:p>
                  </a:txBody>
                  <a:tcPr anchor="ctr"/>
                </a:tc>
                <a:tc>
                  <a:txBody>
                    <a:bodyPr/>
                    <a:lstStyle/>
                    <a:p>
                      <a:pPr algn="l"/>
                      <a:r>
                        <a:rPr lang="en-GB" sz="1200" dirty="0"/>
                        <a:t>Droplet</a:t>
                      </a:r>
                      <a:r>
                        <a:rPr lang="en-GB" sz="1200" baseline="0" dirty="0"/>
                        <a:t> infection from sneezes and coughs.</a:t>
                      </a:r>
                      <a:endParaRPr lang="en-GB" sz="1200" dirty="0"/>
                    </a:p>
                  </a:txBody>
                  <a:tcPr anchor="ctr"/>
                </a:tc>
                <a:tc>
                  <a:txBody>
                    <a:bodyPr/>
                    <a:lstStyle/>
                    <a:p>
                      <a:pPr algn="l"/>
                      <a:r>
                        <a:rPr lang="en-GB" sz="1200" dirty="0"/>
                        <a:t>Vaccination as</a:t>
                      </a:r>
                      <a:r>
                        <a:rPr lang="en-GB" sz="1200" baseline="0" dirty="0"/>
                        <a:t> a child.</a:t>
                      </a:r>
                      <a:endParaRPr lang="en-GB" sz="1200" dirty="0"/>
                    </a:p>
                  </a:txBody>
                  <a:tcPr anchor="ctr"/>
                </a:tc>
                <a:extLst>
                  <a:ext uri="{0D108BD9-81ED-4DB2-BD59-A6C34878D82A}">
                    <a16:rowId xmlns:a16="http://schemas.microsoft.com/office/drawing/2014/main" val="10001"/>
                  </a:ext>
                </a:extLst>
              </a:tr>
              <a:tr h="813093">
                <a:tc>
                  <a:txBody>
                    <a:bodyPr/>
                    <a:lstStyle/>
                    <a:p>
                      <a:pPr algn="ctr"/>
                      <a:r>
                        <a:rPr lang="en-GB" sz="1200" b="1" dirty="0"/>
                        <a:t>Virus</a:t>
                      </a:r>
                    </a:p>
                  </a:txBody>
                  <a:tcPr anchor="ctr">
                    <a:solidFill>
                      <a:srgbClr val="FFCC66"/>
                    </a:solidFill>
                  </a:tcPr>
                </a:tc>
                <a:tc>
                  <a:txBody>
                    <a:bodyPr/>
                    <a:lstStyle/>
                    <a:p>
                      <a:pPr algn="ctr"/>
                      <a:r>
                        <a:rPr lang="en-GB" sz="1200" b="1" i="1" dirty="0">
                          <a:solidFill>
                            <a:schemeClr val="tx1"/>
                          </a:solidFill>
                        </a:rPr>
                        <a:t>HIV</a:t>
                      </a:r>
                    </a:p>
                  </a:txBody>
                  <a:tcPr anchor="ctr"/>
                </a:tc>
                <a:tc>
                  <a:txBody>
                    <a:bodyPr/>
                    <a:lstStyle/>
                    <a:p>
                      <a:pPr algn="l"/>
                      <a:r>
                        <a:rPr lang="en-GB" sz="1200" dirty="0"/>
                        <a:t>Initially flu like systems, serious</a:t>
                      </a:r>
                      <a:r>
                        <a:rPr lang="en-GB" sz="1200" baseline="0" dirty="0"/>
                        <a:t> damage to immune system.</a:t>
                      </a:r>
                      <a:endParaRPr lang="en-GB" sz="1200" dirty="0"/>
                    </a:p>
                  </a:txBody>
                  <a:tcPr anchor="ctr"/>
                </a:tc>
                <a:tc>
                  <a:txBody>
                    <a:bodyPr/>
                    <a:lstStyle/>
                    <a:p>
                      <a:pPr algn="l"/>
                      <a:r>
                        <a:rPr lang="en-GB" sz="1200" dirty="0"/>
                        <a:t>Sexual</a:t>
                      </a:r>
                      <a:r>
                        <a:rPr lang="en-GB" sz="1200" baseline="0" dirty="0"/>
                        <a:t> contact and exchange of body fluids.</a:t>
                      </a:r>
                      <a:endParaRPr lang="en-GB" sz="1200" dirty="0"/>
                    </a:p>
                  </a:txBody>
                  <a:tcPr anchor="ctr"/>
                </a:tc>
                <a:tc>
                  <a:txBody>
                    <a:bodyPr/>
                    <a:lstStyle/>
                    <a:p>
                      <a:pPr algn="l"/>
                      <a:r>
                        <a:rPr lang="en-GB" sz="1200" dirty="0"/>
                        <a:t>Anti-retroviral</a:t>
                      </a:r>
                      <a:r>
                        <a:rPr lang="en-GB" sz="1200" baseline="0" dirty="0"/>
                        <a:t> drugs and use of condoms.</a:t>
                      </a:r>
                      <a:endParaRPr lang="en-GB" sz="1200" dirty="0"/>
                    </a:p>
                  </a:txBody>
                  <a:tcPr anchor="ctr"/>
                </a:tc>
                <a:extLst>
                  <a:ext uri="{0D108BD9-81ED-4DB2-BD59-A6C34878D82A}">
                    <a16:rowId xmlns:a16="http://schemas.microsoft.com/office/drawing/2014/main" val="10002"/>
                  </a:ext>
                </a:extLst>
              </a:tr>
              <a:tr h="642979">
                <a:tc>
                  <a:txBody>
                    <a:bodyPr/>
                    <a:lstStyle/>
                    <a:p>
                      <a:pPr algn="ctr"/>
                      <a:r>
                        <a:rPr lang="en-GB" sz="1200" b="1" dirty="0"/>
                        <a:t>Virus</a:t>
                      </a:r>
                    </a:p>
                  </a:txBody>
                  <a:tcPr anchor="ctr">
                    <a:solidFill>
                      <a:srgbClr val="FFCC66"/>
                    </a:solidFill>
                  </a:tcPr>
                </a:tc>
                <a:tc>
                  <a:txBody>
                    <a:bodyPr/>
                    <a:lstStyle/>
                    <a:p>
                      <a:pPr algn="ctr"/>
                      <a:r>
                        <a:rPr lang="en-GB" sz="1200" b="1" i="1" dirty="0">
                          <a:solidFill>
                            <a:schemeClr val="tx1"/>
                          </a:solidFill>
                        </a:rPr>
                        <a:t>Tobacco</a:t>
                      </a:r>
                      <a:r>
                        <a:rPr lang="en-GB" sz="1200" b="1" i="1" baseline="0" dirty="0">
                          <a:solidFill>
                            <a:schemeClr val="tx1"/>
                          </a:solidFill>
                        </a:rPr>
                        <a:t> mosaic virus</a:t>
                      </a:r>
                      <a:endParaRPr lang="en-GB" sz="1200" b="1" i="1" dirty="0">
                        <a:solidFill>
                          <a:schemeClr val="tx1"/>
                        </a:solidFill>
                      </a:endParaRPr>
                    </a:p>
                  </a:txBody>
                  <a:tcPr anchor="ctr"/>
                </a:tc>
                <a:tc>
                  <a:txBody>
                    <a:bodyPr/>
                    <a:lstStyle/>
                    <a:p>
                      <a:pPr algn="l"/>
                      <a:r>
                        <a:rPr lang="en-GB" sz="1200" dirty="0"/>
                        <a:t>Mosaic pattern on leaves.</a:t>
                      </a:r>
                    </a:p>
                  </a:txBody>
                  <a:tcPr anchor="ctr"/>
                </a:tc>
                <a:tc>
                  <a:txBody>
                    <a:bodyPr/>
                    <a:lstStyle/>
                    <a:p>
                      <a:pPr algn="l"/>
                      <a:r>
                        <a:rPr lang="en-GB" sz="1200" dirty="0"/>
                        <a:t>Enters via wounds in epidermis caused by pests.</a:t>
                      </a:r>
                    </a:p>
                  </a:txBody>
                  <a:tcPr anchor="ctr"/>
                </a:tc>
                <a:tc>
                  <a:txBody>
                    <a:bodyPr/>
                    <a:lstStyle/>
                    <a:p>
                      <a:pPr algn="l"/>
                      <a:r>
                        <a:rPr lang="en-GB" sz="1200" dirty="0"/>
                        <a:t>Remove infected leaves and control pests that damage the leaves.</a:t>
                      </a:r>
                    </a:p>
                  </a:txBody>
                  <a:tcPr anchor="ctr"/>
                </a:tc>
                <a:extLst>
                  <a:ext uri="{0D108BD9-81ED-4DB2-BD59-A6C34878D82A}">
                    <a16:rowId xmlns:a16="http://schemas.microsoft.com/office/drawing/2014/main" val="10003"/>
                  </a:ext>
                </a:extLst>
              </a:tr>
              <a:tr h="813093">
                <a:tc>
                  <a:txBody>
                    <a:bodyPr/>
                    <a:lstStyle/>
                    <a:p>
                      <a:pPr algn="ctr"/>
                      <a:r>
                        <a:rPr lang="en-GB" sz="1200" b="1" dirty="0"/>
                        <a:t>Bacteria</a:t>
                      </a:r>
                    </a:p>
                  </a:txBody>
                  <a:tcPr anchor="ctr">
                    <a:solidFill>
                      <a:srgbClr val="FFCC66"/>
                    </a:solidFill>
                  </a:tcPr>
                </a:tc>
                <a:tc>
                  <a:txBody>
                    <a:bodyPr/>
                    <a:lstStyle/>
                    <a:p>
                      <a:pPr algn="ctr"/>
                      <a:r>
                        <a:rPr lang="en-GB" sz="1200" b="1" i="1" dirty="0">
                          <a:solidFill>
                            <a:schemeClr val="tx1"/>
                          </a:solidFill>
                        </a:rPr>
                        <a:t>Salmonella</a:t>
                      </a:r>
                    </a:p>
                  </a:txBody>
                  <a:tcPr anchor="ctr"/>
                </a:tc>
                <a:tc>
                  <a:txBody>
                    <a:bodyPr/>
                    <a:lstStyle/>
                    <a:p>
                      <a:pPr algn="l"/>
                      <a:r>
                        <a:rPr lang="en-GB" sz="1200" dirty="0"/>
                        <a:t>Fever, cramp,</a:t>
                      </a:r>
                      <a:r>
                        <a:rPr lang="en-GB" sz="1200" baseline="0" dirty="0"/>
                        <a:t> vomiting, diarrhoea.</a:t>
                      </a:r>
                      <a:endParaRPr lang="en-GB" sz="1200" dirty="0"/>
                    </a:p>
                  </a:txBody>
                  <a:tcPr anchor="ctr"/>
                </a:tc>
                <a:tc>
                  <a:txBody>
                    <a:bodyPr/>
                    <a:lstStyle/>
                    <a:p>
                      <a:pPr algn="l"/>
                      <a:r>
                        <a:rPr lang="en-GB" sz="1200" dirty="0"/>
                        <a:t>Food</a:t>
                      </a:r>
                      <a:r>
                        <a:rPr lang="en-GB" sz="1200" baseline="0" dirty="0"/>
                        <a:t> prepared in unhygienic conditions or not cooked properly.</a:t>
                      </a:r>
                      <a:endParaRPr lang="en-GB" sz="1200" dirty="0"/>
                    </a:p>
                  </a:txBody>
                  <a:tcPr anchor="ctr"/>
                </a:tc>
                <a:tc>
                  <a:txBody>
                    <a:bodyPr/>
                    <a:lstStyle/>
                    <a:p>
                      <a:pPr algn="l"/>
                      <a:r>
                        <a:rPr lang="en-GB" sz="1200" dirty="0"/>
                        <a:t>Improve food hygiene</a:t>
                      </a:r>
                      <a:r>
                        <a:rPr lang="en-GB" sz="1200" baseline="0" dirty="0"/>
                        <a:t>, wash hands, vaccinate poultry, cook food thoroughly.</a:t>
                      </a:r>
                      <a:endParaRPr lang="en-GB" sz="1200" dirty="0"/>
                    </a:p>
                  </a:txBody>
                  <a:tcPr anchor="ctr"/>
                </a:tc>
                <a:extLst>
                  <a:ext uri="{0D108BD9-81ED-4DB2-BD59-A6C34878D82A}">
                    <a16:rowId xmlns:a16="http://schemas.microsoft.com/office/drawing/2014/main" val="10004"/>
                  </a:ext>
                </a:extLst>
              </a:tr>
              <a:tr h="632406">
                <a:tc>
                  <a:txBody>
                    <a:bodyPr/>
                    <a:lstStyle/>
                    <a:p>
                      <a:pPr algn="ctr"/>
                      <a:r>
                        <a:rPr lang="en-GB" sz="1200" b="1" dirty="0"/>
                        <a:t>Bacteria</a:t>
                      </a:r>
                    </a:p>
                  </a:txBody>
                  <a:tcPr anchor="ctr">
                    <a:solidFill>
                      <a:srgbClr val="FFCC66"/>
                    </a:solidFill>
                  </a:tcPr>
                </a:tc>
                <a:tc>
                  <a:txBody>
                    <a:bodyPr/>
                    <a:lstStyle/>
                    <a:p>
                      <a:pPr algn="ctr"/>
                      <a:r>
                        <a:rPr lang="en-GB" sz="1200" b="1" i="1" dirty="0">
                          <a:solidFill>
                            <a:schemeClr val="tx1"/>
                          </a:solidFill>
                        </a:rPr>
                        <a:t>Gonorrhoea</a:t>
                      </a:r>
                    </a:p>
                  </a:txBody>
                  <a:tcPr anchor="ctr"/>
                </a:tc>
                <a:tc>
                  <a:txBody>
                    <a:bodyPr/>
                    <a:lstStyle/>
                    <a:p>
                      <a:pPr algn="l"/>
                      <a:r>
                        <a:rPr lang="en-GB" sz="1200" dirty="0"/>
                        <a:t>Green discharge</a:t>
                      </a:r>
                      <a:r>
                        <a:rPr lang="en-GB" sz="1200" baseline="0" dirty="0"/>
                        <a:t> from penis or vagina.</a:t>
                      </a:r>
                      <a:endParaRPr lang="en-GB" sz="1200" dirty="0"/>
                    </a:p>
                  </a:txBody>
                  <a:tcPr anchor="ctr"/>
                </a:tc>
                <a:tc>
                  <a:txBody>
                    <a:bodyPr/>
                    <a:lstStyle/>
                    <a:p>
                      <a:pPr algn="l"/>
                      <a:r>
                        <a:rPr lang="en-GB" sz="1200" dirty="0"/>
                        <a:t>Direct sexual contact or exchange of body fluids.</a:t>
                      </a:r>
                    </a:p>
                  </a:txBody>
                  <a:tcPr anchor="ctr"/>
                </a:tc>
                <a:tc>
                  <a:txBody>
                    <a:bodyPr/>
                    <a:lstStyle/>
                    <a:p>
                      <a:pPr algn="l"/>
                      <a:r>
                        <a:rPr lang="en-GB" sz="1200" dirty="0"/>
                        <a:t>Use condoms.</a:t>
                      </a:r>
                      <a:r>
                        <a:rPr lang="en-GB" sz="1200" baseline="0" dirty="0"/>
                        <a:t> Treatment using antibiotics.</a:t>
                      </a:r>
                      <a:endParaRPr lang="en-GB" sz="1200" dirty="0"/>
                    </a:p>
                  </a:txBody>
                  <a:tcPr anchor="ctr"/>
                </a:tc>
                <a:extLst>
                  <a:ext uri="{0D108BD9-81ED-4DB2-BD59-A6C34878D82A}">
                    <a16:rowId xmlns:a16="http://schemas.microsoft.com/office/drawing/2014/main" val="10005"/>
                  </a:ext>
                </a:extLst>
              </a:tr>
              <a:tr h="632406">
                <a:tc>
                  <a:txBody>
                    <a:bodyPr/>
                    <a:lstStyle/>
                    <a:p>
                      <a:pPr algn="ctr"/>
                      <a:r>
                        <a:rPr lang="en-GB" sz="1200" b="1" dirty="0" err="1"/>
                        <a:t>Protists</a:t>
                      </a:r>
                      <a:endParaRPr lang="en-GB" sz="1200" b="1" dirty="0"/>
                    </a:p>
                  </a:txBody>
                  <a:tcPr anchor="ctr">
                    <a:solidFill>
                      <a:srgbClr val="FFCC66"/>
                    </a:solidFill>
                  </a:tcPr>
                </a:tc>
                <a:tc>
                  <a:txBody>
                    <a:bodyPr/>
                    <a:lstStyle/>
                    <a:p>
                      <a:pPr algn="ctr"/>
                      <a:r>
                        <a:rPr lang="en-GB" sz="1200" b="1" i="1" dirty="0">
                          <a:solidFill>
                            <a:schemeClr val="tx1"/>
                          </a:solidFill>
                        </a:rPr>
                        <a:t>Malaria</a:t>
                      </a:r>
                    </a:p>
                  </a:txBody>
                  <a:tcPr anchor="ctr"/>
                </a:tc>
                <a:tc>
                  <a:txBody>
                    <a:bodyPr/>
                    <a:lstStyle/>
                    <a:p>
                      <a:pPr algn="l"/>
                      <a:r>
                        <a:rPr lang="en-GB" sz="1200" dirty="0"/>
                        <a:t>Recurrent fever.</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t>By an animal vector (mosquitoes).</a:t>
                      </a:r>
                    </a:p>
                  </a:txBody>
                  <a:tcPr anchor="ctr"/>
                </a:tc>
                <a:tc>
                  <a:txBody>
                    <a:bodyPr/>
                    <a:lstStyle/>
                    <a:p>
                      <a:pPr algn="l"/>
                      <a:r>
                        <a:rPr lang="en-GB" sz="1200" dirty="0"/>
                        <a:t>Prevent breeding of mosquitoes. Use of nets to prevent bites.</a:t>
                      </a:r>
                    </a:p>
                  </a:txBody>
                  <a:tcPr anchor="ctr"/>
                </a:tc>
                <a:extLst>
                  <a:ext uri="{0D108BD9-81ED-4DB2-BD59-A6C34878D82A}">
                    <a16:rowId xmlns:a16="http://schemas.microsoft.com/office/drawing/2014/main" val="10006"/>
                  </a:ext>
                </a:extLst>
              </a:tr>
              <a:tr h="565223">
                <a:tc>
                  <a:txBody>
                    <a:bodyPr/>
                    <a:lstStyle/>
                    <a:p>
                      <a:pPr algn="ctr"/>
                      <a:r>
                        <a:rPr lang="en-GB" sz="1200" b="1" dirty="0"/>
                        <a:t>Fungus</a:t>
                      </a:r>
                    </a:p>
                  </a:txBody>
                  <a:tcPr anchor="ctr">
                    <a:solidFill>
                      <a:srgbClr val="FFCC66"/>
                    </a:solidFill>
                  </a:tcPr>
                </a:tc>
                <a:tc>
                  <a:txBody>
                    <a:bodyPr/>
                    <a:lstStyle/>
                    <a:p>
                      <a:pPr algn="ctr"/>
                      <a:r>
                        <a:rPr lang="en-GB" sz="1200" b="1" i="1" dirty="0">
                          <a:solidFill>
                            <a:schemeClr val="tx1"/>
                          </a:solidFill>
                        </a:rPr>
                        <a:t>Rose black</a:t>
                      </a:r>
                      <a:r>
                        <a:rPr lang="en-GB" sz="1200" b="1" i="1" baseline="0" dirty="0">
                          <a:solidFill>
                            <a:schemeClr val="tx1"/>
                          </a:solidFill>
                        </a:rPr>
                        <a:t> spot</a:t>
                      </a:r>
                      <a:endParaRPr lang="en-GB" sz="1200" b="1" i="1" dirty="0">
                        <a:solidFill>
                          <a:schemeClr val="tx1"/>
                        </a:solidFill>
                      </a:endParaRPr>
                    </a:p>
                  </a:txBody>
                  <a:tcPr anchor="ctr"/>
                </a:tc>
                <a:tc>
                  <a:txBody>
                    <a:bodyPr/>
                    <a:lstStyle/>
                    <a:p>
                      <a:pPr algn="l"/>
                      <a:r>
                        <a:rPr lang="en-GB" sz="1200" dirty="0"/>
                        <a:t>Purple black spots on leaves.</a:t>
                      </a:r>
                    </a:p>
                  </a:txBody>
                  <a:tcPr anchor="ctr"/>
                </a:tc>
                <a:tc>
                  <a:txBody>
                    <a:bodyPr/>
                    <a:lstStyle/>
                    <a:p>
                      <a:pPr algn="l"/>
                      <a:r>
                        <a:rPr lang="en-GB" sz="1200" dirty="0"/>
                        <a:t>Spores</a:t>
                      </a:r>
                      <a:r>
                        <a:rPr lang="en-GB" sz="1200" baseline="0" dirty="0"/>
                        <a:t> carried via wind or water.</a:t>
                      </a:r>
                      <a:endParaRPr lang="en-GB" sz="1200" dirty="0"/>
                    </a:p>
                  </a:txBody>
                  <a:tcPr anchor="ctr"/>
                </a:tc>
                <a:tc>
                  <a:txBody>
                    <a:bodyPr/>
                    <a:lstStyle/>
                    <a:p>
                      <a:pPr algn="l"/>
                      <a:r>
                        <a:rPr lang="en-GB" sz="1200" dirty="0"/>
                        <a:t>Remove infected</a:t>
                      </a:r>
                      <a:r>
                        <a:rPr lang="en-GB" sz="1200" baseline="0" dirty="0"/>
                        <a:t> leaves. Spray with fungicide.</a:t>
                      </a:r>
                      <a:endParaRPr lang="en-GB" sz="1200" dirty="0"/>
                    </a:p>
                  </a:txBody>
                  <a:tcPr anchor="ctr"/>
                </a:tc>
                <a:extLst>
                  <a:ext uri="{0D108BD9-81ED-4DB2-BD59-A6C34878D82A}">
                    <a16:rowId xmlns:a16="http://schemas.microsoft.com/office/drawing/2014/main" val="10007"/>
                  </a:ext>
                </a:extLst>
              </a:tr>
            </a:tbl>
          </a:graphicData>
        </a:graphic>
      </p:graphicFrame>
      <p:sp>
        <p:nvSpPr>
          <p:cNvPr id="138" name="Rectangle 137"/>
          <p:cNvSpPr/>
          <p:nvPr/>
        </p:nvSpPr>
        <p:spPr>
          <a:xfrm>
            <a:off x="6219975" y="4033616"/>
            <a:ext cx="3212306" cy="369332"/>
          </a:xfrm>
          <a:prstGeom prst="rect">
            <a:avLst/>
          </a:prstGeom>
          <a:solidFill>
            <a:srgbClr val="FFCC66"/>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5. Communicable </a:t>
            </a:r>
            <a:r>
              <a:rPr lang="en-GB" sz="1800" b="1" dirty="0">
                <a:solidFill>
                  <a:schemeClr val="tx1"/>
                </a:solidFill>
                <a:ea typeface="Verdana" panose="020B0604030504040204" pitchFamily="34" charset="0"/>
                <a:cs typeface="Verdana" panose="020B0604030504040204" pitchFamily="34" charset="0"/>
              </a:rPr>
              <a:t>diseases</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154" name="Table 153"/>
          <p:cNvGraphicFramePr>
            <a:graphicFrameLocks noGrp="1"/>
          </p:cNvGraphicFramePr>
          <p:nvPr>
            <p:extLst>
              <p:ext uri="{D42A27DB-BD31-4B8C-83A1-F6EECF244321}">
                <p14:modId xmlns:p14="http://schemas.microsoft.com/office/powerpoint/2010/main" val="771734169"/>
              </p:ext>
            </p:extLst>
          </p:nvPr>
        </p:nvGraphicFramePr>
        <p:xfrm>
          <a:off x="163751" y="6447023"/>
          <a:ext cx="5714413" cy="3068894"/>
        </p:xfrm>
        <a:graphic>
          <a:graphicData uri="http://schemas.openxmlformats.org/drawingml/2006/table">
            <a:tbl>
              <a:tblPr firstRow="1" bandRow="1">
                <a:tableStyleId>{5940675A-B579-460E-94D1-54222C63F5DA}</a:tableStyleId>
              </a:tblPr>
              <a:tblGrid>
                <a:gridCol w="1279598">
                  <a:extLst>
                    <a:ext uri="{9D8B030D-6E8A-4147-A177-3AD203B41FA5}">
                      <a16:colId xmlns:a16="http://schemas.microsoft.com/office/drawing/2014/main" val="20000"/>
                    </a:ext>
                  </a:extLst>
                </a:gridCol>
                <a:gridCol w="1501888">
                  <a:extLst>
                    <a:ext uri="{9D8B030D-6E8A-4147-A177-3AD203B41FA5}">
                      <a16:colId xmlns:a16="http://schemas.microsoft.com/office/drawing/2014/main" val="20001"/>
                    </a:ext>
                  </a:extLst>
                </a:gridCol>
                <a:gridCol w="1363264">
                  <a:extLst>
                    <a:ext uri="{9D8B030D-6E8A-4147-A177-3AD203B41FA5}">
                      <a16:colId xmlns:a16="http://schemas.microsoft.com/office/drawing/2014/main" val="20002"/>
                    </a:ext>
                  </a:extLst>
                </a:gridCol>
                <a:gridCol w="1569663">
                  <a:extLst>
                    <a:ext uri="{9D8B030D-6E8A-4147-A177-3AD203B41FA5}">
                      <a16:colId xmlns:a16="http://schemas.microsoft.com/office/drawing/2014/main" val="20003"/>
                    </a:ext>
                  </a:extLst>
                </a:gridCol>
              </a:tblGrid>
              <a:tr h="438298">
                <a:tc>
                  <a:txBody>
                    <a:bodyPr/>
                    <a:lstStyle/>
                    <a:p>
                      <a:pPr algn="ctr"/>
                      <a:r>
                        <a:rPr lang="en-GB" sz="1200" b="1" i="0" dirty="0">
                          <a:solidFill>
                            <a:schemeClr val="tx1"/>
                          </a:solidFill>
                        </a:rPr>
                        <a:t>Viruses</a:t>
                      </a:r>
                    </a:p>
                  </a:txBody>
                  <a:tcPr anchor="ctr">
                    <a:solidFill>
                      <a:srgbClr val="FF0000"/>
                    </a:solidFill>
                  </a:tcPr>
                </a:tc>
                <a:tc>
                  <a:txBody>
                    <a:bodyPr/>
                    <a:lstStyle/>
                    <a:p>
                      <a:pPr algn="ctr"/>
                      <a:r>
                        <a:rPr lang="en-GB" sz="1200" b="1" i="0" dirty="0">
                          <a:solidFill>
                            <a:schemeClr val="tx1"/>
                          </a:solidFill>
                        </a:rPr>
                        <a:t>Bacteria</a:t>
                      </a:r>
                    </a:p>
                    <a:p>
                      <a:pPr algn="ctr"/>
                      <a:r>
                        <a:rPr lang="en-GB" sz="1200" b="1" i="0" dirty="0">
                          <a:solidFill>
                            <a:schemeClr val="tx1"/>
                          </a:solidFill>
                        </a:rPr>
                        <a:t>(prokaryotes)</a:t>
                      </a:r>
                    </a:p>
                  </a:txBody>
                  <a:tcPr anchor="ctr">
                    <a:solidFill>
                      <a:srgbClr val="FF0000"/>
                    </a:solidFill>
                  </a:tcPr>
                </a:tc>
                <a:tc>
                  <a:txBody>
                    <a:bodyPr/>
                    <a:lstStyle/>
                    <a:p>
                      <a:pPr algn="ctr"/>
                      <a:r>
                        <a:rPr lang="en-GB" sz="1200" b="1" i="0" dirty="0" err="1">
                          <a:solidFill>
                            <a:schemeClr val="tx1"/>
                          </a:solidFill>
                        </a:rPr>
                        <a:t>Protists</a:t>
                      </a:r>
                      <a:endParaRPr lang="en-GB" sz="1200" b="1" i="0" dirty="0">
                        <a:solidFill>
                          <a:schemeClr val="tx1"/>
                        </a:solidFill>
                      </a:endParaRPr>
                    </a:p>
                    <a:p>
                      <a:pPr algn="ctr"/>
                      <a:r>
                        <a:rPr lang="en-GB" sz="1200" b="1" i="0" dirty="0">
                          <a:solidFill>
                            <a:schemeClr val="tx1"/>
                          </a:solidFill>
                        </a:rPr>
                        <a:t>(eukaryotes)</a:t>
                      </a:r>
                    </a:p>
                  </a:txBody>
                  <a:tcPr anchor="ctr">
                    <a:solidFill>
                      <a:srgbClr val="FF0000"/>
                    </a:solidFill>
                  </a:tcPr>
                </a:tc>
                <a:tc>
                  <a:txBody>
                    <a:bodyPr/>
                    <a:lstStyle/>
                    <a:p>
                      <a:pPr algn="ctr"/>
                      <a:r>
                        <a:rPr lang="en-GB" sz="1200" b="1" i="0" dirty="0">
                          <a:solidFill>
                            <a:schemeClr val="tx1"/>
                          </a:solidFill>
                        </a:rPr>
                        <a:t>Fungi</a:t>
                      </a:r>
                    </a:p>
                    <a:p>
                      <a:pPr algn="ctr"/>
                      <a:r>
                        <a:rPr lang="en-GB" sz="1200" b="1" i="0" dirty="0">
                          <a:solidFill>
                            <a:schemeClr val="tx1"/>
                          </a:solidFill>
                        </a:rPr>
                        <a:t>(eukaryotes)</a:t>
                      </a:r>
                    </a:p>
                  </a:txBody>
                  <a:tcPr anchor="ctr">
                    <a:solidFill>
                      <a:srgbClr val="FF0000"/>
                    </a:solidFill>
                  </a:tcPr>
                </a:tc>
                <a:extLst>
                  <a:ext uri="{0D108BD9-81ED-4DB2-BD59-A6C34878D82A}">
                    <a16:rowId xmlns:a16="http://schemas.microsoft.com/office/drawing/2014/main" val="10000"/>
                  </a:ext>
                </a:extLst>
              </a:tr>
              <a:tr h="964257">
                <a:tc>
                  <a:txBody>
                    <a:bodyPr/>
                    <a:lstStyle/>
                    <a:p>
                      <a:pPr algn="ctr"/>
                      <a:r>
                        <a:rPr lang="en-GB" sz="1200" b="1" i="1" dirty="0">
                          <a:solidFill>
                            <a:schemeClr val="tx1"/>
                          </a:solidFill>
                        </a:rPr>
                        <a:t>e.g.</a:t>
                      </a:r>
                      <a:r>
                        <a:rPr lang="en-GB" sz="1200" b="1" i="1" baseline="0" dirty="0">
                          <a:solidFill>
                            <a:schemeClr val="tx1"/>
                          </a:solidFill>
                        </a:rPr>
                        <a:t> cold, influenza, measles, HIV, tobacco mosaic virus</a:t>
                      </a:r>
                      <a:endParaRPr lang="en-GB" sz="1200" b="1" i="1" dirty="0">
                        <a:solidFill>
                          <a:schemeClr val="tx1"/>
                        </a:solidFill>
                      </a:endParaRPr>
                    </a:p>
                  </a:txBody>
                  <a:tcPr anchor="ctr">
                    <a:noFill/>
                  </a:tcPr>
                </a:tc>
                <a:tc>
                  <a:txBody>
                    <a:bodyPr/>
                    <a:lstStyle/>
                    <a:p>
                      <a:pPr algn="ctr"/>
                      <a:r>
                        <a:rPr lang="en-GB" sz="1200" b="1" i="1" dirty="0">
                          <a:solidFill>
                            <a:schemeClr val="tx1"/>
                          </a:solidFill>
                        </a:rPr>
                        <a:t>e.g. tuberculosis</a:t>
                      </a:r>
                      <a:r>
                        <a:rPr lang="en-GB" sz="1200" b="1" i="1" baseline="0" dirty="0">
                          <a:solidFill>
                            <a:schemeClr val="tx1"/>
                          </a:solidFill>
                        </a:rPr>
                        <a:t> (TB), Salmonella, Gonorrhoea</a:t>
                      </a:r>
                      <a:endParaRPr lang="en-GB" sz="1200" b="1" i="1" dirty="0">
                        <a:solidFill>
                          <a:schemeClr val="tx1"/>
                        </a:solidFill>
                      </a:endParaRPr>
                    </a:p>
                  </a:txBody>
                  <a:tcPr anchor="ctr"/>
                </a:tc>
                <a:tc>
                  <a:txBody>
                    <a:bodyPr/>
                    <a:lstStyle/>
                    <a:p>
                      <a:pPr algn="ctr"/>
                      <a:r>
                        <a:rPr lang="en-GB" sz="1200" b="1" i="1" dirty="0">
                          <a:solidFill>
                            <a:schemeClr val="tx1"/>
                          </a:solidFill>
                        </a:rPr>
                        <a:t>e.g.</a:t>
                      </a:r>
                      <a:r>
                        <a:rPr lang="en-GB" sz="1200" b="1" i="1" baseline="0" dirty="0">
                          <a:solidFill>
                            <a:schemeClr val="tx1"/>
                          </a:solidFill>
                        </a:rPr>
                        <a:t> dysentery, sleeping sickness, malaria</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a:solidFill>
                            <a:schemeClr val="tx1"/>
                          </a:solidFill>
                        </a:rPr>
                        <a:t>e.g.</a:t>
                      </a:r>
                      <a:r>
                        <a:rPr lang="en-US" sz="1200" b="1" i="1" baseline="0" dirty="0">
                          <a:solidFill>
                            <a:schemeClr val="tx1"/>
                          </a:solidFill>
                        </a:rPr>
                        <a:t> athlete’s foot, thrush, rose black spot</a:t>
                      </a:r>
                      <a:endParaRPr lang="en-US" sz="1200" b="1" i="1" dirty="0">
                        <a:solidFill>
                          <a:schemeClr val="tx1"/>
                        </a:solidFill>
                      </a:endParaRPr>
                    </a:p>
                  </a:txBody>
                  <a:tcPr anchor="ctr"/>
                </a:tc>
                <a:extLst>
                  <a:ext uri="{0D108BD9-81ED-4DB2-BD59-A6C34878D82A}">
                    <a16:rowId xmlns:a16="http://schemas.microsoft.com/office/drawing/2014/main" val="10001"/>
                  </a:ext>
                </a:extLst>
              </a:tr>
              <a:tr h="1605854">
                <a:tc>
                  <a:txBody>
                    <a:bodyPr/>
                    <a:lstStyle/>
                    <a:p>
                      <a:pPr marL="0" indent="0">
                        <a:buFont typeface="Arial" charset="0"/>
                        <a:buNone/>
                      </a:pPr>
                      <a:r>
                        <a:rPr lang="en-GB" sz="1200" dirty="0"/>
                        <a:t>DNA or</a:t>
                      </a:r>
                      <a:r>
                        <a:rPr lang="en-GB" sz="1200" baseline="0" dirty="0"/>
                        <a:t> RNA surrounded by a protein </a:t>
                      </a:r>
                      <a:r>
                        <a:rPr lang="en-GB" sz="1200" baseline="0" dirty="0" smtClean="0"/>
                        <a:t>coat.</a:t>
                      </a:r>
                      <a:endParaRPr lang="en-GB" sz="1200" dirty="0"/>
                    </a:p>
                  </a:txBody>
                  <a:tcPr anchor="ctr">
                    <a:noFill/>
                  </a:tcPr>
                </a:tc>
                <a:tc>
                  <a:txBody>
                    <a:bodyPr/>
                    <a:lstStyle/>
                    <a:p>
                      <a:pPr marL="0" indent="0">
                        <a:buFont typeface="Arial" charset="0"/>
                        <a:buNone/>
                      </a:pPr>
                      <a:r>
                        <a:rPr lang="en-GB" sz="1200" dirty="0"/>
                        <a:t>No membrane bound organelles</a:t>
                      </a:r>
                      <a:r>
                        <a:rPr lang="en-GB" sz="1200" baseline="0" dirty="0"/>
                        <a:t> (no chloroplasts, mitochondria or nucleus). Cell wall. Single celled </a:t>
                      </a:r>
                      <a:r>
                        <a:rPr lang="en-GB" sz="1200" baseline="0" dirty="0" smtClean="0"/>
                        <a:t>organisms.</a:t>
                      </a:r>
                      <a:endParaRPr lang="en-GB" sz="1200" dirty="0"/>
                    </a:p>
                  </a:txBody>
                  <a:tcPr anchor="ctr"/>
                </a:tc>
                <a:tc>
                  <a:txBody>
                    <a:bodyPr/>
                    <a:lstStyle/>
                    <a:p>
                      <a:pPr marL="0" indent="0">
                        <a:buFont typeface="Arial" charset="0"/>
                        <a:buNone/>
                      </a:pPr>
                      <a:r>
                        <a:rPr lang="en-GB" sz="1200" baseline="0" dirty="0"/>
                        <a:t>Membrane bound organelles. Usually single celled.</a:t>
                      </a:r>
                      <a:endParaRPr lang="en-GB" sz="1200" dirty="0"/>
                    </a:p>
                  </a:txBody>
                  <a:tcPr anchor="ctr"/>
                </a:tc>
                <a:tc>
                  <a:txBody>
                    <a:bodyPr/>
                    <a:lstStyle/>
                    <a:p>
                      <a:pPr marL="0" indent="0">
                        <a:buFont typeface="Arial" charset="0"/>
                        <a:buNone/>
                      </a:pPr>
                      <a:r>
                        <a:rPr lang="en-GB" sz="1200" dirty="0"/>
                        <a:t>Membrane</a:t>
                      </a:r>
                      <a:r>
                        <a:rPr lang="en-GB" sz="1200" baseline="0" dirty="0"/>
                        <a:t> bound organelles, cell wall made of chitin. Single celled or </a:t>
                      </a:r>
                      <a:r>
                        <a:rPr lang="en-GB" sz="1200" baseline="0" dirty="0" smtClean="0"/>
                        <a:t>multi-cellular.</a:t>
                      </a:r>
                      <a:endParaRPr lang="en-GB" sz="1200" dirty="0"/>
                    </a:p>
                  </a:txBody>
                  <a:tcPr anchor="ctr"/>
                </a:tc>
                <a:extLst>
                  <a:ext uri="{0D108BD9-81ED-4DB2-BD59-A6C34878D82A}">
                    <a16:rowId xmlns:a16="http://schemas.microsoft.com/office/drawing/2014/main" val="10002"/>
                  </a:ext>
                </a:extLst>
              </a:tr>
            </a:tbl>
          </a:graphicData>
        </a:graphic>
      </p:graphicFrame>
      <p:sp>
        <p:nvSpPr>
          <p:cNvPr id="160" name="Rectangle 159"/>
          <p:cNvSpPr/>
          <p:nvPr/>
        </p:nvSpPr>
        <p:spPr>
          <a:xfrm>
            <a:off x="163750" y="5985358"/>
            <a:ext cx="1424777" cy="461665"/>
          </a:xfrm>
          <a:prstGeom prst="rect">
            <a:avLst/>
          </a:prstGeom>
          <a:solidFill>
            <a:srgbClr val="FF0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3. Pathogens</a:t>
            </a:r>
          </a:p>
          <a:p>
            <a:pPr algn="ctr"/>
            <a:endParaRPr lang="en-GB" sz="600" dirty="0">
              <a:solidFill>
                <a:schemeClr val="tx1"/>
              </a:solidFill>
              <a:ea typeface="Verdana" panose="020B0604030504040204" pitchFamily="34" charset="0"/>
              <a:cs typeface="Verdana" panose="020B0604030504040204" pitchFamily="34" charset="0"/>
            </a:endParaRPr>
          </a:p>
        </p:txBody>
      </p:sp>
      <p:sp>
        <p:nvSpPr>
          <p:cNvPr id="168" name="Rectangle 167"/>
          <p:cNvSpPr/>
          <p:nvPr/>
        </p:nvSpPr>
        <p:spPr>
          <a:xfrm>
            <a:off x="9488133" y="3860501"/>
            <a:ext cx="2918016" cy="53987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Pathogens may infect plants or animals and can be spread by direct contact, water or air</a:t>
            </a:r>
            <a:endParaRPr lang="en-GB" sz="1200" b="1" dirty="0">
              <a:solidFill>
                <a:schemeClr val="tx1"/>
              </a:solidFill>
            </a:endParaRPr>
          </a:p>
        </p:txBody>
      </p:sp>
      <p:sp>
        <p:nvSpPr>
          <p:cNvPr id="195" name="Rectangle 194"/>
          <p:cNvSpPr/>
          <p:nvPr/>
        </p:nvSpPr>
        <p:spPr>
          <a:xfrm>
            <a:off x="1569112" y="5999408"/>
            <a:ext cx="4309052" cy="438295"/>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Pathogens are microorganisms that cause infectious </a:t>
            </a:r>
            <a:r>
              <a:rPr lang="en-GB" sz="1400" b="1" dirty="0" smtClean="0">
                <a:solidFill>
                  <a:schemeClr val="tx1"/>
                </a:solidFill>
              </a:rPr>
              <a:t>disease.</a:t>
            </a:r>
            <a:endParaRPr lang="en-GB" sz="1400" b="1" dirty="0">
              <a:solidFill>
                <a:schemeClr val="tx1"/>
              </a:solidFill>
            </a:endParaRPr>
          </a:p>
        </p:txBody>
      </p:sp>
      <p:graphicFrame>
        <p:nvGraphicFramePr>
          <p:cNvPr id="490" name="Table 489"/>
          <p:cNvGraphicFramePr>
            <a:graphicFrameLocks noGrp="1"/>
          </p:cNvGraphicFramePr>
          <p:nvPr>
            <p:extLst>
              <p:ext uri="{D42A27DB-BD31-4B8C-83A1-F6EECF244321}">
                <p14:modId xmlns:p14="http://schemas.microsoft.com/office/powerpoint/2010/main" val="2317611572"/>
              </p:ext>
            </p:extLst>
          </p:nvPr>
        </p:nvGraphicFramePr>
        <p:xfrm>
          <a:off x="10062112" y="702372"/>
          <a:ext cx="2654676" cy="2957549"/>
        </p:xfrm>
        <a:graphic>
          <a:graphicData uri="http://schemas.openxmlformats.org/drawingml/2006/table">
            <a:tbl>
              <a:tblPr firstRow="1" bandRow="1">
                <a:tableStyleId>{5940675A-B579-460E-94D1-54222C63F5DA}</a:tableStyleId>
              </a:tblPr>
              <a:tblGrid>
                <a:gridCol w="430504">
                  <a:extLst>
                    <a:ext uri="{9D8B030D-6E8A-4147-A177-3AD203B41FA5}">
                      <a16:colId xmlns:a16="http://schemas.microsoft.com/office/drawing/2014/main" val="20000"/>
                    </a:ext>
                  </a:extLst>
                </a:gridCol>
                <a:gridCol w="1119985">
                  <a:extLst>
                    <a:ext uri="{9D8B030D-6E8A-4147-A177-3AD203B41FA5}">
                      <a16:colId xmlns:a16="http://schemas.microsoft.com/office/drawing/2014/main" val="20001"/>
                    </a:ext>
                  </a:extLst>
                </a:gridCol>
                <a:gridCol w="1104187">
                  <a:extLst>
                    <a:ext uri="{9D8B030D-6E8A-4147-A177-3AD203B41FA5}">
                      <a16:colId xmlns:a16="http://schemas.microsoft.com/office/drawing/2014/main" val="20002"/>
                    </a:ext>
                  </a:extLst>
                </a:gridCol>
              </a:tblGrid>
              <a:tr h="268468">
                <a:tc rowSpan="8">
                  <a:txBody>
                    <a:bodyPr/>
                    <a:lstStyle/>
                    <a:p>
                      <a:pPr algn="ctr"/>
                      <a:r>
                        <a:rPr lang="en-GB" sz="1200" b="1" dirty="0"/>
                        <a:t>Detection and identification</a:t>
                      </a:r>
                      <a:r>
                        <a:rPr lang="en-GB" sz="1200" b="1" baseline="0" dirty="0"/>
                        <a:t> of plant diseases (bio only)</a:t>
                      </a:r>
                      <a:endParaRPr lang="en-GB" sz="1200" b="1" dirty="0"/>
                    </a:p>
                  </a:txBody>
                  <a:tcPr vert="vert270" anchor="ctr">
                    <a:solidFill>
                      <a:srgbClr val="00B0F0"/>
                    </a:solidFill>
                  </a:tcPr>
                </a:tc>
                <a:tc>
                  <a:txBody>
                    <a:bodyPr/>
                    <a:lstStyle/>
                    <a:p>
                      <a:pPr algn="ctr"/>
                      <a:r>
                        <a:rPr lang="en-GB" sz="1200" b="1" i="1" dirty="0">
                          <a:solidFill>
                            <a:schemeClr val="tx1"/>
                          </a:solidFill>
                        </a:rPr>
                        <a:t>Detection</a:t>
                      </a:r>
                    </a:p>
                  </a:txBody>
                  <a:tcPr anchor="ctr"/>
                </a:tc>
                <a:tc>
                  <a:txBody>
                    <a:bodyPr/>
                    <a:lstStyle/>
                    <a:p>
                      <a:pPr algn="ctr"/>
                      <a:r>
                        <a:rPr lang="en-GB" sz="1200" b="1" dirty="0"/>
                        <a:t>Identification</a:t>
                      </a:r>
                    </a:p>
                  </a:txBody>
                  <a:tcPr anchor="ctr"/>
                </a:tc>
                <a:extLst>
                  <a:ext uri="{0D108BD9-81ED-4DB2-BD59-A6C34878D82A}">
                    <a16:rowId xmlns:a16="http://schemas.microsoft.com/office/drawing/2014/main" val="10000"/>
                  </a:ext>
                </a:extLst>
              </a:tr>
              <a:tr h="447447">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Stunted growth</a:t>
                      </a:r>
                    </a:p>
                  </a:txBody>
                  <a:tcPr anchor="ctr"/>
                </a:tc>
                <a:tc rowSpan="7">
                  <a:txBody>
                    <a:bodyPr/>
                    <a:lstStyle/>
                    <a:p>
                      <a:pPr algn="l"/>
                      <a:r>
                        <a:rPr lang="en-GB" sz="1200" dirty="0"/>
                        <a:t>Reference</a:t>
                      </a:r>
                      <a:r>
                        <a:rPr lang="en-GB" sz="1200" baseline="0" dirty="0"/>
                        <a:t> using gardening manual or website, laboratory test for pathogens, testing kit using monoclonal antibodies.</a:t>
                      </a:r>
                      <a:endParaRPr lang="en-GB" sz="1200" dirty="0"/>
                    </a:p>
                  </a:txBody>
                  <a:tcPr anchor="ctr"/>
                </a:tc>
                <a:extLst>
                  <a:ext uri="{0D108BD9-81ED-4DB2-BD59-A6C34878D82A}">
                    <a16:rowId xmlns:a16="http://schemas.microsoft.com/office/drawing/2014/main" val="10001"/>
                  </a:ext>
                </a:extLst>
              </a:tr>
              <a:tr h="447447">
                <a:tc vMerge="1">
                  <a:txBody>
                    <a:bodyPr/>
                    <a:lstStyle/>
                    <a:p>
                      <a:endParaRPr lang="en-GB"/>
                    </a:p>
                  </a:txBody>
                  <a:tcPr/>
                </a:tc>
                <a:tc>
                  <a:txBody>
                    <a:bodyPr/>
                    <a:lstStyle/>
                    <a:p>
                      <a:pPr algn="ctr"/>
                      <a:r>
                        <a:rPr lang="en-GB" sz="1200" b="1" i="1" dirty="0">
                          <a:solidFill>
                            <a:schemeClr val="tx1"/>
                          </a:solidFill>
                        </a:rPr>
                        <a:t>Spots on</a:t>
                      </a:r>
                      <a:r>
                        <a:rPr lang="en-GB" sz="1200" b="1" i="1" baseline="0" dirty="0">
                          <a:solidFill>
                            <a:schemeClr val="tx1"/>
                          </a:solidFill>
                        </a:rPr>
                        <a:t> leaves </a:t>
                      </a:r>
                      <a:endParaRPr lang="en-GB" sz="1200" b="1" i="1" dirty="0">
                        <a:solidFill>
                          <a:schemeClr val="tx1"/>
                        </a:solidFill>
                      </a:endParaRPr>
                    </a:p>
                  </a:txBody>
                  <a:tcPr anchor="ctr"/>
                </a:tc>
                <a:tc vMerge="1">
                  <a:txBody>
                    <a:bodyPr/>
                    <a:lstStyle/>
                    <a:p>
                      <a:endParaRPr lang="en-GB"/>
                    </a:p>
                  </a:txBody>
                  <a:tcPr/>
                </a:tc>
                <a:extLst>
                  <a:ext uri="{0D108BD9-81ED-4DB2-BD59-A6C34878D82A}">
                    <a16:rowId xmlns:a16="http://schemas.microsoft.com/office/drawing/2014/main" val="10002"/>
                  </a:ext>
                </a:extLst>
              </a:tr>
              <a:tr h="268468">
                <a:tc vMerge="1">
                  <a:txBody>
                    <a:bodyPr/>
                    <a:lstStyle/>
                    <a:p>
                      <a:endParaRPr lang="en-GB"/>
                    </a:p>
                  </a:txBody>
                  <a:tcPr/>
                </a:tc>
                <a:tc>
                  <a:txBody>
                    <a:bodyPr/>
                    <a:lstStyle/>
                    <a:p>
                      <a:pPr algn="ctr"/>
                      <a:r>
                        <a:rPr lang="en-GB" sz="1200" b="1" i="1" dirty="0">
                          <a:solidFill>
                            <a:schemeClr val="tx1"/>
                          </a:solidFill>
                        </a:rPr>
                        <a:t>Area of decay</a:t>
                      </a:r>
                    </a:p>
                  </a:txBody>
                  <a:tcPr anchor="ctr"/>
                </a:tc>
                <a:tc vMerge="1">
                  <a:txBody>
                    <a:bodyPr/>
                    <a:lstStyle/>
                    <a:p>
                      <a:endParaRPr lang="en-GB"/>
                    </a:p>
                  </a:txBody>
                  <a:tcPr/>
                </a:tc>
                <a:extLst>
                  <a:ext uri="{0D108BD9-81ED-4DB2-BD59-A6C34878D82A}">
                    <a16:rowId xmlns:a16="http://schemas.microsoft.com/office/drawing/2014/main" val="10003"/>
                  </a:ext>
                </a:extLst>
              </a:tr>
              <a:tr h="268468">
                <a:tc vMerge="1">
                  <a:txBody>
                    <a:bodyPr/>
                    <a:lstStyle/>
                    <a:p>
                      <a:endParaRPr lang="en-GB"/>
                    </a:p>
                  </a:txBody>
                  <a:tcPr/>
                </a:tc>
                <a:tc>
                  <a:txBody>
                    <a:bodyPr/>
                    <a:lstStyle/>
                    <a:p>
                      <a:pPr algn="ctr"/>
                      <a:r>
                        <a:rPr lang="en-GB" sz="1200" b="1" i="1" dirty="0">
                          <a:solidFill>
                            <a:schemeClr val="tx1"/>
                          </a:solidFill>
                        </a:rPr>
                        <a:t>growths</a:t>
                      </a:r>
                    </a:p>
                  </a:txBody>
                  <a:tcPr anchor="ctr"/>
                </a:tc>
                <a:tc vMerge="1">
                  <a:txBody>
                    <a:bodyPr/>
                    <a:lstStyle/>
                    <a:p>
                      <a:endParaRPr lang="en-GB"/>
                    </a:p>
                  </a:txBody>
                  <a:tcPr/>
                </a:tc>
                <a:extLst>
                  <a:ext uri="{0D108BD9-81ED-4DB2-BD59-A6C34878D82A}">
                    <a16:rowId xmlns:a16="http://schemas.microsoft.com/office/drawing/2014/main" val="10004"/>
                  </a:ext>
                </a:extLst>
              </a:tr>
              <a:tr h="447447">
                <a:tc vMerge="1">
                  <a:txBody>
                    <a:bodyPr/>
                    <a:lstStyle/>
                    <a:p>
                      <a:endParaRPr lang="en-GB"/>
                    </a:p>
                  </a:txBody>
                  <a:tcPr/>
                </a:tc>
                <a:tc>
                  <a:txBody>
                    <a:bodyPr/>
                    <a:lstStyle/>
                    <a:p>
                      <a:pPr algn="ctr"/>
                      <a:r>
                        <a:rPr lang="en-GB" sz="1200" b="1" i="1" dirty="0">
                          <a:solidFill>
                            <a:schemeClr val="tx1"/>
                          </a:solidFill>
                        </a:rPr>
                        <a:t>Malformed stem/leaves</a:t>
                      </a:r>
                    </a:p>
                  </a:txBody>
                  <a:tcPr anchor="ctr"/>
                </a:tc>
                <a:tc vMerge="1">
                  <a:txBody>
                    <a:bodyPr/>
                    <a:lstStyle/>
                    <a:p>
                      <a:endParaRPr lang="en-GB"/>
                    </a:p>
                  </a:txBody>
                  <a:tcPr/>
                </a:tc>
                <a:extLst>
                  <a:ext uri="{0D108BD9-81ED-4DB2-BD59-A6C34878D82A}">
                    <a16:rowId xmlns:a16="http://schemas.microsoft.com/office/drawing/2014/main" val="10005"/>
                  </a:ext>
                </a:extLst>
              </a:tr>
              <a:tr h="268468">
                <a:tc vMerge="1">
                  <a:txBody>
                    <a:bodyPr/>
                    <a:lstStyle/>
                    <a:p>
                      <a:endParaRPr lang="en-GB"/>
                    </a:p>
                  </a:txBody>
                  <a:tcPr/>
                </a:tc>
                <a:tc>
                  <a:txBody>
                    <a:bodyPr/>
                    <a:lstStyle/>
                    <a:p>
                      <a:pPr algn="ctr"/>
                      <a:r>
                        <a:rPr lang="en-GB" sz="1200" b="1" i="1" dirty="0">
                          <a:solidFill>
                            <a:schemeClr val="tx1"/>
                          </a:solidFill>
                        </a:rPr>
                        <a:t>Discolouration</a:t>
                      </a:r>
                    </a:p>
                  </a:txBody>
                  <a:tcPr anchor="ctr"/>
                </a:tc>
                <a:tc vMerge="1">
                  <a:txBody>
                    <a:bodyPr/>
                    <a:lstStyle/>
                    <a:p>
                      <a:endParaRPr lang="en-GB"/>
                    </a:p>
                  </a:txBody>
                  <a:tcPr/>
                </a:tc>
                <a:extLst>
                  <a:ext uri="{0D108BD9-81ED-4DB2-BD59-A6C34878D82A}">
                    <a16:rowId xmlns:a16="http://schemas.microsoft.com/office/drawing/2014/main" val="10006"/>
                  </a:ext>
                </a:extLst>
              </a:tr>
              <a:tr h="488669">
                <a:tc vMerge="1">
                  <a:txBody>
                    <a:bodyPr/>
                    <a:lstStyle/>
                    <a:p>
                      <a:endParaRPr lang="en-GB"/>
                    </a:p>
                  </a:txBody>
                  <a:tcPr/>
                </a:tc>
                <a:tc>
                  <a:txBody>
                    <a:bodyPr/>
                    <a:lstStyle/>
                    <a:p>
                      <a:pPr algn="ctr"/>
                      <a:r>
                        <a:rPr lang="en-GB" sz="1200" b="1" i="1" dirty="0">
                          <a:solidFill>
                            <a:schemeClr val="tx1"/>
                          </a:solidFill>
                        </a:rPr>
                        <a:t>Presence of pests</a:t>
                      </a:r>
                    </a:p>
                  </a:txBody>
                  <a:tcPr anchor="ctr"/>
                </a:tc>
                <a:tc vMerge="1">
                  <a:txBody>
                    <a:bodyPr/>
                    <a:lstStyle/>
                    <a:p>
                      <a:endParaRPr lang="en-GB"/>
                    </a:p>
                  </a:txBody>
                  <a:tcPr/>
                </a:tc>
                <a:extLst>
                  <a:ext uri="{0D108BD9-81ED-4DB2-BD59-A6C34878D82A}">
                    <a16:rowId xmlns:a16="http://schemas.microsoft.com/office/drawing/2014/main" val="10007"/>
                  </a:ext>
                </a:extLst>
              </a:tr>
            </a:tbl>
          </a:graphicData>
        </a:graphic>
      </p:graphicFrame>
      <p:sp>
        <p:nvSpPr>
          <p:cNvPr id="518" name="Rectangle 517"/>
          <p:cNvSpPr/>
          <p:nvPr/>
        </p:nvSpPr>
        <p:spPr>
          <a:xfrm>
            <a:off x="9575254" y="49747"/>
            <a:ext cx="3143401" cy="579240"/>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Plants have several ways of defending themselves from pathogens and animals</a:t>
            </a:r>
          </a:p>
        </p:txBody>
      </p:sp>
      <p:graphicFrame>
        <p:nvGraphicFramePr>
          <p:cNvPr id="522" name="Table 521"/>
          <p:cNvGraphicFramePr>
            <a:graphicFrameLocks noGrp="1"/>
          </p:cNvGraphicFramePr>
          <p:nvPr>
            <p:extLst>
              <p:ext uri="{D42A27DB-BD31-4B8C-83A1-F6EECF244321}">
                <p14:modId xmlns:p14="http://schemas.microsoft.com/office/powerpoint/2010/main" val="3912549078"/>
              </p:ext>
            </p:extLst>
          </p:nvPr>
        </p:nvGraphicFramePr>
        <p:xfrm>
          <a:off x="7562909" y="918108"/>
          <a:ext cx="2460007" cy="2156800"/>
        </p:xfrm>
        <a:graphic>
          <a:graphicData uri="http://schemas.openxmlformats.org/drawingml/2006/table">
            <a:tbl>
              <a:tblPr firstRow="1" bandRow="1">
                <a:tableStyleId>{5940675A-B579-460E-94D1-54222C63F5DA}</a:tableStyleId>
              </a:tblPr>
              <a:tblGrid>
                <a:gridCol w="1177734">
                  <a:extLst>
                    <a:ext uri="{9D8B030D-6E8A-4147-A177-3AD203B41FA5}">
                      <a16:colId xmlns:a16="http://schemas.microsoft.com/office/drawing/2014/main" val="20000"/>
                    </a:ext>
                  </a:extLst>
                </a:gridCol>
                <a:gridCol w="1282273">
                  <a:extLst>
                    <a:ext uri="{9D8B030D-6E8A-4147-A177-3AD203B41FA5}">
                      <a16:colId xmlns:a16="http://schemas.microsoft.com/office/drawing/2014/main" val="20001"/>
                    </a:ext>
                  </a:extLst>
                </a:gridCol>
              </a:tblGrid>
              <a:tr h="362569">
                <a:tc>
                  <a:txBody>
                    <a:bodyPr/>
                    <a:lstStyle/>
                    <a:p>
                      <a:pPr algn="ctr"/>
                      <a:r>
                        <a:rPr lang="en-GB" sz="1200" b="1" i="1" dirty="0">
                          <a:solidFill>
                            <a:schemeClr val="tx1"/>
                          </a:solidFill>
                        </a:rPr>
                        <a:t>Physical</a:t>
                      </a:r>
                    </a:p>
                  </a:txBody>
                  <a:tcPr anchor="ctr">
                    <a:noFill/>
                  </a:tcPr>
                </a:tc>
                <a:tc>
                  <a:txBody>
                    <a:bodyPr/>
                    <a:lstStyle/>
                    <a:p>
                      <a:pPr algn="ctr"/>
                      <a:r>
                        <a:rPr lang="en-GB" sz="1200" b="1" i="1" dirty="0">
                          <a:solidFill>
                            <a:schemeClr val="tx1"/>
                          </a:solidFill>
                        </a:rPr>
                        <a:t>Mechanical</a:t>
                      </a:r>
                    </a:p>
                  </a:txBody>
                  <a:tcPr anchor="ctr"/>
                </a:tc>
                <a:extLst>
                  <a:ext uri="{0D108BD9-81ED-4DB2-BD59-A6C34878D82A}">
                    <a16:rowId xmlns:a16="http://schemas.microsoft.com/office/drawing/2014/main" val="10000"/>
                  </a:ext>
                </a:extLst>
              </a:tr>
              <a:tr h="974462">
                <a:tc>
                  <a:txBody>
                    <a:bodyPr/>
                    <a:lstStyle/>
                    <a:p>
                      <a:pPr marL="0" indent="0">
                        <a:buFont typeface="Arial" charset="0"/>
                        <a:buNone/>
                      </a:pPr>
                      <a:r>
                        <a:rPr lang="en-GB" sz="1200" dirty="0"/>
                        <a:t>Thick waxy layers,</a:t>
                      </a:r>
                      <a:r>
                        <a:rPr lang="en-GB" sz="1200" baseline="0" dirty="0"/>
                        <a:t> cell walls stop pathogen </a:t>
                      </a:r>
                      <a:r>
                        <a:rPr lang="en-GB" sz="1200" baseline="0" dirty="0" smtClean="0"/>
                        <a:t>entry.</a:t>
                      </a:r>
                      <a:endParaRPr lang="en-GB" sz="1200" dirty="0"/>
                    </a:p>
                  </a:txBody>
                  <a:tcPr anchor="ctr">
                    <a:noFill/>
                  </a:tcPr>
                </a:tc>
                <a:tc>
                  <a:txBody>
                    <a:bodyPr/>
                    <a:lstStyle/>
                    <a:p>
                      <a:pPr marL="0" indent="0">
                        <a:buFont typeface="Arial" charset="0"/>
                        <a:buNone/>
                      </a:pPr>
                      <a:r>
                        <a:rPr lang="en-GB" sz="1200" dirty="0"/>
                        <a:t>Thorns,</a:t>
                      </a:r>
                      <a:r>
                        <a:rPr lang="en-GB" sz="1200" baseline="0" dirty="0"/>
                        <a:t> curling up leaves to prevent being </a:t>
                      </a:r>
                      <a:r>
                        <a:rPr lang="en-GB" sz="1200" baseline="0" dirty="0" smtClean="0"/>
                        <a:t>eaten.</a:t>
                      </a:r>
                      <a:endParaRPr lang="en-GB" sz="1200" dirty="0"/>
                    </a:p>
                  </a:txBody>
                  <a:tcPr anchor="ctr"/>
                </a:tc>
                <a:extLst>
                  <a:ext uri="{0D108BD9-81ED-4DB2-BD59-A6C34878D82A}">
                    <a16:rowId xmlns:a16="http://schemas.microsoft.com/office/drawing/2014/main" val="10001"/>
                  </a:ext>
                </a:extLst>
              </a:tr>
              <a:tr h="362569">
                <a:tc gridSpan="2">
                  <a:txBody>
                    <a:bodyPr/>
                    <a:lstStyle/>
                    <a:p>
                      <a:pPr algn="ctr"/>
                      <a:r>
                        <a:rPr lang="en-GB" sz="1200" b="1" i="1" dirty="0">
                          <a:solidFill>
                            <a:schemeClr val="tx1"/>
                          </a:solidFill>
                        </a:rPr>
                        <a:t>Chemical</a:t>
                      </a: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404481">
                <a:tc gridSpan="2">
                  <a:txBody>
                    <a:bodyPr/>
                    <a:lstStyle/>
                    <a:p>
                      <a:pPr marL="0" indent="0">
                        <a:buFont typeface="Arial" charset="0"/>
                        <a:buNone/>
                      </a:pPr>
                      <a:r>
                        <a:rPr lang="en-GB" sz="1200" dirty="0"/>
                        <a:t>Antibacterial and toxins made by </a:t>
                      </a:r>
                      <a:r>
                        <a:rPr lang="en-GB" sz="1200" dirty="0" smtClean="0"/>
                        <a:t>plant.</a:t>
                      </a:r>
                      <a:endParaRPr lang="en-GB" sz="1200" dirty="0"/>
                    </a:p>
                  </a:txBody>
                  <a:tcPr anchor="ctr">
                    <a:noFill/>
                  </a:tcPr>
                </a:tc>
                <a:tc hMerge="1">
                  <a:txBody>
                    <a:bodyPr/>
                    <a:lstStyle/>
                    <a:p>
                      <a:pPr marL="0" indent="0">
                        <a:buFont typeface="Arial" charset="0"/>
                        <a:buNone/>
                      </a:pPr>
                      <a:endParaRPr lang="en-GB" sz="1200" dirty="0"/>
                    </a:p>
                  </a:txBody>
                  <a:tcPr anchor="ctr"/>
                </a:tc>
                <a:extLst>
                  <a:ext uri="{0D108BD9-81ED-4DB2-BD59-A6C34878D82A}">
                    <a16:rowId xmlns:a16="http://schemas.microsoft.com/office/drawing/2014/main" val="10003"/>
                  </a:ext>
                </a:extLst>
              </a:tr>
            </a:tbl>
          </a:graphicData>
        </a:graphic>
      </p:graphicFrame>
      <p:cxnSp>
        <p:nvCxnSpPr>
          <p:cNvPr id="542" name="Straight Connector 541"/>
          <p:cNvCxnSpPr/>
          <p:nvPr/>
        </p:nvCxnSpPr>
        <p:spPr>
          <a:xfrm flipH="1" flipV="1">
            <a:off x="14954663" y="4313523"/>
            <a:ext cx="76411" cy="1089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rot="4339">
            <a:off x="7858887" y="45246"/>
            <a:ext cx="1705093" cy="648484"/>
          </a:xfrm>
          <a:prstGeom prst="rect">
            <a:avLst/>
          </a:prstGeom>
          <a:solidFill>
            <a:srgbClr val="3399FF"/>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4. Plant defence system</a:t>
            </a:r>
            <a:endParaRPr lang="en-GB" sz="1800" b="1" dirty="0">
              <a:solidFill>
                <a:schemeClr val="tx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612895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63396" y="4650636"/>
            <a:ext cx="1718264" cy="923330"/>
          </a:xfrm>
          <a:prstGeom prst="rect">
            <a:avLst/>
          </a:prstGeom>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QUANTITATIVE </a:t>
            </a:r>
            <a:r>
              <a:rPr lang="en-GB" sz="1800" b="1" dirty="0">
                <a:ea typeface="Verdana" panose="020B0604030504040204" pitchFamily="34" charset="0"/>
                <a:cs typeface="Verdana" panose="020B0604030504040204" pitchFamily="34" charset="0"/>
              </a:rPr>
              <a:t>CHEMISTRY </a:t>
            </a:r>
            <a:endParaRPr lang="en-GB" sz="1800" b="1" dirty="0" smtClean="0">
              <a:ea typeface="Verdana" panose="020B0604030504040204" pitchFamily="34" charset="0"/>
              <a:cs typeface="Verdana" panose="020B0604030504040204" pitchFamily="34" charset="0"/>
            </a:endParaRPr>
          </a:p>
          <a:p>
            <a:pPr algn="ctr"/>
            <a:r>
              <a:rPr lang="en-GB" sz="1800" b="1" dirty="0" smtClean="0">
                <a:ea typeface="Verdana" panose="020B0604030504040204" pitchFamily="34" charset="0"/>
                <a:cs typeface="Verdana" panose="020B0604030504040204" pitchFamily="34" charset="0"/>
              </a:rPr>
              <a:t>Summer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6302915" y="3087915"/>
            <a:ext cx="2563703" cy="794513"/>
          </a:xfrm>
          <a:prstGeom prst="rect">
            <a:avLst/>
          </a:prstGeom>
          <a:solidFill>
            <a:srgbClr val="FB89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4) </a:t>
            </a:r>
            <a:r>
              <a:rPr lang="en-GB" sz="1600" b="1" dirty="0">
                <a:solidFill>
                  <a:schemeClr val="tx1"/>
                </a:solidFill>
              </a:rPr>
              <a:t>Conservation of mass </a:t>
            </a:r>
          </a:p>
        </p:txBody>
      </p:sp>
      <p:graphicFrame>
        <p:nvGraphicFramePr>
          <p:cNvPr id="372" name="Table 371"/>
          <p:cNvGraphicFramePr>
            <a:graphicFrameLocks noGrp="1"/>
          </p:cNvGraphicFramePr>
          <p:nvPr>
            <p:extLst/>
          </p:nvPr>
        </p:nvGraphicFramePr>
        <p:xfrm>
          <a:off x="7982025" y="2195970"/>
          <a:ext cx="4718273" cy="826185"/>
        </p:xfrm>
        <a:graphic>
          <a:graphicData uri="http://schemas.openxmlformats.org/drawingml/2006/table">
            <a:tbl>
              <a:tblPr firstRow="1" bandRow="1">
                <a:tableStyleId>{5940675A-B579-460E-94D1-54222C63F5DA}</a:tableStyleId>
              </a:tblPr>
              <a:tblGrid>
                <a:gridCol w="1065121">
                  <a:extLst>
                    <a:ext uri="{9D8B030D-6E8A-4147-A177-3AD203B41FA5}">
                      <a16:colId xmlns:a16="http://schemas.microsoft.com/office/drawing/2014/main" val="20000"/>
                    </a:ext>
                  </a:extLst>
                </a:gridCol>
                <a:gridCol w="1606867">
                  <a:extLst>
                    <a:ext uri="{9D8B030D-6E8A-4147-A177-3AD203B41FA5}">
                      <a16:colId xmlns:a16="http://schemas.microsoft.com/office/drawing/2014/main" val="20001"/>
                    </a:ext>
                  </a:extLst>
                </a:gridCol>
                <a:gridCol w="2046285">
                  <a:extLst>
                    <a:ext uri="{9D8B030D-6E8A-4147-A177-3AD203B41FA5}">
                      <a16:colId xmlns:a16="http://schemas.microsoft.com/office/drawing/2014/main" val="20002"/>
                    </a:ext>
                  </a:extLst>
                </a:gridCol>
              </a:tblGrid>
              <a:tr h="826185">
                <a:tc>
                  <a:txBody>
                    <a:bodyPr/>
                    <a:lstStyle/>
                    <a:p>
                      <a:pPr algn="ctr"/>
                      <a:r>
                        <a:rPr lang="en-GB" sz="1200" b="1" dirty="0"/>
                        <a:t>Conservation of mass</a:t>
                      </a:r>
                    </a:p>
                  </a:txBody>
                  <a:tcPr anchor="ctr">
                    <a:solidFill>
                      <a:srgbClr val="FB89E5"/>
                    </a:solidFill>
                  </a:tcPr>
                </a:tc>
                <a:tc>
                  <a:txBody>
                    <a:bodyPr/>
                    <a:lstStyle/>
                    <a:p>
                      <a:pPr algn="ctr"/>
                      <a:r>
                        <a:rPr lang="en-GB" sz="1200" b="1" i="1" dirty="0">
                          <a:solidFill>
                            <a:schemeClr val="tx1"/>
                          </a:solidFill>
                        </a:rPr>
                        <a:t>No atoms are lost or made during a chemical reaction </a:t>
                      </a:r>
                    </a:p>
                  </a:txBody>
                  <a:tcPr anchor="ctr"/>
                </a:tc>
                <a:tc>
                  <a:txBody>
                    <a:bodyPr/>
                    <a:lstStyle/>
                    <a:p>
                      <a:pPr algn="ctr"/>
                      <a:r>
                        <a:rPr lang="en-GB" sz="1200" b="1" dirty="0"/>
                        <a:t>Mass of the products</a:t>
                      </a:r>
                      <a:r>
                        <a:rPr lang="en-GB" sz="1200" b="1" baseline="0" dirty="0"/>
                        <a:t> equals the mass of the reactants.</a:t>
                      </a:r>
                      <a:endParaRPr lang="en-GB" sz="1200" b="1" dirty="0"/>
                    </a:p>
                  </a:txBody>
                  <a:tcPr anchor="ctr"/>
                </a:tc>
                <a:extLst>
                  <a:ext uri="{0D108BD9-81ED-4DB2-BD59-A6C34878D82A}">
                    <a16:rowId xmlns:a16="http://schemas.microsoft.com/office/drawing/2014/main" val="10000"/>
                  </a:ext>
                </a:extLst>
              </a:tr>
            </a:tbl>
          </a:graphicData>
        </a:graphic>
      </p:graphicFrame>
      <p:sp>
        <p:nvSpPr>
          <p:cNvPr id="9" name="Rectangle 8"/>
          <p:cNvSpPr/>
          <p:nvPr/>
        </p:nvSpPr>
        <p:spPr>
          <a:xfrm>
            <a:off x="143700" y="1987053"/>
            <a:ext cx="5995093" cy="457865"/>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3 </a:t>
            </a:r>
            <a:r>
              <a:rPr lang="en-GB" sz="1400" b="1" dirty="0">
                <a:solidFill>
                  <a:schemeClr val="tx1"/>
                </a:solidFill>
              </a:rPr>
              <a:t>)</a:t>
            </a:r>
            <a:r>
              <a:rPr lang="en-GB" sz="1600" b="1" dirty="0">
                <a:solidFill>
                  <a:schemeClr val="tx1"/>
                </a:solidFill>
              </a:rPr>
              <a:t>Relative formula mass (M</a:t>
            </a:r>
            <a:r>
              <a:rPr lang="en-GB" sz="1600" b="1" baseline="-25000" dirty="0">
                <a:solidFill>
                  <a:schemeClr val="tx1"/>
                </a:solidFill>
              </a:rPr>
              <a:t>r</a:t>
            </a:r>
            <a:r>
              <a:rPr lang="en-GB" sz="1600" b="1" dirty="0" smtClean="0">
                <a:solidFill>
                  <a:schemeClr val="tx1"/>
                </a:solidFill>
              </a:rPr>
              <a:t>) with worked example</a:t>
            </a:r>
            <a:endParaRPr lang="en-GB" sz="1600" b="1" baseline="-25000" dirty="0">
              <a:solidFill>
                <a:schemeClr val="tx1"/>
              </a:solidFill>
            </a:endParaRPr>
          </a:p>
        </p:txBody>
      </p:sp>
      <p:sp>
        <p:nvSpPr>
          <p:cNvPr id="10" name="Rectangle 9"/>
          <p:cNvSpPr/>
          <p:nvPr/>
        </p:nvSpPr>
        <p:spPr>
          <a:xfrm>
            <a:off x="22362" y="82144"/>
            <a:ext cx="6429448" cy="324510"/>
          </a:xfrm>
          <a:prstGeom prst="rect">
            <a:avLst/>
          </a:prstGeom>
          <a:solidFill>
            <a:srgbClr val="FF757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1 </a:t>
            </a:r>
            <a:r>
              <a:rPr lang="en-GB" sz="1600" b="1" dirty="0">
                <a:solidFill>
                  <a:schemeClr val="tx1"/>
                </a:solidFill>
              </a:rPr>
              <a:t>)Mass changes when a reactant or product is a gas</a:t>
            </a:r>
          </a:p>
        </p:txBody>
      </p:sp>
      <p:sp>
        <p:nvSpPr>
          <p:cNvPr id="12" name="Rectangle 11"/>
          <p:cNvSpPr/>
          <p:nvPr/>
        </p:nvSpPr>
        <p:spPr>
          <a:xfrm>
            <a:off x="82325" y="5954831"/>
            <a:ext cx="7024045" cy="457865"/>
          </a:xfrm>
          <a:prstGeom prst="rect">
            <a:avLst/>
          </a:prstGeom>
          <a:solidFill>
            <a:srgbClr val="BD92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smtClean="0">
                <a:solidFill>
                  <a:schemeClr val="tx1"/>
                </a:solidFill>
              </a:rPr>
              <a:t>6) Moles worked example </a:t>
            </a:r>
            <a:r>
              <a:rPr lang="en-GB" sz="1600" b="1" dirty="0">
                <a:solidFill>
                  <a:schemeClr val="tx1"/>
                </a:solidFill>
              </a:rPr>
              <a:t>(HT only)</a:t>
            </a:r>
          </a:p>
        </p:txBody>
      </p:sp>
      <p:sp>
        <p:nvSpPr>
          <p:cNvPr id="13" name="Rectangle 12"/>
          <p:cNvSpPr/>
          <p:nvPr/>
        </p:nvSpPr>
        <p:spPr>
          <a:xfrm>
            <a:off x="7265126" y="5208608"/>
            <a:ext cx="5435172" cy="604242"/>
          </a:xfrm>
          <a:prstGeom prst="rect">
            <a:avLst/>
          </a:prstGeom>
          <a:solidFill>
            <a:srgbClr val="81C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rPr>
              <a:t>7 Amounts of substances in equations (HT only)</a:t>
            </a:r>
          </a:p>
        </p:txBody>
      </p:sp>
      <p:graphicFrame>
        <p:nvGraphicFramePr>
          <p:cNvPr id="22" name="Table 21"/>
          <p:cNvGraphicFramePr>
            <a:graphicFrameLocks noGrp="1"/>
          </p:cNvGraphicFramePr>
          <p:nvPr>
            <p:extLst/>
          </p:nvPr>
        </p:nvGraphicFramePr>
        <p:xfrm>
          <a:off x="7982024" y="3029663"/>
          <a:ext cx="4718273" cy="1737360"/>
        </p:xfrm>
        <a:graphic>
          <a:graphicData uri="http://schemas.openxmlformats.org/drawingml/2006/table">
            <a:tbl>
              <a:tblPr firstRow="1" bandRow="1">
                <a:tableStyleId>{5940675A-B579-460E-94D1-54222C63F5DA}</a:tableStyleId>
              </a:tblPr>
              <a:tblGrid>
                <a:gridCol w="435898">
                  <a:extLst>
                    <a:ext uri="{9D8B030D-6E8A-4147-A177-3AD203B41FA5}">
                      <a16:colId xmlns:a16="http://schemas.microsoft.com/office/drawing/2014/main" val="20000"/>
                    </a:ext>
                  </a:extLst>
                </a:gridCol>
                <a:gridCol w="1237523">
                  <a:extLst>
                    <a:ext uri="{9D8B030D-6E8A-4147-A177-3AD203B41FA5}">
                      <a16:colId xmlns:a16="http://schemas.microsoft.com/office/drawing/2014/main" val="20001"/>
                    </a:ext>
                  </a:extLst>
                </a:gridCol>
                <a:gridCol w="3044852">
                  <a:extLst>
                    <a:ext uri="{9D8B030D-6E8A-4147-A177-3AD203B41FA5}">
                      <a16:colId xmlns:a16="http://schemas.microsoft.com/office/drawing/2014/main" val="20002"/>
                    </a:ext>
                  </a:extLst>
                </a:gridCol>
              </a:tblGrid>
              <a:tr h="1718948">
                <a:tc>
                  <a:txBody>
                    <a:bodyPr/>
                    <a:lstStyle/>
                    <a:p>
                      <a:pPr algn="ctr"/>
                      <a:r>
                        <a:rPr lang="en-GB" sz="1200" b="1" dirty="0"/>
                        <a:t>Balanced symbol equations</a:t>
                      </a:r>
                    </a:p>
                  </a:txBody>
                  <a:tcPr vert="vert270" anchor="ctr">
                    <a:solidFill>
                      <a:srgbClr val="FB89E5"/>
                    </a:solidFill>
                  </a:tcPr>
                </a:tc>
                <a:tc>
                  <a:txBody>
                    <a:bodyPr/>
                    <a:lstStyle/>
                    <a:p>
                      <a:pPr algn="ctr"/>
                      <a:r>
                        <a:rPr lang="en-GB" sz="1200" b="1" i="0" dirty="0">
                          <a:solidFill>
                            <a:schemeClr val="tx1"/>
                          </a:solidFill>
                        </a:rPr>
                        <a:t>Represent chemical reactions</a:t>
                      </a:r>
                      <a:r>
                        <a:rPr lang="en-GB" sz="1200" b="1" i="0" baseline="0" dirty="0">
                          <a:solidFill>
                            <a:schemeClr val="tx1"/>
                          </a:solidFill>
                        </a:rPr>
                        <a:t> and have the same number of atoms of each element on both sides of the equation</a:t>
                      </a:r>
                      <a:endParaRPr lang="en-GB" sz="1200" b="1" i="0" dirty="0">
                        <a:solidFill>
                          <a:schemeClr val="tx1"/>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a:t>H</a:t>
                      </a:r>
                      <a:r>
                        <a:rPr lang="en-GB" sz="1200" b="1" baseline="-25000" dirty="0"/>
                        <a:t>2</a:t>
                      </a:r>
                      <a:r>
                        <a:rPr lang="en-GB" sz="1200" b="1" dirty="0"/>
                        <a:t> + Cl</a:t>
                      </a:r>
                      <a:r>
                        <a:rPr lang="en-GB" sz="1200" b="1" baseline="-25000" dirty="0"/>
                        <a:t>2</a:t>
                      </a:r>
                      <a:r>
                        <a:rPr lang="en-GB" sz="1200" b="1" dirty="0"/>
                        <a:t> </a:t>
                      </a:r>
                      <a:r>
                        <a:rPr lang="en-GB" sz="1200" b="1" dirty="0">
                          <a:sym typeface="Wingdings" panose="05000000000000000000" pitchFamily="2" charset="2"/>
                        </a:rPr>
                        <a:t> </a:t>
                      </a:r>
                      <a:r>
                        <a:rPr lang="en-GB" sz="1200" b="1" dirty="0">
                          <a:solidFill>
                            <a:schemeClr val="tx1"/>
                          </a:solidFill>
                          <a:sym typeface="Wingdings" panose="05000000000000000000" pitchFamily="2" charset="2"/>
                        </a:rPr>
                        <a:t>2</a:t>
                      </a:r>
                      <a:r>
                        <a:rPr lang="en-GB" sz="1200" b="1" dirty="0">
                          <a:sym typeface="Wingdings" panose="05000000000000000000" pitchFamily="2" charset="2"/>
                        </a:rPr>
                        <a:t>HCl</a:t>
                      </a:r>
                    </a:p>
                    <a:p>
                      <a:pPr algn="ctr"/>
                      <a:endParaRPr lang="en-GB" sz="1200" b="1" dirty="0"/>
                    </a:p>
                    <a:p>
                      <a:pPr algn="ctr"/>
                      <a:r>
                        <a:rPr lang="en-GB" sz="1200" b="1" dirty="0" smtClean="0"/>
                        <a:t>Subscript </a:t>
                      </a:r>
                      <a:r>
                        <a:rPr lang="en-GB" sz="1200" b="1" dirty="0"/>
                        <a:t>numbers</a:t>
                      </a:r>
                      <a:r>
                        <a:rPr lang="en-GB" sz="1200" b="1" baseline="0" dirty="0"/>
                        <a:t> show the number of atoms of the element to its left.</a:t>
                      </a:r>
                    </a:p>
                    <a:p>
                      <a:pPr algn="ctr"/>
                      <a:endParaRPr lang="en-GB" sz="1200" b="1" baseline="0" dirty="0"/>
                    </a:p>
                    <a:p>
                      <a:pPr algn="ctr"/>
                      <a:r>
                        <a:rPr lang="en-GB" sz="1200" b="1" baseline="0" dirty="0"/>
                        <a:t>Normal script numbers show the number of molecules.</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4" name="Table 23"/>
          <p:cNvGraphicFramePr>
            <a:graphicFrameLocks noGrp="1"/>
          </p:cNvGraphicFramePr>
          <p:nvPr>
            <p:extLst/>
          </p:nvPr>
        </p:nvGraphicFramePr>
        <p:xfrm>
          <a:off x="143700" y="2467083"/>
          <a:ext cx="6011358" cy="1413096"/>
        </p:xfrm>
        <a:graphic>
          <a:graphicData uri="http://schemas.openxmlformats.org/drawingml/2006/table">
            <a:tbl>
              <a:tblPr firstRow="1" bandRow="1">
                <a:tableStyleId>{5940675A-B579-460E-94D1-54222C63F5DA}</a:tableStyleId>
              </a:tblPr>
              <a:tblGrid>
                <a:gridCol w="491653">
                  <a:extLst>
                    <a:ext uri="{9D8B030D-6E8A-4147-A177-3AD203B41FA5}">
                      <a16:colId xmlns:a16="http://schemas.microsoft.com/office/drawing/2014/main" val="20000"/>
                    </a:ext>
                  </a:extLst>
                </a:gridCol>
                <a:gridCol w="1732549">
                  <a:extLst>
                    <a:ext uri="{9D8B030D-6E8A-4147-A177-3AD203B41FA5}">
                      <a16:colId xmlns:a16="http://schemas.microsoft.com/office/drawing/2014/main" val="20001"/>
                    </a:ext>
                  </a:extLst>
                </a:gridCol>
                <a:gridCol w="1893578">
                  <a:extLst>
                    <a:ext uri="{9D8B030D-6E8A-4147-A177-3AD203B41FA5}">
                      <a16:colId xmlns:a16="http://schemas.microsoft.com/office/drawing/2014/main" val="20002"/>
                    </a:ext>
                  </a:extLst>
                </a:gridCol>
                <a:gridCol w="1893578">
                  <a:extLst>
                    <a:ext uri="{9D8B030D-6E8A-4147-A177-3AD203B41FA5}">
                      <a16:colId xmlns:a16="http://schemas.microsoft.com/office/drawing/2014/main" val="20003"/>
                    </a:ext>
                  </a:extLst>
                </a:gridCol>
              </a:tblGrid>
              <a:tr h="1413096">
                <a:tc>
                  <a:txBody>
                    <a:bodyPr/>
                    <a:lstStyle/>
                    <a:p>
                      <a:pPr algn="ctr"/>
                      <a:r>
                        <a:rPr lang="en-GB" sz="1200" b="1" dirty="0"/>
                        <a:t>M</a:t>
                      </a:r>
                      <a:r>
                        <a:rPr lang="en-GB" sz="1200" b="1" baseline="-25000" dirty="0"/>
                        <a:t>r</a:t>
                      </a:r>
                    </a:p>
                  </a:txBody>
                  <a:tcPr anchor="ctr">
                    <a:solidFill>
                      <a:srgbClr val="FFC000"/>
                    </a:solidFill>
                  </a:tcPr>
                </a:tc>
                <a:tc>
                  <a:txBody>
                    <a:bodyPr/>
                    <a:lstStyle/>
                    <a:p>
                      <a:pPr algn="ctr"/>
                      <a:r>
                        <a:rPr lang="en-GB" sz="1200" b="1" i="1" dirty="0">
                          <a:solidFill>
                            <a:schemeClr val="tx1"/>
                          </a:solidFill>
                        </a:rPr>
                        <a:t>The sum</a:t>
                      </a:r>
                      <a:r>
                        <a:rPr lang="en-GB" sz="1200" b="1" i="1" baseline="0" dirty="0">
                          <a:solidFill>
                            <a:schemeClr val="tx1"/>
                          </a:solidFill>
                        </a:rPr>
                        <a:t> of the relative atomic masses of the atoms in the numbers shown in the formula</a:t>
                      </a:r>
                      <a:endParaRPr lang="en-GB" sz="1200" b="1" i="1" dirty="0">
                        <a:solidFill>
                          <a:schemeClr val="tx1"/>
                        </a:solidFill>
                      </a:endParaRPr>
                    </a:p>
                  </a:txBody>
                  <a:tcPr anchor="ctr"/>
                </a:tc>
                <a:tc>
                  <a:txBody>
                    <a:bodyPr/>
                    <a:lstStyle/>
                    <a:p>
                      <a:pPr algn="ctr"/>
                      <a:r>
                        <a:rPr lang="en-GB" sz="1200" b="1" dirty="0">
                          <a:solidFill>
                            <a:schemeClr val="tx1"/>
                          </a:solidFill>
                        </a:rPr>
                        <a:t>The sum of the M</a:t>
                      </a:r>
                      <a:r>
                        <a:rPr lang="en-GB" sz="1200" b="1" baseline="-25000" dirty="0">
                          <a:solidFill>
                            <a:schemeClr val="tx1"/>
                          </a:solidFill>
                        </a:rPr>
                        <a:t>r </a:t>
                      </a:r>
                      <a:r>
                        <a:rPr lang="en-GB" sz="1200" b="1" baseline="0" dirty="0">
                          <a:solidFill>
                            <a:schemeClr val="tx1"/>
                          </a:solidFill>
                        </a:rPr>
                        <a:t>of the reactants in the quantities shown equals the sum of the M</a:t>
                      </a:r>
                      <a:r>
                        <a:rPr lang="en-GB" sz="1200" b="1" baseline="-25000" dirty="0">
                          <a:solidFill>
                            <a:schemeClr val="tx1"/>
                          </a:solidFill>
                        </a:rPr>
                        <a:t>r</a:t>
                      </a:r>
                      <a:r>
                        <a:rPr lang="en-GB" sz="1200" b="1" baseline="0" dirty="0">
                          <a:solidFill>
                            <a:schemeClr val="tx1"/>
                          </a:solidFill>
                        </a:rPr>
                        <a:t> of the products in the quantities shown.</a:t>
                      </a: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400" b="1" dirty="0">
                          <a:solidFill>
                            <a:schemeClr val="tx1"/>
                          </a:solidFill>
                        </a:rPr>
                        <a:t>2Mg + O</a:t>
                      </a:r>
                      <a:r>
                        <a:rPr lang="en-GB" sz="1400" b="1" baseline="-25000" dirty="0">
                          <a:solidFill>
                            <a:schemeClr val="tx1"/>
                          </a:solidFill>
                        </a:rPr>
                        <a:t>2</a:t>
                      </a:r>
                      <a:r>
                        <a:rPr lang="en-GB" sz="1400" b="1" dirty="0">
                          <a:solidFill>
                            <a:schemeClr val="tx1"/>
                          </a:solidFill>
                        </a:rPr>
                        <a:t> </a:t>
                      </a:r>
                      <a:r>
                        <a:rPr lang="en-GB" sz="1400" b="1" dirty="0">
                          <a:solidFill>
                            <a:schemeClr val="tx1"/>
                          </a:solidFill>
                          <a:sym typeface="Wingdings" panose="05000000000000000000" pitchFamily="2" charset="2"/>
                        </a:rPr>
                        <a:t> 2MgO</a:t>
                      </a:r>
                    </a:p>
                    <a:p>
                      <a:pPr algn="ctr"/>
                      <a:r>
                        <a:rPr lang="en-GB" sz="1400" b="1" baseline="0" dirty="0"/>
                        <a:t> </a:t>
                      </a:r>
                    </a:p>
                    <a:p>
                      <a:pPr algn="ctr"/>
                      <a:r>
                        <a:rPr lang="en-GB" sz="1400" b="1" baseline="0" dirty="0"/>
                        <a:t>48g + 32g = 80g  </a:t>
                      </a:r>
                    </a:p>
                    <a:p>
                      <a:pPr algn="ctr"/>
                      <a:endParaRPr lang="en-GB" sz="1400" b="1" baseline="0" dirty="0"/>
                    </a:p>
                    <a:p>
                      <a:pPr algn="ctr"/>
                      <a:r>
                        <a:rPr lang="en-GB" sz="1400" b="1" baseline="0" dirty="0"/>
                        <a:t>          80g = 80g</a:t>
                      </a:r>
                    </a:p>
                  </a:txBody>
                  <a:tcPr/>
                </a:tc>
                <a:extLst>
                  <a:ext uri="{0D108BD9-81ED-4DB2-BD59-A6C34878D82A}">
                    <a16:rowId xmlns:a16="http://schemas.microsoft.com/office/drawing/2014/main" val="10000"/>
                  </a:ext>
                </a:extLst>
              </a:tr>
            </a:tbl>
          </a:graphicData>
        </a:graphic>
      </p:graphicFrame>
      <p:graphicFrame>
        <p:nvGraphicFramePr>
          <p:cNvPr id="25" name="Table 24"/>
          <p:cNvGraphicFramePr>
            <a:graphicFrameLocks noGrp="1"/>
          </p:cNvGraphicFramePr>
          <p:nvPr>
            <p:extLst/>
          </p:nvPr>
        </p:nvGraphicFramePr>
        <p:xfrm>
          <a:off x="22362" y="430689"/>
          <a:ext cx="6428972" cy="1280160"/>
        </p:xfrm>
        <a:graphic>
          <a:graphicData uri="http://schemas.openxmlformats.org/drawingml/2006/table">
            <a:tbl>
              <a:tblPr firstRow="1" bandRow="1">
                <a:tableStyleId>{5940675A-B579-460E-94D1-54222C63F5DA}</a:tableStyleId>
              </a:tblPr>
              <a:tblGrid>
                <a:gridCol w="1384259">
                  <a:extLst>
                    <a:ext uri="{9D8B030D-6E8A-4147-A177-3AD203B41FA5}">
                      <a16:colId xmlns:a16="http://schemas.microsoft.com/office/drawing/2014/main" val="20000"/>
                    </a:ext>
                  </a:extLst>
                </a:gridCol>
                <a:gridCol w="1505939">
                  <a:extLst>
                    <a:ext uri="{9D8B030D-6E8A-4147-A177-3AD203B41FA5}">
                      <a16:colId xmlns:a16="http://schemas.microsoft.com/office/drawing/2014/main" val="20001"/>
                    </a:ext>
                  </a:extLst>
                </a:gridCol>
                <a:gridCol w="3538774">
                  <a:extLst>
                    <a:ext uri="{9D8B030D-6E8A-4147-A177-3AD203B41FA5}">
                      <a16:colId xmlns:a16="http://schemas.microsoft.com/office/drawing/2014/main" val="20002"/>
                    </a:ext>
                  </a:extLst>
                </a:gridCol>
              </a:tblGrid>
              <a:tr h="466690">
                <a:tc>
                  <a:txBody>
                    <a:bodyPr/>
                    <a:lstStyle/>
                    <a:p>
                      <a:pPr algn="ctr"/>
                      <a:r>
                        <a:rPr lang="en-GB" sz="1200" b="1" dirty="0"/>
                        <a:t>Mass appears</a:t>
                      </a:r>
                      <a:r>
                        <a:rPr lang="en-GB" sz="1200" b="1" baseline="0" dirty="0"/>
                        <a:t> to increase during a reaction</a:t>
                      </a:r>
                      <a:endParaRPr lang="en-GB" sz="1200" b="1" dirty="0"/>
                    </a:p>
                  </a:txBody>
                  <a:tcPr anchor="ctr">
                    <a:solidFill>
                      <a:srgbClr val="FF7575"/>
                    </a:solidFill>
                  </a:tcPr>
                </a:tc>
                <a:tc>
                  <a:txBody>
                    <a:bodyPr/>
                    <a:lstStyle/>
                    <a:p>
                      <a:pPr algn="ctr"/>
                      <a:r>
                        <a:rPr lang="en-GB" sz="1200" b="1" i="1" dirty="0">
                          <a:solidFill>
                            <a:srgbClr val="FF0000"/>
                          </a:solidFill>
                        </a:rPr>
                        <a:t>One of the reactants is a gas</a:t>
                      </a:r>
                    </a:p>
                  </a:txBody>
                  <a:tcPr anchor="ctr"/>
                </a:tc>
                <a:tc>
                  <a:txBody>
                    <a:bodyPr/>
                    <a:lstStyle/>
                    <a:p>
                      <a:pPr algn="ctr"/>
                      <a:r>
                        <a:rPr lang="en-GB" sz="1200" b="1" dirty="0"/>
                        <a:t>Magnesium +</a:t>
                      </a:r>
                      <a:r>
                        <a:rPr lang="en-GB" sz="1200" b="1" baseline="0" dirty="0"/>
                        <a:t> oxygen </a:t>
                      </a:r>
                      <a:r>
                        <a:rPr lang="en-GB" sz="1200" b="1" baseline="0" dirty="0">
                          <a:sym typeface="Wingdings" panose="05000000000000000000" pitchFamily="2" charset="2"/>
                        </a:rPr>
                        <a:t> magnesium oxide</a:t>
                      </a:r>
                      <a:endParaRPr lang="en-GB" sz="1200" b="1" dirty="0"/>
                    </a:p>
                  </a:txBody>
                  <a:tcPr anchor="ctr"/>
                </a:tc>
                <a:extLst>
                  <a:ext uri="{0D108BD9-81ED-4DB2-BD59-A6C34878D82A}">
                    <a16:rowId xmlns:a16="http://schemas.microsoft.com/office/drawing/2014/main" val="10000"/>
                  </a:ext>
                </a:extLst>
              </a:tr>
              <a:tr h="46669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a:t>Mass appears</a:t>
                      </a:r>
                      <a:r>
                        <a:rPr lang="en-GB" sz="1200" b="1" baseline="0" dirty="0"/>
                        <a:t> to decrease during a reaction</a:t>
                      </a:r>
                      <a:endParaRPr lang="en-GB" sz="1200" b="1" dirty="0"/>
                    </a:p>
                  </a:txBody>
                  <a:tcPr anchor="ctr">
                    <a:solidFill>
                      <a:srgbClr val="FF7575"/>
                    </a:solidFill>
                  </a:tcPr>
                </a:tc>
                <a:tc>
                  <a:txBody>
                    <a:bodyPr/>
                    <a:lstStyle/>
                    <a:p>
                      <a:pPr algn="ctr"/>
                      <a:r>
                        <a:rPr lang="en-GB" sz="1200" b="1" i="1" dirty="0">
                          <a:solidFill>
                            <a:srgbClr val="FF0000"/>
                          </a:solidFill>
                        </a:rPr>
                        <a:t>One of the products is a gas and has escaped</a:t>
                      </a:r>
                    </a:p>
                  </a:txBody>
                  <a:tcPr anchor="ctr"/>
                </a:tc>
                <a:tc>
                  <a:txBody>
                    <a:bodyPr/>
                    <a:lstStyle/>
                    <a:p>
                      <a:pPr algn="ctr"/>
                      <a:r>
                        <a:rPr lang="en-GB" sz="1200" b="1" dirty="0"/>
                        <a:t>Calcium carbonate </a:t>
                      </a:r>
                      <a:r>
                        <a:rPr lang="en-GB" sz="1200" b="1" dirty="0">
                          <a:sym typeface="Wingdings" panose="05000000000000000000" pitchFamily="2" charset="2"/>
                        </a:rPr>
                        <a:t> carbon dioxide +</a:t>
                      </a:r>
                      <a:r>
                        <a:rPr lang="en-GB" sz="1200" b="1" baseline="0" dirty="0">
                          <a:sym typeface="Wingdings" panose="05000000000000000000" pitchFamily="2" charset="2"/>
                        </a:rPr>
                        <a:t> calcium oxide</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89130" y="6409331"/>
          <a:ext cx="7017241" cy="681413"/>
        </p:xfrm>
        <a:graphic>
          <a:graphicData uri="http://schemas.openxmlformats.org/drawingml/2006/table">
            <a:tbl>
              <a:tblPr firstRow="1" bandRow="1">
                <a:tableStyleId>{5940675A-B579-460E-94D1-54222C63F5DA}</a:tableStyleId>
              </a:tblPr>
              <a:tblGrid>
                <a:gridCol w="1715440">
                  <a:extLst>
                    <a:ext uri="{9D8B030D-6E8A-4147-A177-3AD203B41FA5}">
                      <a16:colId xmlns:a16="http://schemas.microsoft.com/office/drawing/2014/main" val="20000"/>
                    </a:ext>
                  </a:extLst>
                </a:gridCol>
                <a:gridCol w="2879426">
                  <a:extLst>
                    <a:ext uri="{9D8B030D-6E8A-4147-A177-3AD203B41FA5}">
                      <a16:colId xmlns:a16="http://schemas.microsoft.com/office/drawing/2014/main" val="20001"/>
                    </a:ext>
                  </a:extLst>
                </a:gridCol>
                <a:gridCol w="2422375">
                  <a:extLst>
                    <a:ext uri="{9D8B030D-6E8A-4147-A177-3AD203B41FA5}">
                      <a16:colId xmlns:a16="http://schemas.microsoft.com/office/drawing/2014/main" val="20002"/>
                    </a:ext>
                  </a:extLst>
                </a:gridCol>
              </a:tblGrid>
              <a:tr h="681413">
                <a:tc>
                  <a:txBody>
                    <a:bodyPr/>
                    <a:lstStyle/>
                    <a:p>
                      <a:pPr algn="ctr"/>
                      <a:r>
                        <a:rPr lang="en-GB" sz="1200" b="1" dirty="0"/>
                        <a:t>Chemical amounts are measured in moles (</a:t>
                      </a:r>
                      <a:r>
                        <a:rPr lang="en-GB" sz="1200" b="1" dirty="0" err="1"/>
                        <a:t>mol</a:t>
                      </a:r>
                      <a:r>
                        <a:rPr lang="en-GB" sz="1200" b="1" dirty="0"/>
                        <a:t>)</a:t>
                      </a:r>
                    </a:p>
                  </a:txBody>
                  <a:tcPr anchor="ctr">
                    <a:solidFill>
                      <a:srgbClr val="BD92DE"/>
                    </a:solidFill>
                  </a:tcPr>
                </a:tc>
                <a:tc>
                  <a:txBody>
                    <a:bodyPr/>
                    <a:lstStyle/>
                    <a:p>
                      <a:pPr algn="ctr"/>
                      <a:r>
                        <a:rPr lang="en-GB" sz="1200" b="1" i="1" dirty="0">
                          <a:solidFill>
                            <a:srgbClr val="7030A0"/>
                          </a:solidFill>
                        </a:rPr>
                        <a:t>Mass of one mole of a substance in grams = relative formula mass</a:t>
                      </a:r>
                    </a:p>
                  </a:txBody>
                  <a:tcPr anchor="ctr"/>
                </a:tc>
                <a:tc>
                  <a:txBody>
                    <a:bodyPr/>
                    <a:lstStyle/>
                    <a:p>
                      <a:pPr algn="ctr"/>
                      <a:r>
                        <a:rPr lang="en-GB" sz="1200" b="1" dirty="0"/>
                        <a:t>One mole of H</a:t>
                      </a:r>
                      <a:r>
                        <a:rPr lang="en-GB" sz="1200" b="1" baseline="-25000" dirty="0"/>
                        <a:t>2</a:t>
                      </a:r>
                      <a:r>
                        <a:rPr lang="en-GB" sz="1200" b="1" dirty="0"/>
                        <a:t>O = 18g (1 + 1</a:t>
                      </a:r>
                      <a:r>
                        <a:rPr lang="en-GB" sz="1200" b="1" baseline="0" dirty="0"/>
                        <a:t> + 16)</a:t>
                      </a:r>
                    </a:p>
                    <a:p>
                      <a:pPr algn="ctr"/>
                      <a:endParaRPr lang="en-GB" sz="1200" b="1" baseline="0" dirty="0"/>
                    </a:p>
                    <a:p>
                      <a:pPr algn="ctr"/>
                      <a:r>
                        <a:rPr lang="en-GB" sz="1200" b="1" baseline="0" dirty="0"/>
                        <a:t>One mole of Mg = 24g</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127435" y="7109603"/>
          <a:ext cx="6978934" cy="1070736"/>
        </p:xfrm>
        <a:graphic>
          <a:graphicData uri="http://schemas.openxmlformats.org/drawingml/2006/table">
            <a:tbl>
              <a:tblPr firstRow="1" bandRow="1">
                <a:tableStyleId>{5940675A-B579-460E-94D1-54222C63F5DA}</a:tableStyleId>
              </a:tblPr>
              <a:tblGrid>
                <a:gridCol w="489613">
                  <a:extLst>
                    <a:ext uri="{9D8B030D-6E8A-4147-A177-3AD203B41FA5}">
                      <a16:colId xmlns:a16="http://schemas.microsoft.com/office/drawing/2014/main" val="20000"/>
                    </a:ext>
                  </a:extLst>
                </a:gridCol>
                <a:gridCol w="2568345">
                  <a:extLst>
                    <a:ext uri="{9D8B030D-6E8A-4147-A177-3AD203B41FA5}">
                      <a16:colId xmlns:a16="http://schemas.microsoft.com/office/drawing/2014/main" val="20001"/>
                    </a:ext>
                  </a:extLst>
                </a:gridCol>
                <a:gridCol w="3920976">
                  <a:extLst>
                    <a:ext uri="{9D8B030D-6E8A-4147-A177-3AD203B41FA5}">
                      <a16:colId xmlns:a16="http://schemas.microsoft.com/office/drawing/2014/main" val="20002"/>
                    </a:ext>
                  </a:extLst>
                </a:gridCol>
              </a:tblGrid>
              <a:tr h="1070736">
                <a:tc>
                  <a:txBody>
                    <a:bodyPr/>
                    <a:lstStyle/>
                    <a:p>
                      <a:pPr algn="ctr"/>
                      <a:r>
                        <a:rPr lang="en-GB" sz="1200" b="1" dirty="0"/>
                        <a:t>Avogadro</a:t>
                      </a:r>
                      <a:r>
                        <a:rPr lang="en-GB" sz="1200" b="1" baseline="0" dirty="0"/>
                        <a:t> constant</a:t>
                      </a:r>
                      <a:endParaRPr lang="en-GB" sz="1200" b="1" dirty="0"/>
                    </a:p>
                  </a:txBody>
                  <a:tcPr vert="vert270" anchor="ctr">
                    <a:solidFill>
                      <a:srgbClr val="BD92DE"/>
                    </a:solidFill>
                  </a:tcPr>
                </a:tc>
                <a:tc>
                  <a:txBody>
                    <a:bodyPr/>
                    <a:lstStyle/>
                    <a:p>
                      <a:pPr algn="ctr"/>
                      <a:r>
                        <a:rPr lang="en-GB" sz="1200" b="1" i="1" dirty="0">
                          <a:solidFill>
                            <a:schemeClr val="tx1"/>
                          </a:solidFill>
                        </a:rPr>
                        <a:t>One mole of any substance will contain the same number of particles, atoms, molecules or ions.</a:t>
                      </a:r>
                    </a:p>
                  </a:txBody>
                  <a:tcPr anchor="ctr"/>
                </a:tc>
                <a:tc>
                  <a:txBody>
                    <a:bodyPr/>
                    <a:lstStyle/>
                    <a:p>
                      <a:pPr algn="ctr"/>
                      <a:r>
                        <a:rPr lang="en-GB" sz="1200" b="1" dirty="0"/>
                        <a:t>6.02 x 10</a:t>
                      </a:r>
                      <a:r>
                        <a:rPr lang="en-GB" sz="1200" b="1" baseline="30000" dirty="0"/>
                        <a:t>23</a:t>
                      </a:r>
                      <a:r>
                        <a:rPr lang="en-GB" sz="1200" b="1" baseline="0" dirty="0"/>
                        <a:t> per mole</a:t>
                      </a:r>
                    </a:p>
                    <a:p>
                      <a:pPr algn="ctr"/>
                      <a:r>
                        <a:rPr lang="en-GB" sz="1200" b="1" baseline="0" dirty="0"/>
                        <a:t> </a:t>
                      </a:r>
                    </a:p>
                    <a:p>
                      <a:pPr algn="ctr"/>
                      <a:r>
                        <a:rPr lang="en-GB" sz="1200" b="1" baseline="0" dirty="0"/>
                        <a:t>One mole of H</a:t>
                      </a:r>
                      <a:r>
                        <a:rPr lang="en-GB" sz="1200" b="1" baseline="-25000" dirty="0"/>
                        <a:t>2</a:t>
                      </a:r>
                      <a:r>
                        <a:rPr lang="en-GB" sz="1200" b="1" baseline="0" dirty="0"/>
                        <a:t>O will contain </a:t>
                      </a:r>
                      <a:r>
                        <a:rPr lang="en-GB" sz="1200" b="1" dirty="0"/>
                        <a:t>6.02 x 10</a:t>
                      </a:r>
                      <a:r>
                        <a:rPr lang="en-GB" sz="1200" b="1" baseline="30000" dirty="0"/>
                        <a:t>23</a:t>
                      </a:r>
                      <a:r>
                        <a:rPr lang="en-GB" sz="1200" b="1" baseline="0" dirty="0"/>
                        <a:t> molecules </a:t>
                      </a:r>
                    </a:p>
                    <a:p>
                      <a:pPr algn="ctr"/>
                      <a:r>
                        <a:rPr lang="en-GB" sz="1200" b="1" baseline="0" dirty="0"/>
                        <a:t>One mole of </a:t>
                      </a:r>
                      <a:r>
                        <a:rPr lang="en-GB" sz="1200" b="1" baseline="0" dirty="0" err="1"/>
                        <a:t>NaCl</a:t>
                      </a:r>
                      <a:r>
                        <a:rPr lang="en-GB" sz="1200" b="1" baseline="0" dirty="0"/>
                        <a:t> will contain </a:t>
                      </a:r>
                      <a:r>
                        <a:rPr lang="en-GB" sz="1200" b="1" dirty="0"/>
                        <a:t>6.02 x 10</a:t>
                      </a:r>
                      <a:r>
                        <a:rPr lang="en-GB" sz="1200" b="1" baseline="30000" dirty="0"/>
                        <a:t>23</a:t>
                      </a:r>
                      <a:r>
                        <a:rPr lang="en-GB" sz="1200" b="1" baseline="0" dirty="0"/>
                        <a:t> Na</a:t>
                      </a:r>
                      <a:r>
                        <a:rPr lang="en-GB" sz="1200" b="1" baseline="30000" dirty="0"/>
                        <a:t>+</a:t>
                      </a:r>
                      <a:r>
                        <a:rPr lang="en-GB" sz="1200" b="1" baseline="0" dirty="0"/>
                        <a:t> ions </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nvPr>
        </p:nvGraphicFramePr>
        <p:xfrm>
          <a:off x="143700" y="8167202"/>
          <a:ext cx="6978877" cy="1005840"/>
        </p:xfrm>
        <a:graphic>
          <a:graphicData uri="http://schemas.openxmlformats.org/drawingml/2006/table">
            <a:tbl>
              <a:tblPr firstRow="1" bandRow="1">
                <a:tableStyleId>{5940675A-B579-460E-94D1-54222C63F5DA}</a:tableStyleId>
              </a:tblPr>
              <a:tblGrid>
                <a:gridCol w="3102576">
                  <a:extLst>
                    <a:ext uri="{9D8B030D-6E8A-4147-A177-3AD203B41FA5}">
                      <a16:colId xmlns:a16="http://schemas.microsoft.com/office/drawing/2014/main" val="20000"/>
                    </a:ext>
                  </a:extLst>
                </a:gridCol>
                <a:gridCol w="3876301">
                  <a:extLst>
                    <a:ext uri="{9D8B030D-6E8A-4147-A177-3AD203B41FA5}">
                      <a16:colId xmlns:a16="http://schemas.microsoft.com/office/drawing/2014/main" val="20001"/>
                    </a:ext>
                  </a:extLst>
                </a:gridCol>
              </a:tblGrid>
              <a:tr h="682362">
                <a:tc>
                  <a:txBody>
                    <a:bodyPr/>
                    <a:lstStyle/>
                    <a:p>
                      <a:r>
                        <a:rPr lang="en-GB" sz="1200" b="1" i="1" dirty="0">
                          <a:solidFill>
                            <a:schemeClr val="tx1"/>
                          </a:solidFill>
                        </a:rPr>
                        <a:t>Number of moles = </a:t>
                      </a:r>
                      <a:r>
                        <a:rPr lang="en-GB" sz="1200" b="1" i="1" u="sng" dirty="0">
                          <a:solidFill>
                            <a:schemeClr val="tx1"/>
                          </a:solidFill>
                        </a:rPr>
                        <a:t>mass (g)</a:t>
                      </a:r>
                      <a:r>
                        <a:rPr lang="en-GB" sz="1200" b="1" i="1" dirty="0">
                          <a:solidFill>
                            <a:schemeClr val="tx1"/>
                          </a:solidFill>
                        </a:rPr>
                        <a:t>  or  </a:t>
                      </a:r>
                      <a:r>
                        <a:rPr lang="en-GB" sz="1200" b="1" i="1" u="sng" dirty="0">
                          <a:solidFill>
                            <a:schemeClr val="tx1"/>
                          </a:solidFill>
                        </a:rPr>
                        <a:t>mass (g)</a:t>
                      </a:r>
                    </a:p>
                    <a:p>
                      <a:r>
                        <a:rPr lang="en-GB" sz="1200" b="1" i="1" dirty="0">
                          <a:solidFill>
                            <a:schemeClr val="tx1"/>
                          </a:solidFill>
                        </a:rPr>
                        <a:t>                                        </a:t>
                      </a:r>
                      <a:r>
                        <a:rPr lang="en-GB" sz="1200" b="1" i="1" dirty="0" err="1">
                          <a:solidFill>
                            <a:schemeClr val="tx1"/>
                          </a:solidFill>
                        </a:rPr>
                        <a:t>A</a:t>
                      </a:r>
                      <a:r>
                        <a:rPr lang="en-GB" sz="1200" b="1" i="1" baseline="-25000" dirty="0" err="1">
                          <a:solidFill>
                            <a:schemeClr val="tx1"/>
                          </a:solidFill>
                        </a:rPr>
                        <a:t>r</a:t>
                      </a:r>
                      <a:r>
                        <a:rPr lang="en-GB" sz="1200" b="1" i="1" baseline="-25000" dirty="0">
                          <a:solidFill>
                            <a:schemeClr val="tx1"/>
                          </a:solidFill>
                        </a:rPr>
                        <a:t>  </a:t>
                      </a:r>
                      <a:r>
                        <a:rPr lang="en-GB" sz="1200" b="1" i="1" dirty="0">
                          <a:solidFill>
                            <a:schemeClr val="tx1"/>
                          </a:solidFill>
                        </a:rPr>
                        <a:t>                 M</a:t>
                      </a:r>
                      <a:r>
                        <a:rPr lang="en-GB" sz="1200" b="1" i="1" baseline="-25000" dirty="0">
                          <a:solidFill>
                            <a:schemeClr val="tx1"/>
                          </a:solidFill>
                        </a:rPr>
                        <a:t>r</a:t>
                      </a:r>
                    </a:p>
                    <a:p>
                      <a:pPr algn="ctr"/>
                      <a:endParaRPr lang="en-GB" sz="1200" b="1" i="1" dirty="0">
                        <a:solidFill>
                          <a:schemeClr val="tx1"/>
                        </a:solidFill>
                      </a:endParaRPr>
                    </a:p>
                  </a:txBody>
                  <a:tcPr anchor="ctr">
                    <a:solidFill>
                      <a:srgbClr val="BD92DE"/>
                    </a:solidFill>
                  </a:tcPr>
                </a:tc>
                <a:tc>
                  <a:txBody>
                    <a:bodyPr/>
                    <a:lstStyle/>
                    <a:p>
                      <a:pPr algn="ctr"/>
                      <a:r>
                        <a:rPr lang="en-GB" sz="1200" b="1" i="0" dirty="0" smtClean="0"/>
                        <a:t>WORKED</a:t>
                      </a:r>
                      <a:r>
                        <a:rPr lang="en-GB" sz="1200" b="1" i="0" baseline="0" dirty="0" smtClean="0"/>
                        <a:t> EXAMPLE</a:t>
                      </a:r>
                    </a:p>
                    <a:p>
                      <a:pPr algn="ctr"/>
                      <a:r>
                        <a:rPr lang="en-GB" sz="1200" b="1" i="0" dirty="0" smtClean="0"/>
                        <a:t>How </a:t>
                      </a:r>
                      <a:r>
                        <a:rPr lang="en-GB" sz="1200" b="1" i="0" dirty="0"/>
                        <a:t>many moles of </a:t>
                      </a:r>
                      <a:r>
                        <a:rPr lang="en-GB" sz="1200" b="1" i="0" dirty="0" err="1"/>
                        <a:t>sulfuric</a:t>
                      </a:r>
                      <a:r>
                        <a:rPr lang="en-GB" sz="1200" b="1" i="0" dirty="0"/>
                        <a:t> acid molecules are there in 4.7g of </a:t>
                      </a:r>
                      <a:r>
                        <a:rPr lang="en-GB" sz="1200" b="1" i="0" dirty="0" err="1"/>
                        <a:t>sulfuric</a:t>
                      </a:r>
                      <a:r>
                        <a:rPr lang="en-GB" sz="1200" b="1" i="0" dirty="0"/>
                        <a:t> acid (H</a:t>
                      </a:r>
                      <a:r>
                        <a:rPr lang="en-GB" sz="1200" b="1" i="0" baseline="-25000" dirty="0"/>
                        <a:t>2</a:t>
                      </a:r>
                      <a:r>
                        <a:rPr lang="en-GB" sz="1200" b="1" i="0" dirty="0"/>
                        <a:t>SO</a:t>
                      </a:r>
                      <a:r>
                        <a:rPr lang="en-GB" sz="1200" b="1" i="0" baseline="-25000" dirty="0"/>
                        <a:t>4</a:t>
                      </a:r>
                      <a:r>
                        <a:rPr lang="en-GB" sz="1200" b="1" i="0" dirty="0"/>
                        <a:t>)?  </a:t>
                      </a:r>
                    </a:p>
                    <a:p>
                      <a:pPr algn="ctr"/>
                      <a:r>
                        <a:rPr lang="en-GB" sz="1200" b="1" i="0" u="sng" dirty="0" smtClean="0">
                          <a:solidFill>
                            <a:schemeClr val="tx1"/>
                          </a:solidFill>
                        </a:rPr>
                        <a:t>4.7</a:t>
                      </a:r>
                      <a:r>
                        <a:rPr lang="en-GB" sz="1200" b="1" i="0" dirty="0" smtClean="0">
                          <a:solidFill>
                            <a:schemeClr val="tx1"/>
                          </a:solidFill>
                        </a:rPr>
                        <a:t> </a:t>
                      </a:r>
                      <a:r>
                        <a:rPr lang="en-GB" sz="1200" b="1" i="0" dirty="0">
                          <a:solidFill>
                            <a:schemeClr val="tx1"/>
                          </a:solidFill>
                        </a:rPr>
                        <a:t>= 0.05 </a:t>
                      </a:r>
                      <a:r>
                        <a:rPr lang="en-GB" sz="1200" b="1" i="0" dirty="0" err="1">
                          <a:solidFill>
                            <a:schemeClr val="tx1"/>
                          </a:solidFill>
                        </a:rPr>
                        <a:t>mol</a:t>
                      </a:r>
                      <a:endParaRPr lang="en-GB" sz="1200" b="1" i="0" dirty="0">
                        <a:solidFill>
                          <a:schemeClr val="tx1"/>
                        </a:solidFill>
                      </a:endParaRPr>
                    </a:p>
                    <a:p>
                      <a:r>
                        <a:rPr lang="en-GB" sz="1200" b="1" i="0" dirty="0">
                          <a:solidFill>
                            <a:schemeClr val="tx1"/>
                          </a:solidFill>
                        </a:rPr>
                        <a:t>                     </a:t>
                      </a:r>
                      <a:r>
                        <a:rPr lang="en-GB" sz="1200" b="1" i="0" dirty="0" smtClean="0">
                          <a:solidFill>
                            <a:schemeClr val="tx1"/>
                          </a:solidFill>
                        </a:rPr>
                        <a:t>                    </a:t>
                      </a:r>
                      <a:r>
                        <a:rPr lang="en-GB" sz="1200" b="1" i="0" dirty="0">
                          <a:solidFill>
                            <a:schemeClr val="tx1"/>
                          </a:solidFill>
                        </a:rPr>
                        <a:t>98    </a:t>
                      </a:r>
                      <a:r>
                        <a:rPr lang="en-GB" sz="1200" b="1" i="0" dirty="0" smtClean="0">
                          <a:solidFill>
                            <a:schemeClr val="tx1"/>
                          </a:solidFill>
                        </a:rPr>
                        <a:t>M</a:t>
                      </a:r>
                      <a:r>
                        <a:rPr lang="en-GB" sz="1200" b="1" i="0" baseline="-25000" dirty="0" smtClean="0">
                          <a:solidFill>
                            <a:schemeClr val="tx1"/>
                          </a:solidFill>
                        </a:rPr>
                        <a:t>r </a:t>
                      </a:r>
                      <a:r>
                        <a:rPr lang="en-GB" sz="1200" b="1" i="0" dirty="0">
                          <a:solidFill>
                            <a:schemeClr val="tx1"/>
                          </a:solidFill>
                        </a:rPr>
                        <a:t>of  </a:t>
                      </a:r>
                      <a:r>
                        <a:rPr lang="en-GB" sz="1200" b="1" i="0" dirty="0" smtClean="0">
                          <a:solidFill>
                            <a:schemeClr val="tx1"/>
                          </a:solidFill>
                        </a:rPr>
                        <a:t>H</a:t>
                      </a:r>
                      <a:r>
                        <a:rPr lang="en-GB" sz="1200" b="1" i="0" baseline="-25000" dirty="0" smtClean="0">
                          <a:solidFill>
                            <a:schemeClr val="tx1"/>
                          </a:solidFill>
                        </a:rPr>
                        <a:t>2</a:t>
                      </a:r>
                      <a:r>
                        <a:rPr lang="en-GB" sz="1200" b="1" i="0" dirty="0" smtClean="0">
                          <a:solidFill>
                            <a:schemeClr val="tx1"/>
                          </a:solidFill>
                        </a:rPr>
                        <a:t>SO</a:t>
                      </a:r>
                      <a:r>
                        <a:rPr lang="en-GB" sz="1200" b="1" i="0" baseline="-25000" dirty="0" smtClean="0">
                          <a:solidFill>
                            <a:schemeClr val="tx1"/>
                          </a:solidFill>
                        </a:rPr>
                        <a:t>4</a:t>
                      </a:r>
                      <a:endParaRPr lang="en-GB" sz="1200" b="1" i="0" baseline="-25000" dirty="0">
                        <a:solidFill>
                          <a:schemeClr val="tx1"/>
                        </a:solidFill>
                      </a:endParaRPr>
                    </a:p>
                  </a:txBody>
                  <a:tcPr anchor="ctr"/>
                </a:tc>
                <a:extLst>
                  <a:ext uri="{0D108BD9-81ED-4DB2-BD59-A6C34878D82A}">
                    <a16:rowId xmlns:a16="http://schemas.microsoft.com/office/drawing/2014/main" val="10000"/>
                  </a:ext>
                </a:extLst>
              </a:tr>
            </a:tbl>
          </a:graphicData>
        </a:graphic>
      </p:graphicFrame>
      <p:sp>
        <p:nvSpPr>
          <p:cNvPr id="23" name="Rectangle 22"/>
          <p:cNvSpPr/>
          <p:nvPr/>
        </p:nvSpPr>
        <p:spPr>
          <a:xfrm>
            <a:off x="208979" y="4055247"/>
            <a:ext cx="4439116" cy="474128"/>
          </a:xfrm>
          <a:prstGeom prst="rect">
            <a:avLst/>
          </a:prstGeom>
          <a:solidFill>
            <a:srgbClr val="5BFFA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smtClean="0">
                <a:solidFill>
                  <a:schemeClr val="tx1"/>
                </a:solidFill>
              </a:rPr>
              <a:t>5) </a:t>
            </a:r>
            <a:r>
              <a:rPr lang="en-GB" sz="1600" b="1" dirty="0">
                <a:solidFill>
                  <a:schemeClr val="tx1"/>
                </a:solidFill>
              </a:rPr>
              <a:t>Concentration of solutions</a:t>
            </a:r>
          </a:p>
        </p:txBody>
      </p:sp>
      <p:graphicFrame>
        <p:nvGraphicFramePr>
          <p:cNvPr id="28" name="Table 27"/>
          <p:cNvGraphicFramePr>
            <a:graphicFrameLocks noGrp="1"/>
          </p:cNvGraphicFramePr>
          <p:nvPr>
            <p:extLst/>
          </p:nvPr>
        </p:nvGraphicFramePr>
        <p:xfrm>
          <a:off x="7265126" y="5820358"/>
          <a:ext cx="5435173" cy="3566160"/>
        </p:xfrm>
        <a:graphic>
          <a:graphicData uri="http://schemas.openxmlformats.org/drawingml/2006/table">
            <a:tbl>
              <a:tblPr firstRow="1" bandRow="1">
                <a:tableStyleId>{5940675A-B579-460E-94D1-54222C63F5DA}</a:tableStyleId>
              </a:tblPr>
              <a:tblGrid>
                <a:gridCol w="549906">
                  <a:extLst>
                    <a:ext uri="{9D8B030D-6E8A-4147-A177-3AD203B41FA5}">
                      <a16:colId xmlns:a16="http://schemas.microsoft.com/office/drawing/2014/main" val="20000"/>
                    </a:ext>
                  </a:extLst>
                </a:gridCol>
                <a:gridCol w="2175934">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3095453">
                <a:tc>
                  <a:txBody>
                    <a:bodyPr/>
                    <a:lstStyle/>
                    <a:p>
                      <a:pPr algn="ctr"/>
                      <a:r>
                        <a:rPr lang="en-GB" sz="1200" b="1" dirty="0"/>
                        <a:t>Chemical equations show the number of moles reacting and the number of moles made</a:t>
                      </a:r>
                    </a:p>
                  </a:txBody>
                  <a:tcPr vert="vert270" anchor="ctr">
                    <a:solidFill>
                      <a:srgbClr val="81C9FF"/>
                    </a:solidFill>
                  </a:tcPr>
                </a:tc>
                <a:tc>
                  <a:txBody>
                    <a:bodyPr/>
                    <a:lstStyle/>
                    <a:p>
                      <a:pPr algn="ctr"/>
                      <a:r>
                        <a:rPr lang="en-GB" sz="1200" b="1" i="1" dirty="0">
                          <a:solidFill>
                            <a:schemeClr val="tx1"/>
                          </a:solidFill>
                        </a:rPr>
                        <a:t>Mg + 2HCl </a:t>
                      </a:r>
                      <a:r>
                        <a:rPr lang="en-GB" sz="1200" b="1" i="1" dirty="0">
                          <a:solidFill>
                            <a:schemeClr val="tx1"/>
                          </a:solidFill>
                          <a:sym typeface="Wingdings" panose="05000000000000000000" pitchFamily="2" charset="2"/>
                        </a:rPr>
                        <a:t> MgCl</a:t>
                      </a:r>
                      <a:r>
                        <a:rPr lang="en-GB" sz="1200" b="1" i="1" baseline="-25000" dirty="0">
                          <a:solidFill>
                            <a:schemeClr val="tx1"/>
                          </a:solidFill>
                          <a:sym typeface="Wingdings" panose="05000000000000000000" pitchFamily="2" charset="2"/>
                        </a:rPr>
                        <a:t>2</a:t>
                      </a:r>
                      <a:r>
                        <a:rPr lang="en-GB" sz="1200" b="1" i="1" dirty="0">
                          <a:solidFill>
                            <a:schemeClr val="tx1"/>
                          </a:solidFill>
                          <a:sym typeface="Wingdings" panose="05000000000000000000" pitchFamily="2" charset="2"/>
                        </a:rPr>
                        <a:t> + H</a:t>
                      </a:r>
                      <a:r>
                        <a:rPr lang="en-GB" sz="1200" b="1" i="1" baseline="-25000" dirty="0">
                          <a:solidFill>
                            <a:schemeClr val="tx1"/>
                          </a:solidFill>
                          <a:sym typeface="Wingdings" panose="05000000000000000000" pitchFamily="2" charset="2"/>
                        </a:rPr>
                        <a:t>2</a:t>
                      </a:r>
                    </a:p>
                    <a:p>
                      <a:pPr algn="ctr"/>
                      <a:endParaRPr lang="en-GB" sz="1200" b="1" i="1" baseline="-25000" dirty="0">
                        <a:solidFill>
                          <a:schemeClr val="tx1"/>
                        </a:solidFill>
                        <a:sym typeface="Wingdings" panose="05000000000000000000" pitchFamily="2" charset="2"/>
                      </a:endParaRPr>
                    </a:p>
                    <a:p>
                      <a:pPr algn="ctr"/>
                      <a:r>
                        <a:rPr lang="en-GB" sz="1200" b="1" i="1" baseline="0" dirty="0">
                          <a:solidFill>
                            <a:schemeClr val="tx1"/>
                          </a:solidFill>
                          <a:sym typeface="Wingdings" panose="05000000000000000000" pitchFamily="2" charset="2"/>
                        </a:rPr>
                        <a:t>One mole of magnesium reacts with two moles of hydrochloric acid to make one mole of magnesium chloride and one mole of hydrogen</a:t>
                      </a:r>
                      <a:endParaRPr lang="en-GB" sz="1200" b="1" i="1" baseline="0" dirty="0">
                        <a:solidFill>
                          <a:schemeClr val="tx1"/>
                        </a:solidFill>
                      </a:endParaRPr>
                    </a:p>
                  </a:txBody>
                  <a:tcPr anchor="ctr"/>
                </a:tc>
                <a:tc>
                  <a:txBody>
                    <a:bodyPr/>
                    <a:lstStyle/>
                    <a:p>
                      <a:r>
                        <a:rPr lang="en-GB" sz="1200" b="1" dirty="0" smtClean="0">
                          <a:sym typeface="Wingdings" panose="05000000000000000000" pitchFamily="2" charset="2"/>
                        </a:rPr>
                        <a:t>WORKED</a:t>
                      </a:r>
                      <a:r>
                        <a:rPr lang="en-GB" sz="1200" b="1" baseline="0" dirty="0" smtClean="0">
                          <a:sym typeface="Wingdings" panose="05000000000000000000" pitchFamily="2" charset="2"/>
                        </a:rPr>
                        <a:t> EXAMPLE</a:t>
                      </a:r>
                    </a:p>
                    <a:p>
                      <a:r>
                        <a:rPr lang="en-GB" sz="1200" b="1" dirty="0" smtClean="0">
                          <a:sym typeface="Wingdings" panose="05000000000000000000" pitchFamily="2" charset="2"/>
                        </a:rPr>
                        <a:t>If </a:t>
                      </a:r>
                      <a:r>
                        <a:rPr lang="en-GB" sz="1200" b="1" dirty="0">
                          <a:sym typeface="Wingdings" panose="05000000000000000000" pitchFamily="2" charset="2"/>
                        </a:rPr>
                        <a:t>you have a 60g of</a:t>
                      </a:r>
                      <a:r>
                        <a:rPr lang="en-GB" sz="1200" b="1" baseline="0" dirty="0">
                          <a:sym typeface="Wingdings" panose="05000000000000000000" pitchFamily="2" charset="2"/>
                        </a:rPr>
                        <a:t> Mg</a:t>
                      </a:r>
                      <a:r>
                        <a:rPr lang="en-GB" sz="1200" b="1" dirty="0">
                          <a:sym typeface="Wingdings" panose="05000000000000000000" pitchFamily="2" charset="2"/>
                        </a:rPr>
                        <a:t>, what mass of </a:t>
                      </a:r>
                      <a:r>
                        <a:rPr lang="en-GB" sz="1200" b="1" dirty="0" err="1">
                          <a:sym typeface="Wingdings" panose="05000000000000000000" pitchFamily="2" charset="2"/>
                        </a:rPr>
                        <a:t>HCl</a:t>
                      </a:r>
                      <a:r>
                        <a:rPr lang="en-GB" sz="1200" b="1" dirty="0">
                          <a:sym typeface="Wingdings" panose="05000000000000000000" pitchFamily="2" charset="2"/>
                        </a:rPr>
                        <a:t> do you need to convert it to MgCl</a:t>
                      </a:r>
                      <a:r>
                        <a:rPr lang="en-GB" sz="1200" b="1" baseline="-25000" dirty="0">
                          <a:sym typeface="Wingdings" panose="05000000000000000000" pitchFamily="2" charset="2"/>
                        </a:rPr>
                        <a:t>2</a:t>
                      </a:r>
                      <a:r>
                        <a:rPr lang="en-GB" sz="1200" b="1" dirty="0">
                          <a:sym typeface="Wingdings" panose="05000000000000000000" pitchFamily="2" charset="2"/>
                        </a:rPr>
                        <a:t>?</a:t>
                      </a:r>
                    </a:p>
                    <a:p>
                      <a:endParaRPr lang="en-GB" sz="1200" b="1" dirty="0">
                        <a:sym typeface="Wingdings" panose="05000000000000000000" pitchFamily="2" charset="2"/>
                      </a:endParaRPr>
                    </a:p>
                    <a:p>
                      <a:r>
                        <a:rPr lang="en-GB" sz="1200" b="1" dirty="0" err="1"/>
                        <a:t>A</a:t>
                      </a:r>
                      <a:r>
                        <a:rPr lang="en-GB" sz="1200" b="1" baseline="-25000" dirty="0" err="1"/>
                        <a:t>r</a:t>
                      </a:r>
                      <a:r>
                        <a:rPr lang="en-GB" sz="1200" b="1" dirty="0"/>
                        <a:t> : Mg =24 so mass of 1 mole of Mg = 24g</a:t>
                      </a:r>
                    </a:p>
                    <a:p>
                      <a:r>
                        <a:rPr lang="en-GB" sz="1200" b="1" dirty="0"/>
                        <a:t>M</a:t>
                      </a:r>
                      <a:r>
                        <a:rPr lang="en-GB" sz="1200" b="1" baseline="-25000" dirty="0"/>
                        <a:t>r</a:t>
                      </a:r>
                      <a:r>
                        <a:rPr lang="en-GB" sz="1200" b="1" dirty="0"/>
                        <a:t> : </a:t>
                      </a:r>
                      <a:r>
                        <a:rPr lang="en-GB" sz="1200" b="1" dirty="0" err="1"/>
                        <a:t>HCl</a:t>
                      </a:r>
                      <a:r>
                        <a:rPr lang="en-GB" sz="1200" b="1" baseline="-25000" dirty="0"/>
                        <a:t> </a:t>
                      </a:r>
                      <a:r>
                        <a:rPr lang="en-GB" sz="1200" b="1" dirty="0"/>
                        <a:t>(1 + 35.5) so mass of 1 mole of </a:t>
                      </a:r>
                      <a:r>
                        <a:rPr lang="en-GB" sz="1200" b="1" dirty="0" err="1"/>
                        <a:t>HCl</a:t>
                      </a:r>
                      <a:r>
                        <a:rPr lang="en-GB" sz="1200" b="1" dirty="0"/>
                        <a:t> = 36.5g</a:t>
                      </a:r>
                    </a:p>
                    <a:p>
                      <a:endParaRPr lang="en-GB" sz="1200" b="1" dirty="0"/>
                    </a:p>
                    <a:p>
                      <a:r>
                        <a:rPr lang="en-GB" sz="1200" b="1" dirty="0"/>
                        <a:t>So 60g of Mg is 60/24 = 2.5 moles</a:t>
                      </a:r>
                    </a:p>
                    <a:p>
                      <a:endParaRPr lang="en-GB" sz="1200" b="1" dirty="0"/>
                    </a:p>
                    <a:p>
                      <a:r>
                        <a:rPr lang="en-GB" sz="1200" b="1" dirty="0"/>
                        <a:t>Balanced symbol equation tells us that for every one mole of Mg, you need two moles of </a:t>
                      </a:r>
                      <a:r>
                        <a:rPr lang="en-GB" sz="1200" b="1" dirty="0" err="1"/>
                        <a:t>HCl</a:t>
                      </a:r>
                      <a:r>
                        <a:rPr lang="en-GB" sz="1200" b="1" dirty="0"/>
                        <a:t> to react with it.</a:t>
                      </a:r>
                    </a:p>
                    <a:p>
                      <a:endParaRPr lang="en-GB" sz="1200" b="1" dirty="0"/>
                    </a:p>
                    <a:p>
                      <a:r>
                        <a:rPr lang="en-GB" sz="1200" b="1" dirty="0"/>
                        <a:t>So you need 2.5x2 = 5 moles of </a:t>
                      </a:r>
                      <a:r>
                        <a:rPr lang="en-GB" sz="1200" b="1" dirty="0" err="1"/>
                        <a:t>HCl</a:t>
                      </a:r>
                      <a:endParaRPr lang="en-GB" sz="1200" b="1" dirty="0"/>
                    </a:p>
                    <a:p>
                      <a:endParaRPr lang="en-GB" sz="1200" b="1" dirty="0"/>
                    </a:p>
                    <a:p>
                      <a:r>
                        <a:rPr lang="en-GB" sz="1200" b="1" dirty="0"/>
                        <a:t>You will need 5 x 36.5g of </a:t>
                      </a:r>
                      <a:r>
                        <a:rPr lang="en-GB" sz="1200" b="1" dirty="0" err="1"/>
                        <a:t>HCl</a:t>
                      </a:r>
                      <a:r>
                        <a:rPr lang="en-GB" sz="1200" b="1" dirty="0"/>
                        <a:t>= 182.5g </a:t>
                      </a:r>
                    </a:p>
                    <a:p>
                      <a:pPr algn="ct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208979" y="4598854"/>
          <a:ext cx="4439116" cy="1005840"/>
        </p:xfrm>
        <a:graphic>
          <a:graphicData uri="http://schemas.openxmlformats.org/drawingml/2006/table">
            <a:tbl>
              <a:tblPr firstRow="1" bandRow="1">
                <a:tableStyleId>{5940675A-B579-460E-94D1-54222C63F5DA}</a:tableStyleId>
              </a:tblPr>
              <a:tblGrid>
                <a:gridCol w="1235887">
                  <a:extLst>
                    <a:ext uri="{9D8B030D-6E8A-4147-A177-3AD203B41FA5}">
                      <a16:colId xmlns:a16="http://schemas.microsoft.com/office/drawing/2014/main" val="20000"/>
                    </a:ext>
                  </a:extLst>
                </a:gridCol>
                <a:gridCol w="1406698">
                  <a:extLst>
                    <a:ext uri="{9D8B030D-6E8A-4147-A177-3AD203B41FA5}">
                      <a16:colId xmlns:a16="http://schemas.microsoft.com/office/drawing/2014/main" val="20001"/>
                    </a:ext>
                  </a:extLst>
                </a:gridCol>
                <a:gridCol w="1796531">
                  <a:extLst>
                    <a:ext uri="{9D8B030D-6E8A-4147-A177-3AD203B41FA5}">
                      <a16:colId xmlns:a16="http://schemas.microsoft.com/office/drawing/2014/main" val="20002"/>
                    </a:ext>
                  </a:extLst>
                </a:gridCol>
              </a:tblGrid>
              <a:tr h="756885">
                <a:tc>
                  <a:txBody>
                    <a:bodyPr/>
                    <a:lstStyle/>
                    <a:p>
                      <a:pPr algn="ctr"/>
                      <a:r>
                        <a:rPr lang="en-GB" sz="1200" b="1" dirty="0"/>
                        <a:t>Measured in mass per given volume of solution (g/dm</a:t>
                      </a:r>
                      <a:r>
                        <a:rPr lang="en-GB" sz="1200" b="1" baseline="30000" dirty="0"/>
                        <a:t>3</a:t>
                      </a:r>
                      <a:r>
                        <a:rPr lang="en-GB" sz="1200" b="1" dirty="0"/>
                        <a:t>)</a:t>
                      </a:r>
                    </a:p>
                  </a:txBody>
                  <a:tcPr anchor="ctr">
                    <a:solidFill>
                      <a:srgbClr val="5BFFA5"/>
                    </a:solidFill>
                  </a:tcPr>
                </a:tc>
                <a:tc>
                  <a:txBody>
                    <a:bodyPr/>
                    <a:lstStyle/>
                    <a:p>
                      <a:pPr algn="ctr"/>
                      <a:r>
                        <a:rPr lang="en-GB" sz="1200" b="1" i="1" dirty="0">
                          <a:solidFill>
                            <a:schemeClr val="tx1"/>
                          </a:solidFill>
                        </a:rPr>
                        <a:t>Conc. = </a:t>
                      </a:r>
                      <a:r>
                        <a:rPr lang="en-GB" sz="1200" b="1" i="1" u="sng" dirty="0">
                          <a:solidFill>
                            <a:schemeClr val="tx1"/>
                          </a:solidFill>
                        </a:rPr>
                        <a:t>mass (g)</a:t>
                      </a:r>
                      <a:r>
                        <a:rPr lang="en-GB" sz="1200" b="1" i="1" u="none" baseline="0" dirty="0">
                          <a:solidFill>
                            <a:schemeClr val="tx1"/>
                          </a:solidFill>
                        </a:rPr>
                        <a:t>    .</a:t>
                      </a:r>
                      <a:endParaRPr lang="en-GB" sz="1200" b="1" i="1" u="sng" dirty="0">
                        <a:solidFill>
                          <a:schemeClr val="tx1"/>
                        </a:solidFill>
                      </a:endParaRPr>
                    </a:p>
                    <a:p>
                      <a:pPr algn="ctr"/>
                      <a:r>
                        <a:rPr lang="en-GB" sz="1200" b="1" i="1" u="none" dirty="0">
                          <a:solidFill>
                            <a:schemeClr val="tx1"/>
                          </a:solidFill>
                        </a:rPr>
                        <a:t>         volume (dm</a:t>
                      </a:r>
                      <a:r>
                        <a:rPr lang="en-GB" sz="1200" b="1" i="1" u="none" baseline="30000" dirty="0">
                          <a:solidFill>
                            <a:schemeClr val="tx1"/>
                          </a:solidFill>
                        </a:rPr>
                        <a:t>3</a:t>
                      </a:r>
                      <a:r>
                        <a:rPr lang="en-GB" sz="1200" b="1" i="1" u="none" dirty="0">
                          <a:solidFill>
                            <a:schemeClr val="tx1"/>
                          </a:solidFill>
                        </a:rPr>
                        <a:t>)</a:t>
                      </a:r>
                    </a:p>
                  </a:txBody>
                  <a:tcPr anchor="ctr"/>
                </a:tc>
                <a:tc>
                  <a:txBody>
                    <a:bodyPr/>
                    <a:lstStyle/>
                    <a:p>
                      <a:pPr algn="ctr"/>
                      <a:r>
                        <a:rPr lang="en-GB" sz="1200" b="1" dirty="0"/>
                        <a:t>HT only</a:t>
                      </a:r>
                    </a:p>
                    <a:p>
                      <a:pPr algn="ctr"/>
                      <a:r>
                        <a:rPr lang="en-GB" sz="1200" b="1" dirty="0"/>
                        <a:t>Greater mass = higher concentration.</a:t>
                      </a:r>
                    </a:p>
                    <a:p>
                      <a:pPr algn="ctr"/>
                      <a:r>
                        <a:rPr lang="en-GB" sz="1200" b="1" dirty="0"/>
                        <a:t>Greater volume = lower concentration.</a:t>
                      </a:r>
                    </a:p>
                  </a:txBody>
                  <a:tcPr anchor="ctr"/>
                </a:tc>
                <a:extLst>
                  <a:ext uri="{0D108BD9-81ED-4DB2-BD59-A6C34878D82A}">
                    <a16:rowId xmlns:a16="http://schemas.microsoft.com/office/drawing/2014/main" val="10000"/>
                  </a:ext>
                </a:extLst>
              </a:tr>
            </a:tbl>
          </a:graphicData>
        </a:graphic>
      </p:graphicFrame>
      <p:sp>
        <p:nvSpPr>
          <p:cNvPr id="33" name="Rectangle 32"/>
          <p:cNvSpPr/>
          <p:nvPr/>
        </p:nvSpPr>
        <p:spPr>
          <a:xfrm rot="5400000">
            <a:off x="5994617" y="833226"/>
            <a:ext cx="2035019" cy="475086"/>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2) </a:t>
            </a:r>
            <a:r>
              <a:rPr lang="en-GB" sz="1600" b="1" dirty="0">
                <a:solidFill>
                  <a:schemeClr val="tx1"/>
                </a:solidFill>
              </a:rPr>
              <a:t>Chemical measurements</a:t>
            </a:r>
          </a:p>
        </p:txBody>
      </p:sp>
      <p:graphicFrame>
        <p:nvGraphicFramePr>
          <p:cNvPr id="34" name="Table 33"/>
          <p:cNvGraphicFramePr>
            <a:graphicFrameLocks noGrp="1"/>
          </p:cNvGraphicFramePr>
          <p:nvPr>
            <p:extLst/>
          </p:nvPr>
        </p:nvGraphicFramePr>
        <p:xfrm>
          <a:off x="7265126" y="82487"/>
          <a:ext cx="4552079" cy="2011680"/>
        </p:xfrm>
        <a:graphic>
          <a:graphicData uri="http://schemas.openxmlformats.org/drawingml/2006/table">
            <a:tbl>
              <a:tblPr firstRow="1" bandRow="1">
                <a:tableStyleId>{5940675A-B579-460E-94D1-54222C63F5DA}</a:tableStyleId>
              </a:tblPr>
              <a:tblGrid>
                <a:gridCol w="1267337">
                  <a:extLst>
                    <a:ext uri="{9D8B030D-6E8A-4147-A177-3AD203B41FA5}">
                      <a16:colId xmlns:a16="http://schemas.microsoft.com/office/drawing/2014/main" val="20000"/>
                    </a:ext>
                  </a:extLst>
                </a:gridCol>
                <a:gridCol w="1593905">
                  <a:extLst>
                    <a:ext uri="{9D8B030D-6E8A-4147-A177-3AD203B41FA5}">
                      <a16:colId xmlns:a16="http://schemas.microsoft.com/office/drawing/2014/main" val="20001"/>
                    </a:ext>
                  </a:extLst>
                </a:gridCol>
                <a:gridCol w="1690837">
                  <a:extLst>
                    <a:ext uri="{9D8B030D-6E8A-4147-A177-3AD203B41FA5}">
                      <a16:colId xmlns:a16="http://schemas.microsoft.com/office/drawing/2014/main" val="20002"/>
                    </a:ext>
                  </a:extLst>
                </a:gridCol>
              </a:tblGrid>
              <a:tr h="1089206">
                <a:tc>
                  <a:txBody>
                    <a:bodyPr/>
                    <a:lstStyle/>
                    <a:p>
                      <a:pPr algn="ctr"/>
                      <a:r>
                        <a:rPr lang="en-GB" sz="1400" b="1" dirty="0">
                          <a:solidFill>
                            <a:schemeClr val="tx1"/>
                          </a:solidFill>
                          <a:sym typeface="Wingdings" panose="05000000000000000000" pitchFamily="2" charset="2"/>
                        </a:rPr>
                        <a:t>Whenever a measurement is taken, there is always some uncertainty about the result obtained </a:t>
                      </a:r>
                      <a:endParaRPr lang="en-GB" sz="1400" b="1" dirty="0">
                        <a:solidFill>
                          <a:schemeClr val="tx1"/>
                        </a:solidFill>
                      </a:endParaRPr>
                    </a:p>
                  </a:txBody>
                  <a:tcPr anchor="ctr">
                    <a:solidFill>
                      <a:srgbClr val="92D050"/>
                    </a:solidFill>
                  </a:tcPr>
                </a:tc>
                <a:tc>
                  <a:txBody>
                    <a:bodyPr/>
                    <a:lstStyle/>
                    <a:p>
                      <a:pPr algn="ctr"/>
                      <a:r>
                        <a:rPr lang="en-GB" sz="1400" b="1" i="1" dirty="0">
                          <a:solidFill>
                            <a:schemeClr val="tx1"/>
                          </a:solidFill>
                        </a:rPr>
                        <a:t>Can determine whether the mean value falls within the range of uncertainty of the result</a:t>
                      </a:r>
                      <a:endParaRPr lang="en-GB" sz="1400" b="1" i="1" u="none" dirty="0">
                        <a:solidFill>
                          <a:schemeClr val="tx1"/>
                        </a:solidFill>
                      </a:endParaRPr>
                    </a:p>
                  </a:txBody>
                  <a:tcPr anchor="ctr"/>
                </a:tc>
                <a:tc>
                  <a:txBody>
                    <a:bodyPr/>
                    <a:lstStyle/>
                    <a:p>
                      <a:pPr marL="228600" indent="-228600" algn="l">
                        <a:buFont typeface="+mj-lt"/>
                        <a:buAutoNum type="arabicPeriod"/>
                      </a:pPr>
                      <a:r>
                        <a:rPr lang="en-GB" sz="1400" b="1" dirty="0">
                          <a:solidFill>
                            <a:schemeClr val="tx1"/>
                          </a:solidFill>
                        </a:rPr>
                        <a:t>Calculate</a:t>
                      </a:r>
                      <a:r>
                        <a:rPr lang="en-GB" sz="1400" b="1" baseline="0" dirty="0">
                          <a:solidFill>
                            <a:schemeClr val="tx1"/>
                          </a:solidFill>
                        </a:rPr>
                        <a:t> the mean</a:t>
                      </a:r>
                    </a:p>
                    <a:p>
                      <a:pPr marL="228600" indent="-228600" algn="l">
                        <a:buFont typeface="+mj-lt"/>
                        <a:buAutoNum type="arabicPeriod"/>
                      </a:pPr>
                      <a:r>
                        <a:rPr lang="en-GB" sz="1400" b="1" baseline="0" dirty="0">
                          <a:solidFill>
                            <a:schemeClr val="tx1"/>
                          </a:solidFill>
                        </a:rPr>
                        <a:t>Calculate the range of the results</a:t>
                      </a:r>
                    </a:p>
                    <a:p>
                      <a:pPr marL="228600" indent="-228600" algn="l">
                        <a:buFont typeface="+mj-lt"/>
                        <a:buAutoNum type="arabicPeriod"/>
                      </a:pPr>
                      <a:r>
                        <a:rPr lang="en-GB" sz="1400" b="1" baseline="0" dirty="0">
                          <a:solidFill>
                            <a:schemeClr val="tx1"/>
                          </a:solidFill>
                        </a:rPr>
                        <a:t>Estimate of uncertainty in mean would be half the range</a:t>
                      </a:r>
                      <a:endParaRPr lang="en-GB" sz="1400" b="1" dirty="0">
                        <a:solidFill>
                          <a:schemeClr val="tx1"/>
                        </a:solidFill>
                      </a:endParaRPr>
                    </a:p>
                  </a:txBody>
                  <a:tcPr anchor="ct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02157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5573" y="1520172"/>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1</a:t>
            </a:r>
          </a:p>
        </p:txBody>
      </p:sp>
      <p:cxnSp>
        <p:nvCxnSpPr>
          <p:cNvPr id="36" name="Straight Connector 35"/>
          <p:cNvCxnSpPr/>
          <p:nvPr/>
        </p:nvCxnSpPr>
        <p:spPr>
          <a:xfrm>
            <a:off x="-46534" y="2847444"/>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Rectangle 49"/>
          <p:cNvSpPr/>
          <p:nvPr/>
        </p:nvSpPr>
        <p:spPr>
          <a:xfrm>
            <a:off x="166401" y="181429"/>
            <a:ext cx="8159307"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Particles: Summer 1</a:t>
            </a:r>
            <a:endParaRPr lang="en-GB" sz="6000" dirty="0">
              <a:solidFill>
                <a:srgbClr val="FFFF00"/>
              </a:solidFill>
            </a:endParaRPr>
          </a:p>
        </p:txBody>
      </p:sp>
      <p:cxnSp>
        <p:nvCxnSpPr>
          <p:cNvPr id="38" name="Straight Connector 37"/>
          <p:cNvCxnSpPr/>
          <p:nvPr/>
        </p:nvCxnSpPr>
        <p:spPr>
          <a:xfrm>
            <a:off x="-46534" y="4612699"/>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572936" y="4654792"/>
            <a:ext cx="0" cy="494640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2" name="Table 21"/>
          <p:cNvGraphicFramePr>
            <a:graphicFrameLocks noGrp="1"/>
          </p:cNvGraphicFramePr>
          <p:nvPr>
            <p:extLst/>
          </p:nvPr>
        </p:nvGraphicFramePr>
        <p:xfrm>
          <a:off x="1178197" y="1286933"/>
          <a:ext cx="10996870" cy="1463040"/>
        </p:xfrm>
        <a:graphic>
          <a:graphicData uri="http://schemas.openxmlformats.org/drawingml/2006/table">
            <a:tbl>
              <a:tblPr firstRow="1" bandRow="1">
                <a:tableStyleId>{ED083AE6-46FA-4A59-8FB0-9F97EB10719F}</a:tableStyleId>
              </a:tblPr>
              <a:tblGrid>
                <a:gridCol w="749837">
                  <a:extLst>
                    <a:ext uri="{9D8B030D-6E8A-4147-A177-3AD203B41FA5}">
                      <a16:colId xmlns:a16="http://schemas.microsoft.com/office/drawing/2014/main" val="20000"/>
                    </a:ext>
                  </a:extLst>
                </a:gridCol>
                <a:gridCol w="2373033">
                  <a:extLst>
                    <a:ext uri="{9D8B030D-6E8A-4147-A177-3AD203B41FA5}">
                      <a16:colId xmlns:a16="http://schemas.microsoft.com/office/drawing/2014/main" val="20001"/>
                    </a:ext>
                  </a:extLst>
                </a:gridCol>
                <a:gridCol w="3810000">
                  <a:extLst>
                    <a:ext uri="{9D8B030D-6E8A-4147-A177-3AD203B41FA5}">
                      <a16:colId xmlns:a16="http://schemas.microsoft.com/office/drawing/2014/main" val="3954997951"/>
                    </a:ext>
                  </a:extLst>
                </a:gridCol>
                <a:gridCol w="1947333">
                  <a:extLst>
                    <a:ext uri="{9D8B030D-6E8A-4147-A177-3AD203B41FA5}">
                      <a16:colId xmlns:a16="http://schemas.microsoft.com/office/drawing/2014/main" val="2665340840"/>
                    </a:ext>
                  </a:extLst>
                </a:gridCol>
                <a:gridCol w="2116667">
                  <a:extLst>
                    <a:ext uri="{9D8B030D-6E8A-4147-A177-3AD203B41FA5}">
                      <a16:colId xmlns:a16="http://schemas.microsoft.com/office/drawing/2014/main" val="20002"/>
                    </a:ext>
                  </a:extLst>
                </a:gridCol>
              </a:tblGrid>
              <a:tr h="274320">
                <a:tc>
                  <a:txBody>
                    <a:bodyPr/>
                    <a:lstStyle/>
                    <a:p>
                      <a:pPr algn="ctr"/>
                      <a:r>
                        <a:rPr lang="en-GB" sz="1200" dirty="0"/>
                        <a:t>State </a:t>
                      </a:r>
                      <a:endParaRPr lang="en-GB" sz="1200" b="0" dirty="0"/>
                    </a:p>
                  </a:txBody>
                  <a:tcPr anchor="ctr"/>
                </a:tc>
                <a:tc>
                  <a:txBody>
                    <a:bodyPr/>
                    <a:lstStyle/>
                    <a:p>
                      <a:pPr algn="ctr"/>
                      <a:r>
                        <a:rPr lang="en-GB" sz="1200" dirty="0"/>
                        <a:t>Particle arrangement</a:t>
                      </a:r>
                      <a:endParaRPr lang="en-GB" sz="1200" b="1" i="1" dirty="0">
                        <a:solidFill>
                          <a:schemeClr val="accent2">
                            <a:lumMod val="75000"/>
                          </a:schemeClr>
                        </a:solidFill>
                      </a:endParaRPr>
                    </a:p>
                  </a:txBody>
                  <a:tcPr anchor="ctr"/>
                </a:tc>
                <a:tc>
                  <a:txBody>
                    <a:bodyPr/>
                    <a:lstStyle/>
                    <a:p>
                      <a:pPr algn="ctr"/>
                      <a:r>
                        <a:rPr lang="en-GB" sz="1200" dirty="0"/>
                        <a:t>Motion</a:t>
                      </a:r>
                      <a:endParaRPr lang="en-GB" sz="1200" b="1" i="1" dirty="0">
                        <a:solidFill>
                          <a:schemeClr val="accent2">
                            <a:lumMod val="75000"/>
                          </a:schemeClr>
                        </a:solidFill>
                      </a:endParaRPr>
                    </a:p>
                  </a:txBody>
                  <a:tcPr anchor="ctr"/>
                </a:tc>
                <a:tc>
                  <a:txBody>
                    <a:bodyPr/>
                    <a:lstStyle/>
                    <a:p>
                      <a:pPr algn="ctr"/>
                      <a:r>
                        <a:rPr lang="en-GB" sz="1200" dirty="0"/>
                        <a:t>Forces</a:t>
                      </a:r>
                      <a:endParaRPr lang="en-GB" sz="1200" b="1" i="1" dirty="0">
                        <a:solidFill>
                          <a:schemeClr val="accent2">
                            <a:lumMod val="75000"/>
                          </a:schemeClr>
                        </a:solidFill>
                      </a:endParaRPr>
                    </a:p>
                  </a:txBody>
                  <a:tcPr anchor="ctr"/>
                </a:tc>
                <a:tc>
                  <a:txBody>
                    <a:bodyPr/>
                    <a:lstStyle/>
                    <a:p>
                      <a:pPr algn="ctr"/>
                      <a:r>
                        <a:rPr lang="en-GB" sz="1200" dirty="0"/>
                        <a:t>Properties</a:t>
                      </a:r>
                      <a:endParaRPr lang="en-GB" sz="1200" b="1" dirty="0">
                        <a:solidFill>
                          <a:schemeClr val="accent2">
                            <a:lumMod val="75000"/>
                          </a:schemeClr>
                        </a:solidFill>
                      </a:endParaRPr>
                    </a:p>
                  </a:txBody>
                  <a:tcPr anchor="ctr"/>
                </a:tc>
                <a:extLst>
                  <a:ext uri="{0D108BD9-81ED-4DB2-BD59-A6C34878D82A}">
                    <a16:rowId xmlns:a16="http://schemas.microsoft.com/office/drawing/2014/main" val="10000"/>
                  </a:ext>
                </a:extLst>
              </a:tr>
              <a:tr h="274320">
                <a:tc>
                  <a:txBody>
                    <a:bodyPr/>
                    <a:lstStyle/>
                    <a:p>
                      <a:pPr algn="ctr"/>
                      <a:r>
                        <a:rPr lang="en-GB" sz="1200" dirty="0"/>
                        <a:t>Solid </a:t>
                      </a:r>
                      <a:endParaRPr lang="en-GB" sz="1200" b="0" dirty="0"/>
                    </a:p>
                  </a:txBody>
                  <a:tcPr anchor="ctr"/>
                </a:tc>
                <a:tc>
                  <a:txBody>
                    <a:bodyPr/>
                    <a:lstStyle/>
                    <a:p>
                      <a:pPr algn="l"/>
                      <a:r>
                        <a:rPr lang="en-GB" sz="1200" dirty="0"/>
                        <a:t>Packed  in a regular structure.  </a:t>
                      </a:r>
                      <a:endParaRPr lang="en-GB" sz="1200" b="1" i="1" dirty="0">
                        <a:solidFill>
                          <a:schemeClr val="tx1"/>
                        </a:solidFill>
                      </a:endParaRPr>
                    </a:p>
                  </a:txBody>
                  <a:tcPr anchor="ctr"/>
                </a:tc>
                <a:tc>
                  <a:txBody>
                    <a:bodyPr/>
                    <a:lstStyle/>
                    <a:p>
                      <a:pPr algn="l"/>
                      <a:r>
                        <a:rPr lang="en-GB" sz="1200" dirty="0"/>
                        <a:t>Particles</a:t>
                      </a:r>
                      <a:r>
                        <a:rPr lang="en-GB" sz="1200" baseline="0" dirty="0"/>
                        <a:t> can only vibrate.</a:t>
                      </a:r>
                      <a:endParaRPr lang="en-GB" sz="1200" b="1" i="1" dirty="0">
                        <a:solidFill>
                          <a:schemeClr val="tx1"/>
                        </a:solidFill>
                      </a:endParaRPr>
                    </a:p>
                  </a:txBody>
                  <a:tcPr anchor="ctr"/>
                </a:tc>
                <a:tc>
                  <a:txBody>
                    <a:bodyPr/>
                    <a:lstStyle/>
                    <a:p>
                      <a:pPr algn="l"/>
                      <a:r>
                        <a:rPr lang="en-GB" sz="1200" dirty="0"/>
                        <a:t>Strong</a:t>
                      </a:r>
                      <a:endParaRPr lang="en-GB" sz="1200" b="1" i="1" dirty="0">
                        <a:solidFill>
                          <a:schemeClr val="tx1"/>
                        </a:solidFill>
                      </a:endParaRPr>
                    </a:p>
                  </a:txBody>
                  <a:tcPr anchor="ctr"/>
                </a:tc>
                <a:tc>
                  <a:txBody>
                    <a:bodyPr/>
                    <a:lstStyle/>
                    <a:p>
                      <a:pPr algn="l"/>
                      <a:r>
                        <a:rPr lang="en-GB" sz="1200" dirty="0"/>
                        <a:t>Difficult to change shape.</a:t>
                      </a:r>
                      <a:endParaRPr lang="en-GB" sz="1200" dirty="0">
                        <a:solidFill>
                          <a:schemeClr val="tx1"/>
                        </a:solidFill>
                      </a:endParaRPr>
                    </a:p>
                  </a:txBody>
                  <a:tcPr anchor="ctr"/>
                </a:tc>
                <a:extLst>
                  <a:ext uri="{0D108BD9-81ED-4DB2-BD59-A6C34878D82A}">
                    <a16:rowId xmlns:a16="http://schemas.microsoft.com/office/drawing/2014/main" val="10001"/>
                  </a:ext>
                </a:extLst>
              </a:tr>
              <a:tr h="457200">
                <a:tc>
                  <a:txBody>
                    <a:bodyPr/>
                    <a:lstStyle/>
                    <a:p>
                      <a:pPr algn="ctr"/>
                      <a:r>
                        <a:rPr lang="en-GB" sz="1200" dirty="0"/>
                        <a:t>Liquid</a:t>
                      </a:r>
                      <a:endParaRPr lang="en-GB" sz="1200" b="0" dirty="0"/>
                    </a:p>
                  </a:txBody>
                  <a:tcPr anchor="ctr"/>
                </a:tc>
                <a:tc>
                  <a:txBody>
                    <a:bodyPr/>
                    <a:lstStyle/>
                    <a:p>
                      <a:pPr algn="l"/>
                      <a:r>
                        <a:rPr lang="en-GB" sz="1200" dirty="0"/>
                        <a:t>Close together.</a:t>
                      </a:r>
                      <a:endParaRPr lang="en-GB" sz="1200" b="1" i="1" dirty="0">
                        <a:solidFill>
                          <a:schemeClr val="tx1"/>
                        </a:solidFill>
                      </a:endParaRPr>
                    </a:p>
                  </a:txBody>
                  <a:tcPr anchor="ctr"/>
                </a:tc>
                <a:tc>
                  <a:txBody>
                    <a:bodyPr/>
                    <a:lstStyle/>
                    <a:p>
                      <a:pPr algn="l"/>
                      <a:r>
                        <a:rPr lang="en-GB" sz="1200" dirty="0"/>
                        <a:t>Particles</a:t>
                      </a:r>
                      <a:r>
                        <a:rPr lang="en-GB" sz="1200" baseline="0" dirty="0"/>
                        <a:t> free to move around</a:t>
                      </a:r>
                      <a:endParaRPr lang="en-GB" sz="1200" b="1" i="1" dirty="0">
                        <a:solidFill>
                          <a:schemeClr val="tx1"/>
                        </a:solidFill>
                      </a:endParaRPr>
                    </a:p>
                  </a:txBody>
                  <a:tcPr anchor="ctr"/>
                </a:tc>
                <a:tc>
                  <a:txBody>
                    <a:bodyPr/>
                    <a:lstStyle/>
                    <a:p>
                      <a:pPr algn="l"/>
                      <a:r>
                        <a:rPr lang="en-GB" sz="1200" dirty="0"/>
                        <a:t>Forces keep particles</a:t>
                      </a:r>
                      <a:r>
                        <a:rPr lang="en-GB" sz="1200" baseline="0" dirty="0"/>
                        <a:t> in </a:t>
                      </a:r>
                      <a:r>
                        <a:rPr lang="en-GB" sz="1200" dirty="0"/>
                        <a:t>contact</a:t>
                      </a:r>
                      <a:endParaRPr lang="en-GB" sz="1200" b="1" i="1" dirty="0">
                        <a:solidFill>
                          <a:schemeClr val="tx1"/>
                        </a:solidFill>
                      </a:endParaRPr>
                    </a:p>
                  </a:txBody>
                  <a:tcPr anchor="ctr"/>
                </a:tc>
                <a:tc>
                  <a:txBody>
                    <a:bodyPr/>
                    <a:lstStyle/>
                    <a:p>
                      <a:pPr algn="l"/>
                      <a:r>
                        <a:rPr lang="en-GB" sz="1200" dirty="0"/>
                        <a:t>Can change shape but difficult to compress.</a:t>
                      </a:r>
                      <a:endParaRPr lang="en-GB" sz="1200" dirty="0">
                        <a:solidFill>
                          <a:schemeClr val="tx1"/>
                        </a:solidFill>
                      </a:endParaRPr>
                    </a:p>
                  </a:txBody>
                  <a:tcPr anchor="ctr"/>
                </a:tc>
                <a:extLst>
                  <a:ext uri="{0D108BD9-81ED-4DB2-BD59-A6C34878D82A}">
                    <a16:rowId xmlns:a16="http://schemas.microsoft.com/office/drawing/2014/main" val="10002"/>
                  </a:ext>
                </a:extLst>
              </a:tr>
              <a:tr h="457200">
                <a:tc>
                  <a:txBody>
                    <a:bodyPr/>
                    <a:lstStyle/>
                    <a:p>
                      <a:pPr algn="ctr"/>
                      <a:r>
                        <a:rPr lang="en-GB" sz="1200" dirty="0"/>
                        <a:t>Gas </a:t>
                      </a:r>
                      <a:endParaRPr lang="en-GB" sz="1200" b="0" dirty="0"/>
                    </a:p>
                  </a:txBody>
                  <a:tcPr anchor="ctr"/>
                </a:tc>
                <a:tc>
                  <a:txBody>
                    <a:bodyPr/>
                    <a:lstStyle/>
                    <a:p>
                      <a:pPr algn="l"/>
                      <a:r>
                        <a:rPr lang="en-GB" sz="1200" dirty="0"/>
                        <a:t>Separated by large distances.</a:t>
                      </a:r>
                      <a:endParaRPr lang="en-GB" sz="1200" b="1" i="1" dirty="0">
                        <a:solidFill>
                          <a:schemeClr val="tx1"/>
                        </a:solidFill>
                      </a:endParaRPr>
                    </a:p>
                  </a:txBody>
                  <a:tcPr anchor="ctr"/>
                </a:tc>
                <a:tc>
                  <a:txBody>
                    <a:bodyPr/>
                    <a:lstStyle/>
                    <a:p>
                      <a:pPr algn="l"/>
                      <a:r>
                        <a:rPr lang="en-GB" sz="1200" dirty="0"/>
                        <a:t>Particles move with a range of speeds in random directions.</a:t>
                      </a:r>
                      <a:endParaRPr lang="en-GB" sz="1200" b="1" i="1" dirty="0">
                        <a:solidFill>
                          <a:schemeClr val="tx1"/>
                        </a:solidFill>
                      </a:endParaRPr>
                    </a:p>
                  </a:txBody>
                  <a:tcPr anchor="ctr"/>
                </a:tc>
                <a:tc>
                  <a:txBody>
                    <a:bodyPr/>
                    <a:lstStyle/>
                    <a:p>
                      <a:pPr algn="l"/>
                      <a:r>
                        <a:rPr lang="en-GB" sz="1200" dirty="0"/>
                        <a:t>Weak</a:t>
                      </a:r>
                      <a:endParaRPr lang="en-GB" sz="1200" b="1" i="1" dirty="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Can expand to fill a space,</a:t>
                      </a:r>
                      <a:r>
                        <a:rPr lang="en-US" sz="1200" baseline="0" dirty="0"/>
                        <a:t> easy to compress.</a:t>
                      </a:r>
                      <a:endParaRPr lang="en-US" sz="1200" dirty="0">
                        <a:solidFill>
                          <a:schemeClr val="tx1"/>
                        </a:solidFill>
                      </a:endParaRPr>
                    </a:p>
                  </a:txBody>
                  <a:tcPr anchor="ctr"/>
                </a:tc>
                <a:extLst>
                  <a:ext uri="{0D108BD9-81ED-4DB2-BD59-A6C34878D82A}">
                    <a16:rowId xmlns:a16="http://schemas.microsoft.com/office/drawing/2014/main" val="10003"/>
                  </a:ext>
                </a:extLst>
              </a:tr>
            </a:tbl>
          </a:graphicData>
        </a:graphic>
      </p:graphicFrame>
      <p:graphicFrame>
        <p:nvGraphicFramePr>
          <p:cNvPr id="2" name="Table 1"/>
          <p:cNvGraphicFramePr>
            <a:graphicFrameLocks noGrp="1"/>
          </p:cNvGraphicFramePr>
          <p:nvPr>
            <p:extLst/>
          </p:nvPr>
        </p:nvGraphicFramePr>
        <p:xfrm>
          <a:off x="1178199" y="2981872"/>
          <a:ext cx="11369402" cy="1463040"/>
        </p:xfrm>
        <a:graphic>
          <a:graphicData uri="http://schemas.openxmlformats.org/drawingml/2006/table">
            <a:tbl>
              <a:tblPr firstRow="1" bandRow="1">
                <a:tableStyleId>{BDBED569-4797-4DF1-A0F4-6AAB3CD982D8}</a:tableStyleId>
              </a:tblPr>
              <a:tblGrid>
                <a:gridCol w="1918961">
                  <a:extLst>
                    <a:ext uri="{9D8B030D-6E8A-4147-A177-3AD203B41FA5}">
                      <a16:colId xmlns:a16="http://schemas.microsoft.com/office/drawing/2014/main" val="1559512304"/>
                    </a:ext>
                  </a:extLst>
                </a:gridCol>
                <a:gridCol w="2545653">
                  <a:extLst>
                    <a:ext uri="{9D8B030D-6E8A-4147-A177-3AD203B41FA5}">
                      <a16:colId xmlns:a16="http://schemas.microsoft.com/office/drawing/2014/main" val="1128272431"/>
                    </a:ext>
                  </a:extLst>
                </a:gridCol>
                <a:gridCol w="2620655">
                  <a:extLst>
                    <a:ext uri="{9D8B030D-6E8A-4147-A177-3AD203B41FA5}">
                      <a16:colId xmlns:a16="http://schemas.microsoft.com/office/drawing/2014/main" val="2055693538"/>
                    </a:ext>
                  </a:extLst>
                </a:gridCol>
                <a:gridCol w="1642533">
                  <a:extLst>
                    <a:ext uri="{9D8B030D-6E8A-4147-A177-3AD203B41FA5}">
                      <a16:colId xmlns:a16="http://schemas.microsoft.com/office/drawing/2014/main" val="4226535157"/>
                    </a:ext>
                  </a:extLst>
                </a:gridCol>
                <a:gridCol w="2641600">
                  <a:extLst>
                    <a:ext uri="{9D8B030D-6E8A-4147-A177-3AD203B41FA5}">
                      <a16:colId xmlns:a16="http://schemas.microsoft.com/office/drawing/2014/main" val="435632917"/>
                    </a:ext>
                  </a:extLst>
                </a:gridCol>
              </a:tblGrid>
              <a:tr h="640080">
                <a:tc>
                  <a:txBody>
                    <a:bodyPr/>
                    <a:lstStyle/>
                    <a:p>
                      <a:r>
                        <a:rPr lang="en-GB" sz="1200" dirty="0"/>
                        <a:t>Describe</a:t>
                      </a:r>
                      <a:r>
                        <a:rPr lang="en-GB" sz="1200" baseline="0" dirty="0"/>
                        <a:t> the relationship between temperature and pressure.</a:t>
                      </a:r>
                      <a:endParaRPr lang="en-GB" sz="1200" dirty="0"/>
                    </a:p>
                  </a:txBody>
                  <a:tcPr/>
                </a:tc>
                <a:tc>
                  <a:txBody>
                    <a:bodyPr/>
                    <a:lstStyle/>
                    <a:p>
                      <a:r>
                        <a:rPr lang="en-GB" sz="1200" dirty="0"/>
                        <a:t>Describe the relationship between temperature and the average kinetic energy of a gas.</a:t>
                      </a:r>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a:t>Explain the relationship between temperature and pressure.</a:t>
                      </a:r>
                      <a:endParaRPr lang="en-GB" sz="1200" dirty="0"/>
                    </a:p>
                    <a:p>
                      <a:endParaRPr lang="en-GB" sz="1200" dirty="0"/>
                    </a:p>
                  </a:txBody>
                  <a:tcPr/>
                </a:tc>
                <a:tc>
                  <a:txBody>
                    <a:bodyPr/>
                    <a:lstStyle/>
                    <a:p>
                      <a:r>
                        <a:rPr lang="en-GB" sz="1200" dirty="0"/>
                        <a:t>Describe the relationship</a:t>
                      </a:r>
                      <a:r>
                        <a:rPr lang="en-GB" sz="1200" baseline="0" dirty="0"/>
                        <a:t> between volume and pressure.</a:t>
                      </a:r>
                      <a:endParaRPr lang="en-GB" sz="1200" dirty="0"/>
                    </a:p>
                  </a:txBody>
                  <a:tcPr/>
                </a:tc>
                <a:tc>
                  <a:txBody>
                    <a:bodyPr/>
                    <a:lstStyle/>
                    <a:p>
                      <a:r>
                        <a:rPr lang="en-GB" sz="1200" dirty="0"/>
                        <a:t>Explain the relationship between volume</a:t>
                      </a:r>
                      <a:r>
                        <a:rPr lang="en-GB" sz="1200" baseline="0" dirty="0"/>
                        <a:t> and pressure.</a:t>
                      </a:r>
                      <a:endParaRPr lang="en-GB" sz="1200" dirty="0"/>
                    </a:p>
                  </a:txBody>
                  <a:tcPr/>
                </a:tc>
                <a:extLst>
                  <a:ext uri="{0D108BD9-81ED-4DB2-BD59-A6C34878D82A}">
                    <a16:rowId xmlns:a16="http://schemas.microsoft.com/office/drawing/2014/main" val="2400485890"/>
                  </a:ext>
                </a:extLst>
              </a:tr>
              <a:tr h="822960">
                <a:tc>
                  <a:txBody>
                    <a:bodyPr/>
                    <a:lstStyle/>
                    <a:p>
                      <a:r>
                        <a:rPr lang="en-GB" sz="1200" dirty="0"/>
                        <a:t>The hotter</a:t>
                      </a:r>
                      <a:r>
                        <a:rPr lang="en-GB" sz="1200" baseline="0" dirty="0"/>
                        <a:t> the temperature the greater the pressure.</a:t>
                      </a:r>
                      <a:endParaRPr lang="en-GB" sz="1200" dirty="0"/>
                    </a:p>
                  </a:txBody>
                  <a:tcPr/>
                </a:tc>
                <a:tc>
                  <a:txBody>
                    <a:bodyPr/>
                    <a:lstStyle/>
                    <a:p>
                      <a:r>
                        <a:rPr lang="en-GB" sz="1200" dirty="0"/>
                        <a:t>The hotter a gas the greater the average kinetic energy of the particles.</a:t>
                      </a:r>
                    </a:p>
                  </a:txBody>
                  <a:tcPr/>
                </a:tc>
                <a:tc>
                  <a:txBody>
                    <a:bodyPr/>
                    <a:lstStyle/>
                    <a:p>
                      <a:r>
                        <a:rPr lang="en-GB" sz="1200" dirty="0"/>
                        <a:t>Hotter particles have</a:t>
                      </a:r>
                      <a:r>
                        <a:rPr lang="en-GB" sz="1200" baseline="0" dirty="0"/>
                        <a:t> more kinetic energy and move faster.  They collide with the container more frequency, hence there is more pressure.</a:t>
                      </a:r>
                      <a:endParaRPr lang="en-GB" sz="1200" dirty="0"/>
                    </a:p>
                  </a:txBody>
                  <a:tcPr/>
                </a:tc>
                <a:tc>
                  <a:txBody>
                    <a:bodyPr/>
                    <a:lstStyle/>
                    <a:p>
                      <a:r>
                        <a:rPr lang="en-GB" sz="1200" dirty="0"/>
                        <a:t>The smaller</a:t>
                      </a:r>
                      <a:r>
                        <a:rPr lang="en-GB" sz="1200" baseline="0" dirty="0"/>
                        <a:t> the volume the greater the pressure.</a:t>
                      </a:r>
                      <a:endParaRPr lang="en-GB" sz="1200" dirty="0"/>
                    </a:p>
                  </a:txBody>
                  <a:tcPr/>
                </a:tc>
                <a:tc>
                  <a:txBody>
                    <a:bodyPr/>
                    <a:lstStyle/>
                    <a:p>
                      <a:r>
                        <a:rPr lang="en-GB" sz="1200" dirty="0"/>
                        <a:t>The</a:t>
                      </a:r>
                      <a:r>
                        <a:rPr lang="en-GB" sz="1200" baseline="0" dirty="0"/>
                        <a:t> smaller the volume the shorter the distance the particles move before colliding with the container, hence collisions are more frequent.</a:t>
                      </a:r>
                      <a:endParaRPr lang="en-GB" sz="1200" dirty="0"/>
                    </a:p>
                  </a:txBody>
                  <a:tcPr/>
                </a:tc>
                <a:extLst>
                  <a:ext uri="{0D108BD9-81ED-4DB2-BD59-A6C34878D82A}">
                    <a16:rowId xmlns:a16="http://schemas.microsoft.com/office/drawing/2014/main" val="188061395"/>
                  </a:ext>
                </a:extLst>
              </a:tr>
            </a:tbl>
          </a:graphicData>
        </a:graphic>
      </p:graphicFrame>
      <p:graphicFrame>
        <p:nvGraphicFramePr>
          <p:cNvPr id="23" name="Table 22"/>
          <p:cNvGraphicFramePr>
            <a:graphicFrameLocks noGrp="1"/>
          </p:cNvGraphicFramePr>
          <p:nvPr>
            <p:extLst/>
          </p:nvPr>
        </p:nvGraphicFramePr>
        <p:xfrm>
          <a:off x="258239" y="6056510"/>
          <a:ext cx="3106240" cy="3200400"/>
        </p:xfrm>
        <a:graphic>
          <a:graphicData uri="http://schemas.openxmlformats.org/drawingml/2006/table">
            <a:tbl>
              <a:tblPr firstRow="1" bandRow="1">
                <a:tableStyleId>{5940675A-B579-460E-94D1-54222C63F5DA}</a:tableStyleId>
              </a:tblPr>
              <a:tblGrid>
                <a:gridCol w="1084932">
                  <a:extLst>
                    <a:ext uri="{9D8B030D-6E8A-4147-A177-3AD203B41FA5}">
                      <a16:colId xmlns:a16="http://schemas.microsoft.com/office/drawing/2014/main" val="20000"/>
                    </a:ext>
                  </a:extLst>
                </a:gridCol>
                <a:gridCol w="2021308">
                  <a:extLst>
                    <a:ext uri="{9D8B030D-6E8A-4147-A177-3AD203B41FA5}">
                      <a16:colId xmlns:a16="http://schemas.microsoft.com/office/drawing/2014/main" val="20001"/>
                    </a:ext>
                  </a:extLst>
                </a:gridCol>
              </a:tblGrid>
              <a:tr h="457200">
                <a:tc>
                  <a:txBody>
                    <a:bodyPr/>
                    <a:lstStyle/>
                    <a:p>
                      <a:r>
                        <a:rPr lang="en-GB" sz="1200" dirty="0"/>
                        <a:t>Freezing</a:t>
                      </a:r>
                    </a:p>
                  </a:txBody>
                  <a:tcPr anchor="ctr">
                    <a:solidFill>
                      <a:schemeClr val="accent2">
                        <a:lumMod val="20000"/>
                        <a:lumOff val="80000"/>
                      </a:schemeClr>
                    </a:solidFill>
                  </a:tcPr>
                </a:tc>
                <a:tc>
                  <a:txBody>
                    <a:bodyPr/>
                    <a:lstStyle/>
                    <a:p>
                      <a:pPr algn="l"/>
                      <a:r>
                        <a:rPr lang="en-GB" sz="1200" dirty="0">
                          <a:solidFill>
                            <a:schemeClr val="tx1"/>
                          </a:solidFill>
                        </a:rPr>
                        <a:t>Liquid turns to a solid. Internal energy decreases.</a:t>
                      </a:r>
                    </a:p>
                  </a:txBody>
                  <a:tcPr anchor="ctr"/>
                </a:tc>
                <a:extLst>
                  <a:ext uri="{0D108BD9-81ED-4DB2-BD59-A6C34878D82A}">
                    <a16:rowId xmlns:a16="http://schemas.microsoft.com/office/drawing/2014/main" val="10000"/>
                  </a:ext>
                </a:extLst>
              </a:tr>
              <a:tr h="457200">
                <a:tc>
                  <a:txBody>
                    <a:bodyPr/>
                    <a:lstStyle/>
                    <a:p>
                      <a:r>
                        <a:rPr lang="en-GB" sz="1200" dirty="0"/>
                        <a:t>Melting</a:t>
                      </a:r>
                    </a:p>
                  </a:txBody>
                  <a:tcPr anchor="ctr">
                    <a:solidFill>
                      <a:schemeClr val="accent2">
                        <a:lumMod val="20000"/>
                        <a:lumOff val="80000"/>
                      </a:schemeClr>
                    </a:solidFill>
                  </a:tcPr>
                </a:tc>
                <a:tc>
                  <a:txBody>
                    <a:bodyPr/>
                    <a:lstStyle/>
                    <a:p>
                      <a:pPr algn="l"/>
                      <a:r>
                        <a:rPr lang="en-GB" sz="1200" dirty="0">
                          <a:solidFill>
                            <a:schemeClr val="tx1"/>
                          </a:solidFill>
                        </a:rPr>
                        <a:t>Solid turns to a liquid. Internal energy increases.</a:t>
                      </a:r>
                    </a:p>
                  </a:txBody>
                  <a:tcPr anchor="ctr"/>
                </a:tc>
                <a:extLst>
                  <a:ext uri="{0D108BD9-81ED-4DB2-BD59-A6C34878D82A}">
                    <a16:rowId xmlns:a16="http://schemas.microsoft.com/office/drawing/2014/main" val="10001"/>
                  </a:ext>
                </a:extLst>
              </a:tr>
              <a:tr h="457200">
                <a:tc>
                  <a:txBody>
                    <a:bodyPr/>
                    <a:lstStyle/>
                    <a:p>
                      <a:r>
                        <a:rPr lang="en-GB" sz="1200" dirty="0"/>
                        <a:t>Boiling / Evaporating</a:t>
                      </a:r>
                    </a:p>
                  </a:txBody>
                  <a:tcPr anchor="ctr">
                    <a:solidFill>
                      <a:schemeClr val="accent2">
                        <a:lumMod val="20000"/>
                        <a:lumOff val="80000"/>
                      </a:schemeClr>
                    </a:solidFill>
                  </a:tcPr>
                </a:tc>
                <a:tc>
                  <a:txBody>
                    <a:bodyPr/>
                    <a:lstStyle/>
                    <a:p>
                      <a:pPr algn="l"/>
                      <a:r>
                        <a:rPr lang="en-GB" sz="1200" dirty="0">
                          <a:solidFill>
                            <a:schemeClr val="tx1"/>
                          </a:solidFill>
                        </a:rPr>
                        <a:t>Liquid turns to a gas. Internal energy increases.</a:t>
                      </a:r>
                    </a:p>
                  </a:txBody>
                  <a:tcPr anchor="ctr"/>
                </a:tc>
                <a:extLst>
                  <a:ext uri="{0D108BD9-81ED-4DB2-BD59-A6C34878D82A}">
                    <a16:rowId xmlns:a16="http://schemas.microsoft.com/office/drawing/2014/main" val="10002"/>
                  </a:ext>
                </a:extLst>
              </a:tr>
              <a:tr h="457200">
                <a:tc>
                  <a:txBody>
                    <a:bodyPr/>
                    <a:lstStyle/>
                    <a:p>
                      <a:r>
                        <a:rPr lang="en-GB" sz="1200" dirty="0"/>
                        <a:t>Condensation</a:t>
                      </a:r>
                    </a:p>
                  </a:txBody>
                  <a:tcPr anchor="ctr">
                    <a:solidFill>
                      <a:schemeClr val="accent2">
                        <a:lumMod val="20000"/>
                        <a:lumOff val="80000"/>
                      </a:schemeClr>
                    </a:solidFill>
                  </a:tcPr>
                </a:tc>
                <a:tc>
                  <a:txBody>
                    <a:bodyPr/>
                    <a:lstStyle/>
                    <a:p>
                      <a:pPr algn="l"/>
                      <a:r>
                        <a:rPr lang="en-GB" sz="1200" dirty="0">
                          <a:solidFill>
                            <a:schemeClr val="tx1"/>
                          </a:solidFill>
                        </a:rPr>
                        <a:t>Gas turns to a liquid. Internal energy  decreases.</a:t>
                      </a:r>
                    </a:p>
                  </a:txBody>
                  <a:tcPr anchor="ctr"/>
                </a:tc>
                <a:extLst>
                  <a:ext uri="{0D108BD9-81ED-4DB2-BD59-A6C34878D82A}">
                    <a16:rowId xmlns:a16="http://schemas.microsoft.com/office/drawing/2014/main" val="10003"/>
                  </a:ext>
                </a:extLst>
              </a:tr>
              <a:tr h="457200">
                <a:tc>
                  <a:txBody>
                    <a:bodyPr/>
                    <a:lstStyle/>
                    <a:p>
                      <a:r>
                        <a:rPr lang="en-GB" sz="1200" dirty="0"/>
                        <a:t>Sublimation</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Solid turns directly into a gas.  Internal energy increases.</a:t>
                      </a:r>
                    </a:p>
                  </a:txBody>
                  <a:tcPr anchor="ctr"/>
                </a:tc>
                <a:extLst>
                  <a:ext uri="{0D108BD9-81ED-4DB2-BD59-A6C34878D82A}">
                    <a16:rowId xmlns:a16="http://schemas.microsoft.com/office/drawing/2014/main" val="238243356"/>
                  </a:ext>
                </a:extLst>
              </a:tr>
              <a:tr h="457200">
                <a:tc>
                  <a:txBody>
                    <a:bodyPr/>
                    <a:lstStyle/>
                    <a:p>
                      <a:r>
                        <a:rPr lang="en-GB" sz="1200" dirty="0"/>
                        <a:t>Conservation of mass</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When substances change state, mass is conserved.</a:t>
                      </a:r>
                    </a:p>
                  </a:txBody>
                  <a:tcPr anchor="ctr"/>
                </a:tc>
                <a:extLst>
                  <a:ext uri="{0D108BD9-81ED-4DB2-BD59-A6C34878D82A}">
                    <a16:rowId xmlns:a16="http://schemas.microsoft.com/office/drawing/2014/main" val="2599545058"/>
                  </a:ext>
                </a:extLst>
              </a:tr>
              <a:tr h="457200">
                <a:tc>
                  <a:txBody>
                    <a:bodyPr/>
                    <a:lstStyle/>
                    <a:p>
                      <a:r>
                        <a:rPr lang="en-GB" sz="1200" dirty="0"/>
                        <a:t>Physical</a:t>
                      </a:r>
                      <a:r>
                        <a:rPr lang="en-GB" sz="1200" baseline="0" dirty="0"/>
                        <a:t> change</a:t>
                      </a:r>
                      <a:endParaRPr lang="en-GB" sz="1200"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No new</a:t>
                      </a:r>
                      <a:r>
                        <a:rPr lang="en-GB" sz="1200" baseline="0" dirty="0">
                          <a:solidFill>
                            <a:schemeClr val="tx1"/>
                          </a:solidFill>
                        </a:rPr>
                        <a:t> substance is made, process can be reversed.</a:t>
                      </a:r>
                      <a:endParaRPr lang="en-GB" sz="1200" dirty="0">
                        <a:solidFill>
                          <a:schemeClr val="tx1"/>
                        </a:solidFill>
                      </a:endParaRPr>
                    </a:p>
                  </a:txBody>
                  <a:tcPr anchor="ctr"/>
                </a:tc>
                <a:extLst>
                  <a:ext uri="{0D108BD9-81ED-4DB2-BD59-A6C34878D82A}">
                    <a16:rowId xmlns:a16="http://schemas.microsoft.com/office/drawing/2014/main" val="10006"/>
                  </a:ext>
                </a:extLst>
              </a:tr>
            </a:tbl>
          </a:graphicData>
        </a:graphic>
      </p:graphicFrame>
      <p:graphicFrame>
        <p:nvGraphicFramePr>
          <p:cNvPr id="5" name="Table 4"/>
          <p:cNvGraphicFramePr>
            <a:graphicFrameLocks noGrp="1"/>
          </p:cNvGraphicFramePr>
          <p:nvPr>
            <p:extLst/>
          </p:nvPr>
        </p:nvGraphicFramePr>
        <p:xfrm>
          <a:off x="162986" y="5473361"/>
          <a:ext cx="3296746" cy="457200"/>
        </p:xfrm>
        <a:graphic>
          <a:graphicData uri="http://schemas.openxmlformats.org/drawingml/2006/table">
            <a:tbl>
              <a:tblPr firstRow="1" bandRow="1">
                <a:tableStyleId>{5C22544A-7EE6-4342-B048-85BDC9FD1C3A}</a:tableStyleId>
              </a:tblPr>
              <a:tblGrid>
                <a:gridCol w="1386849">
                  <a:extLst>
                    <a:ext uri="{9D8B030D-6E8A-4147-A177-3AD203B41FA5}">
                      <a16:colId xmlns:a16="http://schemas.microsoft.com/office/drawing/2014/main" val="1859791361"/>
                    </a:ext>
                  </a:extLst>
                </a:gridCol>
                <a:gridCol w="1909897">
                  <a:extLst>
                    <a:ext uri="{9D8B030D-6E8A-4147-A177-3AD203B41FA5}">
                      <a16:colId xmlns:a16="http://schemas.microsoft.com/office/drawing/2014/main" val="2041566368"/>
                    </a:ext>
                  </a:extLst>
                </a:gridCol>
              </a:tblGrid>
              <a:tr h="457200">
                <a:tc>
                  <a:txBody>
                    <a:bodyPr/>
                    <a:lstStyle/>
                    <a:p>
                      <a:r>
                        <a:rPr lang="en-GB" sz="1200" dirty="0"/>
                        <a:t>State an equation</a:t>
                      </a:r>
                      <a:r>
                        <a:rPr lang="en-GB" sz="1200" baseline="0" dirty="0"/>
                        <a:t> for density</a:t>
                      </a:r>
                      <a:endParaRPr lang="en-GB" sz="1200" dirty="0"/>
                    </a:p>
                  </a:txBody>
                  <a:tcPr/>
                </a:tc>
                <a:tc>
                  <a:txBody>
                    <a:bodyPr/>
                    <a:lstStyle/>
                    <a:p>
                      <a:r>
                        <a:rPr lang="en-GB" sz="1200" dirty="0"/>
                        <a:t>Density</a:t>
                      </a:r>
                      <a:r>
                        <a:rPr lang="en-GB" sz="1200" baseline="0" dirty="0"/>
                        <a:t> = mass / volume</a:t>
                      </a:r>
                      <a:endParaRPr lang="en-GB" sz="1200" dirty="0"/>
                    </a:p>
                  </a:txBody>
                  <a:tcPr/>
                </a:tc>
                <a:extLst>
                  <a:ext uri="{0D108BD9-81ED-4DB2-BD59-A6C34878D82A}">
                    <a16:rowId xmlns:a16="http://schemas.microsoft.com/office/drawing/2014/main" val="2506444747"/>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3317283718"/>
              </p:ext>
            </p:extLst>
          </p:nvPr>
        </p:nvGraphicFramePr>
        <p:xfrm>
          <a:off x="3792007" y="5735828"/>
          <a:ext cx="3977488" cy="2365093"/>
        </p:xfrm>
        <a:graphic>
          <a:graphicData uri="http://schemas.openxmlformats.org/drawingml/2006/table">
            <a:tbl>
              <a:tblPr firstRow="1" bandRow="1">
                <a:tableStyleId>{5940675A-B579-460E-94D1-54222C63F5DA}</a:tableStyleId>
              </a:tblPr>
              <a:tblGrid>
                <a:gridCol w="1081436">
                  <a:extLst>
                    <a:ext uri="{9D8B030D-6E8A-4147-A177-3AD203B41FA5}">
                      <a16:colId xmlns:a16="http://schemas.microsoft.com/office/drawing/2014/main" val="20000"/>
                    </a:ext>
                  </a:extLst>
                </a:gridCol>
                <a:gridCol w="2896052">
                  <a:extLst>
                    <a:ext uri="{9D8B030D-6E8A-4147-A177-3AD203B41FA5}">
                      <a16:colId xmlns:a16="http://schemas.microsoft.com/office/drawing/2014/main" val="20001"/>
                    </a:ext>
                  </a:extLst>
                </a:gridCol>
              </a:tblGrid>
              <a:tr h="35341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Key word</a:t>
                      </a:r>
                    </a:p>
                  </a:txBody>
                  <a:tcPr anchor="ctr">
                    <a:solidFill>
                      <a:schemeClr val="accent2">
                        <a:lumMod val="20000"/>
                        <a:lumOff val="80000"/>
                      </a:schemeClr>
                    </a:solidFill>
                  </a:tcPr>
                </a:tc>
                <a:tc>
                  <a:txBody>
                    <a:bodyPr/>
                    <a:lstStyle/>
                    <a:p>
                      <a:pPr algn="l"/>
                      <a:r>
                        <a:rPr lang="en-GB" sz="1200" b="1" i="1" dirty="0">
                          <a:solidFill>
                            <a:schemeClr val="tx1"/>
                          </a:solidFill>
                        </a:rPr>
                        <a:t>Definition</a:t>
                      </a:r>
                    </a:p>
                  </a:txBody>
                  <a:tcPr anchor="ctr"/>
                </a:tc>
                <a:extLst>
                  <a:ext uri="{0D108BD9-81ED-4DB2-BD59-A6C34878D82A}">
                    <a16:rowId xmlns:a16="http://schemas.microsoft.com/office/drawing/2014/main" val="3511387982"/>
                  </a:ext>
                </a:extLst>
              </a:tr>
              <a:tr h="457200">
                <a:tc>
                  <a:txBody>
                    <a:bodyPr/>
                    <a:lstStyle/>
                    <a:p>
                      <a:pPr algn="l"/>
                      <a:r>
                        <a:rPr lang="en-GB" sz="1200" b="0" dirty="0">
                          <a:solidFill>
                            <a:schemeClr val="tx1"/>
                          </a:solidFill>
                        </a:rPr>
                        <a:t>Specific Heat Capacity</a:t>
                      </a:r>
                    </a:p>
                  </a:txBody>
                  <a:tcPr anchor="ctr">
                    <a:solidFill>
                      <a:schemeClr val="accent2">
                        <a:lumMod val="20000"/>
                        <a:lumOff val="80000"/>
                      </a:schemeClr>
                    </a:solidFill>
                  </a:tcPr>
                </a:tc>
                <a:tc>
                  <a:txBody>
                    <a:bodyPr/>
                    <a:lstStyle/>
                    <a:p>
                      <a:pPr algn="l"/>
                      <a:r>
                        <a:rPr lang="en-GB" sz="1200" b="1" i="1" dirty="0">
                          <a:solidFill>
                            <a:schemeClr val="tx1"/>
                          </a:solidFill>
                        </a:rPr>
                        <a:t>Energy needed to raise 1kg of substance by 1°C</a:t>
                      </a:r>
                    </a:p>
                  </a:txBody>
                  <a:tcPr anchor="ctr"/>
                </a:tc>
                <a:extLst>
                  <a:ext uri="{0D108BD9-81ED-4DB2-BD59-A6C34878D82A}">
                    <a16:rowId xmlns:a16="http://schemas.microsoft.com/office/drawing/2014/main" val="1032927676"/>
                  </a:ext>
                </a:extLst>
              </a:tr>
              <a:tr h="45720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Specific Latent Heat</a:t>
                      </a:r>
                    </a:p>
                  </a:txBody>
                  <a:tcPr anchor="ctr">
                    <a:solidFill>
                      <a:schemeClr val="accent2">
                        <a:lumMod val="20000"/>
                        <a:lumOff val="80000"/>
                      </a:schemeClr>
                    </a:solidFill>
                  </a:tcPr>
                </a:tc>
                <a:tc>
                  <a:txBody>
                    <a:bodyPr/>
                    <a:lstStyle/>
                    <a:p>
                      <a:pPr algn="l"/>
                      <a:r>
                        <a:rPr lang="en-GB" sz="1200" b="1" i="1" dirty="0">
                          <a:solidFill>
                            <a:schemeClr val="tx1"/>
                          </a:solidFill>
                        </a:rPr>
                        <a:t>Energy needed to change 1kg of</a:t>
                      </a:r>
                      <a:r>
                        <a:rPr lang="en-GB" sz="1200" b="1" i="1" baseline="0" dirty="0">
                          <a:solidFill>
                            <a:schemeClr val="tx1"/>
                          </a:solidFill>
                        </a:rPr>
                        <a:t> a substance’s state</a:t>
                      </a:r>
                      <a:endParaRPr lang="en-GB" sz="1200" b="1" i="1" dirty="0">
                        <a:solidFill>
                          <a:schemeClr val="tx1"/>
                        </a:solidFill>
                      </a:endParaRPr>
                    </a:p>
                  </a:txBody>
                  <a:tcPr anchor="ctr"/>
                </a:tc>
                <a:extLst>
                  <a:ext uri="{0D108BD9-81ED-4DB2-BD59-A6C34878D82A}">
                    <a16:rowId xmlns:a16="http://schemas.microsoft.com/office/drawing/2014/main" val="10000"/>
                  </a:ext>
                </a:extLst>
              </a:tr>
              <a:tr h="457200">
                <a:tc>
                  <a:txBody>
                    <a:bodyPr/>
                    <a:lstStyle/>
                    <a:p>
                      <a:pPr algn="l"/>
                      <a:r>
                        <a:rPr lang="en-GB" sz="1200" dirty="0">
                          <a:solidFill>
                            <a:schemeClr val="tx1"/>
                          </a:solidFill>
                        </a:rPr>
                        <a:t>Specific Latent Heat of Fusion </a:t>
                      </a:r>
                      <a:endParaRPr lang="en-GB" sz="1200" b="0" dirty="0"/>
                    </a:p>
                  </a:txBody>
                  <a:tcPr anchor="ctr">
                    <a:solidFill>
                      <a:schemeClr val="accent2">
                        <a:lumMod val="20000"/>
                        <a:lumOff val="80000"/>
                      </a:schemeClr>
                    </a:solidFill>
                  </a:tcPr>
                </a:tc>
                <a:tc>
                  <a:txBody>
                    <a:bodyPr/>
                    <a:lstStyle/>
                    <a:p>
                      <a:pPr algn="l"/>
                      <a:r>
                        <a:rPr lang="en-GB" sz="1200" b="1" i="1" dirty="0">
                          <a:solidFill>
                            <a:schemeClr val="tx1"/>
                          </a:solidFill>
                        </a:rPr>
                        <a:t>Energy needed to change 1kg of solid into 1 kg of liquid at the same temperature</a:t>
                      </a:r>
                    </a:p>
                  </a:txBody>
                  <a:tcPr anchor="ctr"/>
                </a:tc>
                <a:extLst>
                  <a:ext uri="{0D108BD9-81ED-4DB2-BD59-A6C34878D82A}">
                    <a16:rowId xmlns:a16="http://schemas.microsoft.com/office/drawing/2014/main" val="10001"/>
                  </a:ext>
                </a:extLst>
              </a:tr>
              <a:tr h="640080">
                <a:tc>
                  <a:txBody>
                    <a:bodyPr/>
                    <a:lstStyle/>
                    <a:p>
                      <a:pPr algn="l"/>
                      <a:r>
                        <a:rPr lang="en-GB" sz="1200" dirty="0">
                          <a:solidFill>
                            <a:schemeClr val="tx1"/>
                          </a:solidFill>
                        </a:rPr>
                        <a:t>Specific Latent Heat of Vaporisation </a:t>
                      </a:r>
                      <a:endParaRPr lang="en-GB" sz="1200" b="0" dirty="0"/>
                    </a:p>
                  </a:txBody>
                  <a:tcPr anchor="ctr">
                    <a:solidFill>
                      <a:schemeClr val="accent2">
                        <a:lumMod val="20000"/>
                        <a:lumOff val="80000"/>
                      </a:schemeClr>
                    </a:solidFill>
                  </a:tcPr>
                </a:tc>
                <a:tc>
                  <a:txBody>
                    <a:bodyPr/>
                    <a:lstStyle/>
                    <a:p>
                      <a:pPr algn="l"/>
                      <a:r>
                        <a:rPr lang="en-GB" sz="1200" b="1" i="1" dirty="0">
                          <a:solidFill>
                            <a:schemeClr val="tx1"/>
                          </a:solidFill>
                        </a:rPr>
                        <a:t>Energy needed to change 1kg of liquid into 1 kg of gas at the same temperature</a:t>
                      </a:r>
                    </a:p>
                  </a:txBody>
                  <a:tcPr anchor="ctr"/>
                </a:tc>
                <a:extLst>
                  <a:ext uri="{0D108BD9-81ED-4DB2-BD59-A6C34878D82A}">
                    <a16:rowId xmlns:a16="http://schemas.microsoft.com/office/drawing/2014/main" val="10002"/>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758011261"/>
              </p:ext>
            </p:extLst>
          </p:nvPr>
        </p:nvGraphicFramePr>
        <p:xfrm>
          <a:off x="8180390" y="5664956"/>
          <a:ext cx="4468809" cy="2926080"/>
        </p:xfrm>
        <a:graphic>
          <a:graphicData uri="http://schemas.openxmlformats.org/drawingml/2006/table">
            <a:tbl>
              <a:tblPr firstRow="1" bandRow="1">
                <a:tableStyleId>{5940675A-B579-460E-94D1-54222C63F5DA}</a:tableStyleId>
              </a:tblPr>
              <a:tblGrid>
                <a:gridCol w="1894968">
                  <a:extLst>
                    <a:ext uri="{9D8B030D-6E8A-4147-A177-3AD203B41FA5}">
                      <a16:colId xmlns:a16="http://schemas.microsoft.com/office/drawing/2014/main" val="20000"/>
                    </a:ext>
                  </a:extLst>
                </a:gridCol>
                <a:gridCol w="2573841">
                  <a:extLst>
                    <a:ext uri="{9D8B030D-6E8A-4147-A177-3AD203B41FA5}">
                      <a16:colId xmlns:a16="http://schemas.microsoft.com/office/drawing/2014/main" val="20001"/>
                    </a:ext>
                  </a:extLst>
                </a:gridCol>
              </a:tblGrid>
              <a:tr h="274320">
                <a:tc>
                  <a:txBody>
                    <a:bodyPr/>
                    <a:lstStyle/>
                    <a:p>
                      <a:pPr algn="l"/>
                      <a:r>
                        <a:rPr lang="en-GB" sz="1200" b="1" dirty="0" smtClean="0"/>
                        <a:t>Measurement</a:t>
                      </a:r>
                      <a:endParaRPr lang="en-GB" sz="1200" b="1" dirty="0"/>
                    </a:p>
                  </a:txBody>
                  <a:tcPr anchor="ctr">
                    <a:solidFill>
                      <a:schemeClr val="accent2">
                        <a:lumMod val="20000"/>
                        <a:lumOff val="80000"/>
                      </a:schemeClr>
                    </a:solidFill>
                  </a:tcPr>
                </a:tc>
                <a:tc>
                  <a:txBody>
                    <a:bodyPr/>
                    <a:lstStyle/>
                    <a:p>
                      <a:pPr algn="l"/>
                      <a:r>
                        <a:rPr lang="en-GB" sz="1200" b="1" i="1" dirty="0">
                          <a:solidFill>
                            <a:schemeClr val="tx1"/>
                          </a:solidFill>
                        </a:rPr>
                        <a:t>Units</a:t>
                      </a:r>
                    </a:p>
                  </a:txBody>
                  <a:tcPr anchor="ctr"/>
                </a:tc>
                <a:extLst>
                  <a:ext uri="{0D108BD9-81ED-4DB2-BD59-A6C34878D82A}">
                    <a16:rowId xmlns:a16="http://schemas.microsoft.com/office/drawing/2014/main" val="10000"/>
                  </a:ext>
                </a:extLst>
              </a:tr>
              <a:tr h="274320">
                <a:tc>
                  <a:txBody>
                    <a:bodyPr/>
                    <a:lstStyle/>
                    <a:p>
                      <a:pPr algn="l"/>
                      <a:r>
                        <a:rPr lang="en-GB" sz="1200" b="0" dirty="0"/>
                        <a:t>Density </a:t>
                      </a:r>
                    </a:p>
                  </a:txBody>
                  <a:tcPr anchor="ctr">
                    <a:solidFill>
                      <a:schemeClr val="accent2">
                        <a:lumMod val="20000"/>
                        <a:lumOff val="80000"/>
                      </a:schemeClr>
                    </a:solidFill>
                  </a:tcPr>
                </a:tc>
                <a:tc>
                  <a:txBody>
                    <a:bodyPr/>
                    <a:lstStyle/>
                    <a:p>
                      <a:pPr algn="l"/>
                      <a:r>
                        <a:rPr lang="en-GB" sz="1200" b="1" i="1" dirty="0">
                          <a:solidFill>
                            <a:schemeClr val="tx1"/>
                          </a:solidFill>
                        </a:rPr>
                        <a:t>Kilograms per metre cubed (kg/m</a:t>
                      </a:r>
                      <a:r>
                        <a:rPr lang="en-GB" sz="1200" b="1" i="1" baseline="30000" dirty="0">
                          <a:solidFill>
                            <a:schemeClr val="tx1"/>
                          </a:solidFill>
                        </a:rPr>
                        <a:t>3</a:t>
                      </a:r>
                      <a:r>
                        <a:rPr lang="en-GB" sz="1200" b="1" i="1" dirty="0">
                          <a:solidFill>
                            <a:schemeClr val="tx1"/>
                          </a:solidFill>
                        </a:rPr>
                        <a:t>)</a:t>
                      </a:r>
                    </a:p>
                  </a:txBody>
                  <a:tcPr anchor="ctr"/>
                </a:tc>
                <a:extLst>
                  <a:ext uri="{0D108BD9-81ED-4DB2-BD59-A6C34878D82A}">
                    <a16:rowId xmlns:a16="http://schemas.microsoft.com/office/drawing/2014/main" val="728772806"/>
                  </a:ext>
                </a:extLst>
              </a:tr>
              <a:tr h="274320">
                <a:tc>
                  <a:txBody>
                    <a:bodyPr/>
                    <a:lstStyle/>
                    <a:p>
                      <a:pPr algn="l"/>
                      <a:r>
                        <a:rPr lang="en-GB" sz="1200" b="0" dirty="0"/>
                        <a:t>Mass</a:t>
                      </a:r>
                    </a:p>
                  </a:txBody>
                  <a:tcPr anchor="ctr">
                    <a:solidFill>
                      <a:schemeClr val="accent2">
                        <a:lumMod val="20000"/>
                        <a:lumOff val="80000"/>
                      </a:schemeClr>
                    </a:solidFill>
                  </a:tcPr>
                </a:tc>
                <a:tc>
                  <a:txBody>
                    <a:bodyPr/>
                    <a:lstStyle/>
                    <a:p>
                      <a:pPr algn="l"/>
                      <a:r>
                        <a:rPr lang="en-GB" sz="1200" b="1" i="1" dirty="0">
                          <a:solidFill>
                            <a:schemeClr val="tx1"/>
                          </a:solidFill>
                        </a:rPr>
                        <a:t>Kilograms</a:t>
                      </a:r>
                      <a:r>
                        <a:rPr lang="en-GB" sz="1200" b="1" i="1" baseline="0" dirty="0">
                          <a:solidFill>
                            <a:schemeClr val="tx1"/>
                          </a:solidFill>
                        </a:rPr>
                        <a:t> (kg)</a:t>
                      </a:r>
                      <a:endParaRPr lang="en-GB" sz="1200" b="1" i="1" dirty="0">
                        <a:solidFill>
                          <a:schemeClr val="tx1"/>
                        </a:solidFill>
                      </a:endParaRPr>
                    </a:p>
                  </a:txBody>
                  <a:tcPr anchor="ctr"/>
                </a:tc>
                <a:extLst>
                  <a:ext uri="{0D108BD9-81ED-4DB2-BD59-A6C34878D82A}">
                    <a16:rowId xmlns:a16="http://schemas.microsoft.com/office/drawing/2014/main" val="3982577695"/>
                  </a:ext>
                </a:extLst>
              </a:tr>
              <a:tr h="274320">
                <a:tc>
                  <a:txBody>
                    <a:bodyPr/>
                    <a:lstStyle/>
                    <a:p>
                      <a:pPr algn="l"/>
                      <a:r>
                        <a:rPr lang="en-GB" sz="1200" b="0" dirty="0"/>
                        <a:t>Volume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Metres cubed  (m</a:t>
                      </a:r>
                      <a:r>
                        <a:rPr lang="en-GB" sz="1200" b="1" i="1" baseline="30000" dirty="0">
                          <a:solidFill>
                            <a:schemeClr val="tx1"/>
                          </a:solidFill>
                        </a:rPr>
                        <a:t>3</a:t>
                      </a:r>
                      <a:r>
                        <a:rPr lang="en-GB" sz="1200" b="1" i="1" dirty="0">
                          <a:solidFill>
                            <a:schemeClr val="tx1"/>
                          </a:solidFill>
                        </a:rPr>
                        <a:t>)</a:t>
                      </a:r>
                    </a:p>
                  </a:txBody>
                  <a:tcPr anchor="ctr"/>
                </a:tc>
                <a:extLst>
                  <a:ext uri="{0D108BD9-81ED-4DB2-BD59-A6C34878D82A}">
                    <a16:rowId xmlns:a16="http://schemas.microsoft.com/office/drawing/2014/main" val="4068792628"/>
                  </a:ext>
                </a:extLst>
              </a:tr>
              <a:tr h="274320">
                <a:tc>
                  <a:txBody>
                    <a:bodyPr/>
                    <a:lstStyle/>
                    <a:p>
                      <a:pPr algn="l"/>
                      <a:r>
                        <a:rPr lang="en-GB" sz="1200" b="0" dirty="0"/>
                        <a:t>Energy needed </a:t>
                      </a:r>
                    </a:p>
                  </a:txBody>
                  <a:tcPr anchor="ctr">
                    <a:solidFill>
                      <a:schemeClr val="accent2">
                        <a:lumMod val="20000"/>
                        <a:lumOff val="80000"/>
                      </a:schemeClr>
                    </a:solidFill>
                  </a:tcPr>
                </a:tc>
                <a:tc>
                  <a:txBody>
                    <a:bodyPr/>
                    <a:lstStyle/>
                    <a:p>
                      <a:pPr algn="l"/>
                      <a:r>
                        <a:rPr lang="en-GB" sz="1200" b="1" i="1" dirty="0">
                          <a:solidFill>
                            <a:schemeClr val="tx1"/>
                          </a:solidFill>
                        </a:rPr>
                        <a:t>Joules (J)</a:t>
                      </a:r>
                    </a:p>
                  </a:txBody>
                  <a:tcPr anchor="ctr"/>
                </a:tc>
                <a:extLst>
                  <a:ext uri="{0D108BD9-81ED-4DB2-BD59-A6C34878D82A}">
                    <a16:rowId xmlns:a16="http://schemas.microsoft.com/office/drawing/2014/main" val="10001"/>
                  </a:ext>
                </a:extLst>
              </a:tr>
              <a:tr h="274320">
                <a:tc>
                  <a:txBody>
                    <a:bodyPr/>
                    <a:lstStyle/>
                    <a:p>
                      <a:pPr algn="l"/>
                      <a:r>
                        <a:rPr lang="en-GB" sz="1200" b="0" dirty="0"/>
                        <a:t>Specific latent heat</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Joule per kilogram (J/kg)</a:t>
                      </a:r>
                    </a:p>
                  </a:txBody>
                  <a:tcPr anchor="ctr"/>
                </a:tc>
                <a:extLst>
                  <a:ext uri="{0D108BD9-81ED-4DB2-BD59-A6C34878D82A}">
                    <a16:rowId xmlns:a16="http://schemas.microsoft.com/office/drawing/2014/main" val="10003"/>
                  </a:ext>
                </a:extLst>
              </a:tr>
              <a:tr h="274320">
                <a:tc>
                  <a:txBody>
                    <a:bodyPr/>
                    <a:lstStyle/>
                    <a:p>
                      <a:pPr algn="l"/>
                      <a:r>
                        <a:rPr lang="en-GB" sz="1200" b="0" dirty="0"/>
                        <a:t>Change in thermal energy</a:t>
                      </a:r>
                    </a:p>
                  </a:txBody>
                  <a:tcPr anchor="ctr">
                    <a:solidFill>
                      <a:schemeClr val="accent2">
                        <a:lumMod val="20000"/>
                        <a:lumOff val="80000"/>
                      </a:schemeClr>
                    </a:solidFill>
                  </a:tcPr>
                </a:tc>
                <a:tc>
                  <a:txBody>
                    <a:bodyPr/>
                    <a:lstStyle/>
                    <a:p>
                      <a:pPr algn="l"/>
                      <a:r>
                        <a:rPr lang="en-GB" sz="1200" b="1" i="1" dirty="0">
                          <a:solidFill>
                            <a:schemeClr val="tx1"/>
                          </a:solidFill>
                        </a:rPr>
                        <a:t>Joules (J)</a:t>
                      </a:r>
                    </a:p>
                  </a:txBody>
                  <a:tcPr anchor="ctr"/>
                </a:tc>
                <a:extLst>
                  <a:ext uri="{0D108BD9-81ED-4DB2-BD59-A6C34878D82A}">
                    <a16:rowId xmlns:a16="http://schemas.microsoft.com/office/drawing/2014/main" val="2814278795"/>
                  </a:ext>
                </a:extLst>
              </a:tr>
              <a:tr h="457200">
                <a:tc>
                  <a:txBody>
                    <a:bodyPr/>
                    <a:lstStyle/>
                    <a:p>
                      <a:pPr algn="l"/>
                      <a:r>
                        <a:rPr lang="en-GB" sz="1200" b="0" dirty="0"/>
                        <a:t>Specific heat capacity</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Joule per kilogram degrees Celsius (J/</a:t>
                      </a:r>
                      <a:r>
                        <a:rPr lang="en-GB" sz="1200" b="1" i="1" dirty="0" err="1">
                          <a:solidFill>
                            <a:schemeClr val="tx1"/>
                          </a:solidFill>
                        </a:rPr>
                        <a:t>kg</a:t>
                      </a:r>
                      <a:r>
                        <a:rPr lang="en-GB" sz="1200" b="1" i="1" baseline="0" dirty="0" err="1">
                          <a:solidFill>
                            <a:schemeClr val="tx1"/>
                          </a:solidFill>
                        </a:rPr>
                        <a:t>°C</a:t>
                      </a:r>
                      <a:r>
                        <a:rPr lang="en-GB" sz="1200" b="1" i="1" dirty="0">
                          <a:solidFill>
                            <a:schemeClr val="tx1"/>
                          </a:solidFill>
                        </a:rPr>
                        <a:t>)</a:t>
                      </a:r>
                    </a:p>
                  </a:txBody>
                  <a:tcPr anchor="ctr"/>
                </a:tc>
                <a:extLst>
                  <a:ext uri="{0D108BD9-81ED-4DB2-BD59-A6C34878D82A}">
                    <a16:rowId xmlns:a16="http://schemas.microsoft.com/office/drawing/2014/main" val="3766836807"/>
                  </a:ext>
                </a:extLst>
              </a:tr>
              <a:tr h="274320">
                <a:tc>
                  <a:txBody>
                    <a:bodyPr/>
                    <a:lstStyle/>
                    <a:p>
                      <a:pPr algn="l"/>
                      <a:r>
                        <a:rPr lang="en-GB" sz="1200" b="0" dirty="0"/>
                        <a:t>Temperature change </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Degrees Celsius (</a:t>
                      </a:r>
                      <a:r>
                        <a:rPr lang="en-GB" sz="1200" b="1" i="1" baseline="0" dirty="0">
                          <a:solidFill>
                            <a:schemeClr val="tx1"/>
                          </a:solidFill>
                        </a:rPr>
                        <a:t> °C)</a:t>
                      </a:r>
                      <a:endParaRPr lang="en-GB" sz="1200" b="1" i="1" dirty="0">
                        <a:solidFill>
                          <a:schemeClr val="tx1"/>
                        </a:solidFill>
                      </a:endParaRPr>
                    </a:p>
                  </a:txBody>
                  <a:tcPr anchor="ctr"/>
                </a:tc>
                <a:extLst>
                  <a:ext uri="{0D108BD9-81ED-4DB2-BD59-A6C34878D82A}">
                    <a16:rowId xmlns:a16="http://schemas.microsoft.com/office/drawing/2014/main" val="2310555995"/>
                  </a:ext>
                </a:extLst>
              </a:tr>
              <a:tr h="274320">
                <a:tc>
                  <a:txBody>
                    <a:bodyPr/>
                    <a:lstStyle/>
                    <a:p>
                      <a:pPr algn="l"/>
                      <a:r>
                        <a:rPr lang="en-GB" sz="1200" b="0" dirty="0"/>
                        <a:t>Pressure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err="1">
                          <a:solidFill>
                            <a:schemeClr val="tx1"/>
                          </a:solidFill>
                        </a:rPr>
                        <a:t>Pascals</a:t>
                      </a:r>
                      <a:r>
                        <a:rPr lang="en-GB" sz="1200" b="1" i="1" dirty="0">
                          <a:solidFill>
                            <a:schemeClr val="tx1"/>
                          </a:solidFill>
                        </a:rPr>
                        <a:t> (Pa)</a:t>
                      </a:r>
                    </a:p>
                  </a:txBody>
                  <a:tcPr anchor="ctr"/>
                </a:tc>
                <a:extLst>
                  <a:ext uri="{0D108BD9-81ED-4DB2-BD59-A6C34878D82A}">
                    <a16:rowId xmlns:a16="http://schemas.microsoft.com/office/drawing/2014/main" val="10009"/>
                  </a:ext>
                </a:extLst>
              </a:tr>
            </a:tbl>
          </a:graphicData>
        </a:graphic>
      </p:graphicFrame>
      <p:sp>
        <p:nvSpPr>
          <p:cNvPr id="31" name="Oval 30">
            <a:extLst>
              <a:ext uri="{FF2B5EF4-FFF2-40B4-BE49-F238E27FC236}">
                <a16:creationId xmlns:a16="http://schemas.microsoft.com/office/drawing/2014/main" id="{A747307F-380E-42BB-8EC7-AA8DD4DECE66}"/>
              </a:ext>
            </a:extLst>
          </p:cNvPr>
          <p:cNvSpPr/>
          <p:nvPr/>
        </p:nvSpPr>
        <p:spPr>
          <a:xfrm>
            <a:off x="162985" y="336399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2</a:t>
            </a:r>
          </a:p>
        </p:txBody>
      </p:sp>
      <p:sp>
        <p:nvSpPr>
          <p:cNvPr id="32" name="Oval 31">
            <a:extLst>
              <a:ext uri="{FF2B5EF4-FFF2-40B4-BE49-F238E27FC236}">
                <a16:creationId xmlns:a16="http://schemas.microsoft.com/office/drawing/2014/main" id="{A747307F-380E-42BB-8EC7-AA8DD4DECE66}"/>
              </a:ext>
            </a:extLst>
          </p:cNvPr>
          <p:cNvSpPr/>
          <p:nvPr/>
        </p:nvSpPr>
        <p:spPr>
          <a:xfrm>
            <a:off x="162985" y="4688684"/>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3</a:t>
            </a:r>
          </a:p>
        </p:txBody>
      </p:sp>
      <p:sp>
        <p:nvSpPr>
          <p:cNvPr id="34" name="Oval 33">
            <a:extLst>
              <a:ext uri="{FF2B5EF4-FFF2-40B4-BE49-F238E27FC236}">
                <a16:creationId xmlns:a16="http://schemas.microsoft.com/office/drawing/2014/main" id="{A747307F-380E-42BB-8EC7-AA8DD4DECE66}"/>
              </a:ext>
            </a:extLst>
          </p:cNvPr>
          <p:cNvSpPr/>
          <p:nvPr/>
        </p:nvSpPr>
        <p:spPr>
          <a:xfrm>
            <a:off x="3805489" y="4705617"/>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4</a:t>
            </a:r>
          </a:p>
        </p:txBody>
      </p:sp>
      <p:sp>
        <p:nvSpPr>
          <p:cNvPr id="35" name="Oval 34">
            <a:extLst>
              <a:ext uri="{FF2B5EF4-FFF2-40B4-BE49-F238E27FC236}">
                <a16:creationId xmlns:a16="http://schemas.microsoft.com/office/drawing/2014/main" id="{A747307F-380E-42BB-8EC7-AA8DD4DECE66}"/>
              </a:ext>
            </a:extLst>
          </p:cNvPr>
          <p:cNvSpPr/>
          <p:nvPr/>
        </p:nvSpPr>
        <p:spPr>
          <a:xfrm>
            <a:off x="8122387" y="4773810"/>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5</a:t>
            </a:r>
          </a:p>
        </p:txBody>
      </p:sp>
      <p:cxnSp>
        <p:nvCxnSpPr>
          <p:cNvPr id="37" name="Straight Connector 36"/>
          <p:cNvCxnSpPr/>
          <p:nvPr/>
        </p:nvCxnSpPr>
        <p:spPr>
          <a:xfrm>
            <a:off x="7890936" y="4612699"/>
            <a:ext cx="0" cy="494640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8176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54713" y="3502121"/>
            <a:ext cx="1745725" cy="923330"/>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INFECTION </a:t>
            </a:r>
            <a:r>
              <a:rPr lang="en-GB" sz="1800" b="1" dirty="0">
                <a:solidFill>
                  <a:schemeClr val="tx1"/>
                </a:solidFill>
                <a:ea typeface="Verdana" panose="020B0604030504040204" pitchFamily="34" charset="0"/>
                <a:cs typeface="Verdana" panose="020B0604030504040204" pitchFamily="34" charset="0"/>
              </a:rPr>
              <a:t>AND </a:t>
            </a:r>
            <a:r>
              <a:rPr lang="en-GB" sz="1800" b="1" dirty="0" smtClean="0">
                <a:solidFill>
                  <a:schemeClr val="tx1"/>
                </a:solidFill>
                <a:ea typeface="Verdana" panose="020B0604030504040204" pitchFamily="34" charset="0"/>
                <a:cs typeface="Verdana" panose="020B0604030504040204" pitchFamily="34" charset="0"/>
              </a:rPr>
              <a:t>RESPONSE</a:t>
            </a:r>
          </a:p>
          <a:p>
            <a:pPr algn="ctr"/>
            <a:r>
              <a:rPr lang="en-GB" sz="1800" b="1" dirty="0" smtClean="0">
                <a:solidFill>
                  <a:schemeClr val="tx1"/>
                </a:solidFill>
                <a:ea typeface="Verdana" panose="020B0604030504040204" pitchFamily="34" charset="0"/>
                <a:cs typeface="Verdana" panose="020B0604030504040204" pitchFamily="34" charset="0"/>
              </a:rPr>
              <a:t>Summer 2</a:t>
            </a:r>
            <a:endParaRPr lang="en-GB" sz="1800" dirty="0">
              <a:solidFill>
                <a:schemeClr val="tx1"/>
              </a:solidFill>
              <a:ea typeface="Verdana" panose="020B0604030504040204" pitchFamily="34" charset="0"/>
              <a:cs typeface="Verdana" panose="020B0604030504040204" pitchFamily="34" charset="0"/>
            </a:endParaRPr>
          </a:p>
        </p:txBody>
      </p:sp>
      <p:sp>
        <p:nvSpPr>
          <p:cNvPr id="276" name="Rectangle 275"/>
          <p:cNvSpPr/>
          <p:nvPr/>
        </p:nvSpPr>
        <p:spPr>
          <a:xfrm>
            <a:off x="7507563" y="3292767"/>
            <a:ext cx="2482361" cy="369332"/>
          </a:xfrm>
          <a:prstGeom prst="rect">
            <a:avLst/>
          </a:prstGeom>
          <a:solidFill>
            <a:srgbClr val="00B0F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800" b="1" dirty="0" smtClean="0">
                <a:solidFill>
                  <a:schemeClr val="tx1"/>
                </a:solidFill>
                <a:ea typeface="Verdana" panose="020B0604030504040204" pitchFamily="34" charset="0"/>
                <a:cs typeface="Verdana" panose="020B0604030504040204" pitchFamily="34" charset="0"/>
              </a:rPr>
              <a:t>3) Vaccination</a:t>
            </a:r>
            <a:endParaRPr lang="en-GB" sz="1800" dirty="0">
              <a:solidFill>
                <a:schemeClr val="tx1"/>
              </a:solidFill>
              <a:ea typeface="Verdana" panose="020B0604030504040204" pitchFamily="34" charset="0"/>
              <a:cs typeface="Verdana" panose="020B0604030504040204" pitchFamily="34" charset="0"/>
            </a:endParaRPr>
          </a:p>
        </p:txBody>
      </p:sp>
      <p:sp>
        <p:nvSpPr>
          <p:cNvPr id="127" name="Rectangle 126"/>
          <p:cNvSpPr/>
          <p:nvPr/>
        </p:nvSpPr>
        <p:spPr>
          <a:xfrm>
            <a:off x="10039278" y="2804732"/>
            <a:ext cx="2484891" cy="85567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Used to immunise a large proportion of the population to prevent the spread of a pathogen</a:t>
            </a:r>
          </a:p>
        </p:txBody>
      </p:sp>
      <p:graphicFrame>
        <p:nvGraphicFramePr>
          <p:cNvPr id="360" name="Table 359"/>
          <p:cNvGraphicFramePr>
            <a:graphicFrameLocks noGrp="1"/>
          </p:cNvGraphicFramePr>
          <p:nvPr>
            <p:extLst/>
          </p:nvPr>
        </p:nvGraphicFramePr>
        <p:xfrm>
          <a:off x="7428855" y="3746294"/>
          <a:ext cx="5240225" cy="1409635"/>
        </p:xfrm>
        <a:graphic>
          <a:graphicData uri="http://schemas.openxmlformats.org/drawingml/2006/table">
            <a:tbl>
              <a:tblPr firstRow="1" bandRow="1">
                <a:tableStyleId>{5940675A-B579-460E-94D1-54222C63F5DA}</a:tableStyleId>
              </a:tblPr>
              <a:tblGrid>
                <a:gridCol w="357479">
                  <a:extLst>
                    <a:ext uri="{9D8B030D-6E8A-4147-A177-3AD203B41FA5}">
                      <a16:colId xmlns:a16="http://schemas.microsoft.com/office/drawing/2014/main" val="20000"/>
                    </a:ext>
                  </a:extLst>
                </a:gridCol>
                <a:gridCol w="1077410">
                  <a:extLst>
                    <a:ext uri="{9D8B030D-6E8A-4147-A177-3AD203B41FA5}">
                      <a16:colId xmlns:a16="http://schemas.microsoft.com/office/drawing/2014/main" val="20001"/>
                    </a:ext>
                  </a:extLst>
                </a:gridCol>
                <a:gridCol w="978274">
                  <a:extLst>
                    <a:ext uri="{9D8B030D-6E8A-4147-A177-3AD203B41FA5}">
                      <a16:colId xmlns:a16="http://schemas.microsoft.com/office/drawing/2014/main" val="20002"/>
                    </a:ext>
                  </a:extLst>
                </a:gridCol>
                <a:gridCol w="2827062">
                  <a:extLst>
                    <a:ext uri="{9D8B030D-6E8A-4147-A177-3AD203B41FA5}">
                      <a16:colId xmlns:a16="http://schemas.microsoft.com/office/drawing/2014/main" val="20003"/>
                    </a:ext>
                  </a:extLst>
                </a:gridCol>
              </a:tblGrid>
              <a:tr h="769555">
                <a:tc rowSpan="2">
                  <a:txBody>
                    <a:bodyPr/>
                    <a:lstStyle/>
                    <a:p>
                      <a:pPr algn="ctr"/>
                      <a:r>
                        <a:rPr lang="en-GB" sz="1200" b="1" dirty="0"/>
                        <a:t>Vaccination</a:t>
                      </a:r>
                    </a:p>
                  </a:txBody>
                  <a:tcPr vert="vert270" anchor="ctr">
                    <a:solidFill>
                      <a:srgbClr val="00B0F0"/>
                    </a:solidFill>
                  </a:tcPr>
                </a:tc>
                <a:tc rowSpan="2">
                  <a:txBody>
                    <a:bodyPr/>
                    <a:lstStyle/>
                    <a:p>
                      <a:pPr algn="ctr"/>
                      <a:r>
                        <a:rPr lang="en-GB" sz="1200" b="1" i="1" baseline="0" dirty="0">
                          <a:solidFill>
                            <a:srgbClr val="00B0F0"/>
                          </a:solidFill>
                        </a:rPr>
                        <a:t>Small amount of dead or inactive form of the pathogen</a:t>
                      </a:r>
                      <a:endParaRPr lang="en-GB" sz="1200" b="1" i="1" dirty="0">
                        <a:solidFill>
                          <a:srgbClr val="00B0F0"/>
                        </a:solidFill>
                      </a:endParaRPr>
                    </a:p>
                  </a:txBody>
                  <a:tcPr anchor="ctr"/>
                </a:tc>
                <a:tc>
                  <a:txBody>
                    <a:bodyPr/>
                    <a:lstStyle/>
                    <a:p>
                      <a:pPr algn="ctr"/>
                      <a:r>
                        <a:rPr lang="en-GB" sz="1200" b="1" i="1" dirty="0">
                          <a:solidFill>
                            <a:srgbClr val="00B0F0"/>
                          </a:solidFill>
                        </a:rPr>
                        <a:t>1</a:t>
                      </a:r>
                      <a:r>
                        <a:rPr lang="en-GB" sz="1200" b="1" i="1" baseline="30000" dirty="0">
                          <a:solidFill>
                            <a:srgbClr val="00B0F0"/>
                          </a:solidFill>
                        </a:rPr>
                        <a:t>st</a:t>
                      </a:r>
                      <a:r>
                        <a:rPr lang="en-GB" sz="1200" b="1" i="1" dirty="0">
                          <a:solidFill>
                            <a:srgbClr val="00B0F0"/>
                          </a:solidFill>
                        </a:rPr>
                        <a:t> infection</a:t>
                      </a:r>
                      <a:r>
                        <a:rPr lang="en-GB" sz="1200" b="1" i="1" baseline="0" dirty="0">
                          <a:solidFill>
                            <a:srgbClr val="00B0F0"/>
                          </a:solidFill>
                        </a:rPr>
                        <a:t> by pathogen</a:t>
                      </a:r>
                      <a:endParaRPr lang="en-GB" sz="1200" b="1" i="1" dirty="0">
                        <a:solidFill>
                          <a:srgbClr val="00B0F0"/>
                        </a:solidFill>
                      </a:endParaRPr>
                    </a:p>
                  </a:txBody>
                  <a:tcPr anchor="ctr"/>
                </a:tc>
                <a:tc>
                  <a:txBody>
                    <a:bodyPr/>
                    <a:lstStyle/>
                    <a:p>
                      <a:pPr algn="l"/>
                      <a:r>
                        <a:rPr lang="en-GB" sz="1200" dirty="0"/>
                        <a:t>White</a:t>
                      </a:r>
                      <a:r>
                        <a:rPr lang="en-GB" sz="1200" baseline="0" dirty="0"/>
                        <a:t> blood cells detect pathogens in the vaccine. Antibodies are released into the blood. </a:t>
                      </a:r>
                      <a:endParaRPr lang="en-GB" sz="1200" dirty="0"/>
                    </a:p>
                  </a:txBody>
                  <a:tcPr anchor="ctr"/>
                </a:tc>
                <a:extLst>
                  <a:ext uri="{0D108BD9-81ED-4DB2-BD59-A6C34878D82A}">
                    <a16:rowId xmlns:a16="http://schemas.microsoft.com/office/drawing/2014/main" val="10000"/>
                  </a:ext>
                </a:extLst>
              </a:tr>
              <a:tr h="505929">
                <a:tc vMerge="1">
                  <a:txBody>
                    <a:bodyPr/>
                    <a:lstStyle/>
                    <a:p>
                      <a:pPr algn="ctr"/>
                      <a:endParaRPr lang="en-GB" sz="1200" b="1"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a:solidFill>
                            <a:srgbClr val="00B0F0"/>
                          </a:solidFill>
                        </a:rPr>
                        <a:t>Re-infection by the</a:t>
                      </a:r>
                      <a:r>
                        <a:rPr lang="en-GB" sz="1200" b="1" i="1" baseline="0" dirty="0">
                          <a:solidFill>
                            <a:srgbClr val="00B0F0"/>
                          </a:solidFill>
                        </a:rPr>
                        <a:t> same pathogen</a:t>
                      </a:r>
                      <a:endParaRPr lang="en-GB" sz="1200" b="1" i="1" dirty="0">
                        <a:solidFill>
                          <a:srgbClr val="00B0F0"/>
                        </a:solidFill>
                      </a:endParaRPr>
                    </a:p>
                  </a:txBody>
                  <a:tcPr anchor="ctr"/>
                </a:tc>
                <a:tc>
                  <a:txBody>
                    <a:bodyPr/>
                    <a:lstStyle/>
                    <a:p>
                      <a:pPr algn="l"/>
                      <a:r>
                        <a:rPr lang="en-GB" sz="1200" dirty="0"/>
                        <a:t>White blood</a:t>
                      </a:r>
                      <a:r>
                        <a:rPr lang="en-GB" sz="1200" baseline="0" dirty="0"/>
                        <a:t> cells detect pathogens. Antibodies are made much faster and in larger amounts. </a:t>
                      </a:r>
                      <a:endParaRPr lang="en-GB" sz="1200" dirty="0"/>
                    </a:p>
                  </a:txBody>
                  <a:tcPr anchor="ctr"/>
                </a:tc>
                <a:extLst>
                  <a:ext uri="{0D108BD9-81ED-4DB2-BD59-A6C34878D82A}">
                    <a16:rowId xmlns:a16="http://schemas.microsoft.com/office/drawing/2014/main" val="10001"/>
                  </a:ext>
                </a:extLst>
              </a:tr>
            </a:tbl>
          </a:graphicData>
        </a:graphic>
      </p:graphicFrame>
      <p:sp>
        <p:nvSpPr>
          <p:cNvPr id="369" name="Rectangle 368"/>
          <p:cNvSpPr/>
          <p:nvPr/>
        </p:nvSpPr>
        <p:spPr>
          <a:xfrm rot="4339">
            <a:off x="6172472" y="119963"/>
            <a:ext cx="2954161" cy="369332"/>
          </a:xfrm>
          <a:prstGeom prst="rect">
            <a:avLst/>
          </a:prstGeom>
          <a:solidFill>
            <a:srgbClr val="00B05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2) Antibiotics </a:t>
            </a:r>
            <a:r>
              <a:rPr lang="en-GB" sz="1800" b="1" dirty="0">
                <a:solidFill>
                  <a:schemeClr val="tx1"/>
                </a:solidFill>
                <a:ea typeface="Verdana" panose="020B0604030504040204" pitchFamily="34" charset="0"/>
                <a:cs typeface="Verdana" panose="020B0604030504040204" pitchFamily="34" charset="0"/>
              </a:rPr>
              <a:t>and painkillers</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377" name="Table 376"/>
          <p:cNvGraphicFramePr>
            <a:graphicFrameLocks noGrp="1"/>
          </p:cNvGraphicFramePr>
          <p:nvPr>
            <p:extLst>
              <p:ext uri="{D42A27DB-BD31-4B8C-83A1-F6EECF244321}">
                <p14:modId xmlns:p14="http://schemas.microsoft.com/office/powerpoint/2010/main" val="3901809002"/>
              </p:ext>
            </p:extLst>
          </p:nvPr>
        </p:nvGraphicFramePr>
        <p:xfrm>
          <a:off x="6382303" y="619914"/>
          <a:ext cx="4185397" cy="1882479"/>
        </p:xfrm>
        <a:graphic>
          <a:graphicData uri="http://schemas.openxmlformats.org/drawingml/2006/table">
            <a:tbl>
              <a:tblPr firstRow="1" bandRow="1">
                <a:tableStyleId>{5940675A-B579-460E-94D1-54222C63F5DA}</a:tableStyleId>
              </a:tblPr>
              <a:tblGrid>
                <a:gridCol w="965431">
                  <a:extLst>
                    <a:ext uri="{9D8B030D-6E8A-4147-A177-3AD203B41FA5}">
                      <a16:colId xmlns:a16="http://schemas.microsoft.com/office/drawing/2014/main" val="20000"/>
                    </a:ext>
                  </a:extLst>
                </a:gridCol>
                <a:gridCol w="1070194">
                  <a:extLst>
                    <a:ext uri="{9D8B030D-6E8A-4147-A177-3AD203B41FA5}">
                      <a16:colId xmlns:a16="http://schemas.microsoft.com/office/drawing/2014/main" val="20001"/>
                    </a:ext>
                  </a:extLst>
                </a:gridCol>
                <a:gridCol w="2149772">
                  <a:extLst>
                    <a:ext uri="{9D8B030D-6E8A-4147-A177-3AD203B41FA5}">
                      <a16:colId xmlns:a16="http://schemas.microsoft.com/office/drawing/2014/main" val="20002"/>
                    </a:ext>
                  </a:extLst>
                </a:gridCol>
              </a:tblGrid>
              <a:tr h="994087">
                <a:tc>
                  <a:txBody>
                    <a:bodyPr/>
                    <a:lstStyle/>
                    <a:p>
                      <a:pPr algn="ctr"/>
                      <a:r>
                        <a:rPr lang="en-GB" sz="1200" b="1" dirty="0"/>
                        <a:t>A</a:t>
                      </a:r>
                      <a:r>
                        <a:rPr lang="en-GB" sz="1200" b="1" dirty="0" smtClean="0"/>
                        <a:t>ntibiotics</a:t>
                      </a:r>
                      <a:endParaRPr lang="en-GB" sz="1200" b="1" dirty="0"/>
                    </a:p>
                  </a:txBody>
                  <a:tcPr anchor="ctr">
                    <a:solidFill>
                      <a:srgbClr val="00B050"/>
                    </a:solidFill>
                  </a:tcPr>
                </a:tc>
                <a:tc>
                  <a:txBody>
                    <a:bodyPr/>
                    <a:lstStyle/>
                    <a:p>
                      <a:pPr algn="ctr"/>
                      <a:r>
                        <a:rPr lang="en-GB" sz="1200" b="1" i="1" baseline="0" dirty="0">
                          <a:solidFill>
                            <a:schemeClr val="tx1"/>
                          </a:solidFill>
                        </a:rPr>
                        <a:t>e.g. penicillin</a:t>
                      </a:r>
                      <a:endParaRPr lang="en-GB" sz="1200" b="1" i="1" dirty="0">
                        <a:solidFill>
                          <a:schemeClr val="tx1"/>
                        </a:solidFill>
                      </a:endParaRPr>
                    </a:p>
                  </a:txBody>
                  <a:tcPr anchor="ctr"/>
                </a:tc>
                <a:tc>
                  <a:txBody>
                    <a:bodyPr/>
                    <a:lstStyle/>
                    <a:p>
                      <a:pPr algn="l"/>
                      <a:r>
                        <a:rPr lang="en-GB" sz="1200" dirty="0"/>
                        <a:t>Kill </a:t>
                      </a:r>
                      <a:r>
                        <a:rPr lang="en-GB" sz="1200" baseline="0" dirty="0"/>
                        <a:t>infective bacteria inside the body. Specific bacterial infections require specific antibiotics.</a:t>
                      </a:r>
                      <a:endParaRPr lang="en-GB" sz="1200" dirty="0"/>
                    </a:p>
                  </a:txBody>
                  <a:tcPr anchor="ctr"/>
                </a:tc>
                <a:extLst>
                  <a:ext uri="{0D108BD9-81ED-4DB2-BD59-A6C34878D82A}">
                    <a16:rowId xmlns:a16="http://schemas.microsoft.com/office/drawing/2014/main" val="10000"/>
                  </a:ext>
                </a:extLst>
              </a:tr>
              <a:tr h="888392">
                <a:tc>
                  <a:txBody>
                    <a:bodyPr/>
                    <a:lstStyle/>
                    <a:p>
                      <a:pPr algn="ctr"/>
                      <a:r>
                        <a:rPr lang="en-GB" sz="1200" b="1" dirty="0"/>
                        <a:t>Painkillers</a:t>
                      </a:r>
                      <a:r>
                        <a:rPr lang="en-GB" sz="1200" b="1" baseline="0" dirty="0"/>
                        <a:t> and other medicines</a:t>
                      </a:r>
                      <a:endParaRPr lang="en-GB" sz="1200" b="1" dirty="0"/>
                    </a:p>
                  </a:txBody>
                  <a:tcPr anchor="ctr">
                    <a:solidFill>
                      <a:srgbClr val="00B050"/>
                    </a:solidFill>
                  </a:tcPr>
                </a:tc>
                <a:tc>
                  <a:txBody>
                    <a:bodyPr/>
                    <a:lstStyle/>
                    <a:p>
                      <a:pPr algn="ctr"/>
                      <a:r>
                        <a:rPr lang="en-GB" sz="1200" b="1" i="1" dirty="0">
                          <a:solidFill>
                            <a:schemeClr val="tx1"/>
                          </a:solidFill>
                        </a:rPr>
                        <a:t>e.g.</a:t>
                      </a:r>
                      <a:r>
                        <a:rPr lang="en-GB" sz="1200" b="1" i="1" baseline="0" dirty="0">
                          <a:solidFill>
                            <a:schemeClr val="tx1"/>
                          </a:solidFill>
                        </a:rPr>
                        <a:t> aspirin, paracetamol, ibuprofen</a:t>
                      </a:r>
                      <a:endParaRPr lang="en-GB" sz="1200" b="1" i="1" dirty="0">
                        <a:solidFill>
                          <a:schemeClr val="tx1"/>
                        </a:solidFill>
                      </a:endParaRPr>
                    </a:p>
                  </a:txBody>
                  <a:tcPr anchor="ctr"/>
                </a:tc>
                <a:tc>
                  <a:txBody>
                    <a:bodyPr/>
                    <a:lstStyle/>
                    <a:p>
                      <a:pPr algn="l"/>
                      <a:r>
                        <a:rPr lang="en-GB" sz="1200" dirty="0"/>
                        <a:t>Drugs</a:t>
                      </a:r>
                      <a:r>
                        <a:rPr lang="en-GB" sz="1200" baseline="0" dirty="0"/>
                        <a:t> that are used to treat the symptoms of a disease. They do not kill </a:t>
                      </a:r>
                      <a:r>
                        <a:rPr lang="en-GB" sz="1200" baseline="0" dirty="0" smtClean="0"/>
                        <a:t>pathogens.</a:t>
                      </a:r>
                      <a:endParaRPr lang="en-GB" sz="1200" dirty="0"/>
                    </a:p>
                  </a:txBody>
                  <a:tcPr anchor="ctr"/>
                </a:tc>
                <a:extLst>
                  <a:ext uri="{0D108BD9-81ED-4DB2-BD59-A6C34878D82A}">
                    <a16:rowId xmlns:a16="http://schemas.microsoft.com/office/drawing/2014/main" val="10001"/>
                  </a:ext>
                </a:extLst>
              </a:tr>
            </a:tbl>
          </a:graphicData>
        </a:graphic>
      </p:graphicFrame>
      <p:sp>
        <p:nvSpPr>
          <p:cNvPr id="398" name="Rectangle 397"/>
          <p:cNvSpPr/>
          <p:nvPr/>
        </p:nvSpPr>
        <p:spPr>
          <a:xfrm>
            <a:off x="10650974" y="681596"/>
            <a:ext cx="1945065" cy="8469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Antibiotics cannot be use to treat viral pathogens</a:t>
            </a:r>
            <a:endParaRPr lang="en-GB" sz="1200" b="1" dirty="0">
              <a:solidFill>
                <a:schemeClr val="tx1"/>
              </a:solidFill>
            </a:endParaRPr>
          </a:p>
        </p:txBody>
      </p:sp>
      <p:sp>
        <p:nvSpPr>
          <p:cNvPr id="403" name="Rectangle 402"/>
          <p:cNvSpPr/>
          <p:nvPr/>
        </p:nvSpPr>
        <p:spPr>
          <a:xfrm>
            <a:off x="10686908" y="1611439"/>
            <a:ext cx="2009179" cy="905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It is difficult to develop drugs to kill viruses without harming body tissues because viruses live and reproduce inside cells</a:t>
            </a:r>
            <a:endParaRPr lang="en-GB" sz="1200" b="1" dirty="0">
              <a:solidFill>
                <a:schemeClr val="tx1"/>
              </a:solidFill>
            </a:endParaRPr>
          </a:p>
        </p:txBody>
      </p:sp>
      <p:sp>
        <p:nvSpPr>
          <p:cNvPr id="411" name="Rectangle 410"/>
          <p:cNvSpPr/>
          <p:nvPr/>
        </p:nvSpPr>
        <p:spPr>
          <a:xfrm>
            <a:off x="9180428" y="76361"/>
            <a:ext cx="3353677" cy="386191"/>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Antibiotics have greatly reduced deaths from infectious bacterial disease</a:t>
            </a:r>
          </a:p>
        </p:txBody>
      </p:sp>
      <p:sp>
        <p:nvSpPr>
          <p:cNvPr id="191" name="Rectangle 190"/>
          <p:cNvSpPr/>
          <p:nvPr/>
        </p:nvSpPr>
        <p:spPr>
          <a:xfrm rot="4339">
            <a:off x="87045" y="55489"/>
            <a:ext cx="2340960" cy="646331"/>
          </a:xfrm>
          <a:prstGeom prst="rect">
            <a:avLst/>
          </a:prstGeom>
          <a:solidFill>
            <a:srgbClr val="FFC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1) Discovery </a:t>
            </a:r>
            <a:r>
              <a:rPr lang="en-GB" sz="1800" b="1" dirty="0">
                <a:solidFill>
                  <a:schemeClr val="tx1"/>
                </a:solidFill>
                <a:ea typeface="Verdana" panose="020B0604030504040204" pitchFamily="34" charset="0"/>
                <a:cs typeface="Verdana" panose="020B0604030504040204" pitchFamily="34" charset="0"/>
              </a:rPr>
              <a:t>and drug development</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196" name="Table 195"/>
          <p:cNvGraphicFramePr>
            <a:graphicFrameLocks noGrp="1"/>
          </p:cNvGraphicFramePr>
          <p:nvPr>
            <p:extLst>
              <p:ext uri="{D42A27DB-BD31-4B8C-83A1-F6EECF244321}">
                <p14:modId xmlns:p14="http://schemas.microsoft.com/office/powerpoint/2010/main" val="2533715759"/>
              </p:ext>
            </p:extLst>
          </p:nvPr>
        </p:nvGraphicFramePr>
        <p:xfrm>
          <a:off x="141850" y="756500"/>
          <a:ext cx="4526873" cy="2726810"/>
        </p:xfrm>
        <a:graphic>
          <a:graphicData uri="http://schemas.openxmlformats.org/drawingml/2006/table">
            <a:tbl>
              <a:tblPr firstRow="1" bandRow="1">
                <a:tableStyleId>{5940675A-B579-460E-94D1-54222C63F5DA}</a:tableStyleId>
              </a:tblPr>
              <a:tblGrid>
                <a:gridCol w="1567543">
                  <a:extLst>
                    <a:ext uri="{9D8B030D-6E8A-4147-A177-3AD203B41FA5}">
                      <a16:colId xmlns:a16="http://schemas.microsoft.com/office/drawing/2014/main" val="20000"/>
                    </a:ext>
                  </a:extLst>
                </a:gridCol>
                <a:gridCol w="1467247">
                  <a:extLst>
                    <a:ext uri="{9D8B030D-6E8A-4147-A177-3AD203B41FA5}">
                      <a16:colId xmlns:a16="http://schemas.microsoft.com/office/drawing/2014/main" val="20001"/>
                    </a:ext>
                  </a:extLst>
                </a:gridCol>
                <a:gridCol w="1492083">
                  <a:extLst>
                    <a:ext uri="{9D8B030D-6E8A-4147-A177-3AD203B41FA5}">
                      <a16:colId xmlns:a16="http://schemas.microsoft.com/office/drawing/2014/main" val="20002"/>
                    </a:ext>
                  </a:extLst>
                </a:gridCol>
              </a:tblGrid>
              <a:tr h="450799">
                <a:tc gridSpan="3">
                  <a:txBody>
                    <a:bodyPr/>
                    <a:lstStyle/>
                    <a:p>
                      <a:pPr algn="ctr"/>
                      <a:r>
                        <a:rPr lang="en-GB" sz="1200" b="1" i="0" dirty="0">
                          <a:solidFill>
                            <a:schemeClr val="tx1"/>
                          </a:solidFill>
                        </a:rPr>
                        <a:t>Traditionally</a:t>
                      </a:r>
                      <a:r>
                        <a:rPr lang="en-GB" sz="1200" b="1" i="0" baseline="0" dirty="0">
                          <a:solidFill>
                            <a:schemeClr val="tx1"/>
                          </a:solidFill>
                        </a:rPr>
                        <a:t> drugs were extracted from plants and microorganisms</a:t>
                      </a:r>
                      <a:endParaRPr lang="en-GB" sz="1200" b="1" i="0" dirty="0">
                        <a:solidFill>
                          <a:schemeClr val="tx1"/>
                        </a:solidFill>
                      </a:endParaRPr>
                    </a:p>
                  </a:txBody>
                  <a:tcPr anchor="ctr">
                    <a:solidFill>
                      <a:srgbClr val="FFC000"/>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270479">
                <a:tc>
                  <a:txBody>
                    <a:bodyPr/>
                    <a:lstStyle/>
                    <a:p>
                      <a:pPr algn="ctr"/>
                      <a:r>
                        <a:rPr lang="en-GB" sz="1200" b="1" i="1" dirty="0">
                          <a:solidFill>
                            <a:srgbClr val="3366FF"/>
                          </a:solidFill>
                        </a:rPr>
                        <a:t>Digitalis</a:t>
                      </a:r>
                    </a:p>
                  </a:txBody>
                  <a:tcPr anchor="ctr"/>
                </a:tc>
                <a:tc>
                  <a:txBody>
                    <a:bodyPr/>
                    <a:lstStyle/>
                    <a:p>
                      <a:pPr algn="ctr"/>
                      <a:r>
                        <a:rPr lang="en-GB" sz="1200" b="1" i="1" dirty="0">
                          <a:solidFill>
                            <a:srgbClr val="3366FF"/>
                          </a:solidFill>
                        </a:rPr>
                        <a:t>Aspirin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a:solidFill>
                            <a:srgbClr val="3366FF"/>
                          </a:solidFill>
                        </a:rPr>
                        <a:t>Penicillin</a:t>
                      </a:r>
                    </a:p>
                  </a:txBody>
                  <a:tcPr anchor="ctr"/>
                </a:tc>
                <a:extLst>
                  <a:ext uri="{0D108BD9-81ED-4DB2-BD59-A6C34878D82A}">
                    <a16:rowId xmlns:a16="http://schemas.microsoft.com/office/drawing/2014/main" val="10001"/>
                  </a:ext>
                </a:extLst>
              </a:tr>
              <a:tr h="1172077">
                <a:tc>
                  <a:txBody>
                    <a:bodyPr/>
                    <a:lstStyle/>
                    <a:p>
                      <a:pPr marL="0" indent="0">
                        <a:buFont typeface="Arial" charset="0"/>
                        <a:buNone/>
                      </a:pPr>
                      <a:r>
                        <a:rPr lang="en-GB" sz="1200" dirty="0"/>
                        <a:t>Extracted from foxglove plants and</a:t>
                      </a:r>
                      <a:r>
                        <a:rPr lang="en-GB" sz="1200" baseline="0" dirty="0"/>
                        <a:t> used as a heart drug</a:t>
                      </a:r>
                      <a:endParaRPr lang="en-GB" sz="1200" dirty="0"/>
                    </a:p>
                  </a:txBody>
                  <a:tcPr anchor="ctr"/>
                </a:tc>
                <a:tc>
                  <a:txBody>
                    <a:bodyPr/>
                    <a:lstStyle/>
                    <a:p>
                      <a:pPr marL="0" indent="0">
                        <a:buFont typeface="Arial" charset="0"/>
                        <a:buNone/>
                      </a:pPr>
                      <a:r>
                        <a:rPr lang="en-GB" sz="1200" dirty="0"/>
                        <a:t>A painkiller and</a:t>
                      </a:r>
                      <a:r>
                        <a:rPr lang="en-GB" sz="1200" baseline="0" dirty="0"/>
                        <a:t> anti-inflammatory that was first found in willow bark</a:t>
                      </a:r>
                      <a:endParaRPr lang="en-GB" sz="1200" dirty="0"/>
                    </a:p>
                  </a:txBody>
                  <a:tcPr anchor="ctr"/>
                </a:tc>
                <a:tc>
                  <a:txBody>
                    <a:bodyPr/>
                    <a:lstStyle/>
                    <a:p>
                      <a:pPr marL="0" indent="0">
                        <a:buFont typeface="Arial" charset="0"/>
                        <a:buNone/>
                      </a:pPr>
                      <a:r>
                        <a:rPr lang="en-GB" sz="1200" dirty="0"/>
                        <a:t>Discovered by Alexander Fleming</a:t>
                      </a:r>
                      <a:r>
                        <a:rPr lang="en-GB" sz="1200" baseline="0" dirty="0"/>
                        <a:t> from the </a:t>
                      </a:r>
                      <a:r>
                        <a:rPr lang="en-GB" sz="1200" i="1" baseline="0" dirty="0"/>
                        <a:t>Penicillium</a:t>
                      </a:r>
                      <a:r>
                        <a:rPr lang="en-GB" sz="1200" baseline="0" dirty="0"/>
                        <a:t> mould and used as an antibiotic</a:t>
                      </a:r>
                      <a:endParaRPr lang="en-GB" sz="1200" dirty="0"/>
                    </a:p>
                  </a:txBody>
                  <a:tcPr anchor="ctr"/>
                </a:tc>
                <a:extLst>
                  <a:ext uri="{0D108BD9-81ED-4DB2-BD59-A6C34878D82A}">
                    <a16:rowId xmlns:a16="http://schemas.microsoft.com/office/drawing/2014/main" val="10002"/>
                  </a:ext>
                </a:extLst>
              </a:tr>
              <a:tr h="829614">
                <a:tc>
                  <a:txBody>
                    <a:bodyPr/>
                    <a:lstStyle/>
                    <a:p>
                      <a:pPr marL="0" indent="0">
                        <a:buFont typeface="Arial" charset="0"/>
                        <a:buNone/>
                      </a:pPr>
                      <a:endParaRPr lang="en-GB" sz="1200" dirty="0"/>
                    </a:p>
                  </a:txBody>
                  <a:tcPr anchor="ctr"/>
                </a:tc>
                <a:tc>
                  <a:txBody>
                    <a:bodyPr/>
                    <a:lstStyle/>
                    <a:p>
                      <a:pPr marL="0" indent="0">
                        <a:buFont typeface="Arial" charset="0"/>
                        <a:buNone/>
                      </a:pPr>
                      <a:endParaRPr lang="en-GB" sz="1200" dirty="0"/>
                    </a:p>
                  </a:txBody>
                  <a:tcPr anchor="ctr"/>
                </a:tc>
                <a:tc>
                  <a:txBody>
                    <a:bodyPr/>
                    <a:lstStyle/>
                    <a:p>
                      <a:pPr marL="0" indent="0">
                        <a:buFont typeface="Arial" charset="0"/>
                        <a:buNone/>
                      </a:pPr>
                      <a:endParaRPr lang="en-GB" sz="1200" dirty="0"/>
                    </a:p>
                  </a:txBody>
                  <a:tcPr anchor="ctr"/>
                </a:tc>
                <a:extLst>
                  <a:ext uri="{0D108BD9-81ED-4DB2-BD59-A6C34878D82A}">
                    <a16:rowId xmlns:a16="http://schemas.microsoft.com/office/drawing/2014/main" val="10003"/>
                  </a:ext>
                </a:extLst>
              </a:tr>
            </a:tbl>
          </a:graphicData>
        </a:graphic>
      </p:graphicFrame>
      <p:pic>
        <p:nvPicPr>
          <p:cNvPr id="209" name="Picture 208" descr="foxtails.jpg"/>
          <p:cNvPicPr>
            <a:picLocks noChangeAspect="1"/>
          </p:cNvPicPr>
          <p:nvPr/>
        </p:nvPicPr>
        <p:blipFill>
          <a:blip r:embed="rId2" cstate="print"/>
          <a:stretch>
            <a:fillRect/>
          </a:stretch>
        </p:blipFill>
        <p:spPr>
          <a:xfrm>
            <a:off x="315516" y="2740834"/>
            <a:ext cx="1004316" cy="652805"/>
          </a:xfrm>
          <a:prstGeom prst="rect">
            <a:avLst/>
          </a:prstGeom>
        </p:spPr>
      </p:pic>
      <p:pic>
        <p:nvPicPr>
          <p:cNvPr id="210" name="Picture 209" descr="ThinkstockPhotos-620711436willow.jpg"/>
          <p:cNvPicPr>
            <a:picLocks noChangeAspect="1"/>
          </p:cNvPicPr>
          <p:nvPr/>
        </p:nvPicPr>
        <p:blipFill>
          <a:blip r:embed="rId3" cstate="print"/>
          <a:stretch>
            <a:fillRect/>
          </a:stretch>
        </p:blipFill>
        <p:spPr>
          <a:xfrm>
            <a:off x="1968101" y="2711124"/>
            <a:ext cx="961247" cy="657695"/>
          </a:xfrm>
          <a:prstGeom prst="rect">
            <a:avLst/>
          </a:prstGeom>
          <a:ln>
            <a:solidFill>
              <a:schemeClr val="accent6">
                <a:lumMod val="75000"/>
              </a:schemeClr>
            </a:solidFill>
          </a:ln>
        </p:spPr>
      </p:pic>
      <p:pic>
        <p:nvPicPr>
          <p:cNvPr id="211" name="Picture 210" descr="ThinkstockPhotos-468440696penicillin.jpg"/>
          <p:cNvPicPr>
            <a:picLocks noChangeAspect="1"/>
          </p:cNvPicPr>
          <p:nvPr/>
        </p:nvPicPr>
        <p:blipFill>
          <a:blip r:embed="rId4" cstate="print"/>
          <a:stretch>
            <a:fillRect/>
          </a:stretch>
        </p:blipFill>
        <p:spPr>
          <a:xfrm>
            <a:off x="3453819" y="2730619"/>
            <a:ext cx="990419" cy="678123"/>
          </a:xfrm>
          <a:prstGeom prst="rect">
            <a:avLst/>
          </a:prstGeom>
          <a:ln>
            <a:solidFill>
              <a:schemeClr val="accent6">
                <a:lumMod val="75000"/>
              </a:schemeClr>
            </a:solidFill>
          </a:ln>
        </p:spPr>
      </p:pic>
      <p:sp>
        <p:nvSpPr>
          <p:cNvPr id="216" name="Rectangle 215"/>
          <p:cNvSpPr/>
          <p:nvPr/>
        </p:nvSpPr>
        <p:spPr>
          <a:xfrm>
            <a:off x="2504049" y="76362"/>
            <a:ext cx="2668855" cy="5967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Most new drugs are synthesised by chemists in the pharmaceutical industry. </a:t>
            </a:r>
            <a:endParaRPr lang="en-GB" sz="1200" b="1" dirty="0">
              <a:solidFill>
                <a:schemeClr val="tx1"/>
              </a:solidFill>
            </a:endParaRPr>
          </a:p>
        </p:txBody>
      </p:sp>
      <p:graphicFrame>
        <p:nvGraphicFramePr>
          <p:cNvPr id="237" name="Table 236"/>
          <p:cNvGraphicFramePr>
            <a:graphicFrameLocks noGrp="1"/>
          </p:cNvGraphicFramePr>
          <p:nvPr>
            <p:extLst>
              <p:ext uri="{D42A27DB-BD31-4B8C-83A1-F6EECF244321}">
                <p14:modId xmlns:p14="http://schemas.microsoft.com/office/powerpoint/2010/main" val="1944305335"/>
              </p:ext>
            </p:extLst>
          </p:nvPr>
        </p:nvGraphicFramePr>
        <p:xfrm>
          <a:off x="188849" y="4147507"/>
          <a:ext cx="3587383" cy="1374761"/>
        </p:xfrm>
        <a:graphic>
          <a:graphicData uri="http://schemas.openxmlformats.org/drawingml/2006/table">
            <a:tbl>
              <a:tblPr firstRow="1" bandRow="1">
                <a:tableStyleId>{5940675A-B579-460E-94D1-54222C63F5DA}</a:tableStyleId>
              </a:tblPr>
              <a:tblGrid>
                <a:gridCol w="548318">
                  <a:extLst>
                    <a:ext uri="{9D8B030D-6E8A-4147-A177-3AD203B41FA5}">
                      <a16:colId xmlns:a16="http://schemas.microsoft.com/office/drawing/2014/main" val="20000"/>
                    </a:ext>
                  </a:extLst>
                </a:gridCol>
                <a:gridCol w="1196454">
                  <a:extLst>
                    <a:ext uri="{9D8B030D-6E8A-4147-A177-3AD203B41FA5}">
                      <a16:colId xmlns:a16="http://schemas.microsoft.com/office/drawing/2014/main" val="20001"/>
                    </a:ext>
                  </a:extLst>
                </a:gridCol>
                <a:gridCol w="1842611">
                  <a:extLst>
                    <a:ext uri="{9D8B030D-6E8A-4147-A177-3AD203B41FA5}">
                      <a16:colId xmlns:a16="http://schemas.microsoft.com/office/drawing/2014/main" val="20002"/>
                    </a:ext>
                  </a:extLst>
                </a:gridCol>
              </a:tblGrid>
              <a:tr h="325185">
                <a:tc rowSpan="3">
                  <a:txBody>
                    <a:bodyPr/>
                    <a:lstStyle/>
                    <a:p>
                      <a:pPr algn="ctr"/>
                      <a:r>
                        <a:rPr lang="en-GB" sz="1200" b="1" dirty="0"/>
                        <a:t>New drugs are</a:t>
                      </a:r>
                      <a:r>
                        <a:rPr lang="en-GB" sz="1200" b="1" baseline="0" dirty="0"/>
                        <a:t> extensively tested for:</a:t>
                      </a:r>
                      <a:endParaRPr lang="en-GB" sz="1200" b="1" dirty="0"/>
                    </a:p>
                  </a:txBody>
                  <a:tcPr vert="vert270" anchor="ctr">
                    <a:solidFill>
                      <a:srgbClr val="FF0000"/>
                    </a:solidFill>
                  </a:tcPr>
                </a:tc>
                <a:tc>
                  <a:txBody>
                    <a:bodyPr/>
                    <a:lstStyle/>
                    <a:p>
                      <a:pPr algn="ctr"/>
                      <a:r>
                        <a:rPr lang="en-GB" sz="1200" b="1" i="1" baseline="0" dirty="0">
                          <a:solidFill>
                            <a:schemeClr val="tx1"/>
                          </a:solidFill>
                        </a:rPr>
                        <a:t>Efficacy</a:t>
                      </a:r>
                      <a:endParaRPr lang="en-GB" sz="1200" b="1" i="1" dirty="0">
                        <a:solidFill>
                          <a:schemeClr val="tx1"/>
                        </a:solidFill>
                      </a:endParaRPr>
                    </a:p>
                  </a:txBody>
                  <a:tcPr anchor="ctr"/>
                </a:tc>
                <a:tc>
                  <a:txBody>
                    <a:bodyPr/>
                    <a:lstStyle/>
                    <a:p>
                      <a:pPr algn="l"/>
                      <a:r>
                        <a:rPr lang="en-GB" sz="1200" dirty="0"/>
                        <a:t>Make sure the drug works</a:t>
                      </a:r>
                    </a:p>
                  </a:txBody>
                  <a:tcPr anchor="ctr"/>
                </a:tc>
                <a:extLst>
                  <a:ext uri="{0D108BD9-81ED-4DB2-BD59-A6C34878D82A}">
                    <a16:rowId xmlns:a16="http://schemas.microsoft.com/office/drawing/2014/main" val="10000"/>
                  </a:ext>
                </a:extLst>
              </a:tr>
              <a:tr h="524788">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Toxicity</a:t>
                      </a:r>
                    </a:p>
                  </a:txBody>
                  <a:tcPr anchor="ctr"/>
                </a:tc>
                <a:tc>
                  <a:txBody>
                    <a:bodyPr/>
                    <a:lstStyle/>
                    <a:p>
                      <a:pPr algn="l"/>
                      <a:r>
                        <a:rPr lang="en-GB" sz="1200" dirty="0"/>
                        <a:t>Check</a:t>
                      </a:r>
                      <a:r>
                        <a:rPr lang="en-GB" sz="1200" baseline="0" dirty="0"/>
                        <a:t> that the drug is not poisonous</a:t>
                      </a:r>
                      <a:endParaRPr lang="en-GB" sz="1200" dirty="0"/>
                    </a:p>
                  </a:txBody>
                  <a:tcPr anchor="ctr"/>
                </a:tc>
                <a:extLst>
                  <a:ext uri="{0D108BD9-81ED-4DB2-BD59-A6C34878D82A}">
                    <a16:rowId xmlns:a16="http://schemas.microsoft.com/office/drawing/2014/main" val="10001"/>
                  </a:ext>
                </a:extLst>
              </a:tr>
              <a:tr h="524788">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a:solidFill>
                            <a:schemeClr val="tx1"/>
                          </a:solidFill>
                        </a:rPr>
                        <a:t>Dose</a:t>
                      </a:r>
                    </a:p>
                  </a:txBody>
                  <a:tcPr anchor="ctr"/>
                </a:tc>
                <a:tc>
                  <a:txBody>
                    <a:bodyPr/>
                    <a:lstStyle/>
                    <a:p>
                      <a:pPr algn="l"/>
                      <a:r>
                        <a:rPr lang="en-GB" sz="1200" dirty="0"/>
                        <a:t>The most suitable amount</a:t>
                      </a:r>
                      <a:r>
                        <a:rPr lang="en-GB" sz="1200" baseline="0" dirty="0"/>
                        <a:t> to take</a:t>
                      </a:r>
                      <a:endParaRPr lang="en-GB" sz="1200" dirty="0"/>
                    </a:p>
                  </a:txBody>
                  <a:tcPr anchor="ctr"/>
                </a:tc>
                <a:extLst>
                  <a:ext uri="{0D108BD9-81ED-4DB2-BD59-A6C34878D82A}">
                    <a16:rowId xmlns:a16="http://schemas.microsoft.com/office/drawing/2014/main" val="10002"/>
                  </a:ext>
                </a:extLst>
              </a:tr>
            </a:tbl>
          </a:graphicData>
        </a:graphic>
      </p:graphicFrame>
      <p:sp>
        <p:nvSpPr>
          <p:cNvPr id="247" name="Rectangle 246"/>
          <p:cNvSpPr/>
          <p:nvPr/>
        </p:nvSpPr>
        <p:spPr>
          <a:xfrm>
            <a:off x="283589" y="5574912"/>
            <a:ext cx="3292145" cy="6272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Preclinical trials - using cells, tissues and live animals - must be carried out before the drug can be tested on humans.</a:t>
            </a:r>
            <a:endParaRPr lang="en-GB" sz="1200" b="1" dirty="0">
              <a:solidFill>
                <a:schemeClr val="tx1"/>
              </a:solidFill>
            </a:endParaRPr>
          </a:p>
        </p:txBody>
      </p:sp>
      <p:graphicFrame>
        <p:nvGraphicFramePr>
          <p:cNvPr id="290" name="Table 289"/>
          <p:cNvGraphicFramePr>
            <a:graphicFrameLocks noGrp="1"/>
          </p:cNvGraphicFramePr>
          <p:nvPr>
            <p:extLst>
              <p:ext uri="{D42A27DB-BD31-4B8C-83A1-F6EECF244321}">
                <p14:modId xmlns:p14="http://schemas.microsoft.com/office/powerpoint/2010/main" val="1668739826"/>
              </p:ext>
            </p:extLst>
          </p:nvPr>
        </p:nvGraphicFramePr>
        <p:xfrm>
          <a:off x="206192" y="6291787"/>
          <a:ext cx="3625109" cy="2648561"/>
        </p:xfrm>
        <a:graphic>
          <a:graphicData uri="http://schemas.openxmlformats.org/drawingml/2006/table">
            <a:tbl>
              <a:tblPr firstRow="1" bandRow="1">
                <a:tableStyleId>{5940675A-B579-460E-94D1-54222C63F5DA}</a:tableStyleId>
              </a:tblPr>
              <a:tblGrid>
                <a:gridCol w="873405">
                  <a:extLst>
                    <a:ext uri="{9D8B030D-6E8A-4147-A177-3AD203B41FA5}">
                      <a16:colId xmlns:a16="http://schemas.microsoft.com/office/drawing/2014/main" val="20000"/>
                    </a:ext>
                  </a:extLst>
                </a:gridCol>
                <a:gridCol w="798701">
                  <a:extLst>
                    <a:ext uri="{9D8B030D-6E8A-4147-A177-3AD203B41FA5}">
                      <a16:colId xmlns:a16="http://schemas.microsoft.com/office/drawing/2014/main" val="20001"/>
                    </a:ext>
                  </a:extLst>
                </a:gridCol>
                <a:gridCol w="918516">
                  <a:extLst>
                    <a:ext uri="{9D8B030D-6E8A-4147-A177-3AD203B41FA5}">
                      <a16:colId xmlns:a16="http://schemas.microsoft.com/office/drawing/2014/main" val="20002"/>
                    </a:ext>
                  </a:extLst>
                </a:gridCol>
                <a:gridCol w="1034487">
                  <a:extLst>
                    <a:ext uri="{9D8B030D-6E8A-4147-A177-3AD203B41FA5}">
                      <a16:colId xmlns:a16="http://schemas.microsoft.com/office/drawing/2014/main" val="20003"/>
                    </a:ext>
                  </a:extLst>
                </a:gridCol>
              </a:tblGrid>
              <a:tr h="331070">
                <a:tc>
                  <a:txBody>
                    <a:bodyPr/>
                    <a:lstStyle/>
                    <a:p>
                      <a:pPr algn="ctr"/>
                      <a:r>
                        <a:rPr lang="en-GB" sz="1200" b="1" i="1" dirty="0">
                          <a:solidFill>
                            <a:schemeClr val="tx1"/>
                          </a:solidFill>
                        </a:rPr>
                        <a:t>Stage</a:t>
                      </a:r>
                      <a:r>
                        <a:rPr lang="en-GB" sz="1200" b="1" i="1" baseline="0" dirty="0">
                          <a:solidFill>
                            <a:schemeClr val="tx1"/>
                          </a:solidFill>
                        </a:rPr>
                        <a:t> 1</a:t>
                      </a:r>
                      <a:endParaRPr lang="en-GB" sz="1200" b="1" i="1" dirty="0">
                        <a:solidFill>
                          <a:schemeClr val="tx1"/>
                        </a:solidFill>
                      </a:endParaRPr>
                    </a:p>
                  </a:txBody>
                  <a:tcPr anchor="ctr">
                    <a:solidFill>
                      <a:srgbClr val="FF0000"/>
                    </a:solidFill>
                  </a:tcPr>
                </a:tc>
                <a:tc>
                  <a:txBody>
                    <a:bodyPr/>
                    <a:lstStyle/>
                    <a:p>
                      <a:pPr algn="ctr"/>
                      <a:r>
                        <a:rPr lang="en-GB" sz="1200" b="1" i="1" dirty="0">
                          <a:solidFill>
                            <a:schemeClr val="tx1"/>
                          </a:solidFill>
                        </a:rPr>
                        <a:t>Stage 2</a:t>
                      </a:r>
                    </a:p>
                  </a:txBody>
                  <a:tcPr anchor="ctr">
                    <a:solidFill>
                      <a:srgbClr val="FF0000"/>
                    </a:solidFill>
                  </a:tcPr>
                </a:tc>
                <a:tc>
                  <a:txBody>
                    <a:bodyPr/>
                    <a:lstStyle/>
                    <a:p>
                      <a:pPr algn="ctr"/>
                      <a:r>
                        <a:rPr lang="en-GB" sz="1200" b="1" i="1" dirty="0">
                          <a:solidFill>
                            <a:schemeClr val="tx1"/>
                          </a:solidFill>
                        </a:rPr>
                        <a:t>Stage</a:t>
                      </a:r>
                      <a:r>
                        <a:rPr lang="en-GB" sz="1200" b="1" i="1" baseline="0" dirty="0">
                          <a:solidFill>
                            <a:schemeClr val="tx1"/>
                          </a:solidFill>
                        </a:rPr>
                        <a:t> 3</a:t>
                      </a:r>
                      <a:endParaRPr lang="en-GB" sz="1200" b="1" i="1" dirty="0">
                        <a:solidFill>
                          <a:schemeClr val="tx1"/>
                        </a:solidFill>
                      </a:endParaRPr>
                    </a:p>
                  </a:txBody>
                  <a:tcPr anchor="ctr">
                    <a:solidFill>
                      <a:srgbClr val="FF000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a:solidFill>
                            <a:schemeClr val="tx1"/>
                          </a:solidFill>
                        </a:rPr>
                        <a:t>Stage</a:t>
                      </a:r>
                      <a:r>
                        <a:rPr lang="en-US" sz="1200" b="1" i="1" baseline="0" dirty="0">
                          <a:solidFill>
                            <a:schemeClr val="tx1"/>
                          </a:solidFill>
                        </a:rPr>
                        <a:t> 4</a:t>
                      </a:r>
                      <a:endParaRPr lang="en-US" sz="1200" b="1" i="1" dirty="0">
                        <a:solidFill>
                          <a:schemeClr val="tx1"/>
                        </a:solidFill>
                      </a:endParaRPr>
                    </a:p>
                  </a:txBody>
                  <a:tcPr anchor="ctr">
                    <a:solidFill>
                      <a:srgbClr val="FF0000"/>
                    </a:solidFill>
                  </a:tcPr>
                </a:tc>
                <a:extLst>
                  <a:ext uri="{0D108BD9-81ED-4DB2-BD59-A6C34878D82A}">
                    <a16:rowId xmlns:a16="http://schemas.microsoft.com/office/drawing/2014/main" val="10000"/>
                  </a:ext>
                </a:extLst>
              </a:tr>
              <a:tr h="2317491">
                <a:tc>
                  <a:txBody>
                    <a:bodyPr/>
                    <a:lstStyle/>
                    <a:p>
                      <a:pPr marL="0" indent="0">
                        <a:buFont typeface="Arial" charset="0"/>
                        <a:buNone/>
                      </a:pPr>
                      <a:r>
                        <a:rPr lang="en-GB" sz="1200" dirty="0"/>
                        <a:t>Healthy volunteers try small dose of the</a:t>
                      </a:r>
                      <a:r>
                        <a:rPr lang="en-GB" sz="1200" baseline="0" dirty="0"/>
                        <a:t> drug to check it is safe record any side </a:t>
                      </a:r>
                      <a:r>
                        <a:rPr lang="en-GB" sz="1200" baseline="0" dirty="0" smtClean="0"/>
                        <a:t>effects.</a:t>
                      </a:r>
                      <a:endParaRPr lang="en-GB" sz="1200" dirty="0"/>
                    </a:p>
                  </a:txBody>
                  <a:tcPr anchor="ctr"/>
                </a:tc>
                <a:tc>
                  <a:txBody>
                    <a:bodyPr/>
                    <a:lstStyle/>
                    <a:p>
                      <a:pPr marL="0" indent="0">
                        <a:buFont typeface="Arial" charset="0"/>
                        <a:buNone/>
                      </a:pPr>
                      <a:r>
                        <a:rPr lang="en-GB" sz="1200" dirty="0"/>
                        <a:t>A small number of patients try the drug at a low dose to see if it </a:t>
                      </a:r>
                      <a:r>
                        <a:rPr lang="en-GB" sz="1200" dirty="0" smtClean="0"/>
                        <a:t>works.</a:t>
                      </a:r>
                      <a:endParaRPr lang="en-GB" sz="1200" dirty="0"/>
                    </a:p>
                  </a:txBody>
                  <a:tcPr anchor="ctr"/>
                </a:tc>
                <a:tc>
                  <a:txBody>
                    <a:bodyPr/>
                    <a:lstStyle/>
                    <a:p>
                      <a:pPr marL="0" indent="0">
                        <a:buFont typeface="Arial" charset="0"/>
                        <a:buNone/>
                      </a:pPr>
                      <a:r>
                        <a:rPr lang="en-GB" sz="1200" dirty="0"/>
                        <a:t>A larger number of patients; different</a:t>
                      </a:r>
                      <a:r>
                        <a:rPr lang="en-GB" sz="1200" baseline="0" dirty="0"/>
                        <a:t> doses are trialled to find the optimum </a:t>
                      </a:r>
                      <a:r>
                        <a:rPr lang="en-GB" sz="1200" baseline="0" dirty="0" smtClean="0"/>
                        <a:t>dose.</a:t>
                      </a:r>
                      <a:endParaRPr lang="en-GB" sz="1200" dirty="0"/>
                    </a:p>
                  </a:txBody>
                  <a:tcPr anchor="ctr"/>
                </a:tc>
                <a:tc>
                  <a:txBody>
                    <a:bodyPr/>
                    <a:lstStyle/>
                    <a:p>
                      <a:pPr marL="0" indent="0">
                        <a:buFont typeface="Arial" charset="0"/>
                        <a:buNone/>
                      </a:pPr>
                      <a:r>
                        <a:rPr lang="en-GB" sz="1200" dirty="0"/>
                        <a:t>A double blind trial will occur. The patients</a:t>
                      </a:r>
                      <a:r>
                        <a:rPr lang="en-GB" sz="1200" baseline="0" dirty="0"/>
                        <a:t> are divided into groups. Some will be given the drug and some a placebo.</a:t>
                      </a:r>
                      <a:endParaRPr lang="en-GB" sz="1200" dirty="0"/>
                    </a:p>
                  </a:txBody>
                  <a:tcPr anchor="ctr"/>
                </a:tc>
                <a:extLst>
                  <a:ext uri="{0D108BD9-81ED-4DB2-BD59-A6C34878D82A}">
                    <a16:rowId xmlns:a16="http://schemas.microsoft.com/office/drawing/2014/main" val="10001"/>
                  </a:ext>
                </a:extLst>
              </a:tr>
            </a:tbl>
          </a:graphicData>
        </a:graphic>
      </p:graphicFrame>
      <p:pic>
        <p:nvPicPr>
          <p:cNvPr id="1051" name="Picture 1050"/>
          <p:cNvPicPr>
            <a:picLocks noChangeAspect="1"/>
          </p:cNvPicPr>
          <p:nvPr/>
        </p:nvPicPr>
        <p:blipFill>
          <a:blip r:embed="rId5"/>
          <a:stretch>
            <a:fillRect/>
          </a:stretch>
        </p:blipFill>
        <p:spPr>
          <a:xfrm>
            <a:off x="3868012" y="3870873"/>
            <a:ext cx="1427144" cy="1050891"/>
          </a:xfrm>
          <a:prstGeom prst="rect">
            <a:avLst/>
          </a:prstGeom>
          <a:ln>
            <a:solidFill>
              <a:schemeClr val="accent6">
                <a:lumMod val="75000"/>
              </a:schemeClr>
            </a:solidFill>
          </a:ln>
        </p:spPr>
      </p:pic>
      <p:sp>
        <p:nvSpPr>
          <p:cNvPr id="291" name="Rectangle 290"/>
          <p:cNvSpPr/>
          <p:nvPr/>
        </p:nvSpPr>
        <p:spPr>
          <a:xfrm>
            <a:off x="3818376" y="5120483"/>
            <a:ext cx="1779626" cy="12003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Double blind trial: patients and scientists do not know who receives the new drug or placebo until the end of the trial. This avoids bias.</a:t>
            </a:r>
            <a:endParaRPr lang="en-GB" sz="1200" b="1" dirty="0">
              <a:solidFill>
                <a:schemeClr val="tx1"/>
              </a:solidFill>
            </a:endParaRPr>
          </a:p>
        </p:txBody>
      </p:sp>
      <p:sp>
        <p:nvSpPr>
          <p:cNvPr id="294" name="Rectangle 293"/>
          <p:cNvSpPr/>
          <p:nvPr/>
        </p:nvSpPr>
        <p:spPr>
          <a:xfrm>
            <a:off x="2314360" y="9007007"/>
            <a:ext cx="2227512" cy="53547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A placebo can look identical to the new drug but contain no active </a:t>
            </a:r>
            <a:r>
              <a:rPr lang="en-GB" sz="1200" dirty="0" smtClean="0">
                <a:solidFill>
                  <a:schemeClr val="tx1"/>
                </a:solidFill>
              </a:rPr>
              <a:t>ingredients.</a:t>
            </a:r>
            <a:endParaRPr lang="en-GB" sz="1200" b="1" dirty="0">
              <a:solidFill>
                <a:schemeClr val="tx1"/>
              </a:solidFill>
            </a:endParaRPr>
          </a:p>
        </p:txBody>
      </p:sp>
      <p:sp>
        <p:nvSpPr>
          <p:cNvPr id="352" name="Rectangle 351"/>
          <p:cNvSpPr/>
          <p:nvPr/>
        </p:nvSpPr>
        <p:spPr>
          <a:xfrm>
            <a:off x="10069443" y="6262458"/>
            <a:ext cx="2128386" cy="369332"/>
          </a:xfrm>
          <a:prstGeom prst="rect">
            <a:avLst/>
          </a:prstGeom>
          <a:solidFill>
            <a:srgbClr val="FFFF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a:t>
            </a:r>
            <a:r>
              <a:rPr lang="en-GB" sz="1800" b="1" dirty="0">
                <a:solidFill>
                  <a:schemeClr val="tx1"/>
                </a:solidFill>
                <a:ea typeface="Verdana" panose="020B0604030504040204" pitchFamily="34" charset="0"/>
                <a:cs typeface="Verdana" panose="020B0604030504040204" pitchFamily="34" charset="0"/>
              </a:rPr>
              <a:t>Biology only HT)</a:t>
            </a:r>
            <a:endParaRPr lang="en-GB" sz="1800" dirty="0">
              <a:solidFill>
                <a:schemeClr val="tx1"/>
              </a:solidFill>
              <a:ea typeface="Verdana" panose="020B0604030504040204" pitchFamily="34" charset="0"/>
              <a:cs typeface="Verdana" panose="020B0604030504040204" pitchFamily="34" charset="0"/>
            </a:endParaRPr>
          </a:p>
        </p:txBody>
      </p:sp>
      <p:graphicFrame>
        <p:nvGraphicFramePr>
          <p:cNvPr id="353" name="Table 352"/>
          <p:cNvGraphicFramePr>
            <a:graphicFrameLocks noGrp="1"/>
          </p:cNvGraphicFramePr>
          <p:nvPr>
            <p:extLst>
              <p:ext uri="{D42A27DB-BD31-4B8C-83A1-F6EECF244321}">
                <p14:modId xmlns:p14="http://schemas.microsoft.com/office/powerpoint/2010/main" val="1680656826"/>
              </p:ext>
            </p:extLst>
          </p:nvPr>
        </p:nvGraphicFramePr>
        <p:xfrm>
          <a:off x="9073129" y="6706302"/>
          <a:ext cx="3568274" cy="2717910"/>
        </p:xfrm>
        <a:graphic>
          <a:graphicData uri="http://schemas.openxmlformats.org/drawingml/2006/table">
            <a:tbl>
              <a:tblPr firstRow="1" bandRow="1">
                <a:tableStyleId>{5940675A-B579-460E-94D1-54222C63F5DA}</a:tableStyleId>
              </a:tblPr>
              <a:tblGrid>
                <a:gridCol w="365760">
                  <a:extLst>
                    <a:ext uri="{9D8B030D-6E8A-4147-A177-3AD203B41FA5}">
                      <a16:colId xmlns:a16="http://schemas.microsoft.com/office/drawing/2014/main" val="20000"/>
                    </a:ext>
                  </a:extLst>
                </a:gridCol>
                <a:gridCol w="865253">
                  <a:extLst>
                    <a:ext uri="{9D8B030D-6E8A-4147-A177-3AD203B41FA5}">
                      <a16:colId xmlns:a16="http://schemas.microsoft.com/office/drawing/2014/main" val="20001"/>
                    </a:ext>
                  </a:extLst>
                </a:gridCol>
                <a:gridCol w="2337261">
                  <a:extLst>
                    <a:ext uri="{9D8B030D-6E8A-4147-A177-3AD203B41FA5}">
                      <a16:colId xmlns:a16="http://schemas.microsoft.com/office/drawing/2014/main" val="20002"/>
                    </a:ext>
                  </a:extLst>
                </a:gridCol>
              </a:tblGrid>
              <a:tr h="523350">
                <a:tc rowSpan="5">
                  <a:txBody>
                    <a:bodyPr/>
                    <a:lstStyle/>
                    <a:p>
                      <a:pPr algn="ctr"/>
                      <a:r>
                        <a:rPr lang="en-GB" sz="1200" b="1" dirty="0"/>
                        <a:t>Monoclonal</a:t>
                      </a:r>
                      <a:r>
                        <a:rPr lang="en-GB" sz="1200" b="1" baseline="0" dirty="0"/>
                        <a:t> antibodies</a:t>
                      </a:r>
                      <a:endParaRPr lang="en-GB" sz="1200" b="1" dirty="0"/>
                    </a:p>
                  </a:txBody>
                  <a:tcPr vert="vert270" anchor="ctr">
                    <a:solidFill>
                      <a:srgbClr val="9999FF"/>
                    </a:solidFill>
                  </a:tcPr>
                </a:tc>
                <a:tc rowSpan="5">
                  <a:txBody>
                    <a:bodyPr/>
                    <a:lstStyle/>
                    <a:p>
                      <a:pPr algn="ctr"/>
                      <a:r>
                        <a:rPr lang="en-GB" sz="1200" b="1" i="1" dirty="0">
                          <a:solidFill>
                            <a:schemeClr val="tx1"/>
                          </a:solidFill>
                        </a:rPr>
                        <a:t>Identical copies of one types</a:t>
                      </a:r>
                      <a:r>
                        <a:rPr lang="en-GB" sz="1200" b="1" i="1" baseline="0" dirty="0">
                          <a:solidFill>
                            <a:schemeClr val="tx1"/>
                          </a:solidFill>
                        </a:rPr>
                        <a:t> of antibody produced in laboratory</a:t>
                      </a:r>
                      <a:endParaRPr lang="en-GB" sz="1200" b="1" i="1" dirty="0">
                        <a:solidFill>
                          <a:schemeClr val="tx1"/>
                        </a:solidFill>
                      </a:endParaRPr>
                    </a:p>
                  </a:txBody>
                  <a:tcPr anchor="ctr"/>
                </a:tc>
                <a:tc>
                  <a:txBody>
                    <a:bodyPr/>
                    <a:lstStyle/>
                    <a:p>
                      <a:pPr algn="l"/>
                      <a:r>
                        <a:rPr lang="en-GB" sz="1200" dirty="0"/>
                        <a:t>1. A mouse is</a:t>
                      </a:r>
                      <a:r>
                        <a:rPr lang="en-GB" sz="1200" baseline="0" dirty="0"/>
                        <a:t> injected with pathogen</a:t>
                      </a:r>
                      <a:endParaRPr lang="en-GB" sz="1200" dirty="0"/>
                    </a:p>
                  </a:txBody>
                  <a:tcPr anchor="ctr"/>
                </a:tc>
                <a:extLst>
                  <a:ext uri="{0D108BD9-81ED-4DB2-BD59-A6C34878D82A}">
                    <a16:rowId xmlns:a16="http://schemas.microsoft.com/office/drawing/2014/main" val="10000"/>
                  </a:ext>
                </a:extLst>
              </a:tr>
              <a:tr h="310896">
                <a:tc vMerge="1">
                  <a:txBody>
                    <a:bodyPr/>
                    <a:lstStyle/>
                    <a:p>
                      <a:endParaRPr lang="en-GB"/>
                    </a:p>
                  </a:txBody>
                  <a:tcPr/>
                </a:tc>
                <a:tc vMerge="1">
                  <a:txBody>
                    <a:bodyPr/>
                    <a:lstStyle/>
                    <a:p>
                      <a:endParaRPr lang="en-GB"/>
                    </a:p>
                  </a:txBody>
                  <a:tcPr/>
                </a:tc>
                <a:tc>
                  <a:txBody>
                    <a:bodyPr/>
                    <a:lstStyle/>
                    <a:p>
                      <a:pPr algn="l"/>
                      <a:r>
                        <a:rPr lang="en-GB" sz="1200" dirty="0"/>
                        <a:t>2. Lymphocytes produce antibodies</a:t>
                      </a:r>
                    </a:p>
                  </a:txBody>
                  <a:tcPr anchor="ctr"/>
                </a:tc>
                <a:extLst>
                  <a:ext uri="{0D108BD9-81ED-4DB2-BD59-A6C34878D82A}">
                    <a16:rowId xmlns:a16="http://schemas.microsoft.com/office/drawing/2014/main" val="10001"/>
                  </a:ext>
                </a:extLst>
              </a:tr>
              <a:tr h="310896">
                <a:tc vMerge="1">
                  <a:txBody>
                    <a:bodyPr/>
                    <a:lstStyle/>
                    <a:p>
                      <a:endParaRPr lang="en-GB"/>
                    </a:p>
                  </a:txBody>
                  <a:tcPr/>
                </a:tc>
                <a:tc vMerge="1">
                  <a:txBody>
                    <a:bodyPr/>
                    <a:lstStyle/>
                    <a:p>
                      <a:endParaRPr lang="en-GB"/>
                    </a:p>
                  </a:txBody>
                  <a:tcPr/>
                </a:tc>
                <a:tc>
                  <a:txBody>
                    <a:bodyPr/>
                    <a:lstStyle/>
                    <a:p>
                      <a:pPr algn="l"/>
                      <a:r>
                        <a:rPr lang="en-GB" sz="1200" dirty="0"/>
                        <a:t>3.</a:t>
                      </a:r>
                      <a:r>
                        <a:rPr lang="en-GB" sz="1200" baseline="0" dirty="0"/>
                        <a:t> Lymphocytes are removed from the mouse and fused with rapidly dividing mouse tumour cells</a:t>
                      </a:r>
                      <a:endParaRPr lang="en-GB" sz="1200" dirty="0"/>
                    </a:p>
                  </a:txBody>
                  <a:tcPr anchor="ctr"/>
                </a:tc>
                <a:extLst>
                  <a:ext uri="{0D108BD9-81ED-4DB2-BD59-A6C34878D82A}">
                    <a16:rowId xmlns:a16="http://schemas.microsoft.com/office/drawing/2014/main" val="10002"/>
                  </a:ext>
                </a:extLst>
              </a:tr>
              <a:tr h="310896">
                <a:tc vMerge="1">
                  <a:txBody>
                    <a:bodyPr/>
                    <a:lstStyle/>
                    <a:p>
                      <a:endParaRPr lang="en-GB"/>
                    </a:p>
                  </a:txBody>
                  <a:tcPr/>
                </a:tc>
                <a:tc vMerge="1">
                  <a:txBody>
                    <a:bodyPr/>
                    <a:lstStyle/>
                    <a:p>
                      <a:endParaRPr lang="en-GB"/>
                    </a:p>
                  </a:txBody>
                  <a:tcPr/>
                </a:tc>
                <a:tc>
                  <a:txBody>
                    <a:bodyPr/>
                    <a:lstStyle/>
                    <a:p>
                      <a:pPr algn="l"/>
                      <a:r>
                        <a:rPr lang="en-GB" sz="1200" dirty="0"/>
                        <a:t>4. The new cells are called </a:t>
                      </a:r>
                      <a:r>
                        <a:rPr lang="en-GB" sz="1200" dirty="0" err="1"/>
                        <a:t>hybridomas</a:t>
                      </a:r>
                      <a:endParaRPr lang="en-GB" sz="1200" dirty="0"/>
                    </a:p>
                  </a:txBody>
                  <a:tcPr anchor="ctr"/>
                </a:tc>
                <a:extLst>
                  <a:ext uri="{0D108BD9-81ED-4DB2-BD59-A6C34878D82A}">
                    <a16:rowId xmlns:a16="http://schemas.microsoft.com/office/drawing/2014/main" val="10003"/>
                  </a:ext>
                </a:extLst>
              </a:tr>
              <a:tr h="310896">
                <a:tc vMerge="1">
                  <a:txBody>
                    <a:bodyPr/>
                    <a:lstStyle/>
                    <a:p>
                      <a:endParaRPr lang="en-GB"/>
                    </a:p>
                  </a:txBody>
                  <a:tcPr/>
                </a:tc>
                <a:tc vMerge="1">
                  <a:txBody>
                    <a:bodyPr/>
                    <a:lstStyle/>
                    <a:p>
                      <a:endParaRPr lang="en-GB"/>
                    </a:p>
                  </a:txBody>
                  <a:tcPr/>
                </a:tc>
                <a:tc>
                  <a:txBody>
                    <a:bodyPr/>
                    <a:lstStyle/>
                    <a:p>
                      <a:pPr algn="l"/>
                      <a:r>
                        <a:rPr lang="en-GB" sz="1200" dirty="0"/>
                        <a:t>5. The </a:t>
                      </a:r>
                      <a:r>
                        <a:rPr lang="en-GB" sz="1200" dirty="0" err="1"/>
                        <a:t>hybridomas</a:t>
                      </a:r>
                      <a:r>
                        <a:rPr lang="en-GB" sz="1200" baseline="0" dirty="0"/>
                        <a:t> divide rapidly and release lots of antibodies which are then collected</a:t>
                      </a:r>
                      <a:endParaRPr lang="en-GB" sz="1200" dirty="0"/>
                    </a:p>
                  </a:txBody>
                  <a:tcPr anchor="ctr"/>
                </a:tc>
                <a:extLst>
                  <a:ext uri="{0D108BD9-81ED-4DB2-BD59-A6C34878D82A}">
                    <a16:rowId xmlns:a16="http://schemas.microsoft.com/office/drawing/2014/main" val="10004"/>
                  </a:ext>
                </a:extLst>
              </a:tr>
            </a:tbl>
          </a:graphicData>
        </a:graphic>
      </p:graphicFrame>
      <p:cxnSp>
        <p:nvCxnSpPr>
          <p:cNvPr id="354" name="Straight Connector 353"/>
          <p:cNvCxnSpPr>
            <a:stCxn id="353" idx="1"/>
            <a:endCxn id="353" idx="1"/>
          </p:cNvCxnSpPr>
          <p:nvPr/>
        </p:nvCxnSpPr>
        <p:spPr>
          <a:xfrm>
            <a:off x="9073129" y="8065257"/>
            <a:ext cx="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8" name="Table 357"/>
          <p:cNvGraphicFramePr>
            <a:graphicFrameLocks noGrp="1"/>
          </p:cNvGraphicFramePr>
          <p:nvPr>
            <p:extLst>
              <p:ext uri="{D42A27DB-BD31-4B8C-83A1-F6EECF244321}">
                <p14:modId xmlns:p14="http://schemas.microsoft.com/office/powerpoint/2010/main" val="4212277503"/>
              </p:ext>
            </p:extLst>
          </p:nvPr>
        </p:nvGraphicFramePr>
        <p:xfrm>
          <a:off x="4668723" y="6519584"/>
          <a:ext cx="4358592" cy="2927466"/>
        </p:xfrm>
        <a:graphic>
          <a:graphicData uri="http://schemas.openxmlformats.org/drawingml/2006/table">
            <a:tbl>
              <a:tblPr firstRow="1" bandRow="1">
                <a:tableStyleId>{5940675A-B579-460E-94D1-54222C63F5DA}</a:tableStyleId>
              </a:tblPr>
              <a:tblGrid>
                <a:gridCol w="880063">
                  <a:extLst>
                    <a:ext uri="{9D8B030D-6E8A-4147-A177-3AD203B41FA5}">
                      <a16:colId xmlns:a16="http://schemas.microsoft.com/office/drawing/2014/main" val="20000"/>
                    </a:ext>
                  </a:extLst>
                </a:gridCol>
                <a:gridCol w="1179734">
                  <a:extLst>
                    <a:ext uri="{9D8B030D-6E8A-4147-A177-3AD203B41FA5}">
                      <a16:colId xmlns:a16="http://schemas.microsoft.com/office/drawing/2014/main" val="20001"/>
                    </a:ext>
                  </a:extLst>
                </a:gridCol>
                <a:gridCol w="1195580">
                  <a:extLst>
                    <a:ext uri="{9D8B030D-6E8A-4147-A177-3AD203B41FA5}">
                      <a16:colId xmlns:a16="http://schemas.microsoft.com/office/drawing/2014/main" val="20002"/>
                    </a:ext>
                  </a:extLst>
                </a:gridCol>
                <a:gridCol w="1103215">
                  <a:extLst>
                    <a:ext uri="{9D8B030D-6E8A-4147-A177-3AD203B41FA5}">
                      <a16:colId xmlns:a16="http://schemas.microsoft.com/office/drawing/2014/main" val="20003"/>
                    </a:ext>
                  </a:extLst>
                </a:gridCol>
              </a:tblGrid>
              <a:tr h="243994">
                <a:tc gridSpan="4">
                  <a:txBody>
                    <a:bodyPr/>
                    <a:lstStyle/>
                    <a:p>
                      <a:pPr algn="ctr"/>
                      <a:r>
                        <a:rPr lang="en-GB" sz="1200" b="1" i="0" dirty="0">
                          <a:solidFill>
                            <a:schemeClr val="tx1"/>
                          </a:solidFill>
                        </a:rPr>
                        <a:t>Monoclonal</a:t>
                      </a:r>
                      <a:r>
                        <a:rPr lang="en-GB" sz="1200" b="1" i="0" baseline="0" dirty="0">
                          <a:solidFill>
                            <a:schemeClr val="tx1"/>
                          </a:solidFill>
                        </a:rPr>
                        <a:t> antibodies can be used in a variety of ways</a:t>
                      </a:r>
                      <a:endParaRPr lang="en-GB" sz="1200" b="1" i="0" dirty="0">
                        <a:solidFill>
                          <a:schemeClr val="tx1"/>
                        </a:solidFill>
                      </a:endParaRPr>
                    </a:p>
                  </a:txBody>
                  <a:tcPr anchor="ctr">
                    <a:solidFill>
                      <a:srgbClr val="9999FF"/>
                    </a:solidFill>
                  </a:tcPr>
                </a:tc>
                <a:tc hMerge="1">
                  <a:txBody>
                    <a:bodyPr/>
                    <a:lstStyle/>
                    <a:p>
                      <a:endParaRPr lang="en-GB"/>
                    </a:p>
                  </a:txBody>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406657">
                <a:tc>
                  <a:txBody>
                    <a:bodyPr/>
                    <a:lstStyle/>
                    <a:p>
                      <a:pPr algn="ctr"/>
                      <a:r>
                        <a:rPr lang="en-GB" sz="1200" b="1" i="1" dirty="0">
                          <a:solidFill>
                            <a:schemeClr val="tx1"/>
                          </a:solidFill>
                        </a:rPr>
                        <a:t>Diagnosis</a:t>
                      </a:r>
                    </a:p>
                  </a:txBody>
                  <a:tcPr anchor="ctr"/>
                </a:tc>
                <a:tc>
                  <a:txBody>
                    <a:bodyPr/>
                    <a:lstStyle/>
                    <a:p>
                      <a:pPr algn="ctr"/>
                      <a:r>
                        <a:rPr lang="en-GB" sz="1200" b="1" i="1" dirty="0">
                          <a:solidFill>
                            <a:schemeClr val="tx1"/>
                          </a:solidFill>
                        </a:rPr>
                        <a:t>Detecting</a:t>
                      </a:r>
                      <a:r>
                        <a:rPr lang="en-GB" sz="1200" b="1" i="1" baseline="0" dirty="0">
                          <a:solidFill>
                            <a:schemeClr val="tx1"/>
                          </a:solidFill>
                        </a:rPr>
                        <a:t> pathogens</a:t>
                      </a:r>
                      <a:endParaRPr lang="en-GB" sz="1200" b="1" i="1" dirty="0">
                        <a:solidFill>
                          <a:schemeClr val="tx1"/>
                        </a:solidFill>
                      </a:endParaRPr>
                    </a:p>
                  </a:txBody>
                  <a:tcPr anchor="ctr"/>
                </a:tc>
                <a:tc>
                  <a:txBody>
                    <a:bodyPr/>
                    <a:lstStyle/>
                    <a:p>
                      <a:pPr algn="ctr"/>
                      <a:r>
                        <a:rPr lang="en-GB" sz="1200" b="1" i="1" dirty="0">
                          <a:solidFill>
                            <a:schemeClr val="tx1"/>
                          </a:solidFill>
                        </a:rPr>
                        <a:t>Detecting</a:t>
                      </a:r>
                      <a:r>
                        <a:rPr lang="en-GB" sz="1200" b="1" i="1" baseline="0" dirty="0">
                          <a:solidFill>
                            <a:schemeClr val="tx1"/>
                          </a:solidFill>
                        </a:rPr>
                        <a:t> molecules</a:t>
                      </a:r>
                      <a:endParaRPr lang="en-GB" sz="1200" b="1" i="1"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i="1" dirty="0">
                          <a:solidFill>
                            <a:schemeClr val="tx1"/>
                          </a:solidFill>
                        </a:rPr>
                        <a:t>Treatment</a:t>
                      </a:r>
                    </a:p>
                  </a:txBody>
                  <a:tcPr anchor="ctr"/>
                </a:tc>
                <a:extLst>
                  <a:ext uri="{0D108BD9-81ED-4DB2-BD59-A6C34878D82A}">
                    <a16:rowId xmlns:a16="http://schemas.microsoft.com/office/drawing/2014/main" val="10001"/>
                  </a:ext>
                </a:extLst>
              </a:tr>
              <a:tr h="2195946">
                <a:tc>
                  <a:txBody>
                    <a:bodyPr/>
                    <a:lstStyle/>
                    <a:p>
                      <a:pPr marL="0" indent="0">
                        <a:buFont typeface="Arial" charset="0"/>
                        <a:buNone/>
                      </a:pPr>
                      <a:r>
                        <a:rPr lang="en-GB" sz="1200" dirty="0"/>
                        <a:t>e.g.</a:t>
                      </a:r>
                      <a:r>
                        <a:rPr lang="en-GB" sz="1200" baseline="0" dirty="0"/>
                        <a:t> pregnancy test – measure the level of hormones</a:t>
                      </a:r>
                      <a:endParaRPr lang="en-GB" sz="1200" dirty="0"/>
                    </a:p>
                  </a:txBody>
                  <a:tcPr anchor="ctr"/>
                </a:tc>
                <a:tc>
                  <a:txBody>
                    <a:bodyPr/>
                    <a:lstStyle/>
                    <a:p>
                      <a:pPr marL="0" indent="0">
                        <a:buFont typeface="Arial" charset="0"/>
                        <a:buNone/>
                      </a:pPr>
                      <a:r>
                        <a:rPr lang="en-GB" sz="1200" dirty="0"/>
                        <a:t>Can detect very small quantities</a:t>
                      </a:r>
                      <a:r>
                        <a:rPr lang="en-GB" sz="1200" baseline="0" dirty="0"/>
                        <a:t> of chemicals in the blood</a:t>
                      </a:r>
                      <a:endParaRPr lang="en-GB" sz="1200" dirty="0"/>
                    </a:p>
                  </a:txBody>
                  <a:tcPr anchor="ctr"/>
                </a:tc>
                <a:tc>
                  <a:txBody>
                    <a:bodyPr/>
                    <a:lstStyle/>
                    <a:p>
                      <a:pPr marL="0" indent="0">
                        <a:buFont typeface="Arial" charset="0"/>
                        <a:buNone/>
                      </a:pPr>
                      <a:r>
                        <a:rPr lang="en-GB" sz="1200" dirty="0"/>
                        <a:t>Fluorescent</a:t>
                      </a:r>
                      <a:r>
                        <a:rPr lang="en-GB" sz="1200" baseline="0" dirty="0"/>
                        <a:t> dye can be attached so it can be seen inside cells or tissues</a:t>
                      </a:r>
                      <a:endParaRPr lang="en-GB" sz="1200" dirty="0"/>
                    </a:p>
                  </a:txBody>
                  <a:tcPr anchor="ctr"/>
                </a:tc>
                <a:tc>
                  <a:txBody>
                    <a:bodyPr/>
                    <a:lstStyle/>
                    <a:p>
                      <a:pPr marL="0" indent="0">
                        <a:buFont typeface="Arial" charset="0"/>
                        <a:buNone/>
                      </a:pPr>
                      <a:r>
                        <a:rPr lang="en-GB" sz="1200" dirty="0"/>
                        <a:t>Bound</a:t>
                      </a:r>
                      <a:r>
                        <a:rPr lang="en-GB" sz="1200" baseline="0" dirty="0"/>
                        <a:t> to radioactive substance, toxic drug or chemical Cancer cells are targeted to normal body cells are unharmed</a:t>
                      </a:r>
                      <a:endParaRPr lang="en-GB" sz="1200" dirty="0"/>
                    </a:p>
                  </a:txBody>
                  <a:tcPr anchor="ctr"/>
                </a:tc>
                <a:extLst>
                  <a:ext uri="{0D108BD9-81ED-4DB2-BD59-A6C34878D82A}">
                    <a16:rowId xmlns:a16="http://schemas.microsoft.com/office/drawing/2014/main" val="10002"/>
                  </a:ext>
                </a:extLst>
              </a:tr>
            </a:tbl>
          </a:graphicData>
        </a:graphic>
      </p:graphicFrame>
      <p:sp>
        <p:nvSpPr>
          <p:cNvPr id="95" name="Rectangle 94"/>
          <p:cNvSpPr/>
          <p:nvPr/>
        </p:nvSpPr>
        <p:spPr>
          <a:xfrm>
            <a:off x="6568563" y="5391281"/>
            <a:ext cx="1598633" cy="815608"/>
          </a:xfrm>
          <a:prstGeom prst="rect">
            <a:avLst/>
          </a:prstGeom>
          <a:solidFill>
            <a:srgbClr val="9999FF"/>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solidFill>
                  <a:schemeClr val="tx1"/>
                </a:solidFill>
                <a:ea typeface="Verdana" panose="020B0604030504040204" pitchFamily="34" charset="0"/>
                <a:cs typeface="Verdana" panose="020B0604030504040204" pitchFamily="34" charset="0"/>
              </a:rPr>
              <a:t>4) Monoclonal antibodies</a:t>
            </a:r>
          </a:p>
          <a:p>
            <a:pPr algn="ctr"/>
            <a:endParaRPr lang="en-GB" sz="1100" dirty="0">
              <a:solidFill>
                <a:schemeClr val="tx1"/>
              </a:solidFill>
              <a:ea typeface="Verdana" panose="020B0604030504040204" pitchFamily="34" charset="0"/>
              <a:cs typeface="Verdana" panose="020B0604030504040204" pitchFamily="34" charset="0"/>
            </a:endParaRPr>
          </a:p>
        </p:txBody>
      </p:sp>
      <p:sp>
        <p:nvSpPr>
          <p:cNvPr id="97" name="Rectangle 96"/>
          <p:cNvSpPr/>
          <p:nvPr/>
        </p:nvSpPr>
        <p:spPr>
          <a:xfrm>
            <a:off x="8167196" y="5382251"/>
            <a:ext cx="2220595" cy="8198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Specific to one binding site on the antigen. Can target specific chemicals or cells in the </a:t>
            </a:r>
            <a:r>
              <a:rPr lang="en-GB" sz="1200" dirty="0" smtClean="0">
                <a:solidFill>
                  <a:schemeClr val="tx1"/>
                </a:solidFill>
              </a:rPr>
              <a:t>body.</a:t>
            </a:r>
            <a:endParaRPr lang="en-GB" sz="1200" b="1" dirty="0">
              <a:solidFill>
                <a:schemeClr val="tx1"/>
              </a:solidFill>
            </a:endParaRPr>
          </a:p>
        </p:txBody>
      </p:sp>
      <p:sp>
        <p:nvSpPr>
          <p:cNvPr id="33" name="Rectangle 32"/>
          <p:cNvSpPr/>
          <p:nvPr/>
        </p:nvSpPr>
        <p:spPr>
          <a:xfrm>
            <a:off x="168358" y="3575883"/>
            <a:ext cx="3607874" cy="538609"/>
          </a:xfrm>
          <a:prstGeom prst="rect">
            <a:avLst/>
          </a:prstGeom>
          <a:solidFill>
            <a:srgbClr val="FF0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800" b="1" dirty="0" smtClean="0">
                <a:solidFill>
                  <a:schemeClr val="tx1"/>
                </a:solidFill>
                <a:ea typeface="Verdana" panose="020B0604030504040204" pitchFamily="34" charset="0"/>
                <a:cs typeface="Verdana" panose="020B0604030504040204" pitchFamily="34" charset="0"/>
              </a:rPr>
              <a:t>5) Testing drugs</a:t>
            </a:r>
          </a:p>
          <a:p>
            <a:endParaRPr lang="en-GB" sz="1100" dirty="0">
              <a:solidFill>
                <a:schemeClr val="tx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82905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483795" y="2866044"/>
            <a:ext cx="6060182" cy="520667"/>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3) Completing a titration</a:t>
            </a:r>
            <a:endParaRPr lang="en-GB" sz="1400" b="1" dirty="0">
              <a:solidFill>
                <a:schemeClr val="tx1"/>
              </a:solidFill>
            </a:endParaRPr>
          </a:p>
        </p:txBody>
      </p:sp>
      <p:sp>
        <p:nvSpPr>
          <p:cNvPr id="3" name="Rectangle 2"/>
          <p:cNvSpPr/>
          <p:nvPr/>
        </p:nvSpPr>
        <p:spPr>
          <a:xfrm>
            <a:off x="9633471" y="173236"/>
            <a:ext cx="2910506" cy="3213475"/>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063980" y="3433703"/>
            <a:ext cx="2196988" cy="923330"/>
          </a:xfrm>
          <a:prstGeom prst="rect">
            <a:avLst/>
          </a:prstGeom>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QUANTITATIVE </a:t>
            </a:r>
            <a:r>
              <a:rPr lang="en-GB" sz="1800" b="1" dirty="0">
                <a:ea typeface="Verdana" panose="020B0604030504040204" pitchFamily="34" charset="0"/>
                <a:cs typeface="Verdana" panose="020B0604030504040204" pitchFamily="34" charset="0"/>
              </a:rPr>
              <a:t>CHEMISTRY </a:t>
            </a:r>
            <a:endParaRPr lang="en-GB" sz="1800" b="1" dirty="0" smtClean="0">
              <a:ea typeface="Verdana" panose="020B0604030504040204" pitchFamily="34" charset="0"/>
              <a:cs typeface="Verdana" panose="020B0604030504040204" pitchFamily="34" charset="0"/>
            </a:endParaRPr>
          </a:p>
          <a:p>
            <a:pPr algn="ctr"/>
            <a:r>
              <a:rPr lang="en-GB" sz="1800" b="1" dirty="0" smtClean="0">
                <a:ea typeface="Verdana" panose="020B0604030504040204" pitchFamily="34" charset="0"/>
                <a:cs typeface="Verdana" panose="020B0604030504040204" pitchFamily="34" charset="0"/>
              </a:rPr>
              <a:t>Summer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1341593634"/>
              </p:ext>
            </p:extLst>
          </p:nvPr>
        </p:nvGraphicFramePr>
        <p:xfrm>
          <a:off x="69875" y="6086925"/>
          <a:ext cx="6235675" cy="1371600"/>
        </p:xfrm>
        <a:graphic>
          <a:graphicData uri="http://schemas.openxmlformats.org/drawingml/2006/table">
            <a:tbl>
              <a:tblPr firstRow="1" bandRow="1">
                <a:tableStyleId>{5940675A-B579-460E-94D1-54222C63F5DA}</a:tableStyleId>
              </a:tblPr>
              <a:tblGrid>
                <a:gridCol w="1187425">
                  <a:extLst>
                    <a:ext uri="{9D8B030D-6E8A-4147-A177-3AD203B41FA5}">
                      <a16:colId xmlns:a16="http://schemas.microsoft.com/office/drawing/2014/main" val="20000"/>
                    </a:ext>
                  </a:extLst>
                </a:gridCol>
                <a:gridCol w="1438275">
                  <a:extLst>
                    <a:ext uri="{9D8B030D-6E8A-4147-A177-3AD203B41FA5}">
                      <a16:colId xmlns:a16="http://schemas.microsoft.com/office/drawing/2014/main" val="20001"/>
                    </a:ext>
                  </a:extLst>
                </a:gridCol>
                <a:gridCol w="3609975">
                  <a:extLst>
                    <a:ext uri="{9D8B030D-6E8A-4147-A177-3AD203B41FA5}">
                      <a16:colId xmlns:a16="http://schemas.microsoft.com/office/drawing/2014/main" val="20002"/>
                    </a:ext>
                  </a:extLst>
                </a:gridCol>
              </a:tblGrid>
              <a:tr h="311127">
                <a:tc rowSpan="3">
                  <a:txBody>
                    <a:bodyPr/>
                    <a:lstStyle/>
                    <a:p>
                      <a:pPr algn="ctr"/>
                      <a:r>
                        <a:rPr lang="en-GB" sz="1200" b="1" dirty="0"/>
                        <a:t>Yield</a:t>
                      </a:r>
                      <a:r>
                        <a:rPr lang="en-GB" sz="1200" b="1" baseline="0" dirty="0"/>
                        <a:t> is the amount of product obtained</a:t>
                      </a:r>
                      <a:endParaRPr lang="en-GB" sz="1200" b="1" dirty="0"/>
                    </a:p>
                  </a:txBody>
                  <a:tcPr anchor="ctr">
                    <a:solidFill>
                      <a:srgbClr val="FE9CCF"/>
                    </a:solidFill>
                  </a:tcPr>
                </a:tc>
                <a:tc rowSpan="3">
                  <a:txBody>
                    <a:bodyPr/>
                    <a:lstStyle/>
                    <a:p>
                      <a:pPr algn="ctr"/>
                      <a:r>
                        <a:rPr lang="en-GB" sz="1200" b="1" i="1" dirty="0">
                          <a:solidFill>
                            <a:schemeClr val="tx1"/>
                          </a:solidFill>
                        </a:rPr>
                        <a:t>It is not always</a:t>
                      </a:r>
                      <a:r>
                        <a:rPr lang="en-GB" sz="1200" b="1" i="1" baseline="0" dirty="0">
                          <a:solidFill>
                            <a:schemeClr val="tx1"/>
                          </a:solidFill>
                        </a:rPr>
                        <a:t> possible to obtain the calculated amount of a product</a:t>
                      </a:r>
                      <a:endParaRPr lang="en-GB" sz="1200" b="1" i="1" dirty="0">
                        <a:solidFill>
                          <a:schemeClr val="tx1"/>
                        </a:solidFill>
                      </a:endParaRPr>
                    </a:p>
                  </a:txBody>
                  <a:tcPr anchor="ctr"/>
                </a:tc>
                <a:tc>
                  <a:txBody>
                    <a:bodyPr/>
                    <a:lstStyle/>
                    <a:p>
                      <a:pPr algn="ctr"/>
                      <a:r>
                        <a:rPr lang="en-GB" sz="1200" b="1" dirty="0"/>
                        <a:t>The reaction may not go to completion because it is reversible.</a:t>
                      </a:r>
                    </a:p>
                  </a:txBody>
                  <a:tcPr anchor="ctr"/>
                </a:tc>
                <a:extLst>
                  <a:ext uri="{0D108BD9-81ED-4DB2-BD59-A6C34878D82A}">
                    <a16:rowId xmlns:a16="http://schemas.microsoft.com/office/drawing/2014/main" val="10000"/>
                  </a:ext>
                </a:extLst>
              </a:tr>
              <a:tr h="328953">
                <a:tc vMerge="1">
                  <a:txBody>
                    <a:bodyPr/>
                    <a:lstStyle/>
                    <a:p>
                      <a:endParaRPr lang="en-GB"/>
                    </a:p>
                  </a:txBody>
                  <a:tcPr/>
                </a:tc>
                <a:tc vMerge="1">
                  <a:txBody>
                    <a:bodyPr/>
                    <a:lstStyle/>
                    <a:p>
                      <a:endParaRPr lang="en-GB"/>
                    </a:p>
                  </a:txBody>
                  <a:tcPr/>
                </a:tc>
                <a:tc>
                  <a:txBody>
                    <a:bodyPr/>
                    <a:lstStyle/>
                    <a:p>
                      <a:pPr algn="ctr"/>
                      <a:r>
                        <a:rPr lang="en-GB" sz="1200" b="1" dirty="0"/>
                        <a:t>Some of the product may be lost when it is separated from the reaction mixture.</a:t>
                      </a:r>
                    </a:p>
                  </a:txBody>
                  <a:tcPr anchor="ctr"/>
                </a:tc>
                <a:extLst>
                  <a:ext uri="{0D108BD9-81ED-4DB2-BD59-A6C34878D82A}">
                    <a16:rowId xmlns:a16="http://schemas.microsoft.com/office/drawing/2014/main" val="10001"/>
                  </a:ext>
                </a:extLst>
              </a:tr>
              <a:tr h="311127">
                <a:tc vMerge="1">
                  <a:txBody>
                    <a:bodyPr/>
                    <a:lstStyle/>
                    <a:p>
                      <a:endParaRPr lang="en-GB"/>
                    </a:p>
                  </a:txBody>
                  <a:tcPr/>
                </a:tc>
                <a:tc vMerge="1">
                  <a:txBody>
                    <a:bodyPr/>
                    <a:lstStyle/>
                    <a:p>
                      <a:endParaRPr lang="en-GB"/>
                    </a:p>
                  </a:txBody>
                  <a:tcPr/>
                </a:tc>
                <a:tc>
                  <a:txBody>
                    <a:bodyPr/>
                    <a:lstStyle/>
                    <a:p>
                      <a:pPr algn="ctr"/>
                      <a:r>
                        <a:rPr lang="en-GB" sz="1200" b="1" dirty="0"/>
                        <a:t>Some of the reactants may react in ways different to the</a:t>
                      </a:r>
                      <a:r>
                        <a:rPr lang="en-GB" sz="1200" b="1" baseline="0" dirty="0"/>
                        <a:t> expected reaction.</a:t>
                      </a:r>
                      <a:endParaRPr lang="en-GB" sz="1200" b="1" dirty="0"/>
                    </a:p>
                  </a:txBody>
                  <a:tcPr anchor="ctr"/>
                </a:tc>
                <a:extLst>
                  <a:ext uri="{0D108BD9-81ED-4DB2-BD59-A6C34878D82A}">
                    <a16:rowId xmlns:a16="http://schemas.microsoft.com/office/drawing/2014/main" val="10002"/>
                  </a:ext>
                </a:extLst>
              </a:tr>
            </a:tbl>
          </a:graphicData>
        </a:graphic>
      </p:graphicFrame>
      <p:sp>
        <p:nvSpPr>
          <p:cNvPr id="9" name="Rectangle 8"/>
          <p:cNvSpPr/>
          <p:nvPr/>
        </p:nvSpPr>
        <p:spPr>
          <a:xfrm>
            <a:off x="90374" y="5611635"/>
            <a:ext cx="6235675" cy="457865"/>
          </a:xfrm>
          <a:prstGeom prst="rect">
            <a:avLst/>
          </a:prstGeom>
          <a:solidFill>
            <a:srgbClr val="FE9C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2) Percentage </a:t>
            </a:r>
            <a:r>
              <a:rPr lang="en-GB" sz="1400" b="1" dirty="0">
                <a:solidFill>
                  <a:schemeClr val="tx1"/>
                </a:solidFill>
              </a:rPr>
              <a:t>yield</a:t>
            </a:r>
          </a:p>
        </p:txBody>
      </p:sp>
      <p:sp>
        <p:nvSpPr>
          <p:cNvPr id="10" name="Rectangle 9"/>
          <p:cNvSpPr/>
          <p:nvPr/>
        </p:nvSpPr>
        <p:spPr>
          <a:xfrm>
            <a:off x="-1" y="257426"/>
            <a:ext cx="9569424" cy="457865"/>
          </a:xfrm>
          <a:prstGeom prst="rect">
            <a:avLst/>
          </a:prstGeom>
          <a:solidFill>
            <a:srgbClr val="00EA1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solidFill>
                  <a:schemeClr val="tx1"/>
                </a:solidFill>
              </a:rPr>
              <a:t>1) </a:t>
            </a:r>
            <a:r>
              <a:rPr lang="en-GB" sz="2000" b="1" dirty="0">
                <a:solidFill>
                  <a:schemeClr val="tx1"/>
                </a:solidFill>
              </a:rPr>
              <a:t>Atom economy</a:t>
            </a:r>
          </a:p>
        </p:txBody>
      </p:sp>
      <p:sp>
        <p:nvSpPr>
          <p:cNvPr id="12" name="Rectangle 11"/>
          <p:cNvSpPr/>
          <p:nvPr/>
        </p:nvSpPr>
        <p:spPr>
          <a:xfrm>
            <a:off x="6394672" y="7429789"/>
            <a:ext cx="6218963" cy="400725"/>
          </a:xfrm>
          <a:prstGeom prst="rect">
            <a:avLst/>
          </a:prstGeom>
          <a:solidFill>
            <a:srgbClr val="D298F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b="1" dirty="0" smtClean="0">
                <a:solidFill>
                  <a:schemeClr val="tx1"/>
                </a:solidFill>
              </a:rPr>
              <a:t>4) Use </a:t>
            </a:r>
            <a:r>
              <a:rPr lang="en-GB" sz="1400" b="1" dirty="0">
                <a:solidFill>
                  <a:schemeClr val="tx1"/>
                </a:solidFill>
              </a:rPr>
              <a:t>of amount of substance in relation to volumes of </a:t>
            </a:r>
            <a:r>
              <a:rPr lang="en-GB" sz="1400" b="1" dirty="0" smtClean="0">
                <a:solidFill>
                  <a:schemeClr val="tx1"/>
                </a:solidFill>
              </a:rPr>
              <a:t>gases (HT only)</a:t>
            </a:r>
            <a:endParaRPr lang="en-GB" sz="1400" b="1" dirty="0">
              <a:solidFill>
                <a:schemeClr val="tx1"/>
              </a:solidFill>
            </a:endParaRPr>
          </a:p>
          <a:p>
            <a:pPr algn="ctr"/>
            <a:endParaRPr lang="en-GB" sz="1400" b="1" dirty="0">
              <a:solidFill>
                <a:schemeClr val="tx1"/>
              </a:solidFill>
            </a:endParaRPr>
          </a:p>
          <a:p>
            <a:pPr algn="ctr"/>
            <a:endParaRPr lang="en-GB" sz="1400" b="1" dirty="0">
              <a:solidFill>
                <a:schemeClr val="tx1"/>
              </a:solidFill>
            </a:endParaRPr>
          </a:p>
        </p:txBody>
      </p:sp>
      <p:graphicFrame>
        <p:nvGraphicFramePr>
          <p:cNvPr id="13" name="Table 12"/>
          <p:cNvGraphicFramePr>
            <a:graphicFrameLocks noGrp="1"/>
          </p:cNvGraphicFramePr>
          <p:nvPr>
            <p:extLst>
              <p:ext uri="{D42A27DB-BD31-4B8C-83A1-F6EECF244321}">
                <p14:modId xmlns:p14="http://schemas.microsoft.com/office/powerpoint/2010/main" val="208345765"/>
              </p:ext>
            </p:extLst>
          </p:nvPr>
        </p:nvGraphicFramePr>
        <p:xfrm>
          <a:off x="69875" y="7475950"/>
          <a:ext cx="6215176" cy="1554480"/>
        </p:xfrm>
        <a:graphic>
          <a:graphicData uri="http://schemas.openxmlformats.org/drawingml/2006/table">
            <a:tbl>
              <a:tblPr firstRow="1" bandRow="1">
                <a:tableStyleId>{5940675A-B579-460E-94D1-54222C63F5DA}</a:tableStyleId>
              </a:tblPr>
              <a:tblGrid>
                <a:gridCol w="1338225">
                  <a:extLst>
                    <a:ext uri="{9D8B030D-6E8A-4147-A177-3AD203B41FA5}">
                      <a16:colId xmlns:a16="http://schemas.microsoft.com/office/drawing/2014/main" val="20000"/>
                    </a:ext>
                  </a:extLst>
                </a:gridCol>
                <a:gridCol w="2412655">
                  <a:extLst>
                    <a:ext uri="{9D8B030D-6E8A-4147-A177-3AD203B41FA5}">
                      <a16:colId xmlns:a16="http://schemas.microsoft.com/office/drawing/2014/main" val="20001"/>
                    </a:ext>
                  </a:extLst>
                </a:gridCol>
                <a:gridCol w="2464296">
                  <a:extLst>
                    <a:ext uri="{9D8B030D-6E8A-4147-A177-3AD203B41FA5}">
                      <a16:colId xmlns:a16="http://schemas.microsoft.com/office/drawing/2014/main" val="20002"/>
                    </a:ext>
                  </a:extLst>
                </a:gridCol>
              </a:tblGrid>
              <a:tr h="951207">
                <a:tc>
                  <a:txBody>
                    <a:bodyPr/>
                    <a:lstStyle/>
                    <a:p>
                      <a:pPr algn="ctr"/>
                      <a:r>
                        <a:rPr lang="en-GB" sz="1200" b="1" dirty="0"/>
                        <a:t>Percentage yield is comparing the</a:t>
                      </a:r>
                      <a:r>
                        <a:rPr lang="en-GB" sz="1200" b="1" baseline="0" dirty="0"/>
                        <a:t> amount of product obtained as a percentage of the maximum theoretical amount</a:t>
                      </a:r>
                      <a:endParaRPr lang="en-GB" sz="1200" b="1" dirty="0"/>
                    </a:p>
                  </a:txBody>
                  <a:tcPr anchor="ctr">
                    <a:solidFill>
                      <a:srgbClr val="FE9CCF"/>
                    </a:solidFill>
                  </a:tcPr>
                </a:tc>
                <a:tc>
                  <a:txBody>
                    <a:bodyPr/>
                    <a:lstStyle/>
                    <a:p>
                      <a:pPr algn="ctr"/>
                      <a:r>
                        <a:rPr lang="en-GB" sz="1200" b="1" i="1" dirty="0">
                          <a:solidFill>
                            <a:schemeClr val="tx1"/>
                          </a:solidFill>
                        </a:rPr>
                        <a:t>% Yield = </a:t>
                      </a:r>
                      <a:r>
                        <a:rPr lang="en-GB" sz="1200" b="1" i="1" u="sng" dirty="0">
                          <a:solidFill>
                            <a:schemeClr val="tx1"/>
                          </a:solidFill>
                        </a:rPr>
                        <a:t>Mass of product made </a:t>
                      </a:r>
                      <a:r>
                        <a:rPr lang="en-GB" sz="1200" b="1" i="1" u="none" dirty="0">
                          <a:solidFill>
                            <a:schemeClr val="tx1"/>
                          </a:solidFill>
                        </a:rPr>
                        <a:t>x 100</a:t>
                      </a:r>
                    </a:p>
                    <a:p>
                      <a:pPr algn="ctr"/>
                      <a:r>
                        <a:rPr lang="en-GB" sz="1200" b="1" i="1" u="none" dirty="0">
                          <a:solidFill>
                            <a:schemeClr val="tx1"/>
                          </a:solidFill>
                        </a:rPr>
                        <a:t>      Max. theoretical mass</a:t>
                      </a:r>
                    </a:p>
                  </a:txBody>
                  <a:tcPr anchor="ctr"/>
                </a:tc>
                <a:tc>
                  <a:txBody>
                    <a:bodyPr/>
                    <a:lstStyle/>
                    <a:p>
                      <a:pPr algn="ctr"/>
                      <a:r>
                        <a:rPr lang="en-GB" sz="1200" b="1" dirty="0">
                          <a:solidFill>
                            <a:schemeClr val="tx1"/>
                          </a:solidFill>
                          <a:latin typeface="+mn-lt"/>
                        </a:rPr>
                        <a:t>A piece of sodium metal is heated in chlorine gas.  A maximum theoretical mass of 10g for sodium chloride was calculated, but the actual yield was only 8g. </a:t>
                      </a:r>
                    </a:p>
                    <a:p>
                      <a:pPr algn="ctr"/>
                      <a:r>
                        <a:rPr lang="en-GB" sz="1200" b="1" i="1" dirty="0">
                          <a:solidFill>
                            <a:schemeClr val="tx1"/>
                          </a:solidFill>
                          <a:latin typeface="+mn-lt"/>
                        </a:rPr>
                        <a:t>Calculate the percentage yield. </a:t>
                      </a:r>
                    </a:p>
                    <a:p>
                      <a:pPr algn="ctr"/>
                      <a:r>
                        <a:rPr lang="en-GB" sz="1200" b="1" dirty="0">
                          <a:solidFill>
                            <a:schemeClr val="tx1"/>
                          </a:solidFill>
                        </a:rPr>
                        <a:t>                                          </a:t>
                      </a:r>
                    </a:p>
                    <a:p>
                      <a:pPr algn="ctr"/>
                      <a:r>
                        <a:rPr lang="en-GB" sz="1200" b="1" dirty="0">
                          <a:solidFill>
                            <a:schemeClr val="tx1"/>
                          </a:solidFill>
                          <a:latin typeface="+mn-lt"/>
                        </a:rPr>
                        <a:t>P</a:t>
                      </a:r>
                      <a:r>
                        <a:rPr lang="en-GB" sz="1200" b="1" dirty="0">
                          <a:solidFill>
                            <a:schemeClr val="tx1"/>
                          </a:solidFill>
                        </a:rPr>
                        <a:t>ercentage </a:t>
                      </a:r>
                      <a:r>
                        <a:rPr lang="en-GB" sz="1200" b="1" dirty="0">
                          <a:solidFill>
                            <a:schemeClr val="tx1"/>
                          </a:solidFill>
                          <a:latin typeface="+mn-lt"/>
                        </a:rPr>
                        <a:t>yield = 8/10 x 100</a:t>
                      </a:r>
                      <a:r>
                        <a:rPr lang="en-GB" sz="1200" b="1" baseline="0" dirty="0">
                          <a:solidFill>
                            <a:schemeClr val="tx1"/>
                          </a:solidFill>
                          <a:latin typeface="+mn-lt"/>
                        </a:rPr>
                        <a:t> =80%</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317390113"/>
              </p:ext>
            </p:extLst>
          </p:nvPr>
        </p:nvGraphicFramePr>
        <p:xfrm>
          <a:off x="-1" y="774048"/>
          <a:ext cx="9569424" cy="1239947"/>
        </p:xfrm>
        <a:graphic>
          <a:graphicData uri="http://schemas.openxmlformats.org/drawingml/2006/table">
            <a:tbl>
              <a:tblPr firstRow="1" bandRow="1">
                <a:tableStyleId>{5940675A-B579-460E-94D1-54222C63F5DA}</a:tableStyleId>
              </a:tblPr>
              <a:tblGrid>
                <a:gridCol w="1834649">
                  <a:extLst>
                    <a:ext uri="{9D8B030D-6E8A-4147-A177-3AD203B41FA5}">
                      <a16:colId xmlns:a16="http://schemas.microsoft.com/office/drawing/2014/main" val="20000"/>
                    </a:ext>
                  </a:extLst>
                </a:gridCol>
                <a:gridCol w="5524975">
                  <a:extLst>
                    <a:ext uri="{9D8B030D-6E8A-4147-A177-3AD203B41FA5}">
                      <a16:colId xmlns:a16="http://schemas.microsoft.com/office/drawing/2014/main" val="20001"/>
                    </a:ext>
                  </a:extLst>
                </a:gridCol>
                <a:gridCol w="2209800">
                  <a:extLst>
                    <a:ext uri="{9D8B030D-6E8A-4147-A177-3AD203B41FA5}">
                      <a16:colId xmlns:a16="http://schemas.microsoft.com/office/drawing/2014/main" val="20002"/>
                    </a:ext>
                  </a:extLst>
                </a:gridCol>
              </a:tblGrid>
              <a:tr h="1239947">
                <a:tc>
                  <a:txBody>
                    <a:bodyPr/>
                    <a:lstStyle/>
                    <a:p>
                      <a:pPr algn="ctr"/>
                      <a:r>
                        <a:rPr lang="en-GB" sz="1400" b="1" dirty="0"/>
                        <a:t>A measure of the amount of starting materials that end up as useful products</a:t>
                      </a:r>
                    </a:p>
                  </a:txBody>
                  <a:tcPr anchor="ctr">
                    <a:solidFill>
                      <a:srgbClr val="00EA16"/>
                    </a:solidFill>
                  </a:tcPr>
                </a:tc>
                <a:tc>
                  <a:txBody>
                    <a:bodyPr/>
                    <a:lstStyle/>
                    <a:p>
                      <a:r>
                        <a:rPr lang="en-GB" sz="1200" b="1" u="none" dirty="0">
                          <a:solidFill>
                            <a:schemeClr val="tx1"/>
                          </a:solidFill>
                        </a:rPr>
                        <a:t>Atom economy = </a:t>
                      </a:r>
                      <a:r>
                        <a:rPr lang="en-GB" sz="1200" b="1" u="sng" dirty="0">
                          <a:solidFill>
                            <a:schemeClr val="tx1"/>
                          </a:solidFill>
                        </a:rPr>
                        <a:t>Relative formula mass of desired product from equation   </a:t>
                      </a:r>
                      <a:r>
                        <a:rPr lang="en-GB" sz="1200" b="1" dirty="0">
                          <a:solidFill>
                            <a:schemeClr val="tx1"/>
                          </a:solidFill>
                        </a:rPr>
                        <a:t>   x   100</a:t>
                      </a:r>
                    </a:p>
                    <a:p>
                      <a:r>
                        <a:rPr lang="en-GB" sz="1200" b="1" dirty="0">
                          <a:solidFill>
                            <a:schemeClr val="tx1"/>
                          </a:solidFill>
                        </a:rPr>
                        <a:t>                             Sum of relative formula mass of all reactants from </a:t>
                      </a:r>
                      <a:r>
                        <a:rPr lang="en-GB" sz="1200" b="1" dirty="0" smtClean="0">
                          <a:solidFill>
                            <a:schemeClr val="tx1"/>
                          </a:solidFill>
                        </a:rPr>
                        <a:t>equation</a:t>
                      </a:r>
                      <a:endParaRPr lang="en-GB" sz="1200" b="1" dirty="0">
                        <a:solidFill>
                          <a:schemeClr val="tx1"/>
                        </a:solidFill>
                      </a:endParaRPr>
                    </a:p>
                  </a:txBody>
                  <a:tcPr anchor="ctr"/>
                </a:tc>
                <a:tc>
                  <a:txBody>
                    <a:bodyPr/>
                    <a:lstStyle/>
                    <a:p>
                      <a:pPr algn="ctr"/>
                      <a:r>
                        <a:rPr lang="en-GB" sz="1400" b="1" dirty="0"/>
                        <a:t>High</a:t>
                      </a:r>
                      <a:r>
                        <a:rPr lang="en-GB" sz="1400" b="1" baseline="0" dirty="0"/>
                        <a:t> atom economy is important or sustainable development and economic reasons</a:t>
                      </a:r>
                      <a:endParaRPr lang="en-GB" sz="14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3328456378"/>
              </p:ext>
            </p:extLst>
          </p:nvPr>
        </p:nvGraphicFramePr>
        <p:xfrm>
          <a:off x="5409" y="2042973"/>
          <a:ext cx="3400854" cy="3017520"/>
        </p:xfrm>
        <a:graphic>
          <a:graphicData uri="http://schemas.openxmlformats.org/drawingml/2006/table">
            <a:tbl>
              <a:tblPr firstRow="1" bandRow="1">
                <a:tableStyleId>{5940675A-B579-460E-94D1-54222C63F5DA}</a:tableStyleId>
              </a:tblPr>
              <a:tblGrid>
                <a:gridCol w="3400854">
                  <a:extLst>
                    <a:ext uri="{9D8B030D-6E8A-4147-A177-3AD203B41FA5}">
                      <a16:colId xmlns:a16="http://schemas.microsoft.com/office/drawing/2014/main" val="20000"/>
                    </a:ext>
                  </a:extLst>
                </a:gridCol>
              </a:tblGrid>
              <a:tr h="2053563">
                <a:tc>
                  <a:txBody>
                    <a:bodyPr/>
                    <a:lstStyle/>
                    <a:p>
                      <a:pPr algn="ctr"/>
                      <a:r>
                        <a:rPr lang="en-GB" sz="1200" b="1" dirty="0" smtClean="0"/>
                        <a:t>WORKED</a:t>
                      </a:r>
                      <a:r>
                        <a:rPr lang="en-GB" sz="1200" b="1" baseline="0" dirty="0" smtClean="0"/>
                        <a:t> EXAMPLE</a:t>
                      </a:r>
                    </a:p>
                    <a:p>
                      <a:pPr algn="ctr"/>
                      <a:r>
                        <a:rPr lang="en-GB" sz="1200" b="1" dirty="0" smtClean="0"/>
                        <a:t>Calculate </a:t>
                      </a:r>
                      <a:r>
                        <a:rPr lang="en-GB" sz="1200" b="1" dirty="0"/>
                        <a:t>the atom economy for making hydrogen by reacting zinc with hydrochloric acid: </a:t>
                      </a:r>
                    </a:p>
                    <a:p>
                      <a:endParaRPr lang="en-GB" sz="1200" b="1" dirty="0"/>
                    </a:p>
                    <a:p>
                      <a:pPr algn="ctr"/>
                      <a:r>
                        <a:rPr lang="en-GB" sz="1200" b="1" dirty="0"/>
                        <a:t>Zn + 2HCl → ZnCl</a:t>
                      </a:r>
                      <a:r>
                        <a:rPr lang="en-GB" sz="1200" b="1" baseline="-25000" dirty="0"/>
                        <a:t>2</a:t>
                      </a:r>
                      <a:r>
                        <a:rPr lang="en-GB" sz="1200" b="1" dirty="0"/>
                        <a:t> + H</a:t>
                      </a:r>
                      <a:r>
                        <a:rPr lang="en-GB" sz="1200" b="1" baseline="-25000" dirty="0"/>
                        <a:t>2</a:t>
                      </a:r>
                    </a:p>
                    <a:p>
                      <a:pPr algn="ctr"/>
                      <a:endParaRPr lang="en-GB" sz="1200" b="1" dirty="0"/>
                    </a:p>
                    <a:p>
                      <a:r>
                        <a:rPr lang="en-GB" sz="1200" b="1" dirty="0"/>
                        <a:t>M</a:t>
                      </a:r>
                      <a:r>
                        <a:rPr lang="en-GB" sz="1200" b="1" baseline="-25000" dirty="0"/>
                        <a:t>r</a:t>
                      </a:r>
                      <a:r>
                        <a:rPr lang="en-GB" sz="1200" b="1" dirty="0"/>
                        <a:t> of H</a:t>
                      </a:r>
                      <a:r>
                        <a:rPr lang="en-GB" sz="1200" b="1" baseline="-25000" dirty="0"/>
                        <a:t>2       </a:t>
                      </a:r>
                      <a:r>
                        <a:rPr lang="en-GB" sz="1200" b="1" dirty="0"/>
                        <a:t> = 1 + 1 = 2</a:t>
                      </a:r>
                    </a:p>
                    <a:p>
                      <a:r>
                        <a:rPr lang="en-GB" sz="1200" b="1" dirty="0"/>
                        <a:t>M</a:t>
                      </a:r>
                      <a:r>
                        <a:rPr lang="en-GB" sz="1200" b="1" baseline="-25000" dirty="0"/>
                        <a:t>r</a:t>
                      </a:r>
                      <a:r>
                        <a:rPr lang="en-GB" sz="1200" b="1" dirty="0"/>
                        <a:t> of Zn</a:t>
                      </a:r>
                      <a:r>
                        <a:rPr lang="en-GB" sz="1200" b="1" baseline="0" dirty="0"/>
                        <a:t> + 2HCl</a:t>
                      </a:r>
                      <a:r>
                        <a:rPr lang="en-GB" sz="1200" b="1" dirty="0"/>
                        <a:t> = 65 + 1 + 1 + 35.5 + 35.5 =</a:t>
                      </a:r>
                      <a:r>
                        <a:rPr lang="en-GB" sz="1200" b="1" baseline="0" dirty="0"/>
                        <a:t> 138</a:t>
                      </a:r>
                    </a:p>
                    <a:p>
                      <a:endParaRPr lang="en-GB" sz="1200" b="1" baseline="0" dirty="0"/>
                    </a:p>
                    <a:p>
                      <a:endParaRPr lang="en-GB" sz="1200" b="1" dirty="0"/>
                    </a:p>
                    <a:p>
                      <a:r>
                        <a:rPr lang="en-GB" sz="1200" b="1" dirty="0"/>
                        <a:t>Atom economy = </a:t>
                      </a:r>
                      <a:r>
                        <a:rPr lang="en-GB" sz="1200" b="1" baseline="30000" dirty="0"/>
                        <a:t>2</a:t>
                      </a:r>
                      <a:r>
                        <a:rPr lang="en-GB" sz="1200" b="1" dirty="0"/>
                        <a:t>∕</a:t>
                      </a:r>
                      <a:r>
                        <a:rPr lang="en-GB" sz="1200" b="1" baseline="-25000" dirty="0"/>
                        <a:t>138 </a:t>
                      </a:r>
                      <a:r>
                        <a:rPr lang="en-GB" sz="1200" b="1" dirty="0"/>
                        <a:t> × 100 </a:t>
                      </a:r>
                    </a:p>
                    <a:p>
                      <a:r>
                        <a:rPr lang="en-GB" sz="1200" b="1" dirty="0"/>
                        <a:t>                             = </a:t>
                      </a:r>
                      <a:r>
                        <a:rPr lang="en-GB" sz="1200" b="1" baseline="30000" dirty="0"/>
                        <a:t>2</a:t>
                      </a:r>
                      <a:r>
                        <a:rPr lang="en-GB" sz="1200" b="1" dirty="0"/>
                        <a:t>∕</a:t>
                      </a:r>
                      <a:r>
                        <a:rPr lang="en-GB" sz="1200" b="1" baseline="-25000" dirty="0"/>
                        <a:t>138</a:t>
                      </a:r>
                      <a:r>
                        <a:rPr lang="en-GB" sz="1200" b="1" dirty="0"/>
                        <a:t> × 100  = 1.45%</a:t>
                      </a:r>
                    </a:p>
                    <a:p>
                      <a:endParaRPr lang="en-GB" sz="1200" b="1" i="0" dirty="0">
                        <a:effectLst/>
                      </a:endParaRPr>
                    </a:p>
                    <a:p>
                      <a:endParaRPr lang="en-GB" sz="1200" b="1" i="0" dirty="0">
                        <a:effectLst/>
                      </a:endParaRPr>
                    </a:p>
                    <a:p>
                      <a:r>
                        <a:rPr lang="en-GB" sz="1200" b="1" dirty="0"/>
                        <a:t>This method is unlikely to be chosen as it has a low atom economy.</a:t>
                      </a:r>
                      <a:endParaRPr lang="en-GB" sz="1200" b="1" i="0" dirty="0">
                        <a:effectLst/>
                      </a:endParaRPr>
                    </a:p>
                  </a:txBody>
                  <a:tcPr anchor="ctr">
                    <a:solidFill>
                      <a:srgbClr val="00FF00"/>
                    </a:solidFill>
                  </a:tcPr>
                </a:tc>
                <a:extLst>
                  <a:ext uri="{0D108BD9-81ED-4DB2-BD59-A6C34878D82A}">
                    <a16:rowId xmlns:a16="http://schemas.microsoft.com/office/drawing/2014/main" val="10000"/>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4203543113"/>
              </p:ext>
            </p:extLst>
          </p:nvPr>
        </p:nvGraphicFramePr>
        <p:xfrm>
          <a:off x="6483794" y="3433703"/>
          <a:ext cx="6060183" cy="3736729"/>
        </p:xfrm>
        <a:graphic>
          <a:graphicData uri="http://schemas.openxmlformats.org/drawingml/2006/table">
            <a:tbl>
              <a:tblPr firstRow="1" bandRow="1">
                <a:tableStyleId>{5940675A-B579-460E-94D1-54222C63F5DA}</a:tableStyleId>
              </a:tblPr>
              <a:tblGrid>
                <a:gridCol w="365760">
                  <a:extLst>
                    <a:ext uri="{9D8B030D-6E8A-4147-A177-3AD203B41FA5}">
                      <a16:colId xmlns:a16="http://schemas.microsoft.com/office/drawing/2014/main" val="20000"/>
                    </a:ext>
                  </a:extLst>
                </a:gridCol>
                <a:gridCol w="5694423">
                  <a:extLst>
                    <a:ext uri="{9D8B030D-6E8A-4147-A177-3AD203B41FA5}">
                      <a16:colId xmlns:a16="http://schemas.microsoft.com/office/drawing/2014/main" val="20002"/>
                    </a:ext>
                  </a:extLst>
                </a:gridCol>
              </a:tblGrid>
              <a:tr h="3736729">
                <a:tc>
                  <a:txBody>
                    <a:bodyPr/>
                    <a:lstStyle/>
                    <a:p>
                      <a:pPr algn="ctr"/>
                      <a:r>
                        <a:rPr lang="en-GB" sz="1600" b="1" dirty="0" smtClean="0"/>
                        <a:t>Learn the step by step method</a:t>
                      </a:r>
                      <a:endParaRPr lang="en-GB" sz="1600" b="1" dirty="0"/>
                    </a:p>
                  </a:txBody>
                  <a:tcPr vert="vert270" anchor="ctr">
                    <a:solidFill>
                      <a:srgbClr val="00B0F0"/>
                    </a:solidFill>
                  </a:tcPr>
                </a:tc>
                <a:tc>
                  <a:txBody>
                    <a:bodyPr/>
                    <a:lstStyle/>
                    <a:p>
                      <a:r>
                        <a:rPr lang="en-GB" sz="1600" b="0" i="0" kern="1200" dirty="0" smtClean="0">
                          <a:solidFill>
                            <a:schemeClr val="tx1"/>
                          </a:solidFill>
                          <a:effectLst/>
                          <a:latin typeface="+mn-lt"/>
                          <a:ea typeface="+mn-ea"/>
                          <a:cs typeface="+mn-cs"/>
                        </a:rPr>
                        <a:t>Titrations are a very accurate experimental technique to find the concentration of a solution.</a:t>
                      </a:r>
                    </a:p>
                    <a:p>
                      <a:r>
                        <a:rPr lang="en-GB" sz="1600" b="0" i="0" kern="1200" dirty="0" smtClean="0">
                          <a:solidFill>
                            <a:schemeClr val="tx1"/>
                          </a:solidFill>
                          <a:effectLst/>
                          <a:latin typeface="+mn-lt"/>
                          <a:ea typeface="+mn-ea"/>
                          <a:cs typeface="+mn-cs"/>
                        </a:rPr>
                        <a:t>1. A known volume of an acid or alkali is measured out using a pipette and placed into a conical flask.</a:t>
                      </a:r>
                    </a:p>
                    <a:p>
                      <a:r>
                        <a:rPr lang="en-GB" sz="1600" b="0" i="0" kern="1200" dirty="0" smtClean="0">
                          <a:solidFill>
                            <a:schemeClr val="tx1"/>
                          </a:solidFill>
                          <a:effectLst/>
                          <a:latin typeface="+mn-lt"/>
                          <a:ea typeface="+mn-ea"/>
                          <a:cs typeface="+mn-cs"/>
                        </a:rPr>
                        <a:t>2. A few drops of a suitable indicator are added, (methyl orange or phenolphthalein).</a:t>
                      </a:r>
                    </a:p>
                    <a:p>
                      <a:r>
                        <a:rPr lang="en-GB" sz="1600" b="0" i="0" kern="1200" dirty="0" smtClean="0">
                          <a:solidFill>
                            <a:schemeClr val="tx1"/>
                          </a:solidFill>
                          <a:effectLst/>
                          <a:latin typeface="+mn-lt"/>
                          <a:ea typeface="+mn-ea"/>
                          <a:cs typeface="+mn-cs"/>
                        </a:rPr>
                        <a:t>3. The other solution is added to the burette and the volume read.</a:t>
                      </a:r>
                    </a:p>
                    <a:p>
                      <a:r>
                        <a:rPr lang="en-GB" sz="1600" b="0" i="0" kern="1200" dirty="0" smtClean="0">
                          <a:solidFill>
                            <a:schemeClr val="tx1"/>
                          </a:solidFill>
                          <a:effectLst/>
                          <a:latin typeface="+mn-lt"/>
                          <a:ea typeface="+mn-ea"/>
                          <a:cs typeface="+mn-cs"/>
                        </a:rPr>
                        <a:t>4. The solution is added from the burette into the conical flask until the indicator changes colour. The solution is added dropwise towards the end to ensure the exact volume is used.</a:t>
                      </a:r>
                    </a:p>
                    <a:p>
                      <a:r>
                        <a:rPr lang="en-GB" sz="1600" b="0" i="0" kern="1200" dirty="0" smtClean="0">
                          <a:solidFill>
                            <a:schemeClr val="tx1"/>
                          </a:solidFill>
                          <a:effectLst/>
                          <a:latin typeface="+mn-lt"/>
                          <a:ea typeface="+mn-ea"/>
                          <a:cs typeface="+mn-cs"/>
                        </a:rPr>
                        <a:t>5. The end volume of the burette is recorded and the difference found.</a:t>
                      </a:r>
                    </a:p>
                    <a:p>
                      <a:r>
                        <a:rPr lang="en-GB" sz="1600" b="0" i="0" kern="1200" dirty="0" smtClean="0">
                          <a:solidFill>
                            <a:schemeClr val="tx1"/>
                          </a:solidFill>
                          <a:effectLst/>
                          <a:latin typeface="+mn-lt"/>
                          <a:ea typeface="+mn-ea"/>
                          <a:cs typeface="+mn-cs"/>
                        </a:rPr>
                        <a:t>6. The experiment is repeated until similar results are achieved.</a:t>
                      </a:r>
                      <a:endParaRPr lang="en-GB" sz="1200" b="1" baseline="30000" dirty="0"/>
                    </a:p>
                  </a:txBody>
                  <a:tcPr anchor="ctr"/>
                </a:tc>
                <a:extLst>
                  <a:ext uri="{0D108BD9-81ED-4DB2-BD59-A6C34878D82A}">
                    <a16:rowId xmlns:a16="http://schemas.microsoft.com/office/drawing/2014/main" val="10000"/>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1969996016"/>
              </p:ext>
            </p:extLst>
          </p:nvPr>
        </p:nvGraphicFramePr>
        <p:xfrm>
          <a:off x="6394672" y="7836314"/>
          <a:ext cx="6218963" cy="1371600"/>
        </p:xfrm>
        <a:graphic>
          <a:graphicData uri="http://schemas.openxmlformats.org/drawingml/2006/table">
            <a:tbl>
              <a:tblPr firstRow="1" bandRow="1">
                <a:tableStyleId>{5940675A-B579-460E-94D1-54222C63F5DA}</a:tableStyleId>
              </a:tblPr>
              <a:tblGrid>
                <a:gridCol w="1654751">
                  <a:extLst>
                    <a:ext uri="{9D8B030D-6E8A-4147-A177-3AD203B41FA5}">
                      <a16:colId xmlns:a16="http://schemas.microsoft.com/office/drawing/2014/main" val="20000"/>
                    </a:ext>
                  </a:extLst>
                </a:gridCol>
                <a:gridCol w="2039187">
                  <a:extLst>
                    <a:ext uri="{9D8B030D-6E8A-4147-A177-3AD203B41FA5}">
                      <a16:colId xmlns:a16="http://schemas.microsoft.com/office/drawing/2014/main" val="20001"/>
                    </a:ext>
                  </a:extLst>
                </a:gridCol>
                <a:gridCol w="2525025">
                  <a:extLst>
                    <a:ext uri="{9D8B030D-6E8A-4147-A177-3AD203B41FA5}">
                      <a16:colId xmlns:a16="http://schemas.microsoft.com/office/drawing/2014/main" val="20002"/>
                    </a:ext>
                  </a:extLst>
                </a:gridCol>
              </a:tblGrid>
              <a:tr h="1359697">
                <a:tc>
                  <a:txBody>
                    <a:bodyPr/>
                    <a:lstStyle/>
                    <a:p>
                      <a:pPr algn="ctr"/>
                      <a:r>
                        <a:rPr lang="en-GB" sz="1200" b="1" dirty="0"/>
                        <a:t>Equal amounts of moles or gases occupy the same volume under the same conditions of temperature and pressure</a:t>
                      </a:r>
                    </a:p>
                  </a:txBody>
                  <a:tcPr anchor="ctr">
                    <a:solidFill>
                      <a:srgbClr val="D298FE"/>
                    </a:solidFill>
                  </a:tcPr>
                </a:tc>
                <a:tc>
                  <a:txBody>
                    <a:bodyPr/>
                    <a:lstStyle/>
                    <a:p>
                      <a:pPr algn="ctr"/>
                      <a:r>
                        <a:rPr lang="en-GB" sz="1200" b="1" i="1" dirty="0">
                          <a:solidFill>
                            <a:schemeClr val="tx1"/>
                          </a:solidFill>
                        </a:rPr>
                        <a:t>The volume of one mole of any gas at room temperature and pressure (20°C and 1 atmospheric pressure) is 24 dm</a:t>
                      </a:r>
                      <a:r>
                        <a:rPr lang="en-GB" sz="1200" b="1" i="1" baseline="30000" dirty="0">
                          <a:solidFill>
                            <a:schemeClr val="tx1"/>
                          </a:solidFill>
                        </a:rPr>
                        <a:t>3</a:t>
                      </a:r>
                      <a:endParaRPr lang="en-GB" sz="1200" b="1" i="1" dirty="0">
                        <a:solidFill>
                          <a:schemeClr val="tx1"/>
                        </a:solidFill>
                      </a:endParaRPr>
                    </a:p>
                  </a:txBody>
                  <a:tcPr anchor="ctr"/>
                </a:tc>
                <a:tc>
                  <a:txBody>
                    <a:bodyPr/>
                    <a:lstStyle/>
                    <a:p>
                      <a:r>
                        <a:rPr lang="en-GB" sz="1200" b="1" dirty="0">
                          <a:ea typeface="Times New Roman" panose="02020603050405020304" pitchFamily="18" charset="0"/>
                          <a:cs typeface="Arial" panose="020B0604020202020204" pitchFamily="34" charset="0"/>
                        </a:rPr>
                        <a:t>No. of moles of gas = </a:t>
                      </a:r>
                      <a:r>
                        <a:rPr lang="en-GB" sz="1200" b="1" u="sng" dirty="0" err="1">
                          <a:ea typeface="Times New Roman" panose="02020603050405020304" pitchFamily="18" charset="0"/>
                          <a:cs typeface="Arial" panose="020B0604020202020204" pitchFamily="34" charset="0"/>
                        </a:rPr>
                        <a:t>vol</a:t>
                      </a:r>
                      <a:r>
                        <a:rPr lang="en-GB" sz="1200" b="1" u="sng" dirty="0">
                          <a:ea typeface="Times New Roman" panose="02020603050405020304" pitchFamily="18" charset="0"/>
                          <a:cs typeface="Arial" panose="020B0604020202020204" pitchFamily="34" charset="0"/>
                        </a:rPr>
                        <a:t> of gas (dm</a:t>
                      </a:r>
                      <a:r>
                        <a:rPr lang="en-GB" sz="1200" b="1" u="sng" baseline="30000" dirty="0">
                          <a:ea typeface="Times New Roman" panose="02020603050405020304" pitchFamily="18" charset="0"/>
                          <a:cs typeface="Arial" panose="020B0604020202020204" pitchFamily="34" charset="0"/>
                        </a:rPr>
                        <a:t>3</a:t>
                      </a:r>
                      <a:r>
                        <a:rPr lang="en-GB" sz="1200" b="1" u="sng" dirty="0">
                          <a:ea typeface="Times New Roman" panose="02020603050405020304" pitchFamily="18" charset="0"/>
                          <a:cs typeface="Arial" panose="020B0604020202020204" pitchFamily="34" charset="0"/>
                        </a:rPr>
                        <a:t>)</a:t>
                      </a:r>
                    </a:p>
                    <a:p>
                      <a:r>
                        <a:rPr lang="en-GB" sz="1200" b="1" u="none" dirty="0">
                          <a:ea typeface="Times New Roman" panose="02020603050405020304" pitchFamily="18" charset="0"/>
                          <a:cs typeface="Times New Roman" panose="02020603050405020304" pitchFamily="18" charset="0"/>
                        </a:rPr>
                        <a:t>                                                24dm</a:t>
                      </a:r>
                      <a:r>
                        <a:rPr lang="en-GB" sz="1200" b="1" u="none" baseline="30000" dirty="0">
                          <a:ea typeface="Times New Roman" panose="02020603050405020304" pitchFamily="18" charset="0"/>
                          <a:cs typeface="Times New Roman" panose="02020603050405020304" pitchFamily="18" charset="0"/>
                        </a:rPr>
                        <a:t>3</a:t>
                      </a:r>
                    </a:p>
                    <a:p>
                      <a:pPr algn="ctr"/>
                      <a:endParaRPr lang="en-GB" sz="1200" b="1" dirty="0"/>
                    </a:p>
                  </a:txBody>
                  <a:tcPr anchor="ctr"/>
                </a:tc>
                <a:extLst>
                  <a:ext uri="{0D108BD9-81ED-4DB2-BD59-A6C34878D82A}">
                    <a16:rowId xmlns:a16="http://schemas.microsoft.com/office/drawing/2014/main" val="10000"/>
                  </a:ext>
                </a:extLst>
              </a:tr>
            </a:tbl>
          </a:graphicData>
        </a:graphic>
      </p:graphicFrame>
      <p:pic>
        <p:nvPicPr>
          <p:cNvPr id="2" name="Picture 1"/>
          <p:cNvPicPr>
            <a:picLocks noChangeAspect="1"/>
          </p:cNvPicPr>
          <p:nvPr/>
        </p:nvPicPr>
        <p:blipFill>
          <a:blip r:embed="rId2"/>
          <a:stretch>
            <a:fillRect/>
          </a:stretch>
        </p:blipFill>
        <p:spPr>
          <a:xfrm>
            <a:off x="9929680" y="989449"/>
            <a:ext cx="2357017" cy="2314575"/>
          </a:xfrm>
          <a:prstGeom prst="rect">
            <a:avLst/>
          </a:prstGeom>
        </p:spPr>
      </p:pic>
      <p:sp>
        <p:nvSpPr>
          <p:cNvPr id="5" name="TextBox 4"/>
          <p:cNvSpPr txBox="1"/>
          <p:nvPr/>
        </p:nvSpPr>
        <p:spPr>
          <a:xfrm>
            <a:off x="9929679" y="545426"/>
            <a:ext cx="2357017" cy="369332"/>
          </a:xfrm>
          <a:prstGeom prst="rect">
            <a:avLst/>
          </a:prstGeom>
          <a:noFill/>
        </p:spPr>
        <p:txBody>
          <a:bodyPr wrap="square" rtlCol="0">
            <a:spAutoFit/>
          </a:bodyPr>
          <a:lstStyle/>
          <a:p>
            <a:r>
              <a:rPr lang="en-GB" sz="1800" b="1" dirty="0" smtClean="0"/>
              <a:t>Titration equipment</a:t>
            </a:r>
            <a:endParaRPr lang="en-GB" sz="1800" b="1" dirty="0"/>
          </a:p>
        </p:txBody>
      </p:sp>
    </p:spTree>
    <p:extLst>
      <p:ext uri="{BB962C8B-B14F-4D97-AF65-F5344CB8AC3E}">
        <p14:creationId xmlns:p14="http://schemas.microsoft.com/office/powerpoint/2010/main" val="928102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A747307F-380E-42BB-8EC7-AA8DD4DECE66}"/>
              </a:ext>
            </a:extLst>
          </p:cNvPr>
          <p:cNvSpPr/>
          <p:nvPr/>
        </p:nvSpPr>
        <p:spPr>
          <a:xfrm>
            <a:off x="185573" y="1520172"/>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1</a:t>
            </a:r>
          </a:p>
        </p:txBody>
      </p:sp>
      <p:cxnSp>
        <p:nvCxnSpPr>
          <p:cNvPr id="36" name="Straight Connector 35"/>
          <p:cNvCxnSpPr/>
          <p:nvPr/>
        </p:nvCxnSpPr>
        <p:spPr>
          <a:xfrm>
            <a:off x="0" y="2677293"/>
            <a:ext cx="12801600" cy="3512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Rectangle 49"/>
          <p:cNvSpPr/>
          <p:nvPr/>
        </p:nvSpPr>
        <p:spPr>
          <a:xfrm>
            <a:off x="166401" y="181429"/>
            <a:ext cx="8159307" cy="925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smtClean="0">
                <a:solidFill>
                  <a:srgbClr val="FFFF00"/>
                </a:solidFill>
              </a:rPr>
              <a:t>Particles: Summer 2</a:t>
            </a:r>
            <a:endParaRPr lang="en-GB" sz="6000" dirty="0">
              <a:solidFill>
                <a:srgbClr val="FFFF00"/>
              </a:solidFill>
            </a:endParaRPr>
          </a:p>
        </p:txBody>
      </p:sp>
      <p:graphicFrame>
        <p:nvGraphicFramePr>
          <p:cNvPr id="4" name="Table 3"/>
          <p:cNvGraphicFramePr>
            <a:graphicFrameLocks noGrp="1"/>
          </p:cNvGraphicFramePr>
          <p:nvPr>
            <p:extLst/>
          </p:nvPr>
        </p:nvGraphicFramePr>
        <p:xfrm>
          <a:off x="1828800" y="1520172"/>
          <a:ext cx="9769641" cy="914400"/>
        </p:xfrm>
        <a:graphic>
          <a:graphicData uri="http://schemas.openxmlformats.org/drawingml/2006/table">
            <a:tbl>
              <a:tblPr firstRow="1" bandRow="1">
                <a:tableStyleId>{22838BEF-8BB2-4498-84A7-C5851F593DF1}</a:tableStyleId>
              </a:tblPr>
              <a:tblGrid>
                <a:gridCol w="3256547">
                  <a:extLst>
                    <a:ext uri="{9D8B030D-6E8A-4147-A177-3AD203B41FA5}">
                      <a16:colId xmlns:a16="http://schemas.microsoft.com/office/drawing/2014/main" val="2126162389"/>
                    </a:ext>
                  </a:extLst>
                </a:gridCol>
                <a:gridCol w="3256547">
                  <a:extLst>
                    <a:ext uri="{9D8B030D-6E8A-4147-A177-3AD203B41FA5}">
                      <a16:colId xmlns:a16="http://schemas.microsoft.com/office/drawing/2014/main" val="3831499766"/>
                    </a:ext>
                  </a:extLst>
                </a:gridCol>
                <a:gridCol w="3256547">
                  <a:extLst>
                    <a:ext uri="{9D8B030D-6E8A-4147-A177-3AD203B41FA5}">
                      <a16:colId xmlns:a16="http://schemas.microsoft.com/office/drawing/2014/main" val="3826207199"/>
                    </a:ext>
                  </a:extLst>
                </a:gridCol>
              </a:tblGrid>
              <a:tr h="370840">
                <a:tc>
                  <a:txBody>
                    <a:bodyPr/>
                    <a:lstStyle/>
                    <a:p>
                      <a:r>
                        <a:rPr lang="en-GB" sz="1200" dirty="0"/>
                        <a:t>Define internal</a:t>
                      </a:r>
                      <a:r>
                        <a:rPr lang="en-GB" sz="1200" baseline="0" dirty="0"/>
                        <a:t> energy</a:t>
                      </a:r>
                      <a:endParaRPr lang="en-GB" sz="1200" dirty="0"/>
                    </a:p>
                  </a:txBody>
                  <a:tcPr/>
                </a:tc>
                <a:tc>
                  <a:txBody>
                    <a:bodyPr/>
                    <a:lstStyle/>
                    <a:p>
                      <a:r>
                        <a:rPr lang="en-GB" sz="1200" dirty="0"/>
                        <a:t>Why does heating a gas influence the internal energy of a system?</a:t>
                      </a:r>
                    </a:p>
                  </a:txBody>
                  <a:tcPr/>
                </a:tc>
                <a:tc>
                  <a:txBody>
                    <a:bodyPr/>
                    <a:lstStyle/>
                    <a:p>
                      <a:r>
                        <a:rPr lang="en-GB" sz="1200" dirty="0"/>
                        <a:t>(HIGHER) Why does pumping air into a bike tyre increase the</a:t>
                      </a:r>
                      <a:r>
                        <a:rPr lang="en-GB" sz="1200" baseline="0" dirty="0"/>
                        <a:t> internal energy of a system?</a:t>
                      </a:r>
                      <a:endParaRPr lang="en-GB" sz="1200" dirty="0"/>
                    </a:p>
                  </a:txBody>
                  <a:tcPr/>
                </a:tc>
                <a:extLst>
                  <a:ext uri="{0D108BD9-81ED-4DB2-BD59-A6C34878D82A}">
                    <a16:rowId xmlns:a16="http://schemas.microsoft.com/office/drawing/2014/main" val="2595812336"/>
                  </a:ext>
                </a:extLst>
              </a:tr>
              <a:tr h="370840">
                <a:tc>
                  <a:txBody>
                    <a:bodyPr/>
                    <a:lstStyle/>
                    <a:p>
                      <a:r>
                        <a:rPr lang="en-GB" sz="1200" dirty="0"/>
                        <a:t>Total kinetic and potential energies</a:t>
                      </a:r>
                      <a:r>
                        <a:rPr lang="en-GB" sz="1200" baseline="0" dirty="0"/>
                        <a:t> of all the particles in a system.</a:t>
                      </a:r>
                      <a:endParaRPr lang="en-GB" sz="1200" dirty="0"/>
                    </a:p>
                  </a:txBody>
                  <a:tcPr/>
                </a:tc>
                <a:tc>
                  <a:txBody>
                    <a:bodyPr/>
                    <a:lstStyle/>
                    <a:p>
                      <a:r>
                        <a:rPr lang="en-GB" sz="1200" dirty="0"/>
                        <a:t>The separation</a:t>
                      </a:r>
                      <a:r>
                        <a:rPr lang="en-GB" sz="1200" baseline="0" dirty="0"/>
                        <a:t> between the particles increases, causing their potential energy to increase.</a:t>
                      </a:r>
                      <a:endParaRPr lang="en-GB" sz="1200" dirty="0"/>
                    </a:p>
                  </a:txBody>
                  <a:tcPr/>
                </a:tc>
                <a:tc>
                  <a:txBody>
                    <a:bodyPr/>
                    <a:lstStyle/>
                    <a:p>
                      <a:r>
                        <a:rPr lang="en-GB" sz="1200" dirty="0"/>
                        <a:t>Increase in kinetic energy causes an increase in internal energy.</a:t>
                      </a:r>
                    </a:p>
                  </a:txBody>
                  <a:tcPr/>
                </a:tc>
                <a:extLst>
                  <a:ext uri="{0D108BD9-81ED-4DB2-BD59-A6C34878D82A}">
                    <a16:rowId xmlns:a16="http://schemas.microsoft.com/office/drawing/2014/main" val="898139273"/>
                  </a:ext>
                </a:extLst>
              </a:tr>
            </a:tbl>
          </a:graphicData>
        </a:graphic>
      </p:graphicFrame>
      <p:sp>
        <p:nvSpPr>
          <p:cNvPr id="24" name="Oval 23">
            <a:extLst>
              <a:ext uri="{FF2B5EF4-FFF2-40B4-BE49-F238E27FC236}">
                <a16:creationId xmlns:a16="http://schemas.microsoft.com/office/drawing/2014/main" id="{A747307F-380E-42BB-8EC7-AA8DD4DECE66}"/>
              </a:ext>
            </a:extLst>
          </p:cNvPr>
          <p:cNvSpPr/>
          <p:nvPr/>
        </p:nvSpPr>
        <p:spPr>
          <a:xfrm>
            <a:off x="176447" y="3631941"/>
            <a:ext cx="809376" cy="688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2</a:t>
            </a:r>
          </a:p>
        </p:txBody>
      </p:sp>
      <p:pic>
        <p:nvPicPr>
          <p:cNvPr id="1026" name="Picture 2" descr="Image result for specific latent heat grap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8629" y="3687847"/>
            <a:ext cx="6793370" cy="48459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1355923144"/>
              </p:ext>
            </p:extLst>
          </p:nvPr>
        </p:nvGraphicFramePr>
        <p:xfrm>
          <a:off x="1410286" y="3544082"/>
          <a:ext cx="3433179" cy="4747420"/>
        </p:xfrm>
        <a:graphic>
          <a:graphicData uri="http://schemas.openxmlformats.org/drawingml/2006/table">
            <a:tbl>
              <a:tblPr firstRow="1" bandRow="1">
                <a:tableStyleId>{16D9F66E-5EB9-4882-86FB-DCBF35E3C3E4}</a:tableStyleId>
              </a:tblPr>
              <a:tblGrid>
                <a:gridCol w="3433179">
                  <a:extLst>
                    <a:ext uri="{9D8B030D-6E8A-4147-A177-3AD203B41FA5}">
                      <a16:colId xmlns:a16="http://schemas.microsoft.com/office/drawing/2014/main" val="2851626614"/>
                    </a:ext>
                  </a:extLst>
                </a:gridCol>
              </a:tblGrid>
              <a:tr h="920155">
                <a:tc>
                  <a:txBody>
                    <a:bodyPr/>
                    <a:lstStyle/>
                    <a:p>
                      <a:r>
                        <a:rPr lang="en-GB" sz="1600" dirty="0"/>
                        <a:t>Sketch a temperature</a:t>
                      </a:r>
                      <a:r>
                        <a:rPr lang="en-GB" sz="1600" baseline="0" dirty="0"/>
                        <a:t> – thermal energy store graph that shows all three states of matter.</a:t>
                      </a:r>
                      <a:endParaRPr lang="en-GB" sz="1600" dirty="0"/>
                    </a:p>
                  </a:txBody>
                  <a:tcPr/>
                </a:tc>
                <a:extLst>
                  <a:ext uri="{0D108BD9-81ED-4DB2-BD59-A6C34878D82A}">
                    <a16:rowId xmlns:a16="http://schemas.microsoft.com/office/drawing/2014/main" val="1704197107"/>
                  </a:ext>
                </a:extLst>
              </a:tr>
              <a:tr h="920155">
                <a:tc>
                  <a:txBody>
                    <a:bodyPr/>
                    <a:lstStyle/>
                    <a:p>
                      <a:r>
                        <a:rPr lang="en-GB" sz="1600" dirty="0"/>
                        <a:t>Label any</a:t>
                      </a:r>
                      <a:r>
                        <a:rPr lang="en-GB" sz="1600" baseline="0" dirty="0"/>
                        <a:t> sections that involve a change of state.</a:t>
                      </a:r>
                      <a:endParaRPr lang="en-GB" sz="1600" dirty="0"/>
                    </a:p>
                  </a:txBody>
                  <a:tcPr/>
                </a:tc>
                <a:extLst>
                  <a:ext uri="{0D108BD9-81ED-4DB2-BD59-A6C34878D82A}">
                    <a16:rowId xmlns:a16="http://schemas.microsoft.com/office/drawing/2014/main" val="2806930682"/>
                  </a:ext>
                </a:extLst>
              </a:tr>
              <a:tr h="920155">
                <a:tc>
                  <a:txBody>
                    <a:bodyPr/>
                    <a:lstStyle/>
                    <a:p>
                      <a:r>
                        <a:rPr lang="en-GB" sz="1600" dirty="0"/>
                        <a:t>Label any sections that represent a</a:t>
                      </a:r>
                      <a:r>
                        <a:rPr lang="en-GB" sz="1600" baseline="0" dirty="0"/>
                        <a:t> temperature increase.</a:t>
                      </a:r>
                      <a:endParaRPr lang="en-GB" sz="1600" dirty="0"/>
                    </a:p>
                  </a:txBody>
                  <a:tcPr/>
                </a:tc>
                <a:extLst>
                  <a:ext uri="{0D108BD9-81ED-4DB2-BD59-A6C34878D82A}">
                    <a16:rowId xmlns:a16="http://schemas.microsoft.com/office/drawing/2014/main" val="2471364737"/>
                  </a:ext>
                </a:extLst>
              </a:tr>
              <a:tr h="920155">
                <a:tc>
                  <a:txBody>
                    <a:bodyPr/>
                    <a:lstStyle/>
                    <a:p>
                      <a:r>
                        <a:rPr lang="en-GB" sz="1600" dirty="0"/>
                        <a:t>Label the section that could be used in calculating</a:t>
                      </a:r>
                      <a:r>
                        <a:rPr lang="en-GB" sz="1600" baseline="0" dirty="0"/>
                        <a:t> the specific latent heat of vaporisation.</a:t>
                      </a:r>
                      <a:endParaRPr lang="en-GB" sz="1600" dirty="0"/>
                    </a:p>
                  </a:txBody>
                  <a:tcPr/>
                </a:tc>
                <a:extLst>
                  <a:ext uri="{0D108BD9-81ED-4DB2-BD59-A6C34878D82A}">
                    <a16:rowId xmlns:a16="http://schemas.microsoft.com/office/drawing/2014/main" val="2766965243"/>
                  </a:ext>
                </a:extLst>
              </a:tr>
              <a:tr h="920155">
                <a:tc>
                  <a:txBody>
                    <a:bodyPr/>
                    <a:lstStyle/>
                    <a:p>
                      <a:pPr marL="0" marR="0" indent="0" algn="l" defTabSz="1280128" rtl="0" eaLnBrk="1" fontAlgn="auto" latinLnBrk="0" hangingPunct="1">
                        <a:lnSpc>
                          <a:spcPct val="100000"/>
                        </a:lnSpc>
                        <a:spcBef>
                          <a:spcPts val="0"/>
                        </a:spcBef>
                        <a:spcAft>
                          <a:spcPts val="0"/>
                        </a:spcAft>
                        <a:buClrTx/>
                        <a:buSzTx/>
                        <a:buFontTx/>
                        <a:buNone/>
                        <a:tabLst/>
                        <a:defRPr/>
                      </a:pPr>
                      <a:r>
                        <a:rPr lang="en-GB" sz="1600" dirty="0"/>
                        <a:t>Label the section that could be used in calculating</a:t>
                      </a:r>
                      <a:r>
                        <a:rPr lang="en-GB" sz="1600" baseline="0" dirty="0"/>
                        <a:t> the specific latent heat of fusion.</a:t>
                      </a:r>
                      <a:endParaRPr lang="en-GB" sz="1600" dirty="0"/>
                    </a:p>
                    <a:p>
                      <a:endParaRPr lang="en-GB" sz="1600" dirty="0"/>
                    </a:p>
                  </a:txBody>
                  <a:tcPr/>
                </a:tc>
                <a:extLst>
                  <a:ext uri="{0D108BD9-81ED-4DB2-BD59-A6C34878D82A}">
                    <a16:rowId xmlns:a16="http://schemas.microsoft.com/office/drawing/2014/main" val="2912800305"/>
                  </a:ext>
                </a:extLst>
              </a:tr>
            </a:tbl>
          </a:graphicData>
        </a:graphic>
      </p:graphicFrame>
      <p:sp>
        <p:nvSpPr>
          <p:cNvPr id="7" name="Rectangle 6"/>
          <p:cNvSpPr/>
          <p:nvPr/>
        </p:nvSpPr>
        <p:spPr>
          <a:xfrm>
            <a:off x="9240253" y="4828674"/>
            <a:ext cx="1427747" cy="128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8018614" y="5761793"/>
            <a:ext cx="1427747" cy="128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6972416" y="5921669"/>
            <a:ext cx="694050" cy="880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7080929" y="5921669"/>
            <a:ext cx="477024" cy="128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11205410" y="3888199"/>
            <a:ext cx="393031" cy="584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164922" y="7485125"/>
            <a:ext cx="695710" cy="584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6665498" y="3596043"/>
            <a:ext cx="244637" cy="12988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6665498" y="5180158"/>
            <a:ext cx="252661" cy="17660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6623503" y="7203811"/>
            <a:ext cx="252661" cy="1329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8820208" y="8296805"/>
            <a:ext cx="1687371" cy="4621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Thermal energy store</a:t>
            </a:r>
          </a:p>
        </p:txBody>
      </p:sp>
      <p:sp>
        <p:nvSpPr>
          <p:cNvPr id="8" name="TextBox 7"/>
          <p:cNvSpPr txBox="1"/>
          <p:nvPr/>
        </p:nvSpPr>
        <p:spPr>
          <a:xfrm>
            <a:off x="7910101" y="5741568"/>
            <a:ext cx="1449835" cy="523220"/>
          </a:xfrm>
          <a:prstGeom prst="rect">
            <a:avLst/>
          </a:prstGeom>
          <a:noFill/>
        </p:spPr>
        <p:txBody>
          <a:bodyPr wrap="square" rtlCol="0">
            <a:spAutoFit/>
          </a:bodyPr>
          <a:lstStyle/>
          <a:p>
            <a:r>
              <a:rPr lang="en-GB" sz="1400" b="1" dirty="0">
                <a:solidFill>
                  <a:srgbClr val="3366FF"/>
                </a:solidFill>
              </a:rPr>
              <a:t>Change in temperature</a:t>
            </a:r>
          </a:p>
        </p:txBody>
      </p:sp>
      <p:sp>
        <p:nvSpPr>
          <p:cNvPr id="43" name="TextBox 42"/>
          <p:cNvSpPr txBox="1"/>
          <p:nvPr/>
        </p:nvSpPr>
        <p:spPr>
          <a:xfrm>
            <a:off x="10742164" y="3626589"/>
            <a:ext cx="1449835" cy="523220"/>
          </a:xfrm>
          <a:prstGeom prst="rect">
            <a:avLst/>
          </a:prstGeom>
          <a:noFill/>
        </p:spPr>
        <p:txBody>
          <a:bodyPr wrap="square" rtlCol="0">
            <a:spAutoFit/>
          </a:bodyPr>
          <a:lstStyle/>
          <a:p>
            <a:r>
              <a:rPr lang="en-GB" sz="1400" b="1" dirty="0">
                <a:solidFill>
                  <a:srgbClr val="3366FF"/>
                </a:solidFill>
              </a:rPr>
              <a:t>Change in temperature</a:t>
            </a:r>
          </a:p>
        </p:txBody>
      </p:sp>
      <p:sp>
        <p:nvSpPr>
          <p:cNvPr id="44" name="TextBox 43"/>
          <p:cNvSpPr txBox="1"/>
          <p:nvPr/>
        </p:nvSpPr>
        <p:spPr>
          <a:xfrm>
            <a:off x="6968635" y="7507177"/>
            <a:ext cx="1449835" cy="523220"/>
          </a:xfrm>
          <a:prstGeom prst="rect">
            <a:avLst/>
          </a:prstGeom>
          <a:noFill/>
        </p:spPr>
        <p:txBody>
          <a:bodyPr wrap="square" rtlCol="0">
            <a:spAutoFit/>
          </a:bodyPr>
          <a:lstStyle/>
          <a:p>
            <a:r>
              <a:rPr lang="en-GB" sz="1400" b="1" dirty="0">
                <a:solidFill>
                  <a:srgbClr val="3366FF"/>
                </a:solidFill>
              </a:rPr>
              <a:t>Change in temperature</a:t>
            </a:r>
          </a:p>
        </p:txBody>
      </p:sp>
      <p:sp>
        <p:nvSpPr>
          <p:cNvPr id="45" name="TextBox 44"/>
          <p:cNvSpPr txBox="1"/>
          <p:nvPr/>
        </p:nvSpPr>
        <p:spPr>
          <a:xfrm>
            <a:off x="9188467" y="4564117"/>
            <a:ext cx="1449835" cy="307777"/>
          </a:xfrm>
          <a:prstGeom prst="rect">
            <a:avLst/>
          </a:prstGeom>
          <a:noFill/>
        </p:spPr>
        <p:txBody>
          <a:bodyPr wrap="square" rtlCol="0">
            <a:spAutoFit/>
          </a:bodyPr>
          <a:lstStyle/>
          <a:p>
            <a:r>
              <a:rPr lang="en-GB" sz="1400" b="1" dirty="0">
                <a:solidFill>
                  <a:srgbClr val="FF0000"/>
                </a:solidFill>
              </a:rPr>
              <a:t>Change in state</a:t>
            </a:r>
          </a:p>
        </p:txBody>
      </p:sp>
      <p:sp>
        <p:nvSpPr>
          <p:cNvPr id="46" name="TextBox 45"/>
          <p:cNvSpPr txBox="1"/>
          <p:nvPr/>
        </p:nvSpPr>
        <p:spPr>
          <a:xfrm>
            <a:off x="6944061" y="6784809"/>
            <a:ext cx="836361" cy="523220"/>
          </a:xfrm>
          <a:prstGeom prst="rect">
            <a:avLst/>
          </a:prstGeom>
          <a:noFill/>
        </p:spPr>
        <p:txBody>
          <a:bodyPr wrap="square" rtlCol="0">
            <a:spAutoFit/>
          </a:bodyPr>
          <a:lstStyle/>
          <a:p>
            <a:r>
              <a:rPr lang="en-GB" sz="1400" b="1" dirty="0">
                <a:solidFill>
                  <a:srgbClr val="FF0000"/>
                </a:solidFill>
              </a:rPr>
              <a:t>Change in state</a:t>
            </a:r>
          </a:p>
        </p:txBody>
      </p:sp>
      <p:cxnSp>
        <p:nvCxnSpPr>
          <p:cNvPr id="10" name="Straight Arrow Connector 9"/>
          <p:cNvCxnSpPr/>
          <p:nvPr/>
        </p:nvCxnSpPr>
        <p:spPr>
          <a:xfrm flipH="1" flipV="1">
            <a:off x="10074443" y="4894916"/>
            <a:ext cx="419412" cy="6396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H="1" flipV="1">
            <a:off x="7403101" y="7313108"/>
            <a:ext cx="1485334" cy="495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10057414" y="5587596"/>
            <a:ext cx="1449835" cy="738664"/>
          </a:xfrm>
          <a:prstGeom prst="rect">
            <a:avLst/>
          </a:prstGeom>
          <a:noFill/>
        </p:spPr>
        <p:txBody>
          <a:bodyPr wrap="square" rtlCol="0">
            <a:spAutoFit/>
          </a:bodyPr>
          <a:lstStyle/>
          <a:p>
            <a:r>
              <a:rPr lang="en-GB" sz="1400" b="1" dirty="0"/>
              <a:t>Specific latent heat of vaporisation</a:t>
            </a:r>
          </a:p>
        </p:txBody>
      </p:sp>
      <p:sp>
        <p:nvSpPr>
          <p:cNvPr id="51" name="TextBox 50"/>
          <p:cNvSpPr txBox="1"/>
          <p:nvPr/>
        </p:nvSpPr>
        <p:spPr>
          <a:xfrm>
            <a:off x="8808696" y="7569051"/>
            <a:ext cx="1449835" cy="523220"/>
          </a:xfrm>
          <a:prstGeom prst="rect">
            <a:avLst/>
          </a:prstGeom>
          <a:noFill/>
        </p:spPr>
        <p:txBody>
          <a:bodyPr wrap="square" rtlCol="0">
            <a:spAutoFit/>
          </a:bodyPr>
          <a:lstStyle/>
          <a:p>
            <a:r>
              <a:rPr lang="en-GB" sz="1400" b="1" dirty="0"/>
              <a:t>Specific latent heat of fusion</a:t>
            </a:r>
          </a:p>
        </p:txBody>
      </p:sp>
    </p:spTree>
    <p:extLst>
      <p:ext uri="{BB962C8B-B14F-4D97-AF65-F5344CB8AC3E}">
        <p14:creationId xmlns:p14="http://schemas.microsoft.com/office/powerpoint/2010/main" val="1526370310"/>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6" ma:contentTypeDescription="Create a new document." ma:contentTypeScope="" ma:versionID="79ae722024606cc1a2ceb13140155457">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53bcbe81e7b6cb1009ee87a12d1b3902"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8ad77b7-36cf-4fc5-a12d-9aab5d805e21"/>
    <ocd6018547d84eb2a74aa46bab3c27a8 xmlns="98ad77b7-36cf-4fc5-a12d-9aab5d805e21">
      <Terms xmlns="http://schemas.microsoft.com/office/infopath/2007/PartnerControls"/>
    </ocd6018547d84eb2a74aa46bab3c27a8>
    <SharedWithUsers xmlns="98ad77b7-36cf-4fc5-a12d-9aab5d805e21">
      <UserInfo>
        <DisplayName/>
        <AccountId xsi:nil="true"/>
        <AccountType/>
      </UserInfo>
    </SharedWithUsers>
  </documentManagement>
</p:properties>
</file>

<file path=customXml/itemProps1.xml><?xml version="1.0" encoding="utf-8"?>
<ds:datastoreItem xmlns:ds="http://schemas.openxmlformats.org/officeDocument/2006/customXml" ds:itemID="{3FD91438-1DB7-4B00-A992-535F9D4AAE92}"/>
</file>

<file path=customXml/itemProps2.xml><?xml version="1.0" encoding="utf-8"?>
<ds:datastoreItem xmlns:ds="http://schemas.openxmlformats.org/officeDocument/2006/customXml" ds:itemID="{62B4D2F7-3FF6-45A2-8D28-A2BD8FB695DD}"/>
</file>

<file path=customXml/itemProps3.xml><?xml version="1.0" encoding="utf-8"?>
<ds:datastoreItem xmlns:ds="http://schemas.openxmlformats.org/officeDocument/2006/customXml" ds:itemID="{1D2E1A7B-A86A-4A29-AEFC-FE643EA65964}"/>
</file>

<file path=docProps/app.xml><?xml version="1.0" encoding="utf-8"?>
<Properties xmlns="http://schemas.openxmlformats.org/officeDocument/2006/extended-properties" xmlns:vt="http://schemas.openxmlformats.org/officeDocument/2006/docPropsVTypes">
  <Template>Knowit</Template>
  <TotalTime>2247</TotalTime>
  <Words>8890</Words>
  <Application>Microsoft Office PowerPoint</Application>
  <PresentationFormat>A3 Paper (297x420 mm)</PresentationFormat>
  <Paragraphs>1513</Paragraphs>
  <Slides>20</Slides>
  <Notes>3</Notes>
  <HiddenSlides>0</HiddenSlides>
  <MMClips>0</MMClips>
  <ScaleCrop>false</ScaleCrop>
  <HeadingPairs>
    <vt:vector size="6" baseType="variant">
      <vt:variant>
        <vt:lpstr>Fonts Used</vt:lpstr>
      </vt:variant>
      <vt:variant>
        <vt:i4>10</vt:i4>
      </vt:variant>
      <vt:variant>
        <vt:lpstr>Theme</vt:lpstr>
      </vt:variant>
      <vt:variant>
        <vt:i4>9</vt:i4>
      </vt:variant>
      <vt:variant>
        <vt:lpstr>Slide Titles</vt:lpstr>
      </vt:variant>
      <vt:variant>
        <vt:i4>20</vt:i4>
      </vt:variant>
    </vt:vector>
  </HeadingPairs>
  <TitlesOfParts>
    <vt:vector size="39" baseType="lpstr">
      <vt:lpstr>Arial</vt:lpstr>
      <vt:lpstr>Calibri</vt:lpstr>
      <vt:lpstr>Calibri Light</vt:lpstr>
      <vt:lpstr>Cambria Math</vt:lpstr>
      <vt:lpstr>Gill Sans</vt:lpstr>
      <vt:lpstr>News Gothic MT</vt:lpstr>
      <vt:lpstr>Times New Roman</vt:lpstr>
      <vt:lpstr>Verdana</vt:lpstr>
      <vt:lpstr>Wingdings</vt:lpstr>
      <vt:lpstr>Wingdings2</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Andrea Dale</dc:creator>
  <cp:lastModifiedBy>Andrew Brown</cp:lastModifiedBy>
  <cp:revision>95</cp:revision>
  <cp:lastPrinted>2017-05-23T07:01:30Z</cp:lastPrinted>
  <dcterms:created xsi:type="dcterms:W3CDTF">2017-05-22T08:59:13Z</dcterms:created>
  <dcterms:modified xsi:type="dcterms:W3CDTF">2018-06-29T14:46:17Z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0x010100535B95018EEC6A4E957E291E46DCCEC2</vt:lpwstr>
  </property>
  <property fmtid="{D5CDD505-2E9C-101B-9397-08002B2CF9AE}" pid="3" name="Order">
    <vt:r8>751700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Postcard">
    <vt:lpwstr/>
  </property>
</Properties>
</file>