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0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14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9.xml" ContentType="application/vnd.openxmlformats-officedocument.presentationml.slide+xml"/>
  <Override PartName="/ppt/slides/slide24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5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4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69" r:id="rId2"/>
    <p:sldId id="258" r:id="rId3"/>
    <p:sldId id="275" r:id="rId4"/>
    <p:sldId id="262" r:id="rId5"/>
    <p:sldId id="270" r:id="rId6"/>
    <p:sldId id="267" r:id="rId7"/>
    <p:sldId id="276" r:id="rId8"/>
    <p:sldId id="277" r:id="rId9"/>
    <p:sldId id="271" r:id="rId10"/>
    <p:sldId id="266" r:id="rId11"/>
    <p:sldId id="264" r:id="rId12"/>
    <p:sldId id="268" r:id="rId13"/>
    <p:sldId id="272" r:id="rId14"/>
    <p:sldId id="257" r:id="rId15"/>
    <p:sldId id="281" r:id="rId16"/>
    <p:sldId id="280" r:id="rId17"/>
    <p:sldId id="273" r:id="rId18"/>
    <p:sldId id="279" r:id="rId19"/>
    <p:sldId id="282" r:id="rId20"/>
    <p:sldId id="283" r:id="rId21"/>
    <p:sldId id="274" r:id="rId22"/>
    <p:sldId id="284" r:id="rId23"/>
    <p:sldId id="285" r:id="rId24"/>
    <p:sldId id="278" r:id="rId2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99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6068" autoAdjust="0"/>
  </p:normalViewPr>
  <p:slideViewPr>
    <p:cSldViewPr snapToGrid="0">
      <p:cViewPr varScale="1">
        <p:scale>
          <a:sx n="76" d="100"/>
          <a:sy n="76" d="100"/>
        </p:scale>
        <p:origin x="167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92F41F-D129-415A-BBBD-8D9827032323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EC7618-F201-4E00-8012-5414D18051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402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754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796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9241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6594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5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0527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0971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2438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8512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6761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6033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3564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56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4462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1549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8590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120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C329-F9C1-4215-9BCB-193B853E8F9F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C723A-38D7-4C0F-A49F-3EE412A13F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241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C329-F9C1-4215-9BCB-193B853E8F9F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C723A-38D7-4C0F-A49F-3EE412A13F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632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C329-F9C1-4215-9BCB-193B853E8F9F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C723A-38D7-4C0F-A49F-3EE412A13F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093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C329-F9C1-4215-9BCB-193B853E8F9F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C723A-38D7-4C0F-A49F-3EE412A13F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287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C329-F9C1-4215-9BCB-193B853E8F9F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C723A-38D7-4C0F-A49F-3EE412A13F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045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C329-F9C1-4215-9BCB-193B853E8F9F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C723A-38D7-4C0F-A49F-3EE412A13F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710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C329-F9C1-4215-9BCB-193B853E8F9F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C723A-38D7-4C0F-A49F-3EE412A13F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851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C329-F9C1-4215-9BCB-193B853E8F9F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C723A-38D7-4C0F-A49F-3EE412A13F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093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C329-F9C1-4215-9BCB-193B853E8F9F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C723A-38D7-4C0F-A49F-3EE412A13F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503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C329-F9C1-4215-9BCB-193B853E8F9F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C723A-38D7-4C0F-A49F-3EE412A13F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16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CC329-F9C1-4215-9BCB-193B853E8F9F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C723A-38D7-4C0F-A49F-3EE412A13F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878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C329-F9C1-4215-9BCB-193B853E8F9F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C723A-38D7-4C0F-A49F-3EE412A13F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157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0.pn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0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jpg"/><Relationship Id="rId4" Type="http://schemas.openxmlformats.org/officeDocument/2006/relationships/image" Target="../media/image11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1.jp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2.jpg"/><Relationship Id="rId9" Type="http://schemas.openxmlformats.org/officeDocument/2006/relationships/image" Target="../media/image29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3" Type="http://schemas.openxmlformats.org/officeDocument/2006/relationships/image" Target="../media/image26.png"/><Relationship Id="rId7" Type="http://schemas.openxmlformats.org/officeDocument/2006/relationships/image" Target="../media/image3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jpg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17.png"/><Relationship Id="rId7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3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g"/><Relationship Id="rId5" Type="http://schemas.openxmlformats.org/officeDocument/2006/relationships/image" Target="../media/image36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3.jpg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g"/><Relationship Id="rId5" Type="http://schemas.openxmlformats.org/officeDocument/2006/relationships/image" Target="../media/image46.jp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5" Type="http://schemas.openxmlformats.org/officeDocument/2006/relationships/image" Target="../media/image48.jpg"/><Relationship Id="rId4" Type="http://schemas.openxmlformats.org/officeDocument/2006/relationships/image" Target="../media/image2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g"/><Relationship Id="rId5" Type="http://schemas.openxmlformats.org/officeDocument/2006/relationships/image" Target="../media/image52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28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jpg"/><Relationship Id="rId5" Type="http://schemas.openxmlformats.org/officeDocument/2006/relationships/image" Target="../media/image53.jpg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6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g"/><Relationship Id="rId5" Type="http://schemas.openxmlformats.org/officeDocument/2006/relationships/image" Target="../media/image35.png"/><Relationship Id="rId4" Type="http://schemas.openxmlformats.org/officeDocument/2006/relationships/image" Target="../media/image5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jpg"/><Relationship Id="rId4" Type="http://schemas.openxmlformats.org/officeDocument/2006/relationships/image" Target="../media/image6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GB" dirty="0" smtClean="0"/>
              <a:t>Autumn 1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Year 7</a:t>
            </a:r>
          </a:p>
          <a:p>
            <a:r>
              <a:rPr lang="en-GB" dirty="0" smtClean="0"/>
              <a:t>Year 8</a:t>
            </a:r>
          </a:p>
          <a:p>
            <a:r>
              <a:rPr lang="en-GB" dirty="0" smtClean="0"/>
              <a:t>Year 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3786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06212"/>
              </p:ext>
            </p:extLst>
          </p:nvPr>
        </p:nvGraphicFramePr>
        <p:xfrm>
          <a:off x="2" y="1"/>
          <a:ext cx="6464407" cy="2757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072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1112804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  <a:gridCol w="2026341">
                  <a:extLst>
                    <a:ext uri="{9D8B030D-6E8A-4147-A177-3AD203B41FA5}">
                      <a16:colId xmlns:a16="http://schemas.microsoft.com/office/drawing/2014/main" val="327974424"/>
                    </a:ext>
                  </a:extLst>
                </a:gridCol>
                <a:gridCol w="2132190">
                  <a:extLst>
                    <a:ext uri="{9D8B030D-6E8A-4147-A177-3AD203B41FA5}">
                      <a16:colId xmlns:a16="http://schemas.microsoft.com/office/drawing/2014/main" val="1394976353"/>
                    </a:ext>
                  </a:extLst>
                </a:gridCol>
              </a:tblGrid>
              <a:tr h="233379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accent5"/>
                          </a:solidFill>
                        </a:rPr>
                        <a:t> Key countries</a:t>
                      </a:r>
                      <a:endParaRPr lang="en-GB" dirty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496293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Je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200" b="0" i="0" baseline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m’appelle</a:t>
                      </a: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My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name is…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En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Angleterre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England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393946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</a:t>
                      </a:r>
                      <a:r>
                        <a:rPr lang="en-GB" sz="1200" b="0" i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J’habite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 I  live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En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Allemagne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Germany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70781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GB" sz="1200" b="0" i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J’ai</a:t>
                      </a: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…</a:t>
                      </a:r>
                      <a:r>
                        <a:rPr lang="en-GB" sz="1200" b="0" i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ans</a:t>
                      </a:r>
                      <a:endParaRPr lang="en-GB" sz="1200" b="0" i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 am…years old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En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France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France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471985">
                <a:tc>
                  <a:txBody>
                    <a:bodyPr/>
                    <a:lstStyle/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J’ai</a:t>
                      </a:r>
                      <a:r>
                        <a:rPr lang="en-GB" sz="12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	  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</a:t>
                      </a:r>
                      <a:r>
                        <a:rPr lang="en-GB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have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En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Ecosse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Scotland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29476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Il a/</a:t>
                      </a: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elle</a:t>
                      </a: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 /on a ….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fr-FR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He/</a:t>
                      </a:r>
                      <a:r>
                        <a:rPr lang="fr-FR" sz="1200" b="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she</a:t>
                      </a:r>
                      <a:r>
                        <a:rPr lang="fr-FR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/</a:t>
                      </a:r>
                      <a:r>
                        <a:rPr lang="fr-FR" sz="1200" b="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we</a:t>
                      </a:r>
                      <a:r>
                        <a:rPr lang="fr-FR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has/have</a:t>
                      </a: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Au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Portugal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Portugal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329476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Je </a:t>
                      </a: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parle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</a:t>
                      </a:r>
                      <a:r>
                        <a:rPr lang="en-GB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speak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Au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Pays de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Galles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Wales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93649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8015757"/>
              </p:ext>
            </p:extLst>
          </p:nvPr>
        </p:nvGraphicFramePr>
        <p:xfrm>
          <a:off x="6464410" y="1"/>
          <a:ext cx="2679589" cy="6692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84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516749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612929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6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vocabulary: personality/nationality</a:t>
                      </a:r>
                      <a:endParaRPr lang="en-GB" sz="16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566098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allemand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smtClean="0">
                          <a:solidFill>
                            <a:schemeClr val="tx1"/>
                          </a:solidFill>
                        </a:rPr>
                        <a:t>German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840982"/>
                  </a:ext>
                </a:extLst>
              </a:tr>
              <a:tr h="555590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anglais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smtClean="0">
                          <a:solidFill>
                            <a:schemeClr val="tx1"/>
                          </a:solidFill>
                        </a:rPr>
                        <a:t>English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06054"/>
                  </a:ext>
                </a:extLst>
              </a:tr>
              <a:tr h="544794">
                <a:tc>
                  <a:txBody>
                    <a:bodyPr/>
                    <a:lstStyle/>
                    <a:p>
                      <a:r>
                        <a:rPr lang="en-GB" sz="1200" smtClean="0">
                          <a:solidFill>
                            <a:schemeClr val="tx1"/>
                          </a:solidFill>
                        </a:rPr>
                        <a:t>écossais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smtClean="0">
                          <a:solidFill>
                            <a:schemeClr val="tx1"/>
                          </a:solidFill>
                        </a:rPr>
                        <a:t>Scottish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813935"/>
                  </a:ext>
                </a:extLst>
              </a:tr>
              <a:tr h="456104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gallois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smtClean="0">
                          <a:solidFill>
                            <a:schemeClr val="tx1"/>
                          </a:solidFill>
                        </a:rPr>
                        <a:t>Welsh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1900"/>
                  </a:ext>
                </a:extLst>
              </a:tr>
              <a:tr h="544794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amusant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(e)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Funny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250476"/>
                  </a:ext>
                </a:extLst>
              </a:tr>
              <a:tr h="4912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arrogant(e)</a:t>
                      </a:r>
                    </a:p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Arrogant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584869"/>
                  </a:ext>
                </a:extLst>
              </a:tr>
              <a:tr h="483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bavard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(e)</a:t>
                      </a:r>
                    </a:p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Chatty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63356"/>
                  </a:ext>
                </a:extLst>
              </a:tr>
              <a:tr h="483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fort(e)</a:t>
                      </a:r>
                    </a:p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Strong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283625"/>
                  </a:ext>
                </a:extLst>
              </a:tr>
              <a:tr h="483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intelligent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(e)</a:t>
                      </a:r>
                    </a:p>
                    <a:p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Intelligent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754201"/>
                  </a:ext>
                </a:extLst>
              </a:tr>
              <a:tr h="483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méchant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(e)</a:t>
                      </a:r>
                    </a:p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Nasty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887459"/>
                  </a:ext>
                </a:extLst>
              </a:tr>
              <a:tr h="483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patient(e)</a:t>
                      </a:r>
                    </a:p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Patient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463771"/>
                  </a:ext>
                </a:extLst>
              </a:tr>
              <a:tr h="501556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timide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shy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775343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122017"/>
              </p:ext>
            </p:extLst>
          </p:nvPr>
        </p:nvGraphicFramePr>
        <p:xfrm>
          <a:off x="-27159" y="2757717"/>
          <a:ext cx="3631593" cy="4011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354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2626239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668514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vocabulary:</a:t>
                      </a:r>
                    </a:p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Likes and dislikes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73967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vélo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Cycling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344504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glaces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Ice creams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509344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vacances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Holidays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316606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 BD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Comics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46203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araignées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Spiders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11700"/>
                  </a:ext>
                </a:extLst>
              </a:tr>
              <a:tr h="668514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 serpents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Snakes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426053"/>
                  </a:ext>
                </a:extLst>
              </a:tr>
              <a:tr h="668514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 college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school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908928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391384"/>
              </p:ext>
            </p:extLst>
          </p:nvPr>
        </p:nvGraphicFramePr>
        <p:xfrm>
          <a:off x="2317688" y="2757717"/>
          <a:ext cx="4146722" cy="40119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113">
                  <a:extLst>
                    <a:ext uri="{9D8B030D-6E8A-4147-A177-3AD203B41FA5}">
                      <a16:colId xmlns:a16="http://schemas.microsoft.com/office/drawing/2014/main" val="2484351767"/>
                    </a:ext>
                  </a:extLst>
                </a:gridCol>
                <a:gridCol w="1995609">
                  <a:extLst>
                    <a:ext uri="{9D8B030D-6E8A-4147-A177-3AD203B41FA5}">
                      <a16:colId xmlns:a16="http://schemas.microsoft.com/office/drawing/2014/main" val="531569662"/>
                    </a:ext>
                  </a:extLst>
                </a:gridCol>
              </a:tblGrid>
              <a:tr h="971326">
                <a:tc gridSpan="2">
                  <a:txBody>
                    <a:bodyPr/>
                    <a:lstStyle/>
                    <a:p>
                      <a:r>
                        <a:rPr lang="en-GB" sz="1000" b="1" u="non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French Knowledge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Organiser year 7 </a:t>
                      </a:r>
                    </a:p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Autumn term 1  </a:t>
                      </a:r>
                    </a:p>
                    <a:p>
                      <a:r>
                        <a:rPr lang="en-GB" sz="1600" b="1" u="none" dirty="0" smtClean="0">
                          <a:solidFill>
                            <a:srgbClr val="FF0000"/>
                          </a:solidFill>
                        </a:rPr>
                        <a:t> 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Topic: Greetings and Personal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 information</a:t>
                      </a:r>
                      <a:endParaRPr lang="en-GB" sz="1600" b="1" u="sng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0537766"/>
                  </a:ext>
                </a:extLst>
              </a:tr>
              <a:tr h="604886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Comment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tu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t’appelles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?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What’s your name?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90536"/>
                  </a:ext>
                </a:extLst>
              </a:tr>
              <a:tr h="524208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Ça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va</a:t>
                      </a:r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How</a:t>
                      </a:r>
                      <a:r>
                        <a:rPr lang="en-GB" sz="1200" baseline="0" dirty="0" smtClean="0"/>
                        <a:t> are you?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741459"/>
                  </a:ext>
                </a:extLst>
              </a:tr>
              <a:tr h="555717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Quel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âge</a:t>
                      </a:r>
                      <a:r>
                        <a:rPr lang="en-GB" sz="1200" baseline="0" dirty="0" smtClean="0"/>
                        <a:t> as-</a:t>
                      </a:r>
                      <a:r>
                        <a:rPr lang="en-GB" sz="1200" baseline="0" dirty="0" err="1" smtClean="0"/>
                        <a:t>tu</a:t>
                      </a:r>
                      <a:r>
                        <a:rPr lang="en-GB" sz="1200" baseline="0" dirty="0" smtClean="0"/>
                        <a:t>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How</a:t>
                      </a:r>
                      <a:r>
                        <a:rPr lang="en-GB" sz="1200" baseline="0" dirty="0" smtClean="0"/>
                        <a:t> old are you?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316423"/>
                  </a:ext>
                </a:extLst>
              </a:tr>
              <a:tr h="565322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Où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habites-tu</a:t>
                      </a:r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Where do you live?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7273189"/>
                  </a:ext>
                </a:extLst>
              </a:tr>
              <a:tr h="790535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Quelle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est</a:t>
                      </a:r>
                      <a:r>
                        <a:rPr lang="en-GB" sz="1200" baseline="0" dirty="0" smtClean="0"/>
                        <a:t> la date de ton </a:t>
                      </a:r>
                      <a:r>
                        <a:rPr lang="en-GB" sz="1200" baseline="0" dirty="0" err="1" smtClean="0"/>
                        <a:t>anniversaire</a:t>
                      </a:r>
                      <a:r>
                        <a:rPr lang="en-GB" sz="1200" baseline="0" dirty="0" smtClean="0"/>
                        <a:t>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When</a:t>
                      </a:r>
                      <a:r>
                        <a:rPr lang="en-GB" sz="1200" baseline="0" dirty="0" smtClean="0"/>
                        <a:t> is your birthday?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48542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499" y="1703143"/>
            <a:ext cx="1183910" cy="10545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736" y="3266356"/>
            <a:ext cx="470389" cy="8723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893" y="4600146"/>
            <a:ext cx="604378" cy="67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529" y="3590392"/>
            <a:ext cx="548045" cy="48776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351" y="5794408"/>
            <a:ext cx="508156" cy="5807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351" y="5171209"/>
            <a:ext cx="700224" cy="3934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848" y="0"/>
            <a:ext cx="917559" cy="91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7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11683"/>
              </p:ext>
            </p:extLst>
          </p:nvPr>
        </p:nvGraphicFramePr>
        <p:xfrm>
          <a:off x="2" y="1"/>
          <a:ext cx="2305876" cy="68242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072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1112804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918252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vocabulary: films and books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711977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Les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200" b="0" i="0" baseline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comédies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comedies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655894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Les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films </a:t>
                      </a:r>
                      <a:r>
                        <a:rPr lang="en-GB" sz="1200" b="0" i="0" baseline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fantastiques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Fantasty</a:t>
                      </a: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films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531918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Les dessin </a:t>
                      </a:r>
                      <a:r>
                        <a:rPr lang="en-GB" sz="1200" b="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animés</a:t>
                      </a:r>
                      <a:endParaRPr lang="en-GB" sz="1200" b="0" i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cartoons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874526">
                <a:tc>
                  <a:txBody>
                    <a:bodyPr/>
                    <a:lstStyle/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Mon </a:t>
                      </a: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acteur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200" b="0" i="0" baseline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préféré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200" b="0" i="0" baseline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c’est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….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My favourite actor is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472663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Une</a:t>
                      </a: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BD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fr-FR" sz="1200" b="0" i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fr-FR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 </a:t>
                      </a:r>
                      <a:r>
                        <a:rPr lang="fr-FR" sz="1200" b="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comic</a:t>
                      </a:r>
                      <a:endParaRPr lang="fr-FR" sz="1200" b="0" i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655894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Un livre </a:t>
                      </a: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d’épouvante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 horror story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936494"/>
                  </a:ext>
                </a:extLst>
              </a:tr>
              <a:tr h="874526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Un roman </a:t>
                      </a: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fantastique</a:t>
                      </a: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 fantasy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novel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1455008"/>
                  </a:ext>
                </a:extLst>
              </a:tr>
              <a:tr h="655894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Mon auteur </a:t>
                      </a: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pr</a:t>
                      </a:r>
                      <a:r>
                        <a:rPr lang="en-GB" sz="1200" b="0" i="0" baseline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éféré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200" b="0" i="0" baseline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c’est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….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my favourite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author is….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25688"/>
                  </a:ext>
                </a:extLst>
              </a:tr>
              <a:tr h="472663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Un roman </a:t>
                      </a: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policier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 thriller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992226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899420"/>
              </p:ext>
            </p:extLst>
          </p:nvPr>
        </p:nvGraphicFramePr>
        <p:xfrm>
          <a:off x="6464410" y="-1"/>
          <a:ext cx="2679589" cy="6824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84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516749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667763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6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</a:t>
                      </a:r>
                      <a:r>
                        <a:rPr lang="en-GB" sz="1600" b="1" kern="1200" dirty="0" err="1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vocabulary:Giving</a:t>
                      </a:r>
                      <a:r>
                        <a:rPr lang="en-GB" sz="16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your opinion</a:t>
                      </a:r>
                      <a:endParaRPr lang="en-GB" sz="16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616743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J’aime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ça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 like that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840982"/>
                  </a:ext>
                </a:extLst>
              </a:tr>
              <a:tr h="7380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Je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n’aime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pas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ça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 don’t like that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06054"/>
                  </a:ext>
                </a:extLst>
              </a:tr>
              <a:tr h="593533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amusant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Funny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813935"/>
                  </a:ext>
                </a:extLst>
              </a:tr>
              <a:tr h="496909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génial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Great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1900"/>
                  </a:ext>
                </a:extLst>
              </a:tr>
              <a:tr h="593533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intéressant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Interesting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250476"/>
                  </a:ext>
                </a:extLst>
              </a:tr>
              <a:tr h="535160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ennuyeux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Boring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584869"/>
                  </a:ext>
                </a:extLst>
              </a:tr>
              <a:tr h="519744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nul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Rubbish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63356"/>
                  </a:ext>
                </a:extLst>
              </a:tr>
              <a:tr h="527181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Je ne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regarde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pas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 don’t watch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283625"/>
                  </a:ext>
                </a:extLst>
              </a:tr>
              <a:tr h="527181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J’ai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une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passion pour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 have a passion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for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754201"/>
                  </a:ext>
                </a:extLst>
              </a:tr>
              <a:tr h="48122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Je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suis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fan de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 am a fan of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887459"/>
                  </a:ext>
                </a:extLst>
              </a:tr>
              <a:tr h="527181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Je ne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suis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pas fan de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 am not a fan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of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46377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3099203"/>
              </p:ext>
            </p:extLst>
          </p:nvPr>
        </p:nvGraphicFramePr>
        <p:xfrm>
          <a:off x="2305878" y="0"/>
          <a:ext cx="4158532" cy="402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4740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2273792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521600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vocabulary:</a:t>
                      </a:r>
                    </a:p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TV Programmes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5806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émissions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de sport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Sports programmes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90913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émissions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de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télé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réalité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Reality</a:t>
                      </a:r>
                      <a:r>
                        <a:rPr lang="en-GB" sz="1200" baseline="0" dirty="0" smtClean="0"/>
                        <a:t> TV shows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infos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News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47897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séries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series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573338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jeux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télévisés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Game</a:t>
                      </a:r>
                      <a:r>
                        <a:rPr lang="en-GB" sz="1200" baseline="0" dirty="0" smtClean="0"/>
                        <a:t> shows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11700"/>
                  </a:ext>
                </a:extLst>
              </a:tr>
              <a:tr h="573338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documentaires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documentaries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056909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823393"/>
              </p:ext>
            </p:extLst>
          </p:nvPr>
        </p:nvGraphicFramePr>
        <p:xfrm>
          <a:off x="2317688" y="3713638"/>
          <a:ext cx="4146722" cy="3354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113">
                  <a:extLst>
                    <a:ext uri="{9D8B030D-6E8A-4147-A177-3AD203B41FA5}">
                      <a16:colId xmlns:a16="http://schemas.microsoft.com/office/drawing/2014/main" val="2484351767"/>
                    </a:ext>
                  </a:extLst>
                </a:gridCol>
                <a:gridCol w="1995609">
                  <a:extLst>
                    <a:ext uri="{9D8B030D-6E8A-4147-A177-3AD203B41FA5}">
                      <a16:colId xmlns:a16="http://schemas.microsoft.com/office/drawing/2014/main" val="531569662"/>
                    </a:ext>
                  </a:extLst>
                </a:gridCol>
              </a:tblGrid>
              <a:tr h="804952">
                <a:tc gridSpan="2">
                  <a:txBody>
                    <a:bodyPr/>
                    <a:lstStyle/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  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French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Knowledge Organiser year 8 Autumn term 1  </a:t>
                      </a:r>
                    </a:p>
                    <a:p>
                      <a:r>
                        <a:rPr lang="en-GB" sz="1600" b="1" u="none" dirty="0" smtClean="0">
                          <a:solidFill>
                            <a:srgbClr val="FF0000"/>
                          </a:solidFill>
                        </a:rPr>
                        <a:t>  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Topic: Media</a:t>
                      </a:r>
                    </a:p>
                    <a:p>
                      <a:pPr fontAlgn="ctr"/>
                      <a:endParaRPr lang="en-GB" sz="16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0537766"/>
                  </a:ext>
                </a:extLst>
              </a:tr>
              <a:tr h="447195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Qu’est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–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ce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que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tu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regardes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à la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télé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?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What do you watch on TV?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90536"/>
                  </a:ext>
                </a:extLst>
              </a:tr>
              <a:tr h="36522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Est-</a:t>
                      </a:r>
                      <a:r>
                        <a:rPr lang="en-GB" sz="1200" dirty="0" err="1" smtClean="0"/>
                        <a:t>ce</a:t>
                      </a:r>
                      <a:r>
                        <a:rPr lang="en-GB" sz="1200" dirty="0" smtClean="0"/>
                        <a:t> que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tu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aimes</a:t>
                      </a:r>
                      <a:r>
                        <a:rPr lang="en-GB" sz="1200" baseline="0" dirty="0" smtClean="0"/>
                        <a:t>….?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Do you like?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741459"/>
                  </a:ext>
                </a:extLst>
              </a:tr>
              <a:tr h="447195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Qu’est-ce</a:t>
                      </a:r>
                      <a:r>
                        <a:rPr lang="en-GB" sz="1200" baseline="0" dirty="0" smtClean="0"/>
                        <a:t> que </a:t>
                      </a:r>
                      <a:r>
                        <a:rPr lang="en-GB" sz="1200" baseline="0" dirty="0" err="1" smtClean="0"/>
                        <a:t>tu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aimes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comme</a:t>
                      </a:r>
                      <a:r>
                        <a:rPr lang="en-GB" sz="1200" baseline="0" dirty="0" smtClean="0"/>
                        <a:t> films?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What type of films do</a:t>
                      </a:r>
                      <a:r>
                        <a:rPr lang="en-GB" sz="1200" baseline="0" dirty="0" smtClean="0"/>
                        <a:t> you like?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316423"/>
                  </a:ext>
                </a:extLst>
              </a:tr>
              <a:tr h="447195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Qu’est-ce</a:t>
                      </a:r>
                      <a:r>
                        <a:rPr lang="en-GB" sz="1200" dirty="0" smtClean="0"/>
                        <a:t> que </a:t>
                      </a:r>
                      <a:r>
                        <a:rPr lang="en-GB" sz="1200" dirty="0" err="1" smtClean="0"/>
                        <a:t>tu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lis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en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ce</a:t>
                      </a:r>
                      <a:r>
                        <a:rPr lang="en-GB" sz="1200" dirty="0" smtClean="0"/>
                        <a:t> moment?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What</a:t>
                      </a:r>
                      <a:r>
                        <a:rPr lang="en-GB" sz="1200" baseline="0" dirty="0" smtClean="0"/>
                        <a:t> are you reading at the moment?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7273189"/>
                  </a:ext>
                </a:extLst>
              </a:tr>
              <a:tr h="55078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Que </a:t>
                      </a:r>
                      <a:r>
                        <a:rPr lang="en-GB" sz="1200" dirty="0" err="1" smtClean="0"/>
                        <a:t>fais</a:t>
                      </a:r>
                      <a:r>
                        <a:rPr lang="en-GB" sz="1200" dirty="0" smtClean="0"/>
                        <a:t>-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tu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quand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tu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es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connecté</a:t>
                      </a:r>
                      <a:r>
                        <a:rPr lang="en-GB" sz="1200" baseline="0" dirty="0" smtClean="0"/>
                        <a:t>(e)?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What do you do online?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48542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199" y="365760"/>
            <a:ext cx="943679" cy="6231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857" y="1329970"/>
            <a:ext cx="1406743" cy="10536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553" y="3713638"/>
            <a:ext cx="771466" cy="7714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710" y="1694047"/>
            <a:ext cx="769564" cy="8336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499" y="4020600"/>
            <a:ext cx="807289" cy="55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82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6361858"/>
              </p:ext>
            </p:extLst>
          </p:nvPr>
        </p:nvGraphicFramePr>
        <p:xfrm>
          <a:off x="-9236" y="1"/>
          <a:ext cx="6473645" cy="3157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563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1396896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  <a:gridCol w="1907996">
                  <a:extLst>
                    <a:ext uri="{9D8B030D-6E8A-4147-A177-3AD203B41FA5}">
                      <a16:colId xmlns:a16="http://schemas.microsoft.com/office/drawing/2014/main" val="327974424"/>
                    </a:ext>
                  </a:extLst>
                </a:gridCol>
                <a:gridCol w="2132190">
                  <a:extLst>
                    <a:ext uri="{9D8B030D-6E8A-4147-A177-3AD203B41FA5}">
                      <a16:colId xmlns:a16="http://schemas.microsoft.com/office/drawing/2014/main" val="1394976353"/>
                    </a:ext>
                  </a:extLst>
                </a:gridCol>
              </a:tblGrid>
              <a:tr h="408942">
                <a:tc gridSpan="2">
                  <a:txBody>
                    <a:bodyPr/>
                    <a:lstStyle/>
                    <a:p>
                      <a:pPr fontAlgn="ctr"/>
                      <a:r>
                        <a:rPr lang="fr-FR" sz="18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fr-FR" sz="18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  <a:endParaRPr lang="en-GB" sz="18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fr-FR" sz="18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fr-FR" sz="18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GB" sz="16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55488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J’ai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Tu</a:t>
                      </a:r>
                      <a:r>
                        <a:rPr lang="en-GB" sz="1200" baseline="0" dirty="0" smtClean="0"/>
                        <a:t> as 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 I have</a:t>
                      </a:r>
                    </a:p>
                    <a:p>
                      <a:r>
                        <a:rPr lang="en-GB" sz="1200" dirty="0" smtClean="0"/>
                        <a:t>You have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Fils</a:t>
                      </a:r>
                      <a:r>
                        <a:rPr lang="en-GB" sz="1200" dirty="0" smtClean="0"/>
                        <a:t>/</a:t>
                      </a:r>
                      <a:r>
                        <a:rPr lang="en-GB" sz="1200" dirty="0" err="1" smtClean="0"/>
                        <a:t>fille</a:t>
                      </a:r>
                      <a:r>
                        <a:rPr lang="en-GB" sz="1200" dirty="0" smtClean="0"/>
                        <a:t> unique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 only child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44045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Il/</a:t>
                      </a:r>
                      <a:r>
                        <a:rPr lang="en-GB" sz="1200" dirty="0" err="1" smtClean="0"/>
                        <a:t>elle</a:t>
                      </a:r>
                      <a:r>
                        <a:rPr lang="en-GB" sz="1200" dirty="0" smtClean="0"/>
                        <a:t>/on a 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He/she/we has/have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Mon (petit)</a:t>
                      </a:r>
                      <a:r>
                        <a:rPr lang="en-GB" sz="1200" dirty="0" err="1" smtClean="0"/>
                        <a:t>copain</a:t>
                      </a:r>
                      <a:r>
                        <a:rPr lang="en-GB" sz="1200" dirty="0" smtClean="0"/>
                        <a:t>/ma (petite)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copine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My (boy)friend/my (girl)friend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44045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</a:t>
                      </a:r>
                      <a:r>
                        <a:rPr lang="en-GB" sz="1200" dirty="0" err="1" smtClean="0"/>
                        <a:t>suis</a:t>
                      </a:r>
                      <a:endParaRPr lang="en-GB" sz="1200" dirty="0" smtClean="0"/>
                    </a:p>
                    <a:p>
                      <a:r>
                        <a:rPr lang="en-GB" sz="1200" dirty="0" err="1" smtClean="0"/>
                        <a:t>Tu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es</a:t>
                      </a:r>
                      <a:r>
                        <a:rPr lang="en-GB" sz="1200" dirty="0" smtClean="0"/>
                        <a:t> 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am</a:t>
                      </a:r>
                    </a:p>
                    <a:p>
                      <a:r>
                        <a:rPr lang="en-GB" sz="1200" dirty="0" smtClean="0"/>
                        <a:t>You are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Mon beau-père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My stepdad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545256">
                <a:tc>
                  <a:txBody>
                    <a:bodyPr/>
                    <a:lstStyle/>
                    <a:p>
                      <a:r>
                        <a:rPr lang="en-GB" dirty="0" smtClean="0"/>
                        <a:t> </a:t>
                      </a:r>
                      <a:r>
                        <a:rPr lang="en-GB" sz="1200" dirty="0" smtClean="0"/>
                        <a:t>Il/</a:t>
                      </a:r>
                      <a:r>
                        <a:rPr lang="en-GB" sz="1200" dirty="0" err="1" smtClean="0"/>
                        <a:t>elle</a:t>
                      </a:r>
                      <a:r>
                        <a:rPr lang="en-GB" sz="1200" dirty="0" smtClean="0"/>
                        <a:t>/on </a:t>
                      </a:r>
                      <a:r>
                        <a:rPr lang="en-GB" sz="1200" dirty="0" err="1" smtClean="0"/>
                        <a:t>est</a:t>
                      </a:r>
                      <a:r>
                        <a:rPr lang="en-GB" sz="1200" dirty="0" smtClean="0"/>
                        <a:t> 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He/she/we is/are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 belle-mère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My </a:t>
                      </a:r>
                      <a:r>
                        <a:rPr lang="en-GB" sz="1200" dirty="0" err="1" smtClean="0"/>
                        <a:t>stepmum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7521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</a:t>
                      </a:r>
                      <a:r>
                        <a:rPr lang="en-GB" sz="1200" dirty="0" err="1" smtClean="0"/>
                        <a:t>peux</a:t>
                      </a:r>
                      <a:r>
                        <a:rPr lang="en-GB" sz="1200" dirty="0" smtClean="0"/>
                        <a:t> être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can be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Mon demi-frère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My stepbrother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37521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Il/</a:t>
                      </a:r>
                      <a:r>
                        <a:rPr lang="en-GB" sz="1200" dirty="0" err="1" smtClean="0"/>
                        <a:t>elle</a:t>
                      </a:r>
                      <a:r>
                        <a:rPr lang="en-GB" sz="1200" dirty="0" smtClean="0"/>
                        <a:t>/on</a:t>
                      </a:r>
                      <a:r>
                        <a:rPr lang="en-GB" sz="1200" baseline="0" dirty="0" smtClean="0"/>
                        <a:t> peut </a:t>
                      </a:r>
                      <a:r>
                        <a:rPr lang="en-GB" sz="1200" dirty="0" smtClean="0"/>
                        <a:t>être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He/she/we can be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 demi-</a:t>
                      </a:r>
                      <a:r>
                        <a:rPr lang="en-GB" sz="1200" dirty="0" err="1" smtClean="0"/>
                        <a:t>soeur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My stepsister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93649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0474952"/>
              </p:ext>
            </p:extLst>
          </p:nvPr>
        </p:nvGraphicFramePr>
        <p:xfrm>
          <a:off x="6464411" y="2"/>
          <a:ext cx="2679589" cy="6857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989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409699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428286">
                <a:tc gridSpan="2">
                  <a:txBody>
                    <a:bodyPr/>
                    <a:lstStyle/>
                    <a:p>
                      <a:r>
                        <a:rPr lang="fr-FR" sz="18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fr-FR" sz="18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  <a:r>
                        <a:rPr lang="fr-FR" sz="18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8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57104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</a:t>
                      </a:r>
                      <a:r>
                        <a:rPr lang="en-GB" sz="1200" dirty="0" err="1" smtClean="0"/>
                        <a:t>m’entends</a:t>
                      </a:r>
                      <a:r>
                        <a:rPr lang="en-GB" sz="1200" dirty="0" smtClean="0"/>
                        <a:t> (</a:t>
                      </a:r>
                      <a:r>
                        <a:rPr lang="en-GB" sz="1200" dirty="0" err="1" smtClean="0"/>
                        <a:t>bien</a:t>
                      </a:r>
                      <a:r>
                        <a:rPr lang="en-GB" sz="1200" dirty="0" smtClean="0"/>
                        <a:t>)</a:t>
                      </a:r>
                      <a:r>
                        <a:rPr lang="en-GB" sz="1200" baseline="0" dirty="0" smtClean="0"/>
                        <a:t> avec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get on well with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840982"/>
                  </a:ext>
                </a:extLst>
              </a:tr>
              <a:tr h="48032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ne </a:t>
                      </a:r>
                      <a:r>
                        <a:rPr lang="en-GB" sz="1200" dirty="0" err="1" smtClean="0"/>
                        <a:t>m’entends</a:t>
                      </a:r>
                      <a:r>
                        <a:rPr lang="en-GB" sz="1200" dirty="0" smtClean="0"/>
                        <a:t> pas (</a:t>
                      </a:r>
                      <a:r>
                        <a:rPr lang="en-GB" sz="1200" dirty="0" err="1" smtClean="0"/>
                        <a:t>bien</a:t>
                      </a:r>
                      <a:r>
                        <a:rPr lang="en-GB" sz="1200" dirty="0" smtClean="0"/>
                        <a:t> )avec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don’t get on well with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06054"/>
                  </a:ext>
                </a:extLst>
              </a:tr>
              <a:tr h="49305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me dispute avec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argue with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813935"/>
                  </a:ext>
                </a:extLst>
              </a:tr>
              <a:tr h="45424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me </a:t>
                      </a:r>
                      <a:r>
                        <a:rPr lang="en-GB" sz="1200" dirty="0" err="1" smtClean="0"/>
                        <a:t>fâche</a:t>
                      </a:r>
                      <a:r>
                        <a:rPr lang="en-GB" sz="1200" dirty="0" smtClean="0"/>
                        <a:t> avec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argue/fall out with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1900"/>
                  </a:ext>
                </a:extLst>
              </a:tr>
              <a:tr h="77380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</a:t>
                      </a:r>
                      <a:r>
                        <a:rPr lang="en-GB" sz="1200" dirty="0" err="1" smtClean="0"/>
                        <a:t>voudrais</a:t>
                      </a:r>
                      <a:r>
                        <a:rPr lang="en-GB" sz="1200" dirty="0" smtClean="0"/>
                        <a:t> me </a:t>
                      </a:r>
                      <a:r>
                        <a:rPr lang="en-GB" sz="1200" dirty="0" err="1" smtClean="0"/>
                        <a:t>marier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would like to get married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250476"/>
                  </a:ext>
                </a:extLst>
              </a:tr>
              <a:tr h="663196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J’aimerais</a:t>
                      </a:r>
                      <a:r>
                        <a:rPr lang="en-GB" sz="1200" baseline="0" dirty="0" smtClean="0"/>
                        <a:t> me </a:t>
                      </a:r>
                      <a:r>
                        <a:rPr lang="en-GB" sz="1200" baseline="0" dirty="0" err="1" smtClean="0"/>
                        <a:t>marier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I would like to get married</a:t>
                      </a:r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584869"/>
                  </a:ext>
                </a:extLst>
              </a:tr>
              <a:tr h="48062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ne </a:t>
                      </a:r>
                      <a:r>
                        <a:rPr lang="en-GB" sz="1200" dirty="0" err="1" smtClean="0"/>
                        <a:t>voudrais</a:t>
                      </a:r>
                      <a:r>
                        <a:rPr lang="en-GB" sz="1200" dirty="0" smtClean="0"/>
                        <a:t> pas me </a:t>
                      </a:r>
                      <a:r>
                        <a:rPr lang="en-GB" sz="1200" dirty="0" err="1" smtClean="0"/>
                        <a:t>marier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wouldn’t like to get married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63356"/>
                  </a:ext>
                </a:extLst>
              </a:tr>
              <a:tr h="6986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</a:t>
                      </a:r>
                      <a:r>
                        <a:rPr lang="en-GB" sz="1200" dirty="0" err="1" smtClean="0"/>
                        <a:t>n’aimerais</a:t>
                      </a:r>
                      <a:r>
                        <a:rPr lang="en-GB" sz="1200" dirty="0" smtClean="0"/>
                        <a:t> pas me </a:t>
                      </a:r>
                      <a:r>
                        <a:rPr lang="en-GB" sz="1200" dirty="0" err="1" smtClean="0"/>
                        <a:t>marier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I wouldn’t like to get married</a:t>
                      </a:r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283625"/>
                  </a:ext>
                </a:extLst>
              </a:tr>
              <a:tr h="558089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J’aime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sortir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like to go out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768771"/>
                  </a:ext>
                </a:extLst>
              </a:tr>
              <a:tr h="55801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Il/</a:t>
                      </a:r>
                      <a:r>
                        <a:rPr lang="en-GB" sz="1200" dirty="0" err="1" smtClean="0"/>
                        <a:t>elle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est</a:t>
                      </a:r>
                      <a:r>
                        <a:rPr lang="en-GB" sz="1200" dirty="0" smtClean="0"/>
                        <a:t> plus…que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He/she is more…than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7771862"/>
                  </a:ext>
                </a:extLst>
              </a:tr>
              <a:tr h="6986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Il/</a:t>
                      </a:r>
                      <a:r>
                        <a:rPr lang="en-GB" sz="1200" dirty="0" err="1" smtClean="0"/>
                        <a:t>elle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est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moins</a:t>
                      </a:r>
                      <a:r>
                        <a:rPr lang="en-GB" sz="1200" dirty="0" smtClean="0"/>
                        <a:t>…que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He/she is less…than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0784485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127689"/>
              </p:ext>
            </p:extLst>
          </p:nvPr>
        </p:nvGraphicFramePr>
        <p:xfrm>
          <a:off x="-27159" y="3178531"/>
          <a:ext cx="3631593" cy="36493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4231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2327362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678924">
                <a:tc gridSpan="2"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fr-FR" sz="18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adjectives</a:t>
                      </a:r>
                      <a:endParaRPr lang="en-GB" sz="1800" b="1" kern="12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ctr"/>
                      <a:endParaRPr lang="en-GB" sz="16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474312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Sympa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Friendly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474312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Drôle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Funny</a:t>
                      </a:r>
                    </a:p>
                    <a:p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2788462"/>
                  </a:ext>
                </a:extLst>
              </a:tr>
              <a:tr h="488333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Gentil</a:t>
                      </a:r>
                      <a:r>
                        <a:rPr lang="en-GB" sz="1200" dirty="0" smtClean="0"/>
                        <a:t>/</a:t>
                      </a:r>
                      <a:r>
                        <a:rPr lang="en-GB" sz="1200" dirty="0" err="1" smtClean="0"/>
                        <a:t>Gentille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Kind</a:t>
                      </a:r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474312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Sévère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Strict</a:t>
                      </a:r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444186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Casse-pieds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A pain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614963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Agréable</a:t>
                      </a:r>
                      <a:r>
                        <a:rPr lang="en-GB" sz="1200" dirty="0" smtClean="0"/>
                        <a:t>/</a:t>
                      </a:r>
                    </a:p>
                    <a:p>
                      <a:r>
                        <a:rPr lang="en-GB" sz="1200" dirty="0" err="1" smtClean="0"/>
                        <a:t>Désagréable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Pleasant/</a:t>
                      </a:r>
                    </a:p>
                    <a:p>
                      <a:r>
                        <a:rPr lang="en-GB" sz="1200" dirty="0" smtClean="0"/>
                        <a:t>unpleasant 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321408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004035"/>
              </p:ext>
            </p:extLst>
          </p:nvPr>
        </p:nvGraphicFramePr>
        <p:xfrm>
          <a:off x="2445488" y="3178532"/>
          <a:ext cx="4018922" cy="3720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4817">
                  <a:extLst>
                    <a:ext uri="{9D8B030D-6E8A-4147-A177-3AD203B41FA5}">
                      <a16:colId xmlns:a16="http://schemas.microsoft.com/office/drawing/2014/main" val="2484351767"/>
                    </a:ext>
                  </a:extLst>
                </a:gridCol>
                <a:gridCol w="1934105">
                  <a:extLst>
                    <a:ext uri="{9D8B030D-6E8A-4147-A177-3AD203B41FA5}">
                      <a16:colId xmlns:a16="http://schemas.microsoft.com/office/drawing/2014/main" val="531569662"/>
                    </a:ext>
                  </a:extLst>
                </a:gridCol>
              </a:tblGrid>
              <a:tr h="704536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 French 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Autumn 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Term Year 9- Autumn 1</a:t>
                      </a:r>
                    </a:p>
                    <a:p>
                      <a:pPr fontAlgn="ctr"/>
                      <a:r>
                        <a:rPr lang="en-GB" sz="1600" b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Me, my </a:t>
                      </a:r>
                      <a:r>
                        <a:rPr lang="en-GB" sz="1600" b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family and friends</a:t>
                      </a:r>
                      <a:endParaRPr lang="en-GB" sz="16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0537766"/>
                  </a:ext>
                </a:extLst>
              </a:tr>
              <a:tr h="44093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 marriage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Marriage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90536"/>
                  </a:ext>
                </a:extLst>
              </a:tr>
              <a:tr h="49921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 </a:t>
                      </a:r>
                      <a:r>
                        <a:rPr lang="en-GB" sz="1200" dirty="0" err="1" smtClean="0"/>
                        <a:t>mari</a:t>
                      </a:r>
                      <a:r>
                        <a:rPr lang="en-GB" sz="1200" dirty="0" smtClean="0"/>
                        <a:t>/</a:t>
                      </a:r>
                      <a:r>
                        <a:rPr lang="en-GB" sz="1200" dirty="0" err="1" smtClean="0"/>
                        <a:t>une</a:t>
                      </a:r>
                      <a:r>
                        <a:rPr lang="en-GB" sz="1200" dirty="0" smtClean="0"/>
                        <a:t> femme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husband/ a wife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1109371"/>
                  </a:ext>
                </a:extLst>
              </a:tr>
              <a:tr h="45051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 divorce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Divorce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741459"/>
                  </a:ext>
                </a:extLst>
              </a:tr>
              <a:tr h="51139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Une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err="1" smtClean="0"/>
                        <a:t>église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</a:t>
                      </a:r>
                      <a:r>
                        <a:rPr lang="en-GB" sz="1200" baseline="0" dirty="0" smtClean="0"/>
                        <a:t> church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316423"/>
                  </a:ext>
                </a:extLst>
              </a:tr>
              <a:tr h="46268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Les </a:t>
                      </a:r>
                      <a:r>
                        <a:rPr lang="en-GB" sz="1200" smtClean="0"/>
                        <a:t>fiançailles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 engagement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763227"/>
                  </a:ext>
                </a:extLst>
              </a:tr>
              <a:tr h="65106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concubinage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Living together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48542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937" y="403381"/>
            <a:ext cx="423473" cy="4587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708" y="3429001"/>
            <a:ext cx="786458" cy="5921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451" y="1724284"/>
            <a:ext cx="515958" cy="5159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907" y="4094277"/>
            <a:ext cx="547021" cy="5470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350" y="5230456"/>
            <a:ext cx="626137" cy="461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57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GB" dirty="0" smtClean="0"/>
              <a:t>Autumn 2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Year 7</a:t>
            </a:r>
          </a:p>
          <a:p>
            <a:r>
              <a:rPr lang="en-GB" dirty="0" smtClean="0"/>
              <a:t>Year 8</a:t>
            </a:r>
          </a:p>
          <a:p>
            <a:r>
              <a:rPr lang="en-GB" dirty="0" smtClean="0"/>
              <a:t>Year 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73436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4754821"/>
              </p:ext>
            </p:extLst>
          </p:nvPr>
        </p:nvGraphicFramePr>
        <p:xfrm>
          <a:off x="2" y="1"/>
          <a:ext cx="2348085" cy="3281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2250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1235835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390985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adjectives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607054">
                <a:tc>
                  <a:txBody>
                    <a:bodyPr/>
                    <a:lstStyle/>
                    <a:p>
                      <a:pPr marL="13525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Facile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Easy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421114">
                <a:tc>
                  <a:txBody>
                    <a:bodyPr/>
                    <a:lstStyle/>
                    <a:p>
                      <a:pPr marL="13525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Ennuyeux</a:t>
                      </a:r>
                      <a:endParaRPr lang="en-GB" sz="1200" b="0" i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Boring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96352">
                <a:tc>
                  <a:txBody>
                    <a:bodyPr/>
                    <a:lstStyle/>
                    <a:p>
                      <a:pPr marL="13525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Nul</a:t>
                      </a:r>
                      <a:endParaRPr lang="en-GB" sz="1200" b="0" i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marR="0" indent="-137160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5145" algn="l"/>
                        </a:tabLst>
                        <a:defRPr/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marR="0" indent="-137160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5145" algn="l"/>
                        </a:tabLst>
                        <a:defRPr/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Rubbish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504535">
                <a:tc>
                  <a:txBody>
                    <a:bodyPr/>
                    <a:lstStyle/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Difficile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Difficult</a:t>
                      </a: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52198">
                <a:tc>
                  <a:txBody>
                    <a:bodyPr/>
                    <a:lstStyle/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Amusant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fr-FR" sz="1200" b="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Funny</a:t>
                      </a:r>
                      <a:endParaRPr lang="fr-FR" sz="1200" b="0" i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496876">
                <a:tc>
                  <a:txBody>
                    <a:bodyPr/>
                    <a:lstStyle/>
                    <a:p>
                      <a:pPr marL="269875" marR="0" indent="-137160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85315" algn="l"/>
                        </a:tabLst>
                        <a:defRPr/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marR="0" indent="-137160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85315" algn="l"/>
                        </a:tabLst>
                        <a:defRPr/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Le/la prof </a:t>
                      </a: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est</a:t>
                      </a: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sympa</a:t>
                      </a: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/</a:t>
                      </a: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sévère</a:t>
                      </a: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The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teacher is kind/strict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93649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8496151"/>
              </p:ext>
            </p:extLst>
          </p:nvPr>
        </p:nvGraphicFramePr>
        <p:xfrm>
          <a:off x="6464409" y="1"/>
          <a:ext cx="2679590" cy="68416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84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516750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363254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6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vocabulary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41734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Les sciences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Science 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887459"/>
                  </a:ext>
                </a:extLst>
              </a:tr>
              <a:tr h="36056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Les arts </a:t>
                      </a:r>
                      <a:r>
                        <a:rPr lang="en-GB" sz="1200" dirty="0" err="1" smtClean="0"/>
                        <a:t>plastiques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Art 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463771"/>
                  </a:ext>
                </a:extLst>
              </a:tr>
              <a:tr h="473891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L’anglais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English 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7753433"/>
                  </a:ext>
                </a:extLst>
              </a:tr>
              <a:tr h="379918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L’histoire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History 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203560"/>
                  </a:ext>
                </a:extLst>
              </a:tr>
              <a:tr h="52778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Les </a:t>
                      </a:r>
                      <a:r>
                        <a:rPr lang="en-GB" sz="1200" dirty="0" err="1" smtClean="0"/>
                        <a:t>matières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Subjects 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384076"/>
                  </a:ext>
                </a:extLst>
              </a:tr>
              <a:tr h="52778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La </a:t>
                      </a:r>
                      <a:r>
                        <a:rPr lang="en-GB" sz="1200" dirty="0" err="1" smtClean="0"/>
                        <a:t>musique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Music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1945902"/>
                  </a:ext>
                </a:extLst>
              </a:tr>
              <a:tr h="52778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L’EPS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886794"/>
                  </a:ext>
                </a:extLst>
              </a:tr>
              <a:tr h="52778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La </a:t>
                      </a:r>
                      <a:r>
                        <a:rPr lang="en-GB" sz="1200" dirty="0" err="1" smtClean="0"/>
                        <a:t>géographie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Geography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7431835"/>
                  </a:ext>
                </a:extLst>
              </a:tr>
              <a:tr h="52778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 </a:t>
                      </a:r>
                      <a:r>
                        <a:rPr lang="en-GB" sz="1200" dirty="0" err="1" smtClean="0"/>
                        <a:t>français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French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6358201"/>
                  </a:ext>
                </a:extLst>
              </a:tr>
              <a:tr h="52778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L’histoire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History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4909673"/>
                  </a:ext>
                </a:extLst>
              </a:tr>
              <a:tr h="52778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Les maths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Maths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797957"/>
                  </a:ext>
                </a:extLst>
              </a:tr>
              <a:tr h="52778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L’informatique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IT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0944920"/>
                  </a:ext>
                </a:extLst>
              </a:tr>
              <a:tr h="52778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 </a:t>
                      </a:r>
                      <a:r>
                        <a:rPr lang="en-GB" sz="1200" dirty="0" err="1" smtClean="0"/>
                        <a:t>théâtre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drama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623374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8187829"/>
              </p:ext>
            </p:extLst>
          </p:nvPr>
        </p:nvGraphicFramePr>
        <p:xfrm>
          <a:off x="3" y="3178532"/>
          <a:ext cx="2317686" cy="3600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7652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1230034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867375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opinion verbs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538619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J’aime</a:t>
                      </a:r>
                      <a:r>
                        <a:rPr lang="en-GB" sz="1200" dirty="0" smtClean="0"/>
                        <a:t> 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like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48851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</a:t>
                      </a:r>
                      <a:r>
                        <a:rPr lang="en-GB" sz="1200" dirty="0" err="1" smtClean="0"/>
                        <a:t>n’aime</a:t>
                      </a:r>
                      <a:r>
                        <a:rPr lang="en-GB" sz="1200" dirty="0" smtClean="0"/>
                        <a:t> pas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don’t like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488515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J’adore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love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52609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</a:t>
                      </a:r>
                      <a:r>
                        <a:rPr lang="en-GB" sz="1200" dirty="0" err="1" smtClean="0"/>
                        <a:t>déteste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hate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69147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</a:t>
                      </a:r>
                      <a:r>
                        <a:rPr lang="en-GB" sz="1200" dirty="0" err="1" smtClean="0"/>
                        <a:t>préfère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prefer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117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917113"/>
              </p:ext>
            </p:extLst>
          </p:nvPr>
        </p:nvGraphicFramePr>
        <p:xfrm>
          <a:off x="2348087" y="4361353"/>
          <a:ext cx="4146722" cy="106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6722">
                  <a:extLst>
                    <a:ext uri="{9D8B030D-6E8A-4147-A177-3AD203B41FA5}">
                      <a16:colId xmlns:a16="http://schemas.microsoft.com/office/drawing/2014/main" val="2484351767"/>
                    </a:ext>
                  </a:extLst>
                </a:gridCol>
              </a:tblGrid>
              <a:tr h="869444">
                <a:tc>
                  <a:txBody>
                    <a:bodyPr/>
                    <a:lstStyle/>
                    <a:p>
                      <a:r>
                        <a:rPr lang="en-GB" sz="1000" b="1" u="non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French Knowledge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Organiser year 7 Autumn term 2  </a:t>
                      </a:r>
                    </a:p>
                    <a:p>
                      <a:r>
                        <a:rPr lang="en-GB" sz="1600" b="1" u="none" dirty="0" smtClean="0">
                          <a:solidFill>
                            <a:srgbClr val="FF0000"/>
                          </a:solidFill>
                        </a:rPr>
                        <a:t>  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Topic: School</a:t>
                      </a:r>
                    </a:p>
                    <a:p>
                      <a:pPr fontAlgn="ctr"/>
                      <a:endParaRPr lang="en-GB" sz="16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537766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8301486"/>
              </p:ext>
            </p:extLst>
          </p:nvPr>
        </p:nvGraphicFramePr>
        <p:xfrm>
          <a:off x="2317688" y="5230797"/>
          <a:ext cx="4207520" cy="154833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03760">
                  <a:extLst>
                    <a:ext uri="{9D8B030D-6E8A-4147-A177-3AD203B41FA5}">
                      <a16:colId xmlns:a16="http://schemas.microsoft.com/office/drawing/2014/main" val="998774745"/>
                    </a:ext>
                  </a:extLst>
                </a:gridCol>
                <a:gridCol w="2103760">
                  <a:extLst>
                    <a:ext uri="{9D8B030D-6E8A-4147-A177-3AD203B41FA5}">
                      <a16:colId xmlns:a16="http://schemas.microsoft.com/office/drawing/2014/main" val="440674022"/>
                    </a:ext>
                  </a:extLst>
                </a:gridCol>
              </a:tblGrid>
              <a:tr h="309666">
                <a:tc gridSpan="2">
                  <a:txBody>
                    <a:bodyPr/>
                    <a:lstStyle/>
                    <a:p>
                      <a:r>
                        <a:rPr lang="en-GB" sz="1400" dirty="0" smtClean="0"/>
                        <a:t>Adjective Endings</a:t>
                      </a:r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365322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Masculine singular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pull </a:t>
                      </a:r>
                      <a:r>
                        <a:rPr lang="en-GB" sz="1400" dirty="0" err="1" smtClean="0"/>
                        <a:t>vert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3211761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Feminine singular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jupe</a:t>
                      </a:r>
                      <a:r>
                        <a:rPr lang="en-GB" sz="1400" baseline="0" dirty="0" smtClean="0"/>
                        <a:t> </a:t>
                      </a:r>
                      <a:r>
                        <a:rPr lang="en-GB" sz="1400" baseline="0" dirty="0" err="1" smtClean="0"/>
                        <a:t>vert</a:t>
                      </a:r>
                      <a:r>
                        <a:rPr lang="en-GB" sz="1400" b="1" baseline="0" dirty="0" err="1" smtClean="0"/>
                        <a:t>e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4155030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Masculine plural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</a:t>
                      </a:r>
                      <a:r>
                        <a:rPr lang="en-GB" sz="1400" dirty="0" err="1" smtClean="0"/>
                        <a:t>polos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vert</a:t>
                      </a:r>
                      <a:r>
                        <a:rPr lang="en-GB" sz="1400" b="1" dirty="0" err="1" smtClean="0"/>
                        <a:t>s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918221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Feminine</a:t>
                      </a:r>
                      <a:r>
                        <a:rPr lang="en-GB" sz="1400" baseline="0" dirty="0" smtClean="0"/>
                        <a:t> plural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</a:t>
                      </a:r>
                      <a:r>
                        <a:rPr lang="en-GB" sz="1400" dirty="0" err="1" smtClean="0"/>
                        <a:t>chassures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vert</a:t>
                      </a:r>
                      <a:r>
                        <a:rPr lang="en-GB" sz="1400" b="1" dirty="0" err="1" smtClean="0"/>
                        <a:t>es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8912411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337788"/>
              </p:ext>
            </p:extLst>
          </p:nvPr>
        </p:nvGraphicFramePr>
        <p:xfrm>
          <a:off x="2348087" y="1"/>
          <a:ext cx="4207520" cy="43353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03760">
                  <a:extLst>
                    <a:ext uri="{9D8B030D-6E8A-4147-A177-3AD203B41FA5}">
                      <a16:colId xmlns:a16="http://schemas.microsoft.com/office/drawing/2014/main" val="998774745"/>
                    </a:ext>
                  </a:extLst>
                </a:gridCol>
                <a:gridCol w="2103760">
                  <a:extLst>
                    <a:ext uri="{9D8B030D-6E8A-4147-A177-3AD203B41FA5}">
                      <a16:colId xmlns:a16="http://schemas.microsoft.com/office/drawing/2014/main" val="440674022"/>
                    </a:ext>
                  </a:extLst>
                </a:gridCol>
              </a:tblGrid>
              <a:tr h="309666">
                <a:tc gridSpan="2">
                  <a:txBody>
                    <a:bodyPr/>
                    <a:lstStyle/>
                    <a:p>
                      <a:r>
                        <a:rPr lang="en-GB" sz="1400" dirty="0" smtClean="0"/>
                        <a:t>Key vocabulary: Clothing</a:t>
                      </a:r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365322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chemise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blouse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3211761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cravat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 tie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4155030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jupe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</a:t>
                      </a:r>
                      <a:r>
                        <a:rPr lang="en-GB" sz="1400" b="0" baseline="0" dirty="0" smtClean="0"/>
                        <a:t> skirt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918221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</a:t>
                      </a:r>
                      <a:r>
                        <a:rPr lang="en-GB" sz="1400" dirty="0" err="1" smtClean="0"/>
                        <a:t>chassures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Shoes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8912411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</a:t>
                      </a:r>
                      <a:r>
                        <a:rPr lang="en-GB" sz="1400" dirty="0" err="1" smtClean="0"/>
                        <a:t>chaussettes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Socks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7124646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veste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Jacket/blazer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502530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sweat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Sweater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3041624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tee-shirt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T shirt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7249086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baskets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Trainers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9203946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</a:t>
                      </a:r>
                      <a:r>
                        <a:rPr lang="en-GB" sz="1400" dirty="0" err="1" smtClean="0"/>
                        <a:t>pantalon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Trousers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734709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chapeau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 hat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948847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robe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 dress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1923484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tongs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Flip</a:t>
                      </a:r>
                      <a:r>
                        <a:rPr lang="en-GB" sz="1400" b="0" baseline="0" dirty="0" smtClean="0"/>
                        <a:t> flops</a:t>
                      </a:r>
                      <a:endParaRPr lang="en-GB" sz="1400" b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1732330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754" y="5428647"/>
            <a:ext cx="697621" cy="6976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754" y="3607548"/>
            <a:ext cx="695820" cy="7538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6353" y="530792"/>
            <a:ext cx="757074" cy="7470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389" y="2373486"/>
            <a:ext cx="971142" cy="9083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159" y="5090563"/>
            <a:ext cx="893268" cy="7377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1086" y="3055007"/>
            <a:ext cx="982341" cy="6513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547" y="334650"/>
            <a:ext cx="850984" cy="98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84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4483924"/>
              </p:ext>
            </p:extLst>
          </p:nvPr>
        </p:nvGraphicFramePr>
        <p:xfrm>
          <a:off x="2" y="1"/>
          <a:ext cx="2305876" cy="2555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6924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1378952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233379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phrases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496293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On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200" b="0" i="0" baseline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peut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…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You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can…</a:t>
                      </a: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393946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Il y a</a:t>
                      </a: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There is/are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70781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Il </a:t>
                      </a:r>
                      <a:r>
                        <a:rPr lang="en-GB" sz="1200" b="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n’y</a:t>
                      </a:r>
                      <a:r>
                        <a:rPr lang="en-GB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 pas de</a:t>
                      </a: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marR="0" indent="-137160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5145" algn="l"/>
                        </a:tabLst>
                        <a:defRPr/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marR="0" indent="-137160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5145" algn="l"/>
                        </a:tabLst>
                        <a:defRPr/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There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isn’t/aren’t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471985">
                <a:tc>
                  <a:txBody>
                    <a:bodyPr/>
                    <a:lstStyle/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C’était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It was</a:t>
                      </a: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29476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marR="0" indent="-137160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85315" algn="l"/>
                        </a:tabLst>
                        <a:defRPr/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Ce n’ </a:t>
                      </a: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était</a:t>
                      </a: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pas mal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fr-FR" sz="1200" b="0" i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fr-FR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It </a:t>
                      </a:r>
                      <a:r>
                        <a:rPr lang="fr-FR" sz="1200" b="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wasn’t</a:t>
                      </a:r>
                      <a:r>
                        <a:rPr lang="fr-FR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fr-FR" sz="1200" b="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bad</a:t>
                      </a:r>
                      <a:endParaRPr lang="fr-FR" sz="1200" b="0" i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846131"/>
              </p:ext>
            </p:extLst>
          </p:nvPr>
        </p:nvGraphicFramePr>
        <p:xfrm>
          <a:off x="6464409" y="0"/>
          <a:ext cx="2679590" cy="6857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84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516750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374325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6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vocabulary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55117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À </a:t>
                      </a:r>
                      <a:r>
                        <a:rPr lang="en-GB" sz="1200" dirty="0" err="1" smtClean="0"/>
                        <a:t>quelle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heure</a:t>
                      </a:r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At what time?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840982"/>
                  </a:ext>
                </a:extLst>
              </a:tr>
              <a:tr h="540943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Quand</a:t>
                      </a:r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When?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06054"/>
                  </a:ext>
                </a:extLst>
              </a:tr>
              <a:tr h="530432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Combien</a:t>
                      </a:r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How</a:t>
                      </a:r>
                      <a:r>
                        <a:rPr lang="en-GB" sz="1200" baseline="0" dirty="0" smtClean="0"/>
                        <a:t> much/many?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813935"/>
                  </a:ext>
                </a:extLst>
              </a:tr>
              <a:tr h="44408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Où</a:t>
                      </a:r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Where?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1900"/>
                  </a:ext>
                </a:extLst>
              </a:tr>
              <a:tr h="530432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Horaires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d’ouverture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Opening times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250476"/>
                  </a:ext>
                </a:extLst>
              </a:tr>
              <a:tr h="4782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Sauf</a:t>
                      </a:r>
                      <a:r>
                        <a:rPr lang="en-GB" sz="1200" dirty="0" smtClean="0"/>
                        <a:t> le </a:t>
                      </a:r>
                      <a:r>
                        <a:rPr lang="en-GB" sz="1200" dirty="0" err="1" smtClean="0"/>
                        <a:t>lundi</a:t>
                      </a:r>
                      <a:endParaRPr lang="en-GB" sz="1200" dirty="0" smtClean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Except Mondays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584869"/>
                  </a:ext>
                </a:extLst>
              </a:tr>
              <a:tr h="464488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Ouvert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Open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63356"/>
                  </a:ext>
                </a:extLst>
              </a:tr>
              <a:tr h="353623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Fermé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Closed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283625"/>
                  </a:ext>
                </a:extLst>
              </a:tr>
              <a:tr h="3649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Tarifs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d’entré</a:t>
                      </a:r>
                      <a:r>
                        <a:rPr lang="en-GB" sz="1200" dirty="0" err="1"/>
                        <a:t>e</a:t>
                      </a:r>
                      <a:endParaRPr lang="en-GB" sz="1200" dirty="0" smtClean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Admission prices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754201"/>
                  </a:ext>
                </a:extLst>
              </a:tr>
              <a:tr h="430065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Gratuit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free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887459"/>
                  </a:ext>
                </a:extLst>
              </a:tr>
              <a:tr h="37155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peu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little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463771"/>
                  </a:ext>
                </a:extLst>
              </a:tr>
              <a:tr h="48833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Beaucoup (de)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lot (of)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7753433"/>
                  </a:ext>
                </a:extLst>
              </a:tr>
              <a:tr h="391497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D’abord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First of all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203560"/>
                  </a:ext>
                </a:extLst>
              </a:tr>
              <a:tr h="543865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Ensuite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next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38407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079264"/>
              </p:ext>
            </p:extLst>
          </p:nvPr>
        </p:nvGraphicFramePr>
        <p:xfrm>
          <a:off x="0" y="2555966"/>
          <a:ext cx="3631593" cy="4309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354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2626239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387252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past tense verbs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56485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passé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spent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acheté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bought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dansé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danced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envoyé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sent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mangé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ate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11700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regardé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watched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080117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recontré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met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1148910"/>
                  </a:ext>
                </a:extLst>
              </a:tr>
              <a:tr h="7509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visité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visited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664442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114072"/>
              </p:ext>
            </p:extLst>
          </p:nvPr>
        </p:nvGraphicFramePr>
        <p:xfrm>
          <a:off x="2305878" y="1"/>
          <a:ext cx="4146722" cy="6899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113">
                  <a:extLst>
                    <a:ext uri="{9D8B030D-6E8A-4147-A177-3AD203B41FA5}">
                      <a16:colId xmlns:a16="http://schemas.microsoft.com/office/drawing/2014/main" val="2484351767"/>
                    </a:ext>
                  </a:extLst>
                </a:gridCol>
                <a:gridCol w="1995609">
                  <a:extLst>
                    <a:ext uri="{9D8B030D-6E8A-4147-A177-3AD203B41FA5}">
                      <a16:colId xmlns:a16="http://schemas.microsoft.com/office/drawing/2014/main" val="531569662"/>
                    </a:ext>
                  </a:extLst>
                </a:gridCol>
              </a:tblGrid>
              <a:tr h="1024804">
                <a:tc gridSpan="2">
                  <a:txBody>
                    <a:bodyPr/>
                    <a:lstStyle/>
                    <a:p>
                      <a:r>
                        <a:rPr lang="en-GB" sz="1000" b="1" u="non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French Knowledge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Organiser Year 8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Autumn term 2  </a:t>
                      </a:r>
                    </a:p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Topic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: Tourism</a:t>
                      </a:r>
                    </a:p>
                    <a:p>
                      <a:pPr fontAlgn="ctr"/>
                      <a:endParaRPr lang="en-GB" sz="16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0537766"/>
                  </a:ext>
                </a:extLst>
              </a:tr>
              <a:tr h="63819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Aller</a:t>
                      </a:r>
                      <a:r>
                        <a:rPr lang="en-GB" sz="1200" dirty="0" smtClean="0"/>
                        <a:t> à un concert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Going to a concert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90536"/>
                  </a:ext>
                </a:extLst>
              </a:tr>
              <a:tr h="5530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Aller</a:t>
                      </a:r>
                      <a:r>
                        <a:rPr lang="en-GB" sz="1200" dirty="0" smtClean="0"/>
                        <a:t> au </a:t>
                      </a:r>
                      <a:r>
                        <a:rPr lang="en-GB" sz="1200" dirty="0" err="1" smtClean="0"/>
                        <a:t>théâtre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Going to the theatre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741459"/>
                  </a:ext>
                </a:extLst>
              </a:tr>
              <a:tr h="58631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Faire des </a:t>
                      </a:r>
                      <a:r>
                        <a:rPr lang="en-GB" sz="1200" dirty="0" err="1" smtClean="0"/>
                        <a:t>magasins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Going shopping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316423"/>
                  </a:ext>
                </a:extLst>
              </a:tr>
              <a:tr h="59644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Faire </a:t>
                      </a:r>
                      <a:r>
                        <a:rPr lang="en-GB" sz="1200" dirty="0" err="1" smtClean="0"/>
                        <a:t>une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balade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en</a:t>
                      </a:r>
                      <a:r>
                        <a:rPr lang="en-GB" sz="1200" dirty="0" smtClean="0"/>
                        <a:t> bateau-</a:t>
                      </a:r>
                      <a:r>
                        <a:rPr lang="en-GB" sz="1200" dirty="0" err="1" smtClean="0"/>
                        <a:t>mouche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Doing a</a:t>
                      </a:r>
                      <a:r>
                        <a:rPr lang="en-GB" sz="1200" baseline="0" dirty="0" smtClean="0"/>
                        <a:t> boat trip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7273189"/>
                  </a:ext>
                </a:extLst>
              </a:tr>
              <a:tr h="396826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Prendre</a:t>
                      </a:r>
                      <a:r>
                        <a:rPr lang="en-GB" sz="1200" dirty="0" smtClean="0"/>
                        <a:t> des photos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Taking photos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485422"/>
                  </a:ext>
                </a:extLst>
              </a:tr>
              <a:tr h="434328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Retrouver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mes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copains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Meeting my friends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94778"/>
                  </a:ext>
                </a:extLst>
              </a:tr>
              <a:tr h="424886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Aller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voir</a:t>
                      </a:r>
                      <a:r>
                        <a:rPr lang="en-GB" sz="1200" baseline="0" dirty="0" smtClean="0"/>
                        <a:t> des </a:t>
                      </a:r>
                      <a:r>
                        <a:rPr lang="en-GB" sz="1200" baseline="0" dirty="0" err="1" smtClean="0"/>
                        <a:t>matchs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Going</a:t>
                      </a:r>
                      <a:r>
                        <a:rPr lang="en-GB" sz="1200" baseline="0" dirty="0" smtClean="0"/>
                        <a:t> to watch matches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3911781"/>
                  </a:ext>
                </a:extLst>
              </a:tr>
              <a:tr h="49097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Faire un tour </a:t>
                      </a:r>
                      <a:r>
                        <a:rPr lang="en-GB" sz="1200" dirty="0" err="1" smtClean="0"/>
                        <a:t>en</a:t>
                      </a:r>
                      <a:r>
                        <a:rPr lang="en-GB" sz="1200" dirty="0" smtClean="0"/>
                        <a:t> Segway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 on a Segway tour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9720199"/>
                  </a:ext>
                </a:extLst>
              </a:tr>
              <a:tr h="48153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Manger au restaurant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Eat at a restaurant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8521262"/>
                  </a:ext>
                </a:extLst>
              </a:tr>
              <a:tr h="39656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Visiter</a:t>
                      </a:r>
                      <a:r>
                        <a:rPr lang="en-GB" sz="1200" dirty="0" smtClean="0"/>
                        <a:t> les monuments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Visit the monuments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71149"/>
                  </a:ext>
                </a:extLst>
              </a:tr>
              <a:tr h="8340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Visiter</a:t>
                      </a:r>
                      <a:r>
                        <a:rPr lang="en-GB" sz="1200" baseline="0" dirty="0" smtClean="0"/>
                        <a:t> les </a:t>
                      </a:r>
                      <a:r>
                        <a:rPr lang="en-GB" sz="1200" baseline="0" dirty="0" err="1" smtClean="0"/>
                        <a:t>mus</a:t>
                      </a:r>
                      <a:r>
                        <a:rPr lang="en-GB" sz="1200" dirty="0" err="1" smtClean="0"/>
                        <a:t>ées</a:t>
                      </a:r>
                      <a:endParaRPr lang="en-GB" sz="1200" dirty="0" smtClean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Visit</a:t>
                      </a:r>
                      <a:r>
                        <a:rPr lang="en-GB" sz="1200" baseline="0" dirty="0" smtClean="0"/>
                        <a:t> the museums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5204206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190" y="1282418"/>
            <a:ext cx="898307" cy="8983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148" y="2180725"/>
            <a:ext cx="771261" cy="7278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287" y="5977288"/>
            <a:ext cx="785210" cy="78521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593" y="3137836"/>
            <a:ext cx="885629" cy="489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9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081968"/>
              </p:ext>
            </p:extLst>
          </p:nvPr>
        </p:nvGraphicFramePr>
        <p:xfrm>
          <a:off x="2" y="1"/>
          <a:ext cx="2305876" cy="254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6154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1179722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370627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questions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502897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Quand</a:t>
                      </a: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?</a:t>
                      </a: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When?</a:t>
                      </a: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399188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Avec qui?</a:t>
                      </a: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With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whom?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463283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b="0" i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On y </a:t>
                      </a:r>
                      <a:r>
                        <a:rPr lang="en-GB" sz="1200" b="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va</a:t>
                      </a:r>
                      <a:r>
                        <a:rPr lang="en-GB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comment?</a:t>
                      </a: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marR="0" indent="-137160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5145" algn="l"/>
                        </a:tabLst>
                        <a:defRPr/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marR="0" indent="-137160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5145" algn="l"/>
                        </a:tabLst>
                        <a:defRPr/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How are we getting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there?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478265">
                <a:tc>
                  <a:txBody>
                    <a:bodyPr/>
                    <a:lstStyle/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algn="l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On se </a:t>
                      </a: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retrouve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200" b="0" i="0" baseline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où</a:t>
                      </a:r>
                      <a:r>
                        <a:rPr lang="en-GB" sz="1200" b="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?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endParaRPr lang="en-GB" sz="1200" b="0" i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Where</a:t>
                      </a:r>
                      <a:r>
                        <a:rPr lang="en-GB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are we meeting?</a:t>
                      </a:r>
                      <a:endParaRPr lang="en-GB" sz="1200" b="0" i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33860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À </a:t>
                      </a: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quelle</a:t>
                      </a: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heure</a:t>
                      </a: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?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fr-FR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At </a:t>
                      </a:r>
                      <a:r>
                        <a:rPr lang="fr-FR" sz="1200" b="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what</a:t>
                      </a:r>
                      <a:r>
                        <a:rPr lang="fr-FR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time?</a:t>
                      </a: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596173"/>
              </p:ext>
            </p:extLst>
          </p:nvPr>
        </p:nvGraphicFramePr>
        <p:xfrm>
          <a:off x="6464409" y="0"/>
          <a:ext cx="2679590" cy="6857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84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516750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446478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6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vocabulary: An outing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657417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J’ai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contact</a:t>
                      </a:r>
                      <a:r>
                        <a:rPr lang="en-GB" sz="1200" dirty="0" err="1" smtClean="0"/>
                        <a:t>é</a:t>
                      </a:r>
                      <a:r>
                        <a:rPr lang="en-GB" sz="1200" dirty="0" smtClean="0"/>
                        <a:t> un </a:t>
                      </a:r>
                      <a:r>
                        <a:rPr lang="en-GB" sz="1200" dirty="0" err="1" smtClean="0"/>
                        <a:t>copain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contacted</a:t>
                      </a:r>
                      <a:r>
                        <a:rPr lang="en-GB" sz="1200" baseline="0" dirty="0" smtClean="0"/>
                        <a:t> a friend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840982"/>
                  </a:ext>
                </a:extLst>
              </a:tr>
              <a:tr h="645212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quitté</a:t>
                      </a:r>
                      <a:r>
                        <a:rPr lang="en-GB" sz="1200" dirty="0" smtClean="0"/>
                        <a:t> la </a:t>
                      </a:r>
                      <a:r>
                        <a:rPr lang="en-GB" sz="1200" dirty="0" err="1" smtClean="0"/>
                        <a:t>maison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left the house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06054"/>
                  </a:ext>
                </a:extLst>
              </a:tr>
              <a:tr h="632675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rate le bus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missed</a:t>
                      </a:r>
                      <a:r>
                        <a:rPr lang="en-GB" sz="1200" baseline="0" dirty="0" smtClean="0"/>
                        <a:t> the bus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813935"/>
                  </a:ext>
                </a:extLst>
              </a:tr>
              <a:tr h="54532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suis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all</a:t>
                      </a:r>
                      <a:r>
                        <a:rPr lang="en-GB" sz="1200" dirty="0" err="1" smtClean="0"/>
                        <a:t>é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en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ville</a:t>
                      </a:r>
                      <a:r>
                        <a:rPr lang="en-GB" sz="1200" dirty="0" smtClean="0"/>
                        <a:t> 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went</a:t>
                      </a:r>
                      <a:r>
                        <a:rPr lang="en-GB" sz="1200" baseline="0" dirty="0" smtClean="0"/>
                        <a:t> into town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1900"/>
                  </a:ext>
                </a:extLst>
              </a:tr>
              <a:tr h="632675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écouté</a:t>
                      </a:r>
                      <a:r>
                        <a:rPr lang="en-GB" sz="1200" dirty="0" smtClean="0"/>
                        <a:t> de la </a:t>
                      </a:r>
                      <a:r>
                        <a:rPr lang="en-GB" sz="1200" dirty="0" err="1" smtClean="0"/>
                        <a:t>musique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listened to music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250476"/>
                  </a:ext>
                </a:extLst>
              </a:tr>
              <a:tr h="5704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retrouvé</a:t>
                      </a:r>
                      <a:r>
                        <a:rPr lang="en-GB" sz="1200" baseline="0" dirty="0" smtClean="0"/>
                        <a:t> mon </a:t>
                      </a:r>
                      <a:r>
                        <a:rPr lang="en-GB" sz="1200" baseline="0" dirty="0" err="1" smtClean="0"/>
                        <a:t>copain</a:t>
                      </a:r>
                      <a:endParaRPr lang="en-GB" sz="1200" dirty="0" smtClean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met up with my</a:t>
                      </a:r>
                      <a:r>
                        <a:rPr lang="en-GB" sz="1200" baseline="0" dirty="0" smtClean="0"/>
                        <a:t> friend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584869"/>
                  </a:ext>
                </a:extLst>
              </a:tr>
              <a:tr h="55402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discuté</a:t>
                      </a:r>
                      <a:r>
                        <a:rPr lang="en-GB" sz="1200" dirty="0" smtClean="0"/>
                        <a:t> avec</a:t>
                      </a:r>
                      <a:r>
                        <a:rPr lang="en-GB" sz="1200" baseline="0" dirty="0" smtClean="0"/>
                        <a:t> mon </a:t>
                      </a:r>
                      <a:r>
                        <a:rPr lang="en-GB" sz="1200" baseline="0" dirty="0" err="1" smtClean="0"/>
                        <a:t>copain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chatted</a:t>
                      </a:r>
                      <a:r>
                        <a:rPr lang="en-GB" sz="1200" baseline="0" dirty="0" smtClean="0"/>
                        <a:t> with my friend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6335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mangé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ate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283625"/>
                  </a:ext>
                </a:extLst>
              </a:tr>
              <a:tr h="5453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acheté</a:t>
                      </a:r>
                      <a:r>
                        <a:rPr lang="en-GB" sz="1200" dirty="0" smtClean="0"/>
                        <a:t> des </a:t>
                      </a:r>
                      <a:r>
                        <a:rPr lang="en-GB" sz="1200" dirty="0" err="1" smtClean="0"/>
                        <a:t>vêtements</a:t>
                      </a:r>
                      <a:endParaRPr lang="en-GB" sz="1200" dirty="0" smtClean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bought some clothes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754201"/>
                  </a:ext>
                </a:extLst>
              </a:tr>
              <a:tr h="763459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passé </a:t>
                      </a:r>
                      <a:r>
                        <a:rPr lang="en-GB" sz="1200" dirty="0" err="1" smtClean="0"/>
                        <a:t>une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très</a:t>
                      </a:r>
                      <a:r>
                        <a:rPr lang="en-GB" sz="1200" dirty="0" smtClean="0"/>
                        <a:t> bonne </a:t>
                      </a:r>
                      <a:r>
                        <a:rPr lang="en-GB" sz="1200" dirty="0" err="1" smtClean="0"/>
                        <a:t>journée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</a:t>
                      </a:r>
                      <a:r>
                        <a:rPr lang="en-GB" sz="1200" baseline="0" dirty="0" smtClean="0"/>
                        <a:t> had a  very good day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887459"/>
                  </a:ext>
                </a:extLst>
              </a:tr>
              <a:tr h="44316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C’ </a:t>
                      </a:r>
                      <a:r>
                        <a:rPr lang="en-GB" sz="1200" dirty="0" err="1" smtClean="0"/>
                        <a:t>était</a:t>
                      </a:r>
                      <a:r>
                        <a:rPr lang="en-GB" sz="1200" dirty="0" smtClean="0"/>
                        <a:t>…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It was…</a:t>
                      </a:r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46377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459084"/>
              </p:ext>
            </p:extLst>
          </p:nvPr>
        </p:nvGraphicFramePr>
        <p:xfrm>
          <a:off x="0" y="2555966"/>
          <a:ext cx="3631593" cy="4309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354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2626239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387252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time phrases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56485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Aujourd’hui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Today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Demain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Tomorrow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Ce/</a:t>
                      </a:r>
                      <a:r>
                        <a:rPr lang="en-GB" sz="1200" dirty="0" err="1" smtClean="0"/>
                        <a:t>demain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matin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This/tomorrow </a:t>
                      </a:r>
                    </a:p>
                    <a:p>
                      <a:r>
                        <a:rPr lang="en-GB" sz="1200" dirty="0" smtClean="0"/>
                        <a:t>morning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Ce/</a:t>
                      </a:r>
                      <a:r>
                        <a:rPr lang="en-GB" sz="1200" dirty="0" err="1" smtClean="0"/>
                        <a:t>demain</a:t>
                      </a:r>
                      <a:r>
                        <a:rPr lang="en-GB" sz="1200" dirty="0" smtClean="0"/>
                        <a:t> après-midi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This/tomorrow</a:t>
                      </a:r>
                    </a:p>
                    <a:p>
                      <a:r>
                        <a:rPr lang="en-GB" sz="1200" dirty="0" smtClean="0"/>
                        <a:t>afternoon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Ce/</a:t>
                      </a:r>
                      <a:r>
                        <a:rPr lang="en-GB" sz="1200" dirty="0" err="1" smtClean="0"/>
                        <a:t>demain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soir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This/tomorrow</a:t>
                      </a:r>
                    </a:p>
                    <a:p>
                      <a:r>
                        <a:rPr lang="en-GB" sz="1200" dirty="0" smtClean="0"/>
                        <a:t>evening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11700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Lundi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matin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On Monday</a:t>
                      </a:r>
                    </a:p>
                    <a:p>
                      <a:r>
                        <a:rPr lang="en-GB" sz="1200" dirty="0" smtClean="0"/>
                        <a:t> morning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080117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Samedi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soir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On Saturday night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1148910"/>
                  </a:ext>
                </a:extLst>
              </a:tr>
              <a:tr h="750948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hier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yesterday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664442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159638"/>
              </p:ext>
            </p:extLst>
          </p:nvPr>
        </p:nvGraphicFramePr>
        <p:xfrm>
          <a:off x="2305878" y="1"/>
          <a:ext cx="4146722" cy="68579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113">
                  <a:extLst>
                    <a:ext uri="{9D8B030D-6E8A-4147-A177-3AD203B41FA5}">
                      <a16:colId xmlns:a16="http://schemas.microsoft.com/office/drawing/2014/main" val="2484351767"/>
                    </a:ext>
                  </a:extLst>
                </a:gridCol>
                <a:gridCol w="1995609">
                  <a:extLst>
                    <a:ext uri="{9D8B030D-6E8A-4147-A177-3AD203B41FA5}">
                      <a16:colId xmlns:a16="http://schemas.microsoft.com/office/drawing/2014/main" val="531569662"/>
                    </a:ext>
                  </a:extLst>
                </a:gridCol>
              </a:tblGrid>
              <a:tr h="1166695">
                <a:tc gridSpan="2">
                  <a:txBody>
                    <a:bodyPr/>
                    <a:lstStyle/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 French Knowledge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Organiser Year 9 Autumn term 2  </a:t>
                      </a:r>
                    </a:p>
                    <a:p>
                      <a:r>
                        <a:rPr lang="en-GB" sz="1600" b="1" u="none" dirty="0" smtClean="0">
                          <a:solidFill>
                            <a:srgbClr val="FF0000"/>
                          </a:solidFill>
                        </a:rPr>
                        <a:t>  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Topic: Going Out</a:t>
                      </a:r>
                    </a:p>
                    <a:p>
                      <a:pPr fontAlgn="ctr"/>
                      <a:endParaRPr lang="en-GB" sz="16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0537766"/>
                  </a:ext>
                </a:extLst>
              </a:tr>
              <a:tr h="72655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</a:t>
                      </a:r>
                      <a:r>
                        <a:rPr lang="en-GB" sz="1200" dirty="0" err="1" smtClean="0"/>
                        <a:t>vais</a:t>
                      </a:r>
                      <a:r>
                        <a:rPr lang="en-GB" sz="1200" dirty="0" smtClean="0"/>
                        <a:t>……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am going….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90536"/>
                  </a:ext>
                </a:extLst>
              </a:tr>
              <a:tr h="629646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Aller</a:t>
                      </a:r>
                      <a:r>
                        <a:rPr lang="en-GB" sz="1200" dirty="0" smtClean="0"/>
                        <a:t> à un match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 to a match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741459"/>
                  </a:ext>
                </a:extLst>
              </a:tr>
              <a:tr h="667491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Aller</a:t>
                      </a:r>
                      <a:r>
                        <a:rPr lang="en-GB" sz="1200" dirty="0" smtClean="0"/>
                        <a:t> au bowling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 to</a:t>
                      </a:r>
                      <a:r>
                        <a:rPr lang="en-GB" sz="1200" baseline="0" dirty="0" smtClean="0"/>
                        <a:t> the bowling alley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316423"/>
                  </a:ext>
                </a:extLst>
              </a:tr>
              <a:tr h="679029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Aller</a:t>
                      </a:r>
                      <a:r>
                        <a:rPr lang="en-GB" sz="1200" dirty="0" smtClean="0"/>
                        <a:t> au </a:t>
                      </a:r>
                      <a:r>
                        <a:rPr lang="en-GB" sz="1200" dirty="0" err="1" smtClean="0"/>
                        <a:t>cinéma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 to the cinema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7273189"/>
                  </a:ext>
                </a:extLst>
              </a:tr>
              <a:tr h="451769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Aller</a:t>
                      </a:r>
                      <a:r>
                        <a:rPr lang="en-GB" sz="1200" dirty="0" smtClean="0"/>
                        <a:t> à la piscine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 to</a:t>
                      </a:r>
                      <a:r>
                        <a:rPr lang="en-GB" sz="1200" baseline="0" dirty="0" smtClean="0"/>
                        <a:t> the swimming pool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485422"/>
                  </a:ext>
                </a:extLst>
              </a:tr>
              <a:tr h="494464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Voir</a:t>
                      </a:r>
                      <a:r>
                        <a:rPr lang="en-GB" sz="1200" dirty="0" smtClean="0"/>
                        <a:t> un spectacle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See a show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94778"/>
                  </a:ext>
                </a:extLst>
              </a:tr>
              <a:tr h="48371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Faire du </a:t>
                      </a:r>
                      <a:r>
                        <a:rPr lang="en-GB" sz="1200" dirty="0" err="1" smtClean="0"/>
                        <a:t>patin</a:t>
                      </a:r>
                      <a:r>
                        <a:rPr lang="en-GB" sz="1200" dirty="0" smtClean="0"/>
                        <a:t> à glace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 ice skating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3911781"/>
                  </a:ext>
                </a:extLst>
              </a:tr>
              <a:tr h="55895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Faire du skate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 skateboarding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9720199"/>
                  </a:ext>
                </a:extLst>
              </a:tr>
              <a:tr h="54821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Faire les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magasins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 shopping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8521262"/>
                  </a:ext>
                </a:extLst>
              </a:tr>
              <a:tr h="451466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Jouer</a:t>
                      </a:r>
                      <a:r>
                        <a:rPr lang="en-GB" sz="1200" dirty="0" smtClean="0"/>
                        <a:t> à des </a:t>
                      </a:r>
                      <a:r>
                        <a:rPr lang="en-GB" sz="1200" dirty="0" err="1" smtClean="0"/>
                        <a:t>jeux</a:t>
                      </a:r>
                      <a:r>
                        <a:rPr lang="en-GB" sz="1200" dirty="0" smtClean="0"/>
                        <a:t> video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Play video games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71149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225" y="4589910"/>
            <a:ext cx="584272" cy="5842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339" y="5770136"/>
            <a:ext cx="771261" cy="72785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015" y="2767907"/>
            <a:ext cx="802420" cy="8024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7692" y="683394"/>
            <a:ext cx="466307" cy="46630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268" y="3169117"/>
            <a:ext cx="366746" cy="4827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8235" y="1367749"/>
            <a:ext cx="535606" cy="39964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796" y="0"/>
            <a:ext cx="472139" cy="718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26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GB" dirty="0" smtClean="0"/>
              <a:t>Spring 1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Year 7</a:t>
            </a:r>
          </a:p>
          <a:p>
            <a:r>
              <a:rPr lang="en-GB" dirty="0" smtClean="0"/>
              <a:t>Year 8</a:t>
            </a:r>
          </a:p>
          <a:p>
            <a:r>
              <a:rPr lang="en-GB" dirty="0" smtClean="0"/>
              <a:t>Year 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9534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0233381"/>
              </p:ext>
            </p:extLst>
          </p:nvPr>
        </p:nvGraphicFramePr>
        <p:xfrm>
          <a:off x="2" y="1"/>
          <a:ext cx="2305876" cy="2786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7325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1278551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233379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496293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Je</a:t>
                      </a:r>
                      <a:r>
                        <a:rPr lang="en-GB" sz="120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200" i="0" baseline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fais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i="0" dirty="0" smtClean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</a:t>
                      </a:r>
                      <a:r>
                        <a:rPr lang="en-GB" sz="120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do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393946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 Je</a:t>
                      </a:r>
                      <a:r>
                        <a:rPr lang="en-GB" sz="120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20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joue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I play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70781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On</a:t>
                      </a:r>
                      <a:r>
                        <a:rPr lang="en-GB" sz="120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fait</a:t>
                      </a: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We/ people do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500402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Je</a:t>
                      </a:r>
                      <a:r>
                        <a:rPr lang="en-GB" sz="120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1200" i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suis</a:t>
                      </a:r>
                      <a:r>
                        <a:rPr lang="en-GB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	  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</a:t>
                      </a:r>
                      <a:r>
                        <a:rPr lang="en-GB" sz="120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am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29476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Je ne </a:t>
                      </a:r>
                      <a:r>
                        <a:rPr lang="en-GB" sz="120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suis</a:t>
                      </a:r>
                      <a:r>
                        <a:rPr lang="en-GB" sz="120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pas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fr-FR" sz="120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</a:t>
                      </a:r>
                      <a:r>
                        <a:rPr lang="fr-FR" sz="120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fr-FR" sz="120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am</a:t>
                      </a:r>
                      <a:r>
                        <a:rPr lang="fr-FR" sz="120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not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329476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Il y a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There</a:t>
                      </a:r>
                      <a:r>
                        <a:rPr lang="en-GB" sz="120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is/are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93649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04640"/>
              </p:ext>
            </p:extLst>
          </p:nvPr>
        </p:nvGraphicFramePr>
        <p:xfrm>
          <a:off x="6464410" y="0"/>
          <a:ext cx="2679589" cy="68580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84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516749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391471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6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6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vocabulary</a:t>
                      </a:r>
                      <a:endParaRPr lang="en-GB" sz="16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579310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Je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joue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….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 play…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840982"/>
                  </a:ext>
                </a:extLst>
              </a:tr>
              <a:tr h="34707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au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billard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Pool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06054"/>
                  </a:ext>
                </a:extLst>
              </a:tr>
              <a:tr h="55750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à la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pétanque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/ aux boules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bowls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813935"/>
                  </a:ext>
                </a:extLst>
              </a:tr>
              <a:tr h="30795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aux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échecs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chess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1900"/>
                  </a:ext>
                </a:extLst>
              </a:tr>
              <a:tr h="33438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Je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aseline="0" dirty="0" err="1" smtClean="0">
                          <a:solidFill>
                            <a:schemeClr val="tx1"/>
                          </a:solidFill>
                        </a:rPr>
                        <a:t>fais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….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 do….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250476"/>
                  </a:ext>
                </a:extLst>
              </a:tr>
              <a:tr h="31471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du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patin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à glace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ice skating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584869"/>
                  </a:ext>
                </a:extLst>
              </a:tr>
              <a:tr h="33438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du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vélo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cycling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63356"/>
                  </a:ext>
                </a:extLst>
              </a:tr>
              <a:tr h="33438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de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la cuisine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cooking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283625"/>
                  </a:ext>
                </a:extLst>
              </a:tr>
              <a:tr h="363885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de la natation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swimming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754201"/>
                  </a:ext>
                </a:extLst>
              </a:tr>
              <a:tr h="33438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de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l’equitation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horse riding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887459"/>
                  </a:ext>
                </a:extLst>
              </a:tr>
              <a:tr h="580251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des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randonnées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hiking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463771"/>
                  </a:ext>
                </a:extLst>
              </a:tr>
              <a:tr h="42289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de la voile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sailing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8920043"/>
                  </a:ext>
                </a:extLst>
              </a:tr>
              <a:tr h="570415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de la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planche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à voile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windsurfing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467761"/>
                  </a:ext>
                </a:extLst>
              </a:tr>
              <a:tr h="108500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de la luge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tobogganing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752009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214127"/>
              </p:ext>
            </p:extLst>
          </p:nvPr>
        </p:nvGraphicFramePr>
        <p:xfrm>
          <a:off x="-27159" y="2786135"/>
          <a:ext cx="3631593" cy="40718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354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2626239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641113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vocabulary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1039673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envoyer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des SMS= sending texts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écouter</a:t>
                      </a:r>
                      <a:r>
                        <a:rPr lang="en-GB" sz="1200" baseline="0" dirty="0" smtClean="0"/>
                        <a:t> de la</a:t>
                      </a:r>
                    </a:p>
                    <a:p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musique</a:t>
                      </a:r>
                      <a:r>
                        <a:rPr lang="en-GB" sz="1200" baseline="0" dirty="0" smtClean="0"/>
                        <a:t>= listening </a:t>
                      </a:r>
                    </a:p>
                    <a:p>
                      <a:r>
                        <a:rPr lang="en-GB" sz="1200" baseline="0" dirty="0" smtClean="0"/>
                        <a:t>to music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1068524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bloguer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= blogging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partager</a:t>
                      </a:r>
                      <a:r>
                        <a:rPr lang="en-GB" sz="1200" dirty="0" smtClean="0"/>
                        <a:t> des photos</a:t>
                      </a:r>
                    </a:p>
                    <a:p>
                      <a:r>
                        <a:rPr lang="en-GB" sz="1200" dirty="0" smtClean="0"/>
                        <a:t>= sharing photos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1322558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tchatter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avec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mes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copains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= chatting (online) with friends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télécharger</a:t>
                      </a:r>
                      <a:r>
                        <a:rPr lang="en-GB" sz="1200" dirty="0" smtClean="0"/>
                        <a:t> des</a:t>
                      </a:r>
                    </a:p>
                    <a:p>
                      <a:r>
                        <a:rPr lang="en-GB" sz="1200" dirty="0" smtClean="0"/>
                        <a:t> chansons=</a:t>
                      </a:r>
                    </a:p>
                    <a:p>
                      <a:r>
                        <a:rPr lang="en-GB" sz="1200" dirty="0" smtClean="0"/>
                        <a:t>downloading songs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3175821"/>
              </p:ext>
            </p:extLst>
          </p:nvPr>
        </p:nvGraphicFramePr>
        <p:xfrm>
          <a:off x="2305878" y="0"/>
          <a:ext cx="4146722" cy="70604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113">
                  <a:extLst>
                    <a:ext uri="{9D8B030D-6E8A-4147-A177-3AD203B41FA5}">
                      <a16:colId xmlns:a16="http://schemas.microsoft.com/office/drawing/2014/main" val="2484351767"/>
                    </a:ext>
                  </a:extLst>
                </a:gridCol>
                <a:gridCol w="1995609">
                  <a:extLst>
                    <a:ext uri="{9D8B030D-6E8A-4147-A177-3AD203B41FA5}">
                      <a16:colId xmlns:a16="http://schemas.microsoft.com/office/drawing/2014/main" val="531569662"/>
                    </a:ext>
                  </a:extLst>
                </a:gridCol>
              </a:tblGrid>
              <a:tr h="864322">
                <a:tc gridSpan="2">
                  <a:txBody>
                    <a:bodyPr/>
                    <a:lstStyle/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French Knowledge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Organiser year 7 Spring term 1  </a:t>
                      </a:r>
                    </a:p>
                    <a:p>
                      <a:r>
                        <a:rPr lang="en-GB" sz="1600" b="1" u="none" dirty="0" smtClean="0">
                          <a:solidFill>
                            <a:srgbClr val="FF0000"/>
                          </a:solidFill>
                        </a:rPr>
                        <a:t>  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Topic: </a:t>
                      </a:r>
                      <a:r>
                        <a:rPr lang="en-GB" sz="1600" b="1" u="sng" dirty="0" err="1" smtClean="0">
                          <a:solidFill>
                            <a:srgbClr val="FF0000"/>
                          </a:solidFill>
                        </a:rPr>
                        <a:t>Freetime</a:t>
                      </a:r>
                      <a:endParaRPr lang="en-GB" sz="1600" b="1" u="sng" dirty="0" smtClean="0">
                        <a:solidFill>
                          <a:srgbClr val="FF0000"/>
                        </a:solidFill>
                      </a:endParaRPr>
                    </a:p>
                    <a:p>
                      <a:pPr fontAlgn="ctr"/>
                      <a:endParaRPr lang="en-GB" sz="16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0537766"/>
                  </a:ext>
                </a:extLst>
              </a:tr>
              <a:tr h="780769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Il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fait beau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The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weather’s 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fine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90536"/>
                  </a:ext>
                </a:extLst>
              </a:tr>
              <a:tr h="77076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Il</a:t>
                      </a:r>
                      <a:r>
                        <a:rPr lang="en-GB" sz="1200" baseline="0" dirty="0" smtClean="0"/>
                        <a:t> fait </a:t>
                      </a:r>
                      <a:r>
                        <a:rPr lang="en-GB" sz="1200" baseline="0" dirty="0" err="1" smtClean="0"/>
                        <a:t>mauvais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 weather’s bad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741459"/>
                  </a:ext>
                </a:extLst>
              </a:tr>
              <a:tr h="92491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Il fait </a:t>
                      </a:r>
                      <a:r>
                        <a:rPr lang="en-GB" sz="1200" dirty="0" err="1" smtClean="0"/>
                        <a:t>chaud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It’s hot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316423"/>
                  </a:ext>
                </a:extLst>
              </a:tr>
              <a:tr h="70344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Il fait </a:t>
                      </a:r>
                      <a:r>
                        <a:rPr lang="en-GB" sz="1200" dirty="0" err="1" smtClean="0"/>
                        <a:t>froid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It’s cold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485422"/>
                  </a:ext>
                </a:extLst>
              </a:tr>
              <a:tr h="70344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Il y a du </a:t>
                      </a:r>
                      <a:r>
                        <a:rPr lang="en-GB" sz="1200" dirty="0" err="1" smtClean="0"/>
                        <a:t>soleil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It’s sunny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895766"/>
                  </a:ext>
                </a:extLst>
              </a:tr>
              <a:tr h="70344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Il y</a:t>
                      </a:r>
                      <a:r>
                        <a:rPr lang="en-GB" sz="1200" baseline="0" dirty="0" smtClean="0"/>
                        <a:t> a du vent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It’s windy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791538"/>
                  </a:ext>
                </a:extLst>
              </a:tr>
              <a:tr h="70344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Il </a:t>
                      </a:r>
                      <a:r>
                        <a:rPr lang="en-GB" sz="1200" dirty="0" err="1" smtClean="0"/>
                        <a:t>pleut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It’s raining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3020559"/>
                  </a:ext>
                </a:extLst>
              </a:tr>
              <a:tr h="70344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Il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neige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It’s snowing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372143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71" y="4052236"/>
            <a:ext cx="466307" cy="4663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344" y="6237171"/>
            <a:ext cx="559969" cy="4785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490" y="5111014"/>
            <a:ext cx="841137" cy="8373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947" y="1834530"/>
            <a:ext cx="1024077" cy="9516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947" y="4339768"/>
            <a:ext cx="893983" cy="57996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5850" y="1393068"/>
            <a:ext cx="848149" cy="9693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5622" y="4285389"/>
            <a:ext cx="740187" cy="979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69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652553"/>
              </p:ext>
            </p:extLst>
          </p:nvPr>
        </p:nvGraphicFramePr>
        <p:xfrm>
          <a:off x="2425089" y="0"/>
          <a:ext cx="4207520" cy="497053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03760">
                  <a:extLst>
                    <a:ext uri="{9D8B030D-6E8A-4147-A177-3AD203B41FA5}">
                      <a16:colId xmlns:a16="http://schemas.microsoft.com/office/drawing/2014/main" val="998774745"/>
                    </a:ext>
                  </a:extLst>
                </a:gridCol>
                <a:gridCol w="2103760">
                  <a:extLst>
                    <a:ext uri="{9D8B030D-6E8A-4147-A177-3AD203B41FA5}">
                      <a16:colId xmlns:a16="http://schemas.microsoft.com/office/drawing/2014/main" val="440674022"/>
                    </a:ext>
                  </a:extLst>
                </a:gridCol>
              </a:tblGrid>
              <a:tr h="309666">
                <a:tc gridSpan="2">
                  <a:txBody>
                    <a:bodyPr/>
                    <a:lstStyle/>
                    <a:p>
                      <a:r>
                        <a:rPr lang="en-GB" sz="1400" dirty="0" smtClean="0"/>
                        <a:t>French Knowledge </a:t>
                      </a:r>
                      <a:r>
                        <a:rPr lang="en-GB" sz="1400" dirty="0" smtClean="0"/>
                        <a:t>Organiser Year </a:t>
                      </a:r>
                      <a:r>
                        <a:rPr lang="en-GB" sz="1400" baseline="0" dirty="0" smtClean="0"/>
                        <a:t> 8 Spring 1</a:t>
                      </a:r>
                    </a:p>
                    <a:p>
                      <a:r>
                        <a:rPr lang="en-GB" sz="1400" baseline="0" dirty="0" smtClean="0"/>
                        <a:t>Topic: My world</a:t>
                      </a:r>
                      <a:endParaRPr lang="en-GB" sz="1400" dirty="0" smtClean="0"/>
                    </a:p>
                    <a:p>
                      <a:endParaRPr lang="en-GB" sz="1400" dirty="0" smtClean="0"/>
                    </a:p>
                    <a:p>
                      <a:r>
                        <a:rPr lang="en-GB" sz="1400" dirty="0" smtClean="0"/>
                        <a:t>Key vocabulary: Clothing</a:t>
                      </a:r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365322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chemise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blouse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3211761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cravat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 tie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4155030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jupe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</a:t>
                      </a:r>
                      <a:r>
                        <a:rPr lang="en-GB" sz="1400" b="0" baseline="0" dirty="0" smtClean="0"/>
                        <a:t> skirt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918221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</a:t>
                      </a:r>
                      <a:r>
                        <a:rPr lang="en-GB" sz="1400" dirty="0" err="1" smtClean="0"/>
                        <a:t>chassures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Shoes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8912411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</a:t>
                      </a:r>
                      <a:r>
                        <a:rPr lang="en-GB" sz="1400" dirty="0" err="1" smtClean="0"/>
                        <a:t>chaussettes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Socks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7124646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veste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Jacket/blazer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502530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sweat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Sweater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3041624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tee-shirt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T shirt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7249086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baskets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Trainers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9203946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</a:t>
                      </a:r>
                      <a:r>
                        <a:rPr lang="en-GB" sz="1400" dirty="0" err="1" smtClean="0"/>
                        <a:t>pantalon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Trousers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734709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chapeau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 hat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948847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robe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 dress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1923484"/>
                  </a:ext>
                </a:extLst>
              </a:tr>
              <a:tr h="30966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tongs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Flip</a:t>
                      </a:r>
                      <a:r>
                        <a:rPr lang="en-GB" sz="1400" b="0" baseline="0" dirty="0" smtClean="0"/>
                        <a:t> flops</a:t>
                      </a:r>
                      <a:endParaRPr lang="en-GB" sz="1400" b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173233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9233730"/>
              </p:ext>
            </p:extLst>
          </p:nvPr>
        </p:nvGraphicFramePr>
        <p:xfrm>
          <a:off x="-1" y="0"/>
          <a:ext cx="2425089" cy="50608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4748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1490341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387252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past tense verbs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56485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passé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spent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acheté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bought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dansé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danced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envoyé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sent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mangé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ate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11700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regardé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watched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080117"/>
                  </a:ext>
                </a:extLst>
              </a:tr>
              <a:tr h="4691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recontré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met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1148910"/>
                  </a:ext>
                </a:extLst>
              </a:tr>
              <a:tr h="7509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visité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visited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6644421"/>
                  </a:ext>
                </a:extLst>
              </a:tr>
              <a:tr h="75094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</a:t>
                      </a:r>
                      <a:r>
                        <a:rPr lang="en-GB" sz="1200" dirty="0" err="1" smtClean="0"/>
                        <a:t>suis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allé</a:t>
                      </a:r>
                      <a:r>
                        <a:rPr lang="en-GB" sz="1200" dirty="0" smtClean="0"/>
                        <a:t>(e)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went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6822006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467" y="3087911"/>
            <a:ext cx="971142" cy="9083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625" y="1049075"/>
            <a:ext cx="850984" cy="985350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260743"/>
              </p:ext>
            </p:extLst>
          </p:nvPr>
        </p:nvGraphicFramePr>
        <p:xfrm>
          <a:off x="6464410" y="3"/>
          <a:ext cx="2679589" cy="6857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84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516749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621152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6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vocabulary: personality</a:t>
                      </a:r>
                      <a:endParaRPr lang="en-GB" sz="16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57369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Je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suis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…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am…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840982"/>
                  </a:ext>
                </a:extLst>
              </a:tr>
              <a:tr h="326840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Tu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es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…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You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are…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06054"/>
                  </a:ext>
                </a:extLst>
              </a:tr>
              <a:tr h="39017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Il/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elle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est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…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He/she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is….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813935"/>
                  </a:ext>
                </a:extLst>
              </a:tr>
              <a:tr h="462223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drôle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funny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1900"/>
                  </a:ext>
                </a:extLst>
              </a:tr>
              <a:tr h="552102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egoïst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(e)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selfish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250476"/>
                  </a:ext>
                </a:extLst>
              </a:tr>
              <a:tr h="4633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arrogant(e)</a:t>
                      </a:r>
                    </a:p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Arrogant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584869"/>
                  </a:ext>
                </a:extLst>
              </a:tr>
              <a:tr h="4903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bavard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(e)</a:t>
                      </a:r>
                    </a:p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Chatty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63356"/>
                  </a:ext>
                </a:extLst>
              </a:tr>
              <a:tr h="4903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fort(e)</a:t>
                      </a:r>
                    </a:p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Strong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283625"/>
                  </a:ext>
                </a:extLst>
              </a:tr>
              <a:tr h="490382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parasseux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paraseuse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lazy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754201"/>
                  </a:ext>
                </a:extLst>
              </a:tr>
              <a:tr h="4903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méchant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(e)</a:t>
                      </a:r>
                    </a:p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Nasty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887459"/>
                  </a:ext>
                </a:extLst>
              </a:tr>
              <a:tr h="4903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patient(e)</a:t>
                      </a:r>
                    </a:p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Patient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463771"/>
                  </a:ext>
                </a:extLst>
              </a:tr>
              <a:tr h="508284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timide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shy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7753433"/>
                  </a:ext>
                </a:extLst>
              </a:tr>
              <a:tr h="508284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pénible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annoying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7641893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419" y="1947843"/>
            <a:ext cx="547021" cy="5470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232" y="4739919"/>
            <a:ext cx="626137" cy="4612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5734" y="3105908"/>
            <a:ext cx="470389" cy="872358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8721806"/>
              </p:ext>
            </p:extLst>
          </p:nvPr>
        </p:nvGraphicFramePr>
        <p:xfrm>
          <a:off x="0" y="4970536"/>
          <a:ext cx="6464408" cy="18288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16102">
                  <a:extLst>
                    <a:ext uri="{9D8B030D-6E8A-4147-A177-3AD203B41FA5}">
                      <a16:colId xmlns:a16="http://schemas.microsoft.com/office/drawing/2014/main" val="3929368559"/>
                    </a:ext>
                  </a:extLst>
                </a:gridCol>
                <a:gridCol w="1616102">
                  <a:extLst>
                    <a:ext uri="{9D8B030D-6E8A-4147-A177-3AD203B41FA5}">
                      <a16:colId xmlns:a16="http://schemas.microsoft.com/office/drawing/2014/main" val="1229081458"/>
                    </a:ext>
                  </a:extLst>
                </a:gridCol>
                <a:gridCol w="1616102">
                  <a:extLst>
                    <a:ext uri="{9D8B030D-6E8A-4147-A177-3AD203B41FA5}">
                      <a16:colId xmlns:a16="http://schemas.microsoft.com/office/drawing/2014/main" val="1247601389"/>
                    </a:ext>
                  </a:extLst>
                </a:gridCol>
                <a:gridCol w="1616102">
                  <a:extLst>
                    <a:ext uri="{9D8B030D-6E8A-4147-A177-3AD203B41FA5}">
                      <a16:colId xmlns:a16="http://schemas.microsoft.com/office/drawing/2014/main" val="3816513355"/>
                    </a:ext>
                  </a:extLst>
                </a:gridCol>
              </a:tblGrid>
              <a:tr h="342609">
                <a:tc gridSpan="4">
                  <a:txBody>
                    <a:bodyPr/>
                    <a:lstStyle/>
                    <a:p>
                      <a:r>
                        <a:rPr lang="en-GB" dirty="0" smtClean="0"/>
                        <a:t>Key vocabulary: Music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368800"/>
                  </a:ext>
                </a:extLst>
              </a:tr>
              <a:tr h="62915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les paroles=</a:t>
                      </a:r>
                      <a:r>
                        <a:rPr lang="en-GB" sz="1200" baseline="0" dirty="0" smtClean="0"/>
                        <a:t> the words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les melodies= the tunes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Mon </a:t>
                      </a:r>
                      <a:r>
                        <a:rPr lang="en-GB" sz="1200" dirty="0" err="1" smtClean="0"/>
                        <a:t>chanteur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préféré</a:t>
                      </a:r>
                      <a:r>
                        <a:rPr lang="en-GB" sz="1200" baseline="0" dirty="0" smtClean="0"/>
                        <a:t>= my favourite (male) singer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 chanteuse </a:t>
                      </a:r>
                      <a:r>
                        <a:rPr lang="en-GB" sz="1200" baseline="0" dirty="0" err="1" smtClean="0"/>
                        <a:t>préférée</a:t>
                      </a:r>
                      <a:r>
                        <a:rPr lang="en-GB" sz="1200" baseline="0" dirty="0" smtClean="0"/>
                        <a:t>= my favourite (female) singer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4965710"/>
                  </a:ext>
                </a:extLst>
              </a:tr>
              <a:tr h="62915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la chanson= the song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n’aime</a:t>
                      </a:r>
                      <a:r>
                        <a:rPr lang="en-GB" sz="1200" baseline="0" dirty="0" smtClean="0"/>
                        <a:t> pas la </a:t>
                      </a:r>
                      <a:r>
                        <a:rPr lang="en-GB" sz="1200" baseline="0" dirty="0" err="1" smtClean="0"/>
                        <a:t>musique</a:t>
                      </a:r>
                      <a:r>
                        <a:rPr lang="en-GB" sz="1200" baseline="0" dirty="0" smtClean="0"/>
                        <a:t> de= I don’t like the music of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J’écoute</a:t>
                      </a:r>
                      <a:r>
                        <a:rPr lang="en-GB" sz="1200" dirty="0" smtClean="0"/>
                        <a:t> beaucoup </a:t>
                      </a:r>
                      <a:r>
                        <a:rPr lang="en-GB" sz="1200" dirty="0" err="1" smtClean="0"/>
                        <a:t>d’artistes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différentes</a:t>
                      </a:r>
                      <a:r>
                        <a:rPr lang="en-GB" sz="1200" dirty="0" smtClean="0"/>
                        <a:t>= I listen to</a:t>
                      </a:r>
                      <a:r>
                        <a:rPr lang="en-GB" sz="1200" baseline="0" dirty="0" smtClean="0"/>
                        <a:t> lots of different artists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905939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000" y="6019610"/>
            <a:ext cx="859606" cy="73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24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1026381"/>
              </p:ext>
            </p:extLst>
          </p:nvPr>
        </p:nvGraphicFramePr>
        <p:xfrm>
          <a:off x="-9236" y="1"/>
          <a:ext cx="6473645" cy="3222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563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1396896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  <a:gridCol w="1907996">
                  <a:extLst>
                    <a:ext uri="{9D8B030D-6E8A-4147-A177-3AD203B41FA5}">
                      <a16:colId xmlns:a16="http://schemas.microsoft.com/office/drawing/2014/main" val="327974424"/>
                    </a:ext>
                  </a:extLst>
                </a:gridCol>
                <a:gridCol w="2132190">
                  <a:extLst>
                    <a:ext uri="{9D8B030D-6E8A-4147-A177-3AD203B41FA5}">
                      <a16:colId xmlns:a16="http://schemas.microsoft.com/office/drawing/2014/main" val="1394976353"/>
                    </a:ext>
                  </a:extLst>
                </a:gridCol>
              </a:tblGrid>
              <a:tr h="408942">
                <a:tc gridSpan="2">
                  <a:txBody>
                    <a:bodyPr/>
                    <a:lstStyle/>
                    <a:p>
                      <a:pPr fontAlgn="ctr"/>
                      <a:r>
                        <a:rPr lang="fr-FR" sz="18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fr-FR" sz="18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  <a:endParaRPr lang="en-GB" sz="18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fr-FR" sz="18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fr-FR" sz="18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GB" sz="16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55488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je </a:t>
                      </a:r>
                      <a:r>
                        <a:rPr lang="en-GB" sz="1200" dirty="0" err="1" smtClean="0"/>
                        <a:t>fais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 do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actualités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=the news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Les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légumes</a:t>
                      </a:r>
                      <a:r>
                        <a:rPr lang="en-GB" sz="1200" baseline="0" dirty="0" smtClean="0"/>
                        <a:t>=vegetable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44045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je </a:t>
                      </a:r>
                      <a:r>
                        <a:rPr lang="en-GB" sz="1200" dirty="0" err="1" smtClean="0"/>
                        <a:t>joue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 drink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dessin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animé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=a cartoon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</a:t>
                      </a:r>
                      <a:r>
                        <a:rPr lang="en-GB" sz="1200" baseline="0" dirty="0" smtClean="0"/>
                        <a:t> plat= a dish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440455">
                <a:tc>
                  <a:txBody>
                    <a:bodyPr/>
                    <a:lstStyle/>
                    <a:p>
                      <a:r>
                        <a:rPr lang="en-GB" sz="1200" baseline="0" dirty="0" smtClean="0"/>
                        <a:t> je </a:t>
                      </a:r>
                      <a:r>
                        <a:rPr lang="en-GB" sz="1200" baseline="0" dirty="0" err="1" smtClean="0"/>
                        <a:t>préfère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 prefer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jeu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télévisé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=a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tv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game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La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viande</a:t>
                      </a:r>
                      <a:r>
                        <a:rPr lang="en-GB" sz="1200" baseline="0" dirty="0" smtClean="0"/>
                        <a:t>=meat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54525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je </a:t>
                      </a:r>
                      <a:r>
                        <a:rPr lang="en-GB" sz="1200" dirty="0" err="1" smtClean="0"/>
                        <a:t>peux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 can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La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guerre=war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S’entrainer</a:t>
                      </a:r>
                      <a:r>
                        <a:rPr lang="en-GB" sz="1200" dirty="0" smtClean="0"/>
                        <a:t>=to train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7521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je </a:t>
                      </a:r>
                      <a:r>
                        <a:rPr lang="en-GB" sz="1200" dirty="0" err="1" smtClean="0"/>
                        <a:t>veux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 want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loisirs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=leisure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Une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balade</a:t>
                      </a:r>
                      <a:r>
                        <a:rPr lang="en-GB" sz="1200" baseline="0" dirty="0" smtClean="0"/>
                        <a:t>=a walk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37521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on </a:t>
                      </a:r>
                      <a:r>
                        <a:rPr lang="en-GB" sz="1200" dirty="0" err="1" smtClean="0"/>
                        <a:t>doit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we must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actualités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=the news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Marrant=funny</a:t>
                      </a:r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93649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815620"/>
              </p:ext>
            </p:extLst>
          </p:nvPr>
        </p:nvGraphicFramePr>
        <p:xfrm>
          <a:off x="6464410" y="0"/>
          <a:ext cx="2679589" cy="6892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989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409699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413886">
                <a:tc gridSpan="2">
                  <a:txBody>
                    <a:bodyPr/>
                    <a:lstStyle/>
                    <a:p>
                      <a:r>
                        <a:rPr lang="fr-FR" sz="18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fr-FR" sz="18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  <a:r>
                        <a:rPr lang="fr-FR" sz="18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the </a:t>
                      </a:r>
                      <a:r>
                        <a:rPr lang="fr-FR" sz="1800" b="1" kern="1200" baseline="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past</a:t>
                      </a:r>
                      <a:endParaRPr lang="en-GB" sz="18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56789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J’ai fait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did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…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840982"/>
                  </a:ext>
                </a:extLst>
              </a:tr>
              <a:tr h="71226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Je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n’ai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pas fait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 didn’t do…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06054"/>
                  </a:ext>
                </a:extLst>
              </a:tr>
              <a:tr h="69301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J’ai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joué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played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813935"/>
                  </a:ext>
                </a:extLst>
              </a:tr>
              <a:tr h="77964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J’ai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organisé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organised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1900"/>
                  </a:ext>
                </a:extLst>
              </a:tr>
              <a:tr h="86526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Je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aseline="0" dirty="0" err="1" smtClean="0">
                          <a:solidFill>
                            <a:schemeClr val="tx1"/>
                          </a:solidFill>
                        </a:rPr>
                        <a:t>suis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aseline="0" dirty="0" err="1" smtClean="0">
                          <a:solidFill>
                            <a:schemeClr val="tx1"/>
                          </a:solidFill>
                        </a:rPr>
                        <a:t>allé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/e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If I went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250476"/>
                  </a:ext>
                </a:extLst>
              </a:tr>
              <a:tr h="108605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Je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aseline="0" dirty="0" err="1" smtClean="0">
                          <a:solidFill>
                            <a:schemeClr val="tx1"/>
                          </a:solidFill>
                        </a:rPr>
                        <a:t>suis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aseline="0" dirty="0" err="1" smtClean="0">
                          <a:solidFill>
                            <a:schemeClr val="tx1"/>
                          </a:solidFill>
                        </a:rPr>
                        <a:t>sorti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/e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 went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out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584869"/>
                  </a:ext>
                </a:extLst>
              </a:tr>
              <a:tr h="87589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On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a </a:t>
                      </a:r>
                      <a:r>
                        <a:rPr lang="en-GB" sz="1200" baseline="0" dirty="0" err="1" smtClean="0">
                          <a:solidFill>
                            <a:schemeClr val="tx1"/>
                          </a:solidFill>
                        </a:rPr>
                        <a:t>pris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We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took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63356"/>
                  </a:ext>
                </a:extLst>
              </a:tr>
              <a:tr h="89877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On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a vu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We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saw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283625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8098991"/>
              </p:ext>
            </p:extLst>
          </p:nvPr>
        </p:nvGraphicFramePr>
        <p:xfrm>
          <a:off x="-27159" y="3178533"/>
          <a:ext cx="3631593" cy="36999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4231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2327362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589095">
                <a:tc gridSpan="2"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fr-FR" sz="18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opinions</a:t>
                      </a:r>
                      <a:endParaRPr lang="en-GB" sz="1800" b="1" kern="12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ctr"/>
                      <a:endParaRPr lang="en-GB" sz="16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817410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C’était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génial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It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was great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8400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C’était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nul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It</a:t>
                      </a:r>
                      <a:r>
                        <a:rPr lang="en-GB" sz="1200" baseline="0" dirty="0" smtClean="0"/>
                        <a:t> was rubbish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8400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C’était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ennuyeux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It</a:t>
                      </a:r>
                      <a:r>
                        <a:rPr lang="en-GB" sz="1200" baseline="0" dirty="0" smtClean="0"/>
                        <a:t> was boring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59277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Ce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n’est</a:t>
                      </a:r>
                      <a:r>
                        <a:rPr lang="en-GB" sz="1200" baseline="0" dirty="0" smtClean="0"/>
                        <a:t> pas mon </a:t>
                      </a:r>
                      <a:r>
                        <a:rPr lang="en-GB" sz="1200" baseline="0" dirty="0" err="1" smtClean="0"/>
                        <a:t>truc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It’s not my thing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5661570"/>
              </p:ext>
            </p:extLst>
          </p:nvPr>
        </p:nvGraphicFramePr>
        <p:xfrm>
          <a:off x="2445488" y="3178532"/>
          <a:ext cx="4018922" cy="3679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4817">
                  <a:extLst>
                    <a:ext uri="{9D8B030D-6E8A-4147-A177-3AD203B41FA5}">
                      <a16:colId xmlns:a16="http://schemas.microsoft.com/office/drawing/2014/main" val="2484351767"/>
                    </a:ext>
                  </a:extLst>
                </a:gridCol>
                <a:gridCol w="1934105">
                  <a:extLst>
                    <a:ext uri="{9D8B030D-6E8A-4147-A177-3AD203B41FA5}">
                      <a16:colId xmlns:a16="http://schemas.microsoft.com/office/drawing/2014/main" val="531569662"/>
                    </a:ext>
                  </a:extLst>
                </a:gridCol>
              </a:tblGrid>
              <a:tr h="651754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 French Spring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Term Year 9- Spring 1</a:t>
                      </a:r>
                    </a:p>
                    <a:p>
                      <a:pPr fontAlgn="ctr"/>
                      <a:r>
                        <a:rPr lang="en-GB" sz="1600" b="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Freetime</a:t>
                      </a:r>
                      <a:endParaRPr lang="en-GB" sz="16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0537766"/>
                  </a:ext>
                </a:extLst>
              </a:tr>
              <a:tr h="743405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L’après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-midi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the afternoon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90536"/>
                  </a:ext>
                </a:extLst>
              </a:tr>
              <a:tr h="733875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Toutes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les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semaines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Every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week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741459"/>
                  </a:ext>
                </a:extLst>
              </a:tr>
              <a:tr h="880650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Tous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les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jours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Everyday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316423"/>
                  </a:ext>
                </a:extLst>
              </a:tr>
              <a:tr h="669784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Une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deux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fois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par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semaine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Once/twice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a week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48542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823" y="4889634"/>
            <a:ext cx="517110" cy="5171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23" y="4144514"/>
            <a:ext cx="491662" cy="5326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823" y="0"/>
            <a:ext cx="756681" cy="6922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7400" y="3222413"/>
            <a:ext cx="999818" cy="5742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196"/>
          <a:stretch/>
        </p:blipFill>
        <p:spPr>
          <a:xfrm>
            <a:off x="7315951" y="1265910"/>
            <a:ext cx="1669675" cy="428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48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GB" dirty="0" smtClean="0"/>
              <a:t>Spring 2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Year 7</a:t>
            </a:r>
          </a:p>
          <a:p>
            <a:r>
              <a:rPr lang="en-GB" dirty="0" smtClean="0"/>
              <a:t>Year 8</a:t>
            </a:r>
          </a:p>
          <a:p>
            <a:r>
              <a:rPr lang="en-GB" dirty="0" smtClean="0"/>
              <a:t>Year 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3702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150116"/>
              </p:ext>
            </p:extLst>
          </p:nvPr>
        </p:nvGraphicFramePr>
        <p:xfrm>
          <a:off x="2" y="1"/>
          <a:ext cx="6464407" cy="4015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7325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1278551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  <a:gridCol w="2026341">
                  <a:extLst>
                    <a:ext uri="{9D8B030D-6E8A-4147-A177-3AD203B41FA5}">
                      <a16:colId xmlns:a16="http://schemas.microsoft.com/office/drawing/2014/main" val="327974424"/>
                    </a:ext>
                  </a:extLst>
                </a:gridCol>
                <a:gridCol w="2132190">
                  <a:extLst>
                    <a:ext uri="{9D8B030D-6E8A-4147-A177-3AD203B41FA5}">
                      <a16:colId xmlns:a16="http://schemas.microsoft.com/office/drawing/2014/main" val="1394976353"/>
                    </a:ext>
                  </a:extLst>
                </a:gridCol>
              </a:tblGrid>
              <a:tr h="233379">
                <a:tc gridSpan="2"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accent5"/>
                          </a:solidFill>
                        </a:rPr>
                        <a:t>Key</a:t>
                      </a:r>
                      <a:r>
                        <a:rPr lang="en-GB" sz="1800" baseline="0" dirty="0" smtClean="0">
                          <a:solidFill>
                            <a:schemeClr val="accent5"/>
                          </a:solidFill>
                        </a:rPr>
                        <a:t> vocabulary: Countries</a:t>
                      </a:r>
                      <a:endParaRPr lang="en-GB" sz="1800" dirty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French Knowledge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Organiser year 7 Spring term 2  </a:t>
                      </a:r>
                    </a:p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Topics: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 Describing my family</a:t>
                      </a:r>
                      <a:endParaRPr lang="en-GB" sz="1600" b="1" u="sng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en-GB" sz="2000" b="1" u="sng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37213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+mn-lt"/>
                        </a:rPr>
                        <a:t>le pays de </a:t>
                      </a:r>
                      <a:r>
                        <a:rPr lang="en-GB" sz="1200" dirty="0" err="1" smtClean="0">
                          <a:latin typeface="+mn-lt"/>
                        </a:rPr>
                        <a:t>Galles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7160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Wales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 chat=</a:t>
                      </a:r>
                      <a:r>
                        <a:rPr lang="en-GB" sz="1200" baseline="0" dirty="0" smtClean="0"/>
                        <a:t> a cat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 </a:t>
                      </a:r>
                      <a:r>
                        <a:rPr lang="en-GB" sz="1200" dirty="0" err="1" smtClean="0"/>
                        <a:t>chien</a:t>
                      </a:r>
                      <a:r>
                        <a:rPr lang="en-GB" sz="1200" dirty="0" smtClean="0"/>
                        <a:t>=a</a:t>
                      </a:r>
                      <a:r>
                        <a:rPr lang="en-GB" sz="1200" baseline="0" dirty="0" smtClean="0"/>
                        <a:t> dog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39394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la </a:t>
                      </a:r>
                      <a:r>
                        <a:rPr lang="en-GB" sz="1200" dirty="0" err="1" smtClean="0"/>
                        <a:t>Belgique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Belgium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 </a:t>
                      </a:r>
                      <a:r>
                        <a:rPr lang="en-GB" sz="1200" dirty="0" err="1" smtClean="0"/>
                        <a:t>cochon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d’Inde</a:t>
                      </a:r>
                      <a:r>
                        <a:rPr lang="en-GB" sz="1200" dirty="0" smtClean="0"/>
                        <a:t>= a guinea pig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 lapin= a rabbit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9394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La Suisse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Switzerland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 </a:t>
                      </a:r>
                      <a:r>
                        <a:rPr lang="en-GB" sz="1200" dirty="0" err="1" smtClean="0"/>
                        <a:t>lézard</a:t>
                      </a:r>
                      <a:r>
                        <a:rPr lang="en-GB" sz="1200" dirty="0" smtClean="0"/>
                        <a:t>= a lizard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 </a:t>
                      </a:r>
                      <a:r>
                        <a:rPr lang="en-GB" sz="1200" dirty="0" err="1" smtClean="0"/>
                        <a:t>oiseau</a:t>
                      </a:r>
                      <a:r>
                        <a:rPr lang="en-GB" sz="1200" dirty="0" smtClean="0"/>
                        <a:t>= a bird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384389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l’Allemagne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Germany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un </a:t>
                      </a:r>
                      <a:r>
                        <a:rPr lang="en-GB" sz="1200" dirty="0" err="1" smtClean="0"/>
                        <a:t>poisson</a:t>
                      </a:r>
                      <a:r>
                        <a:rPr lang="en-GB" sz="1200" dirty="0" smtClean="0"/>
                        <a:t>= a fish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 serpent= a snake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29476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l’Écosse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Scotland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</a:t>
                      </a:r>
                      <a:r>
                        <a:rPr lang="en-GB" sz="1200" dirty="0" err="1" smtClean="0"/>
                        <a:t>n’ai</a:t>
                      </a:r>
                      <a:r>
                        <a:rPr lang="en-GB" sz="1200" dirty="0" smtClean="0"/>
                        <a:t> pas </a:t>
                      </a:r>
                      <a:r>
                        <a:rPr lang="en-GB" sz="1200" dirty="0" err="1" smtClean="0"/>
                        <a:t>d’animal</a:t>
                      </a:r>
                      <a:r>
                        <a:rPr lang="en-GB" sz="1200" dirty="0" smtClean="0"/>
                        <a:t>= I don’t have a pet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As-</a:t>
                      </a:r>
                      <a:r>
                        <a:rPr lang="en-GB" sz="1200" dirty="0" err="1" smtClean="0"/>
                        <a:t>tu</a:t>
                      </a:r>
                      <a:r>
                        <a:rPr lang="en-GB" sz="1200" dirty="0" smtClean="0"/>
                        <a:t> un animal?= Do you have a pet?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32947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la </a:t>
                      </a:r>
                      <a:r>
                        <a:rPr lang="en-GB" sz="1200" dirty="0" err="1" smtClean="0"/>
                        <a:t>Pologne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Poland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93649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6641937"/>
              </p:ext>
            </p:extLst>
          </p:nvPr>
        </p:nvGraphicFramePr>
        <p:xfrm>
          <a:off x="6464410" y="1"/>
          <a:ext cx="2679589" cy="6872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84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516749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914015">
                <a:tc gridSpan="2"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accent5"/>
                          </a:solidFill>
                        </a:rPr>
                        <a:t>Key</a:t>
                      </a:r>
                      <a:r>
                        <a:rPr lang="en-GB" sz="1800" baseline="0" dirty="0" smtClean="0">
                          <a:solidFill>
                            <a:schemeClr val="accent5"/>
                          </a:solidFill>
                        </a:rPr>
                        <a:t> vocabulary: Family members</a:t>
                      </a:r>
                      <a:endParaRPr lang="en-GB" sz="1800" dirty="0" smtClean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426835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la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famille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d’accueil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foster family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840982"/>
                  </a:ext>
                </a:extLst>
              </a:tr>
              <a:tr h="33292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 (beau-)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père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(step)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father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06054"/>
                  </a:ext>
                </a:extLst>
              </a:tr>
              <a:tr h="368917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la (belle)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m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ère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(step) mother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813935"/>
                  </a:ext>
                </a:extLst>
              </a:tr>
              <a:tr h="34390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 grand-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père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grandfather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1900"/>
                  </a:ext>
                </a:extLst>
              </a:tr>
              <a:tr h="446466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la grand-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mère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grandmother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250476"/>
                  </a:ext>
                </a:extLst>
              </a:tr>
              <a:tr h="55831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 (demi-) frère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(half) brother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584869"/>
                  </a:ext>
                </a:extLst>
              </a:tr>
              <a:tr h="584528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fils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/la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fille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son/daughter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63356"/>
                  </a:ext>
                </a:extLst>
              </a:tr>
              <a:tr h="66043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la (demi-)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soeur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(half) sister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283625"/>
                  </a:ext>
                </a:extLst>
              </a:tr>
              <a:tr h="716015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 parents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parents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754201"/>
                  </a:ext>
                </a:extLst>
              </a:tr>
              <a:tr h="690175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887459"/>
                  </a:ext>
                </a:extLst>
              </a:tr>
              <a:tr h="79943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463771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42" y="3049432"/>
            <a:ext cx="977926" cy="7538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209" y="3031950"/>
            <a:ext cx="720992" cy="8239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447" y="5205190"/>
            <a:ext cx="1923513" cy="1448204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616211"/>
              </p:ext>
            </p:extLst>
          </p:nvPr>
        </p:nvGraphicFramePr>
        <p:xfrm>
          <a:off x="-1" y="3803248"/>
          <a:ext cx="6464408" cy="30226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6102">
                  <a:extLst>
                    <a:ext uri="{9D8B030D-6E8A-4147-A177-3AD203B41FA5}">
                      <a16:colId xmlns:a16="http://schemas.microsoft.com/office/drawing/2014/main" val="1081904354"/>
                    </a:ext>
                  </a:extLst>
                </a:gridCol>
                <a:gridCol w="1616102">
                  <a:extLst>
                    <a:ext uri="{9D8B030D-6E8A-4147-A177-3AD203B41FA5}">
                      <a16:colId xmlns:a16="http://schemas.microsoft.com/office/drawing/2014/main" val="1713104278"/>
                    </a:ext>
                  </a:extLst>
                </a:gridCol>
                <a:gridCol w="3232204">
                  <a:extLst>
                    <a:ext uri="{9D8B030D-6E8A-4147-A177-3AD203B41FA5}">
                      <a16:colId xmlns:a16="http://schemas.microsoft.com/office/drawing/2014/main" val="3110372661"/>
                    </a:ext>
                  </a:extLst>
                </a:gridCol>
              </a:tblGrid>
              <a:tr h="755653">
                <a:tc gridSpan="3">
                  <a:txBody>
                    <a:bodyPr/>
                    <a:lstStyle/>
                    <a:p>
                      <a:r>
                        <a:rPr lang="en-GB" dirty="0" smtClean="0"/>
                        <a:t>Key vocabulary:</a:t>
                      </a:r>
                      <a:r>
                        <a:rPr lang="en-GB" baseline="0" dirty="0" smtClean="0"/>
                        <a:t> Appearance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9022008"/>
                  </a:ext>
                </a:extLst>
              </a:tr>
              <a:tr h="755653">
                <a:tc>
                  <a:txBody>
                    <a:bodyPr/>
                    <a:lstStyle/>
                    <a:p>
                      <a:r>
                        <a:rPr lang="en-GB" dirty="0" smtClean="0"/>
                        <a:t>Il/</a:t>
                      </a:r>
                      <a:r>
                        <a:rPr lang="en-GB" dirty="0" err="1" smtClean="0"/>
                        <a:t>elle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est</a:t>
                      </a:r>
                      <a:r>
                        <a:rPr lang="en-GB" dirty="0" smtClean="0"/>
                        <a:t>= he/she is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Il/</a:t>
                      </a:r>
                      <a:r>
                        <a:rPr lang="en-GB" dirty="0" err="1" smtClean="0"/>
                        <a:t>elle</a:t>
                      </a:r>
                      <a:r>
                        <a:rPr lang="en-GB" dirty="0" smtClean="0"/>
                        <a:t> a= He/she</a:t>
                      </a:r>
                      <a:r>
                        <a:rPr lang="en-GB" baseline="0" dirty="0" smtClean="0"/>
                        <a:t> has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les </a:t>
                      </a:r>
                      <a:r>
                        <a:rPr lang="en-GB" dirty="0" err="1" smtClean="0"/>
                        <a:t>yeux</a:t>
                      </a:r>
                      <a:r>
                        <a:rPr lang="en-GB" dirty="0" smtClean="0"/>
                        <a:t> bleus/</a:t>
                      </a:r>
                      <a:r>
                        <a:rPr lang="en-GB" dirty="0" err="1" smtClean="0"/>
                        <a:t>verts</a:t>
                      </a:r>
                      <a:r>
                        <a:rPr lang="en-GB" dirty="0" smtClean="0"/>
                        <a:t>/marron= blue/green/brown eyes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064139"/>
                  </a:ext>
                </a:extLst>
              </a:tr>
              <a:tr h="755653"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courts/longs/mi-longs=</a:t>
                      </a:r>
                      <a:r>
                        <a:rPr lang="en-GB" baseline="0" dirty="0" smtClean="0"/>
                        <a:t> short/long/medium length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dirty="0" smtClean="0"/>
                        <a:t>les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cheveux</a:t>
                      </a:r>
                      <a:r>
                        <a:rPr lang="en-GB" baseline="0" dirty="0" smtClean="0"/>
                        <a:t> noirs/blonds/roux/</a:t>
                      </a:r>
                      <a:r>
                        <a:rPr lang="en-GB" baseline="0" dirty="0" err="1" smtClean="0"/>
                        <a:t>gris</a:t>
                      </a:r>
                      <a:r>
                        <a:rPr lang="en-GB" baseline="0" dirty="0" smtClean="0"/>
                        <a:t>/</a:t>
                      </a:r>
                      <a:r>
                        <a:rPr lang="en-GB" baseline="0" dirty="0" err="1" smtClean="0"/>
                        <a:t>bruns</a:t>
                      </a:r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= black/blonde/red/grey/brown hair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3763063"/>
                  </a:ext>
                </a:extLst>
              </a:tr>
              <a:tr h="755653">
                <a:tc gridSpan="2">
                  <a:txBody>
                    <a:bodyPr/>
                    <a:lstStyle/>
                    <a:p>
                      <a:r>
                        <a:rPr lang="en-GB" dirty="0" err="1" smtClean="0"/>
                        <a:t>raides</a:t>
                      </a:r>
                      <a:r>
                        <a:rPr lang="en-GB" dirty="0" smtClean="0"/>
                        <a:t>/</a:t>
                      </a:r>
                      <a:r>
                        <a:rPr lang="en-GB" dirty="0" err="1" smtClean="0"/>
                        <a:t>bouclés</a:t>
                      </a:r>
                      <a:r>
                        <a:rPr lang="en-GB" dirty="0" smtClean="0"/>
                        <a:t>= straight/curly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8962344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93"/>
          <a:stretch/>
        </p:blipFill>
        <p:spPr>
          <a:xfrm>
            <a:off x="3914381" y="3618789"/>
            <a:ext cx="734622" cy="760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44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0640102"/>
              </p:ext>
            </p:extLst>
          </p:nvPr>
        </p:nvGraphicFramePr>
        <p:xfrm>
          <a:off x="2" y="0"/>
          <a:ext cx="6464407" cy="3739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7325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1278551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  <a:gridCol w="2026341">
                  <a:extLst>
                    <a:ext uri="{9D8B030D-6E8A-4147-A177-3AD203B41FA5}">
                      <a16:colId xmlns:a16="http://schemas.microsoft.com/office/drawing/2014/main" val="327974424"/>
                    </a:ext>
                  </a:extLst>
                </a:gridCol>
                <a:gridCol w="2132190">
                  <a:extLst>
                    <a:ext uri="{9D8B030D-6E8A-4147-A177-3AD203B41FA5}">
                      <a16:colId xmlns:a16="http://schemas.microsoft.com/office/drawing/2014/main" val="1394976353"/>
                    </a:ext>
                  </a:extLst>
                </a:gridCol>
              </a:tblGrid>
              <a:tr h="1030478">
                <a:tc gridSpan="2"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accent5"/>
                          </a:solidFill>
                        </a:rPr>
                        <a:t>Key</a:t>
                      </a:r>
                      <a:r>
                        <a:rPr lang="en-GB" sz="1800" baseline="0" dirty="0" smtClean="0">
                          <a:solidFill>
                            <a:schemeClr val="accent5"/>
                          </a:solidFill>
                        </a:rPr>
                        <a:t> vocabulary: Menu</a:t>
                      </a:r>
                      <a:endParaRPr lang="en-GB" sz="1800" dirty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French Knowledge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Organiser year 8 Spring term 2  </a:t>
                      </a:r>
                    </a:p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Topics: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 Food and Eating Out</a:t>
                      </a:r>
                      <a:endParaRPr lang="en-GB" sz="1600" b="1" u="sng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en-GB" sz="2000" b="1" u="sng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40585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+mn-lt"/>
                        </a:rPr>
                        <a:t> </a:t>
                      </a:r>
                      <a:r>
                        <a:rPr lang="en-GB" sz="1200" dirty="0" err="1" smtClean="0">
                          <a:latin typeface="+mn-lt"/>
                        </a:rPr>
                        <a:t>l’entrée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7160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starter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Pour le petit- </a:t>
                      </a:r>
                      <a:r>
                        <a:rPr lang="en-GB" sz="1200" dirty="0" err="1" smtClean="0"/>
                        <a:t>déjeuner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For breakfast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49861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 plat principal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main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Pour le </a:t>
                      </a:r>
                      <a:r>
                        <a:rPr lang="en-GB" sz="1200" dirty="0" err="1" smtClean="0"/>
                        <a:t>déjeuner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For lunch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42963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 dessert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dessert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Pour le </a:t>
                      </a:r>
                      <a:r>
                        <a:rPr lang="en-GB" sz="1200" dirty="0" err="1" smtClean="0"/>
                        <a:t>dîner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For dinner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41921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les </a:t>
                      </a:r>
                      <a:r>
                        <a:rPr lang="en-GB" sz="1200" dirty="0" err="1" smtClean="0"/>
                        <a:t>boissons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drinks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Je ne mange pas….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don’t eat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5932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avec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with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</a:t>
                      </a:r>
                      <a:r>
                        <a:rPr lang="en-GB" sz="1200" dirty="0" err="1" smtClean="0"/>
                        <a:t>suis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végétarien</a:t>
                      </a:r>
                      <a:r>
                        <a:rPr lang="en-GB" sz="1200" dirty="0" smtClean="0"/>
                        <a:t>(ne)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am vegetarian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49861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sans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without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Je </a:t>
                      </a:r>
                      <a:r>
                        <a:rPr lang="en-GB" sz="1200" dirty="0" err="1" smtClean="0"/>
                        <a:t>suis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allergique</a:t>
                      </a:r>
                      <a:r>
                        <a:rPr lang="en-GB" sz="1200" baseline="0" dirty="0" smtClean="0"/>
                        <a:t> à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am allergic to…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93649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3071360"/>
              </p:ext>
            </p:extLst>
          </p:nvPr>
        </p:nvGraphicFramePr>
        <p:xfrm>
          <a:off x="6464410" y="1"/>
          <a:ext cx="2679589" cy="64900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3177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376412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914015">
                <a:tc gridSpan="2"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accent5"/>
                          </a:solidFill>
                        </a:rPr>
                        <a:t>Key</a:t>
                      </a:r>
                      <a:r>
                        <a:rPr lang="en-GB" sz="1800" baseline="0" dirty="0" smtClean="0">
                          <a:solidFill>
                            <a:schemeClr val="accent5"/>
                          </a:solidFill>
                        </a:rPr>
                        <a:t> vocabulary: Food</a:t>
                      </a:r>
                      <a:endParaRPr lang="en-GB" sz="1800" dirty="0" smtClean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426835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un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croquemonsieur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A grilled cheese and ham sandwich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840982"/>
                  </a:ext>
                </a:extLst>
              </a:tr>
              <a:tr h="33292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un sandwich au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fromage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/ au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jambon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a cheese/ham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sandwich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06054"/>
                  </a:ext>
                </a:extLst>
              </a:tr>
              <a:tr h="368917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une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crêpe au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sucre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a pancake with sugar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813935"/>
                  </a:ext>
                </a:extLst>
              </a:tr>
              <a:tr h="343901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une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glace au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chocolat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/ à la vanilla/ à la fraise/ à la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pistache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a chocolate/vanilla/ strawberry/ pistachio ice cream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1900"/>
                  </a:ext>
                </a:extLst>
              </a:tr>
              <a:tr h="446466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des frites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some chips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250476"/>
                  </a:ext>
                </a:extLst>
              </a:tr>
              <a:tr h="372065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une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eau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minérale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a mineral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water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584869"/>
                  </a:ext>
                </a:extLst>
              </a:tr>
              <a:tr h="41052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un café crème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a milky coffee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63356"/>
                  </a:ext>
                </a:extLst>
              </a:tr>
              <a:tr h="66043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un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chocolat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chaud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a hot chocolate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283625"/>
                  </a:ext>
                </a:extLst>
              </a:tr>
              <a:tr h="436095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un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thé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au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lait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a tea with milk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754201"/>
                  </a:ext>
                </a:extLst>
              </a:tr>
              <a:tr h="69017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 jus </a:t>
                      </a:r>
                      <a:r>
                        <a:rPr lang="en-GB" sz="1200" dirty="0" err="1" smtClean="0"/>
                        <a:t>d’orange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an orange juice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887459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2391274"/>
              </p:ext>
            </p:extLst>
          </p:nvPr>
        </p:nvGraphicFramePr>
        <p:xfrm>
          <a:off x="-1" y="3641736"/>
          <a:ext cx="6464408" cy="3184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6102">
                  <a:extLst>
                    <a:ext uri="{9D8B030D-6E8A-4147-A177-3AD203B41FA5}">
                      <a16:colId xmlns:a16="http://schemas.microsoft.com/office/drawing/2014/main" val="1081904354"/>
                    </a:ext>
                  </a:extLst>
                </a:gridCol>
                <a:gridCol w="1616102">
                  <a:extLst>
                    <a:ext uri="{9D8B030D-6E8A-4147-A177-3AD203B41FA5}">
                      <a16:colId xmlns:a16="http://schemas.microsoft.com/office/drawing/2014/main" val="1713104278"/>
                    </a:ext>
                  </a:extLst>
                </a:gridCol>
                <a:gridCol w="3232204">
                  <a:extLst>
                    <a:ext uri="{9D8B030D-6E8A-4147-A177-3AD203B41FA5}">
                      <a16:colId xmlns:a16="http://schemas.microsoft.com/office/drawing/2014/main" val="3110372661"/>
                    </a:ext>
                  </a:extLst>
                </a:gridCol>
              </a:tblGrid>
              <a:tr h="796031">
                <a:tc gridSpan="3">
                  <a:txBody>
                    <a:bodyPr/>
                    <a:lstStyle/>
                    <a:p>
                      <a:r>
                        <a:rPr lang="en-GB" dirty="0" smtClean="0"/>
                        <a:t>Key vocabulary:</a:t>
                      </a:r>
                      <a:r>
                        <a:rPr lang="en-GB" baseline="0" dirty="0" smtClean="0"/>
                        <a:t> Questions/ phrases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9022008"/>
                  </a:ext>
                </a:extLst>
              </a:tr>
              <a:tr h="796031">
                <a:tc>
                  <a:txBody>
                    <a:bodyPr/>
                    <a:lstStyle/>
                    <a:p>
                      <a:r>
                        <a:rPr lang="en-GB" dirty="0" smtClean="0"/>
                        <a:t>Je mange= I eat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Je bois= I drink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Je </a:t>
                      </a:r>
                      <a:r>
                        <a:rPr lang="en-GB" dirty="0" err="1" smtClean="0"/>
                        <a:t>voudrais</a:t>
                      </a:r>
                      <a:r>
                        <a:rPr lang="en-GB" dirty="0" smtClean="0"/>
                        <a:t>…= I would like</a:t>
                      </a:r>
                    </a:p>
                    <a:p>
                      <a:r>
                        <a:rPr lang="en-GB" dirty="0" smtClean="0"/>
                        <a:t>Pour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moi</a:t>
                      </a:r>
                      <a:r>
                        <a:rPr lang="en-GB" baseline="0" dirty="0" smtClean="0"/>
                        <a:t>…= For me….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064139"/>
                  </a:ext>
                </a:extLst>
              </a:tr>
              <a:tr h="796031"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Pardon,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madame</a:t>
                      </a:r>
                      <a:r>
                        <a:rPr lang="en-GB" baseline="0" dirty="0" smtClean="0"/>
                        <a:t>/monsieur</a:t>
                      </a:r>
                    </a:p>
                    <a:p>
                      <a:r>
                        <a:rPr lang="en-GB" baseline="0" dirty="0" smtClean="0"/>
                        <a:t>Excuse me </a:t>
                      </a:r>
                      <a:r>
                        <a:rPr lang="en-GB" baseline="0" dirty="0" err="1" smtClean="0"/>
                        <a:t>madame</a:t>
                      </a:r>
                      <a:r>
                        <a:rPr lang="en-GB" baseline="0" dirty="0" smtClean="0"/>
                        <a:t>/sir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dirty="0" err="1" smtClean="0"/>
                        <a:t>C’est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combien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s’il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vous</a:t>
                      </a:r>
                      <a:r>
                        <a:rPr lang="en-GB" baseline="0" dirty="0" smtClean="0"/>
                        <a:t> plait?</a:t>
                      </a:r>
                    </a:p>
                    <a:p>
                      <a:r>
                        <a:rPr lang="en-GB" baseline="0" dirty="0" smtClean="0"/>
                        <a:t>How much is it please?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err="1" smtClean="0"/>
                        <a:t>Ça</a:t>
                      </a:r>
                      <a:r>
                        <a:rPr lang="en-GB" baseline="0" dirty="0" smtClean="0"/>
                        <a:t> fait… It comes to…..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3763063"/>
                  </a:ext>
                </a:extLst>
              </a:tr>
              <a:tr h="796031">
                <a:tc gridSpan="2">
                  <a:txBody>
                    <a:bodyPr/>
                    <a:lstStyle/>
                    <a:p>
                      <a:r>
                        <a:rPr lang="en-GB" dirty="0" err="1" smtClean="0"/>
                        <a:t>Vous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désirez</a:t>
                      </a:r>
                      <a:r>
                        <a:rPr lang="en-GB" dirty="0" smtClean="0"/>
                        <a:t>? What would</a:t>
                      </a:r>
                      <a:r>
                        <a:rPr lang="en-GB" baseline="0" dirty="0" smtClean="0"/>
                        <a:t> you like?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8962344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842" y="2232450"/>
            <a:ext cx="589845" cy="5249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96"/>
          <a:stretch/>
        </p:blipFill>
        <p:spPr>
          <a:xfrm>
            <a:off x="5592589" y="3293343"/>
            <a:ext cx="698622" cy="10187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572" y="464920"/>
            <a:ext cx="659532" cy="10390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589" y="632140"/>
            <a:ext cx="871820" cy="8718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331" y="6163242"/>
            <a:ext cx="950320" cy="70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85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6256506"/>
              </p:ext>
            </p:extLst>
          </p:nvPr>
        </p:nvGraphicFramePr>
        <p:xfrm>
          <a:off x="2" y="1"/>
          <a:ext cx="2305876" cy="30604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7325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1278551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233379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vocabulary: Time</a:t>
                      </a:r>
                    </a:p>
                    <a:p>
                      <a:pPr fontAlgn="ctr"/>
                      <a:r>
                        <a:rPr lang="en-GB" sz="18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phrases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496293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tous</a:t>
                      </a:r>
                      <a:r>
                        <a:rPr lang="en-GB" sz="120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les </a:t>
                      </a:r>
                      <a:r>
                        <a:rPr lang="en-GB" sz="120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jours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everyday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393946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une</a:t>
                      </a:r>
                      <a:r>
                        <a:rPr lang="en-GB" sz="120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20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fois</a:t>
                      </a:r>
                      <a:r>
                        <a:rPr lang="en-GB" sz="120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par </a:t>
                      </a:r>
                      <a:r>
                        <a:rPr lang="en-GB" sz="120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semain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once</a:t>
                      </a:r>
                      <a:r>
                        <a:rPr lang="en-GB" sz="1200" i="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 week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70781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souvent</a:t>
                      </a:r>
                      <a:endParaRPr lang="en-GB" sz="1200" i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often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500402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de temps </a:t>
                      </a:r>
                      <a:r>
                        <a:rPr lang="en-GB" sz="120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en</a:t>
                      </a:r>
                      <a:r>
                        <a:rPr lang="en-GB" sz="120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temps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from time to time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29476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rarement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rarely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329476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Il y a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There</a:t>
                      </a:r>
                      <a:r>
                        <a:rPr lang="en-GB" sz="120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is/are</a:t>
                      </a:r>
                      <a:endParaRPr lang="en-GB" sz="120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93649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5824823"/>
              </p:ext>
            </p:extLst>
          </p:nvPr>
        </p:nvGraphicFramePr>
        <p:xfrm>
          <a:off x="6464410" y="1"/>
          <a:ext cx="2679589" cy="69259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84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516749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373529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6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6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vocabulary</a:t>
                      </a:r>
                      <a:endParaRPr lang="en-GB" sz="16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552759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Je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joue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….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 play…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840982"/>
                  </a:ext>
                </a:extLst>
              </a:tr>
              <a:tr h="33116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au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billard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Pool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06054"/>
                  </a:ext>
                </a:extLst>
              </a:tr>
              <a:tr h="53195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à la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pétanque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/ aux boules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bowls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813935"/>
                  </a:ext>
                </a:extLst>
              </a:tr>
              <a:tr h="29383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aux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échecs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chess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1900"/>
                  </a:ext>
                </a:extLst>
              </a:tr>
              <a:tr h="31905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Je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aseline="0" dirty="0" err="1" smtClean="0">
                          <a:solidFill>
                            <a:schemeClr val="tx1"/>
                          </a:solidFill>
                        </a:rPr>
                        <a:t>fais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….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 do….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250476"/>
                  </a:ext>
                </a:extLst>
              </a:tr>
              <a:tr h="30028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du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patin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à glace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ice skating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584869"/>
                  </a:ext>
                </a:extLst>
              </a:tr>
              <a:tr h="31905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du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vélo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cycling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63356"/>
                  </a:ext>
                </a:extLst>
              </a:tr>
              <a:tr h="31905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de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la cuisine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cooking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283625"/>
                  </a:ext>
                </a:extLst>
              </a:tr>
              <a:tr h="347207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de la natation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swimming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754201"/>
                  </a:ext>
                </a:extLst>
              </a:tr>
              <a:tr h="319056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de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l’equitation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horse riding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887459"/>
                  </a:ext>
                </a:extLst>
              </a:tr>
              <a:tr h="55365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des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randonnées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hiking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463771"/>
                  </a:ext>
                </a:extLst>
              </a:tr>
              <a:tr h="403512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de la voile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sailing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8920043"/>
                  </a:ext>
                </a:extLst>
              </a:tr>
              <a:tr h="544271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de la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planche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à voile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windsurfing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467761"/>
                  </a:ext>
                </a:extLst>
              </a:tr>
              <a:tr h="382251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de la luge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tobogganing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7520093"/>
                  </a:ext>
                </a:extLst>
              </a:tr>
              <a:tr h="1035273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de 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l’escrime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fencing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356822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733173"/>
              </p:ext>
            </p:extLst>
          </p:nvPr>
        </p:nvGraphicFramePr>
        <p:xfrm>
          <a:off x="-27159" y="2733574"/>
          <a:ext cx="3631593" cy="4124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354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2626239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649389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vocabulary:</a:t>
                      </a:r>
                    </a:p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Sport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1053093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 sports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individuels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= individual sports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les sports </a:t>
                      </a:r>
                      <a:r>
                        <a:rPr lang="en-GB" sz="1200" dirty="0" err="1" smtClean="0"/>
                        <a:t>d’équipe</a:t>
                      </a:r>
                      <a:endParaRPr lang="en-GB" sz="1200" dirty="0" smtClean="0"/>
                    </a:p>
                    <a:p>
                      <a:r>
                        <a:rPr lang="en-GB" sz="1200" dirty="0" smtClean="0"/>
                        <a:t>= team sports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1082317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Ça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me fait du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bien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= it does me good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Ça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me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détend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= </a:t>
                      </a:r>
                    </a:p>
                    <a:p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it relaxes me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1339630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Ça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booste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la moral= it boosts your mood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C’est</a:t>
                      </a:r>
                      <a:r>
                        <a:rPr lang="en-GB" sz="1200" dirty="0" smtClean="0"/>
                        <a:t> bon pour</a:t>
                      </a:r>
                      <a:r>
                        <a:rPr lang="en-GB" sz="1200" baseline="0" dirty="0" smtClean="0"/>
                        <a:t> les</a:t>
                      </a:r>
                    </a:p>
                    <a:p>
                      <a:r>
                        <a:rPr lang="en-GB" sz="1200" baseline="0" dirty="0" smtClean="0"/>
                        <a:t>corps et le mental</a:t>
                      </a:r>
                    </a:p>
                    <a:p>
                      <a:r>
                        <a:rPr lang="en-GB" sz="1200" baseline="0" dirty="0" smtClean="0"/>
                        <a:t>= it’s good for your</a:t>
                      </a:r>
                    </a:p>
                    <a:p>
                      <a:r>
                        <a:rPr lang="en-GB" sz="1200" baseline="0" dirty="0" smtClean="0"/>
                        <a:t>body and mind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5365367"/>
              </p:ext>
            </p:extLst>
          </p:nvPr>
        </p:nvGraphicFramePr>
        <p:xfrm>
          <a:off x="2305878" y="0"/>
          <a:ext cx="4146722" cy="62377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113">
                  <a:extLst>
                    <a:ext uri="{9D8B030D-6E8A-4147-A177-3AD203B41FA5}">
                      <a16:colId xmlns:a16="http://schemas.microsoft.com/office/drawing/2014/main" val="2484351767"/>
                    </a:ext>
                  </a:extLst>
                </a:gridCol>
                <a:gridCol w="1995609">
                  <a:extLst>
                    <a:ext uri="{9D8B030D-6E8A-4147-A177-3AD203B41FA5}">
                      <a16:colId xmlns:a16="http://schemas.microsoft.com/office/drawing/2014/main" val="531569662"/>
                    </a:ext>
                  </a:extLst>
                </a:gridCol>
              </a:tblGrid>
              <a:tr h="1136042">
                <a:tc gridSpan="2">
                  <a:txBody>
                    <a:bodyPr/>
                    <a:lstStyle/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French Knowledge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Organiser year 9 Spring term 2  </a:t>
                      </a:r>
                    </a:p>
                    <a:p>
                      <a:r>
                        <a:rPr lang="en-GB" sz="1600" b="1" u="none" dirty="0" smtClean="0">
                          <a:solidFill>
                            <a:srgbClr val="FF0000"/>
                          </a:solidFill>
                        </a:rPr>
                        <a:t>  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Topic: Sport/ Role Models</a:t>
                      </a:r>
                    </a:p>
                    <a:p>
                      <a:pPr fontAlgn="ctr"/>
                      <a:endParaRPr lang="en-GB" sz="16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0537766"/>
                  </a:ext>
                </a:extLst>
              </a:tr>
              <a:tr h="798636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J’admire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…</a:t>
                      </a:r>
                    </a:p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Mon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héro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est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….</a:t>
                      </a:r>
                    </a:p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Mon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héroïne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est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… 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 admire….</a:t>
                      </a:r>
                    </a:p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My hero is…</a:t>
                      </a:r>
                    </a:p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My heroine is….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90536"/>
                  </a:ext>
                </a:extLst>
              </a:tr>
              <a:tr h="50051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car </a:t>
                      </a:r>
                      <a:r>
                        <a:rPr lang="en-GB" sz="1200" dirty="0" err="1" smtClean="0"/>
                        <a:t>il</a:t>
                      </a:r>
                      <a:r>
                        <a:rPr lang="en-GB" sz="1200" dirty="0" smtClean="0"/>
                        <a:t>/</a:t>
                      </a:r>
                      <a:r>
                        <a:rPr lang="en-GB" sz="1200" dirty="0" err="1" smtClean="0"/>
                        <a:t>elle</a:t>
                      </a:r>
                      <a:r>
                        <a:rPr lang="en-GB" sz="1200" dirty="0" smtClean="0"/>
                        <a:t>….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because he/she….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741459"/>
                  </a:ext>
                </a:extLst>
              </a:tr>
              <a:tr h="53135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</a:t>
                      </a:r>
                      <a:r>
                        <a:rPr lang="en-GB" sz="1200" dirty="0" err="1" smtClean="0"/>
                        <a:t>travaill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é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très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dur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has worked very hard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316423"/>
                  </a:ext>
                </a:extLst>
              </a:tr>
              <a:tr h="56930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</a:t>
                      </a:r>
                      <a:r>
                        <a:rPr lang="en-GB" sz="1200" dirty="0" err="1" smtClean="0"/>
                        <a:t>jou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é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dans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beaucoup de films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has acted</a:t>
                      </a:r>
                      <a:r>
                        <a:rPr lang="en-GB" sz="1200" baseline="0" dirty="0" smtClean="0"/>
                        <a:t> in lots of films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485422"/>
                  </a:ext>
                </a:extLst>
              </a:tr>
              <a:tr h="60725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</a:t>
                      </a:r>
                      <a:r>
                        <a:rPr lang="en-GB" sz="1200" dirty="0" err="1" smtClean="0"/>
                        <a:t>gagn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é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beaucoup de courses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has won lots of races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895766"/>
                  </a:ext>
                </a:extLst>
              </a:tr>
              <a:tr h="67051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</a:t>
                      </a:r>
                      <a:r>
                        <a:rPr lang="en-GB" sz="1200" dirty="0" err="1" smtClean="0"/>
                        <a:t>donn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é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 de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l’argent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aux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bonnes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oeuvres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has given</a:t>
                      </a:r>
                      <a:r>
                        <a:rPr lang="en-GB" sz="1200" baseline="0" dirty="0" smtClean="0"/>
                        <a:t> money to good causes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791538"/>
                  </a:ext>
                </a:extLst>
              </a:tr>
              <a:tr h="49952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</a:t>
                      </a:r>
                      <a:r>
                        <a:rPr lang="en-GB" sz="1200" dirty="0" err="1" smtClean="0"/>
                        <a:t>lutt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é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contre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ses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problems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has fought against</a:t>
                      </a:r>
                      <a:r>
                        <a:rPr lang="en-GB" sz="1200" baseline="0" dirty="0" smtClean="0"/>
                        <a:t> their problems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3020559"/>
                  </a:ext>
                </a:extLst>
              </a:tr>
              <a:tr h="924593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372143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5850" y="1393068"/>
            <a:ext cx="848149" cy="9693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5622" y="4285389"/>
            <a:ext cx="740187" cy="9793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598" y="5554465"/>
            <a:ext cx="1492821" cy="99340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592" y="5399067"/>
            <a:ext cx="1901268" cy="135090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081" y="381614"/>
            <a:ext cx="1244834" cy="82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47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GB" dirty="0" smtClean="0"/>
              <a:t>Summer 1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Year 7</a:t>
            </a:r>
          </a:p>
          <a:p>
            <a:r>
              <a:rPr lang="en-GB" dirty="0" smtClean="0"/>
              <a:t>Year 8</a:t>
            </a:r>
          </a:p>
          <a:p>
            <a:r>
              <a:rPr lang="en-GB" dirty="0" smtClean="0"/>
              <a:t>Year 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33524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577001"/>
              </p:ext>
            </p:extLst>
          </p:nvPr>
        </p:nvGraphicFramePr>
        <p:xfrm>
          <a:off x="2" y="1"/>
          <a:ext cx="6464407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7325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1278551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  <a:gridCol w="4158531">
                  <a:extLst>
                    <a:ext uri="{9D8B030D-6E8A-4147-A177-3AD203B41FA5}">
                      <a16:colId xmlns:a16="http://schemas.microsoft.com/office/drawing/2014/main" val="327974424"/>
                    </a:ext>
                  </a:extLst>
                </a:gridCol>
              </a:tblGrid>
              <a:tr h="233379">
                <a:tc gridSpan="2"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accent5"/>
                          </a:solidFill>
                        </a:rPr>
                        <a:t>Key</a:t>
                      </a:r>
                      <a:r>
                        <a:rPr lang="en-GB" sz="1800" baseline="0" dirty="0" smtClean="0">
                          <a:solidFill>
                            <a:schemeClr val="accent5"/>
                          </a:solidFill>
                        </a:rPr>
                        <a:t> vocabulary: Saying ‘to the’</a:t>
                      </a:r>
                      <a:endParaRPr lang="en-GB" sz="1800" dirty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French Knowledge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Organiser year 7 Summer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 Term 1</a:t>
                      </a:r>
                      <a:endParaRPr lang="en-GB" sz="1600" b="1" u="sng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Topics: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 My town</a:t>
                      </a:r>
                      <a:endParaRPr lang="en-GB" sz="1600" b="1" u="sng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en-GB" sz="2000" b="1" u="sng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372139"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+mn-lt"/>
                        </a:rPr>
                        <a:t>à + le</a:t>
                      </a:r>
                      <a:endParaRPr lang="en-GB" sz="1800" dirty="0">
                        <a:latin typeface="+mn-lt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7160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au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 rowSpan="5">
                  <a:txBody>
                    <a:bodyPr/>
                    <a:lstStyle/>
                    <a:p>
                      <a:r>
                        <a:rPr lang="en-GB" sz="1600" dirty="0" smtClean="0"/>
                        <a:t>FORMING</a:t>
                      </a:r>
                      <a:r>
                        <a:rPr lang="en-GB" sz="1600" baseline="0" dirty="0" smtClean="0"/>
                        <a:t> THE NEAR FUTURE (I am going to…)</a:t>
                      </a:r>
                    </a:p>
                    <a:p>
                      <a:endParaRPr lang="en-GB" sz="1600" baseline="0" dirty="0" smtClean="0"/>
                    </a:p>
                    <a:p>
                      <a:pPr algn="ctr"/>
                      <a:r>
                        <a:rPr lang="en-GB" sz="1600" baseline="0" dirty="0" smtClean="0"/>
                        <a:t>FORM OF ALLER + INFINITIVE</a:t>
                      </a:r>
                    </a:p>
                    <a:p>
                      <a:endParaRPr lang="en-GB" sz="1600" baseline="0" dirty="0" smtClean="0"/>
                    </a:p>
                    <a:p>
                      <a:r>
                        <a:rPr lang="en-GB" sz="1600" baseline="0" dirty="0" smtClean="0"/>
                        <a:t>Je </a:t>
                      </a:r>
                      <a:r>
                        <a:rPr lang="en-GB" sz="1600" baseline="0" dirty="0" err="1" smtClean="0"/>
                        <a:t>vais</a:t>
                      </a:r>
                      <a:endParaRPr lang="en-GB" sz="1600" baseline="0" dirty="0" smtClean="0"/>
                    </a:p>
                    <a:p>
                      <a:r>
                        <a:rPr lang="en-GB" sz="1600" baseline="0" dirty="0" err="1" smtClean="0"/>
                        <a:t>Tu</a:t>
                      </a:r>
                      <a:r>
                        <a:rPr lang="en-GB" sz="1600" baseline="0" dirty="0" smtClean="0"/>
                        <a:t> vas</a:t>
                      </a:r>
                    </a:p>
                    <a:p>
                      <a:r>
                        <a:rPr lang="en-GB" sz="1600" baseline="0" dirty="0" smtClean="0"/>
                        <a:t>Il/</a:t>
                      </a:r>
                      <a:r>
                        <a:rPr lang="en-GB" sz="1600" baseline="0" dirty="0" err="1" smtClean="0"/>
                        <a:t>elle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va</a:t>
                      </a:r>
                      <a:endParaRPr lang="en-GB" sz="1600" baseline="0" dirty="0" smtClean="0"/>
                    </a:p>
                    <a:p>
                      <a:endParaRPr lang="en-GB" sz="1600" baseline="0" dirty="0" smtClean="0"/>
                    </a:p>
                    <a:p>
                      <a:r>
                        <a:rPr lang="en-GB" sz="1600" baseline="0" dirty="0" smtClean="0"/>
                        <a:t>Nous </a:t>
                      </a:r>
                      <a:r>
                        <a:rPr lang="en-GB" sz="1600" baseline="0" dirty="0" err="1" smtClean="0"/>
                        <a:t>allons</a:t>
                      </a:r>
                      <a:endParaRPr lang="en-GB" sz="1600" baseline="0" dirty="0" smtClean="0"/>
                    </a:p>
                    <a:p>
                      <a:r>
                        <a:rPr lang="en-GB" sz="1600" baseline="0" dirty="0" err="1" smtClean="0"/>
                        <a:t>Vous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allons</a:t>
                      </a:r>
                      <a:endParaRPr lang="en-GB" sz="1600" baseline="0" dirty="0" smtClean="0"/>
                    </a:p>
                    <a:p>
                      <a:r>
                        <a:rPr lang="en-GB" sz="1600" baseline="0" dirty="0" err="1" smtClean="0"/>
                        <a:t>Ils</a:t>
                      </a:r>
                      <a:r>
                        <a:rPr lang="en-GB" sz="1600" baseline="0" dirty="0" smtClean="0"/>
                        <a:t>/ells </a:t>
                      </a:r>
                      <a:r>
                        <a:rPr lang="en-GB" sz="1600" baseline="0" dirty="0" err="1" smtClean="0"/>
                        <a:t>vont</a:t>
                      </a:r>
                      <a:endParaRPr lang="en-GB" sz="1600" dirty="0" smtClean="0"/>
                    </a:p>
                    <a:p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393946"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+mn-lt"/>
                        </a:rPr>
                        <a:t>à + la</a:t>
                      </a:r>
                      <a:endParaRPr lang="en-GB" sz="18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800" dirty="0" smtClean="0">
                          <a:latin typeface="+mn-lt"/>
                        </a:rPr>
                        <a:t>à + la</a:t>
                      </a:r>
                      <a:endParaRPr lang="en-GB" sz="1800" dirty="0" smtClean="0"/>
                    </a:p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939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latin typeface="+mn-lt"/>
                        </a:rPr>
                        <a:t>à + l’</a:t>
                      </a:r>
                      <a:endParaRPr lang="en-GB" sz="1800" dirty="0" smtClean="0"/>
                    </a:p>
                    <a:p>
                      <a:endParaRPr lang="en-GB" sz="18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latin typeface="+mn-lt"/>
                        </a:rPr>
                        <a:t>à + l’</a:t>
                      </a:r>
                      <a:endParaRPr lang="en-GB" sz="1800" dirty="0" smtClean="0"/>
                    </a:p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3843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latin typeface="+mn-lt"/>
                        </a:rPr>
                        <a:t>à + les</a:t>
                      </a:r>
                      <a:endParaRPr lang="en-GB" sz="1800" dirty="0" smtClean="0"/>
                    </a:p>
                    <a:p>
                      <a:endParaRPr lang="en-GB" sz="18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tx1"/>
                          </a:solidFill>
                        </a:rPr>
                        <a:t>aux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658952">
                <a:tc gridSpan="2"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3496560"/>
              </p:ext>
            </p:extLst>
          </p:nvPr>
        </p:nvGraphicFramePr>
        <p:xfrm>
          <a:off x="6464410" y="1"/>
          <a:ext cx="2679589" cy="6866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84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516749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895910">
                <a:tc gridSpan="2"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accent5"/>
                          </a:solidFill>
                        </a:rPr>
                        <a:t>Key</a:t>
                      </a:r>
                      <a:r>
                        <a:rPr lang="en-GB" sz="1800" baseline="0" dirty="0" smtClean="0">
                          <a:solidFill>
                            <a:schemeClr val="accent5"/>
                          </a:solidFill>
                        </a:rPr>
                        <a:t> vocabulary: Places in the town</a:t>
                      </a:r>
                      <a:endParaRPr lang="en-GB" sz="1800" dirty="0" smtClean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448144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un centre de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loisirs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leisure centre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840982"/>
                  </a:ext>
                </a:extLst>
              </a:tr>
              <a:tr h="448144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un centre commercial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shopping centre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06054"/>
                  </a:ext>
                </a:extLst>
              </a:tr>
              <a:tr h="361609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un château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a castle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813935"/>
                  </a:ext>
                </a:extLst>
              </a:tr>
              <a:tr h="337089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un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marché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a market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1900"/>
                  </a:ext>
                </a:extLst>
              </a:tr>
              <a:tr h="43762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un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musée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a museum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250476"/>
                  </a:ext>
                </a:extLst>
              </a:tr>
              <a:tr h="547252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une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patinoire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an ice rink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584869"/>
                  </a:ext>
                </a:extLst>
              </a:tr>
              <a:tr h="572949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une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piscine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swimming pool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63356"/>
                  </a:ext>
                </a:extLst>
              </a:tr>
              <a:tr h="647350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une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plage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a beach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283625"/>
                  </a:ext>
                </a:extLst>
              </a:tr>
              <a:tr h="70183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magasins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the shops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754201"/>
                  </a:ext>
                </a:extLst>
              </a:tr>
              <a:tr h="66715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stade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stadium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887459"/>
                  </a:ext>
                </a:extLst>
              </a:tr>
              <a:tr h="78359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un/le</a:t>
                      </a:r>
                    </a:p>
                    <a:p>
                      <a:r>
                        <a:rPr lang="en-GB" sz="1200" dirty="0" err="1" smtClean="0"/>
                        <a:t>une</a:t>
                      </a:r>
                      <a:r>
                        <a:rPr lang="en-GB" sz="1200" dirty="0" smtClean="0"/>
                        <a:t>/la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a/the</a:t>
                      </a:r>
                      <a:r>
                        <a:rPr lang="en-GB" sz="1200" baseline="0" dirty="0" smtClean="0"/>
                        <a:t> (masculine)</a:t>
                      </a:r>
                    </a:p>
                    <a:p>
                      <a:r>
                        <a:rPr lang="en-GB" sz="1200" baseline="0" dirty="0" smtClean="0"/>
                        <a:t>a/the (feminine)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46377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8050307"/>
              </p:ext>
            </p:extLst>
          </p:nvPr>
        </p:nvGraphicFramePr>
        <p:xfrm>
          <a:off x="-1" y="3803248"/>
          <a:ext cx="6464408" cy="30226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6102">
                  <a:extLst>
                    <a:ext uri="{9D8B030D-6E8A-4147-A177-3AD203B41FA5}">
                      <a16:colId xmlns:a16="http://schemas.microsoft.com/office/drawing/2014/main" val="1081904354"/>
                    </a:ext>
                  </a:extLst>
                </a:gridCol>
                <a:gridCol w="1616102">
                  <a:extLst>
                    <a:ext uri="{9D8B030D-6E8A-4147-A177-3AD203B41FA5}">
                      <a16:colId xmlns:a16="http://schemas.microsoft.com/office/drawing/2014/main" val="1713104278"/>
                    </a:ext>
                  </a:extLst>
                </a:gridCol>
                <a:gridCol w="3232204">
                  <a:extLst>
                    <a:ext uri="{9D8B030D-6E8A-4147-A177-3AD203B41FA5}">
                      <a16:colId xmlns:a16="http://schemas.microsoft.com/office/drawing/2014/main" val="3110372661"/>
                    </a:ext>
                  </a:extLst>
                </a:gridCol>
              </a:tblGrid>
              <a:tr h="755653">
                <a:tc gridSpan="3">
                  <a:txBody>
                    <a:bodyPr/>
                    <a:lstStyle/>
                    <a:p>
                      <a:r>
                        <a:rPr lang="en-GB" dirty="0" smtClean="0"/>
                        <a:t>Key vocabulary:</a:t>
                      </a:r>
                      <a:r>
                        <a:rPr lang="en-GB" baseline="0" dirty="0" smtClean="0"/>
                        <a:t> High frequency words and phrases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9022008"/>
                  </a:ext>
                </a:extLst>
              </a:tr>
              <a:tr h="755653">
                <a:tc>
                  <a:txBody>
                    <a:bodyPr/>
                    <a:lstStyle/>
                    <a:p>
                      <a:r>
                        <a:rPr lang="en-GB" dirty="0" smtClean="0"/>
                        <a:t>Il y a = there is/are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Je </a:t>
                      </a:r>
                      <a:r>
                        <a:rPr lang="en-GB" dirty="0" err="1" smtClean="0"/>
                        <a:t>vais</a:t>
                      </a:r>
                      <a:r>
                        <a:rPr lang="en-GB" dirty="0" smtClean="0"/>
                        <a:t>= I’m going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Qu’est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qu’il</a:t>
                      </a:r>
                      <a:r>
                        <a:rPr lang="en-GB" dirty="0" smtClean="0"/>
                        <a:t> y</a:t>
                      </a:r>
                      <a:r>
                        <a:rPr lang="en-GB" baseline="0" dirty="0" smtClean="0"/>
                        <a:t> a </a:t>
                      </a:r>
                      <a:r>
                        <a:rPr lang="en-GB" baseline="0" dirty="0" err="1" smtClean="0"/>
                        <a:t>dans</a:t>
                      </a:r>
                      <a:r>
                        <a:rPr lang="en-GB" baseline="0" dirty="0" smtClean="0"/>
                        <a:t> ta </a:t>
                      </a:r>
                      <a:r>
                        <a:rPr lang="en-GB" baseline="0" dirty="0" err="1" smtClean="0"/>
                        <a:t>ville</a:t>
                      </a:r>
                      <a:r>
                        <a:rPr lang="en-GB" baseline="0" dirty="0" smtClean="0"/>
                        <a:t>? What is there in your town?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064139"/>
                  </a:ext>
                </a:extLst>
              </a:tr>
              <a:tr h="755653"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Il n’ y a pas de= there is/are not 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dirty="0" err="1" smtClean="0"/>
                        <a:t>Où</a:t>
                      </a:r>
                      <a:r>
                        <a:rPr lang="en-GB" dirty="0" smtClean="0"/>
                        <a:t> vas-</a:t>
                      </a:r>
                      <a:r>
                        <a:rPr lang="en-GB" dirty="0" err="1" smtClean="0"/>
                        <a:t>tu</a:t>
                      </a:r>
                      <a:r>
                        <a:rPr lang="en-GB" dirty="0" smtClean="0"/>
                        <a:t> le week-end?</a:t>
                      </a:r>
                    </a:p>
                    <a:p>
                      <a:r>
                        <a:rPr lang="en-GB" dirty="0" smtClean="0"/>
                        <a:t>Where</a:t>
                      </a:r>
                      <a:r>
                        <a:rPr lang="en-GB" baseline="0" dirty="0" smtClean="0"/>
                        <a:t> do you go at the weekend?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3763063"/>
                  </a:ext>
                </a:extLst>
              </a:tr>
              <a:tr h="755653"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On </a:t>
                      </a:r>
                      <a:r>
                        <a:rPr lang="en-GB" dirty="0" err="1" smtClean="0"/>
                        <a:t>peut</a:t>
                      </a:r>
                      <a:r>
                        <a:rPr lang="en-GB" dirty="0" smtClean="0"/>
                        <a:t>=</a:t>
                      </a:r>
                      <a:r>
                        <a:rPr lang="en-GB" baseline="0" dirty="0" smtClean="0"/>
                        <a:t> You can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8962344"/>
                  </a:ext>
                </a:extLst>
              </a:tr>
            </a:tbl>
          </a:graphicData>
        </a:graphic>
      </p:graphicFrame>
      <p:sp>
        <p:nvSpPr>
          <p:cNvPr id="6" name="Plus 5"/>
          <p:cNvSpPr/>
          <p:nvPr/>
        </p:nvSpPr>
        <p:spPr>
          <a:xfrm>
            <a:off x="3474721" y="2242687"/>
            <a:ext cx="375385" cy="356135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081112" y="2098307"/>
            <a:ext cx="1838425" cy="5967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INFINITIVE</a:t>
            </a:r>
            <a:endParaRPr lang="en-GB" dirty="0"/>
          </a:p>
        </p:txBody>
      </p:sp>
      <p:sp>
        <p:nvSpPr>
          <p:cNvPr id="11" name="Right Arrow 10"/>
          <p:cNvSpPr/>
          <p:nvPr/>
        </p:nvSpPr>
        <p:spPr>
          <a:xfrm>
            <a:off x="596766" y="962526"/>
            <a:ext cx="385011" cy="25988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Arrow 11"/>
          <p:cNvSpPr/>
          <p:nvPr/>
        </p:nvSpPr>
        <p:spPr>
          <a:xfrm>
            <a:off x="596765" y="1336307"/>
            <a:ext cx="385011" cy="25988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Arrow 12"/>
          <p:cNvSpPr/>
          <p:nvPr/>
        </p:nvSpPr>
        <p:spPr>
          <a:xfrm>
            <a:off x="596765" y="1710088"/>
            <a:ext cx="385011" cy="25988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Arrow 13"/>
          <p:cNvSpPr/>
          <p:nvPr/>
        </p:nvSpPr>
        <p:spPr>
          <a:xfrm>
            <a:off x="596764" y="2095098"/>
            <a:ext cx="385011" cy="25988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983" y="3092501"/>
            <a:ext cx="1199097" cy="119909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504" y="1840029"/>
            <a:ext cx="751062" cy="7510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587" y="3725749"/>
            <a:ext cx="820897" cy="46124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75" y="2796859"/>
            <a:ext cx="1971119" cy="92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39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8293119"/>
              </p:ext>
            </p:extLst>
          </p:nvPr>
        </p:nvGraphicFramePr>
        <p:xfrm>
          <a:off x="2" y="1"/>
          <a:ext cx="4158531" cy="3942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58531">
                  <a:extLst>
                    <a:ext uri="{9D8B030D-6E8A-4147-A177-3AD203B41FA5}">
                      <a16:colId xmlns:a16="http://schemas.microsoft.com/office/drawing/2014/main" val="327974424"/>
                    </a:ext>
                  </a:extLst>
                </a:gridCol>
              </a:tblGrid>
              <a:tr h="1051134">
                <a:tc>
                  <a:txBody>
                    <a:bodyPr/>
                    <a:lstStyle/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French Knowledge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Organiser year 8 Summer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 Term 1</a:t>
                      </a:r>
                      <a:endParaRPr lang="en-GB" sz="1600" b="1" u="sng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Topics: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 Studying a French film- ‘A Cat in Paris’</a:t>
                      </a:r>
                      <a:endParaRPr lang="en-GB" sz="1600" b="1" u="sng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en-GB" sz="2000" b="1" u="sng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2814328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les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personnages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sont</a:t>
                      </a:r>
                      <a:r>
                        <a:rPr lang="en-GB" sz="1600" baseline="0" dirty="0" smtClean="0"/>
                        <a:t>….The characters are……</a:t>
                      </a:r>
                    </a:p>
                    <a:p>
                      <a:r>
                        <a:rPr lang="en-GB" sz="1600" baseline="0" dirty="0" smtClean="0"/>
                        <a:t>La </a:t>
                      </a:r>
                      <a:r>
                        <a:rPr lang="en-GB" sz="1600" baseline="0" dirty="0" err="1" smtClean="0"/>
                        <a:t>musique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est</a:t>
                      </a:r>
                      <a:r>
                        <a:rPr lang="en-GB" sz="1600" baseline="0" dirty="0" smtClean="0"/>
                        <a:t>…..The music is….</a:t>
                      </a:r>
                    </a:p>
                    <a:p>
                      <a:r>
                        <a:rPr lang="en-GB" sz="1600" baseline="0" dirty="0" smtClean="0"/>
                        <a:t>Les </a:t>
                      </a:r>
                      <a:r>
                        <a:rPr lang="en-GB" sz="1600" baseline="0" dirty="0" err="1" smtClean="0"/>
                        <a:t>effets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spéciaux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sont</a:t>
                      </a:r>
                      <a:r>
                        <a:rPr lang="en-GB" sz="1600" baseline="0" dirty="0" smtClean="0"/>
                        <a:t>…The special effects are…</a:t>
                      </a:r>
                    </a:p>
                    <a:p>
                      <a:r>
                        <a:rPr lang="en-GB" sz="1600" baseline="0" dirty="0" err="1" smtClean="0"/>
                        <a:t>C’est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une</a:t>
                      </a:r>
                      <a:r>
                        <a:rPr lang="en-GB" sz="1600" baseline="0" dirty="0" smtClean="0"/>
                        <a:t> animation- It is an animation</a:t>
                      </a:r>
                    </a:p>
                    <a:p>
                      <a:r>
                        <a:rPr lang="en-GB" sz="1600" baseline="0" dirty="0" smtClean="0"/>
                        <a:t>Il </a:t>
                      </a:r>
                      <a:r>
                        <a:rPr lang="en-GB" sz="1600" baseline="0" dirty="0" err="1" smtClean="0"/>
                        <a:t>s’agit</a:t>
                      </a:r>
                      <a:r>
                        <a:rPr lang="en-GB" sz="1600" baseline="0" dirty="0" smtClean="0"/>
                        <a:t> de….It is a about</a:t>
                      </a:r>
                    </a:p>
                    <a:p>
                      <a:r>
                        <a:rPr lang="en-GB" sz="1600" baseline="0" dirty="0" smtClean="0"/>
                        <a:t>Je </a:t>
                      </a:r>
                      <a:r>
                        <a:rPr lang="en-GB" sz="1600" baseline="0" dirty="0" err="1" smtClean="0"/>
                        <a:t>voudrais</a:t>
                      </a:r>
                      <a:r>
                        <a:rPr lang="en-GB" sz="1600" baseline="0" dirty="0" smtClean="0"/>
                        <a:t> recommender- I would recommend</a:t>
                      </a:r>
                    </a:p>
                    <a:p>
                      <a:r>
                        <a:rPr lang="en-GB" sz="1600" baseline="0" dirty="0" err="1" smtClean="0"/>
                        <a:t>J’aimais</a:t>
                      </a:r>
                      <a:r>
                        <a:rPr lang="en-GB" sz="1600" baseline="0" dirty="0" smtClean="0"/>
                        <a:t> le film- I liked the film</a:t>
                      </a:r>
                    </a:p>
                    <a:p>
                      <a:r>
                        <a:rPr lang="en-GB" sz="1600" baseline="0" dirty="0" smtClean="0"/>
                        <a:t>Je </a:t>
                      </a:r>
                      <a:r>
                        <a:rPr lang="en-GB" sz="1600" baseline="0" dirty="0" err="1" smtClean="0"/>
                        <a:t>n’aimais</a:t>
                      </a:r>
                      <a:r>
                        <a:rPr lang="en-GB" sz="1600" baseline="0" dirty="0" smtClean="0"/>
                        <a:t> pas le film- I didn’t like the film….</a:t>
                      </a:r>
                    </a:p>
                    <a:p>
                      <a:r>
                        <a:rPr lang="en-GB" sz="1600" baseline="0" dirty="0" err="1" smtClean="0"/>
                        <a:t>parce</a:t>
                      </a:r>
                      <a:r>
                        <a:rPr lang="en-GB" sz="1600" baseline="0" dirty="0" smtClean="0"/>
                        <a:t> que </a:t>
                      </a:r>
                      <a:r>
                        <a:rPr lang="en-GB" sz="1600" baseline="0" dirty="0" err="1" smtClean="0"/>
                        <a:t>c’était</a:t>
                      </a:r>
                      <a:r>
                        <a:rPr lang="en-GB" sz="1600" baseline="0" dirty="0" smtClean="0"/>
                        <a:t>…-because it was…..</a:t>
                      </a:r>
                      <a:endParaRPr lang="en-GB" sz="1600" dirty="0" smtClean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158532" y="2867"/>
            <a:ext cx="4985467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Describing a photo</a:t>
            </a:r>
          </a:p>
          <a:p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4158531" y="326032"/>
            <a:ext cx="4985467" cy="3539431"/>
          </a:xfrm>
          <a:prstGeom prst="rect">
            <a:avLst/>
          </a:prstGeom>
          <a:solidFill>
            <a:srgbClr val="9BFFDA"/>
          </a:solidFill>
          <a:ln>
            <a:noFill/>
          </a:ln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</a:rPr>
              <a:t>To start off:</a:t>
            </a:r>
          </a:p>
          <a:p>
            <a:r>
              <a:rPr lang="en-GB" sz="1400" dirty="0" err="1" smtClean="0">
                <a:solidFill>
                  <a:schemeClr val="tx1"/>
                </a:solidFill>
              </a:rPr>
              <a:t>Dans</a:t>
            </a:r>
            <a:r>
              <a:rPr lang="en-GB" sz="1400" dirty="0" smtClean="0">
                <a:solidFill>
                  <a:schemeClr val="tx1"/>
                </a:solidFill>
              </a:rPr>
              <a:t> 	</a:t>
            </a:r>
            <a:r>
              <a:rPr lang="en-GB" sz="1400" dirty="0" err="1" smtClean="0">
                <a:solidFill>
                  <a:schemeClr val="tx1"/>
                </a:solidFill>
              </a:rPr>
              <a:t>l’image</a:t>
            </a:r>
            <a:r>
              <a:rPr lang="en-GB" sz="1400" dirty="0" smtClean="0">
                <a:solidFill>
                  <a:schemeClr val="tx1"/>
                </a:solidFill>
              </a:rPr>
              <a:t> …		In </a:t>
            </a:r>
            <a:r>
              <a:rPr lang="en-GB" sz="1400" dirty="0">
                <a:solidFill>
                  <a:schemeClr val="tx1"/>
                </a:solidFill>
              </a:rPr>
              <a:t>the </a:t>
            </a:r>
            <a:r>
              <a:rPr lang="en-GB" sz="1400" dirty="0" smtClean="0">
                <a:solidFill>
                  <a:schemeClr val="tx1"/>
                </a:solidFill>
              </a:rPr>
              <a:t>image</a:t>
            </a:r>
          </a:p>
          <a:p>
            <a:r>
              <a:rPr lang="en-GB" sz="1400" dirty="0" err="1">
                <a:solidFill>
                  <a:schemeClr val="tx1"/>
                </a:solidFill>
              </a:rPr>
              <a:t>D</a:t>
            </a:r>
            <a:r>
              <a:rPr lang="en-GB" sz="1400" dirty="0" err="1" smtClean="0">
                <a:solidFill>
                  <a:schemeClr val="tx1"/>
                </a:solidFill>
              </a:rPr>
              <a:t>ans</a:t>
            </a:r>
            <a:r>
              <a:rPr lang="en-GB" sz="1400" dirty="0" smtClean="0">
                <a:solidFill>
                  <a:schemeClr val="tx1"/>
                </a:solidFill>
              </a:rPr>
              <a:t> la photo…		In the photo</a:t>
            </a:r>
          </a:p>
          <a:p>
            <a:r>
              <a:rPr lang="en-GB" sz="1400" dirty="0" smtClean="0">
                <a:solidFill>
                  <a:schemeClr val="tx1"/>
                </a:solidFill>
              </a:rPr>
              <a:t>Il y a… 			There </a:t>
            </a:r>
            <a:r>
              <a:rPr lang="en-GB" sz="1400" dirty="0">
                <a:solidFill>
                  <a:schemeClr val="tx1"/>
                </a:solidFill>
              </a:rPr>
              <a:t>is</a:t>
            </a:r>
            <a:r>
              <a:rPr lang="en-GB" sz="1400" dirty="0" smtClean="0">
                <a:solidFill>
                  <a:schemeClr val="tx1"/>
                </a:solidFill>
              </a:rPr>
              <a:t>/ </a:t>
            </a:r>
            <a:r>
              <a:rPr lang="en-GB" sz="1400" dirty="0">
                <a:solidFill>
                  <a:schemeClr val="tx1"/>
                </a:solidFill>
              </a:rPr>
              <a:t>are</a:t>
            </a:r>
          </a:p>
          <a:p>
            <a:r>
              <a:rPr lang="en-GB" sz="1400" dirty="0" smtClean="0">
                <a:solidFill>
                  <a:schemeClr val="tx1"/>
                </a:solidFill>
              </a:rPr>
              <a:t>Je </a:t>
            </a:r>
            <a:r>
              <a:rPr lang="en-GB" sz="1400" dirty="0" err="1" smtClean="0">
                <a:solidFill>
                  <a:schemeClr val="tx1"/>
                </a:solidFill>
              </a:rPr>
              <a:t>vois</a:t>
            </a:r>
            <a:r>
              <a:rPr lang="en-GB" sz="1400" dirty="0" smtClean="0">
                <a:solidFill>
                  <a:schemeClr val="tx1"/>
                </a:solidFill>
              </a:rPr>
              <a:t>… 			I  </a:t>
            </a:r>
            <a:r>
              <a:rPr lang="en-GB" sz="1400" dirty="0">
                <a:solidFill>
                  <a:schemeClr val="tx1"/>
                </a:solidFill>
              </a:rPr>
              <a:t>see</a:t>
            </a:r>
          </a:p>
          <a:p>
            <a:r>
              <a:rPr lang="en-GB" sz="1400" dirty="0" smtClean="0">
                <a:solidFill>
                  <a:schemeClr val="tx1"/>
                </a:solidFill>
              </a:rPr>
              <a:t>Je </a:t>
            </a:r>
            <a:r>
              <a:rPr lang="en-GB" sz="1400" dirty="0" err="1" smtClean="0">
                <a:solidFill>
                  <a:schemeClr val="tx1"/>
                </a:solidFill>
              </a:rPr>
              <a:t>peux</a:t>
            </a:r>
            <a:r>
              <a:rPr lang="en-GB" sz="1400" dirty="0" smtClean="0">
                <a:solidFill>
                  <a:schemeClr val="tx1"/>
                </a:solidFill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</a:rPr>
              <a:t>voir</a:t>
            </a:r>
            <a:r>
              <a:rPr lang="en-GB" sz="1400" dirty="0" smtClean="0">
                <a:solidFill>
                  <a:schemeClr val="tx1"/>
                </a:solidFill>
              </a:rPr>
              <a:t>…		You </a:t>
            </a:r>
            <a:r>
              <a:rPr lang="en-GB" sz="1400" dirty="0">
                <a:solidFill>
                  <a:schemeClr val="tx1"/>
                </a:solidFill>
              </a:rPr>
              <a:t>can </a:t>
            </a:r>
            <a:r>
              <a:rPr lang="en-GB" sz="1400" dirty="0" smtClean="0">
                <a:solidFill>
                  <a:schemeClr val="tx1"/>
                </a:solidFill>
              </a:rPr>
              <a:t>see</a:t>
            </a:r>
          </a:p>
          <a:p>
            <a:r>
              <a:rPr lang="en-GB" sz="1400" dirty="0" smtClean="0">
                <a:solidFill>
                  <a:schemeClr val="tx1"/>
                </a:solidFill>
              </a:rPr>
              <a:t>La photo </a:t>
            </a:r>
            <a:r>
              <a:rPr lang="en-GB" sz="1400" dirty="0" err="1" smtClean="0">
                <a:solidFill>
                  <a:schemeClr val="tx1"/>
                </a:solidFill>
              </a:rPr>
              <a:t>montre</a:t>
            </a:r>
            <a:r>
              <a:rPr lang="en-GB" sz="1400" dirty="0" smtClean="0">
                <a:solidFill>
                  <a:schemeClr val="tx1"/>
                </a:solidFill>
              </a:rPr>
              <a:t>…		The photo shows…</a:t>
            </a:r>
          </a:p>
          <a:p>
            <a:endParaRPr lang="en-GB" sz="1400" dirty="0" smtClean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pPr algn="ctr"/>
            <a:r>
              <a:rPr lang="en-GB" sz="1400" b="1" u="sng" dirty="0" smtClean="0">
                <a:solidFill>
                  <a:schemeClr val="tx1"/>
                </a:solidFill>
              </a:rPr>
              <a:t>Be specific!</a:t>
            </a:r>
          </a:p>
          <a:p>
            <a:r>
              <a:rPr lang="en-GB" sz="1400" dirty="0" smtClean="0">
                <a:solidFill>
                  <a:schemeClr val="tx1"/>
                </a:solidFill>
              </a:rPr>
              <a:t>Au premier plan…		In </a:t>
            </a:r>
            <a:r>
              <a:rPr lang="en-GB" sz="1400" dirty="0">
                <a:solidFill>
                  <a:schemeClr val="tx1"/>
                </a:solidFill>
              </a:rPr>
              <a:t>the foreground</a:t>
            </a:r>
          </a:p>
          <a:p>
            <a:r>
              <a:rPr lang="en-GB" sz="1400" dirty="0" smtClean="0">
                <a:solidFill>
                  <a:schemeClr val="tx1"/>
                </a:solidFill>
              </a:rPr>
              <a:t>Au </a:t>
            </a:r>
            <a:r>
              <a:rPr lang="en-GB" sz="1400" dirty="0" err="1" smtClean="0">
                <a:solidFill>
                  <a:schemeClr val="tx1"/>
                </a:solidFill>
              </a:rPr>
              <a:t>deuxième</a:t>
            </a:r>
            <a:r>
              <a:rPr lang="en-GB" sz="1400" dirty="0" smtClean="0">
                <a:solidFill>
                  <a:schemeClr val="tx1"/>
                </a:solidFill>
              </a:rPr>
              <a:t> plan…</a:t>
            </a:r>
            <a:r>
              <a:rPr lang="en-GB" sz="1400">
                <a:solidFill>
                  <a:schemeClr val="tx1"/>
                </a:solidFill>
              </a:rPr>
              <a:t>	</a:t>
            </a:r>
            <a:r>
              <a:rPr lang="en-GB" sz="1400" smtClean="0">
                <a:solidFill>
                  <a:schemeClr val="tx1"/>
                </a:solidFill>
              </a:rPr>
              <a:t>                       In </a:t>
            </a:r>
            <a:r>
              <a:rPr lang="en-GB" sz="1400" dirty="0">
                <a:solidFill>
                  <a:schemeClr val="tx1"/>
                </a:solidFill>
              </a:rPr>
              <a:t>the background</a:t>
            </a:r>
          </a:p>
          <a:p>
            <a:r>
              <a:rPr lang="en-GB" sz="1400" dirty="0" err="1" smtClean="0">
                <a:solidFill>
                  <a:schemeClr val="tx1"/>
                </a:solidFill>
              </a:rPr>
              <a:t>À</a:t>
            </a:r>
            <a:r>
              <a:rPr lang="en-GB" sz="1400" dirty="0" smtClean="0">
                <a:solidFill>
                  <a:schemeClr val="tx1"/>
                </a:solidFill>
              </a:rPr>
              <a:t> gauche…	 		to </a:t>
            </a:r>
            <a:r>
              <a:rPr lang="en-GB" sz="1400" dirty="0">
                <a:solidFill>
                  <a:schemeClr val="tx1"/>
                </a:solidFill>
              </a:rPr>
              <a:t>the left </a:t>
            </a:r>
          </a:p>
          <a:p>
            <a:r>
              <a:rPr lang="en-GB" sz="1400" dirty="0" err="1" smtClean="0">
                <a:solidFill>
                  <a:schemeClr val="tx1"/>
                </a:solidFill>
              </a:rPr>
              <a:t>À</a:t>
            </a:r>
            <a:r>
              <a:rPr lang="en-GB" sz="1400" dirty="0" smtClean="0">
                <a:solidFill>
                  <a:schemeClr val="tx1"/>
                </a:solidFill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</a:rPr>
              <a:t>droite</a:t>
            </a:r>
            <a:r>
              <a:rPr lang="en-GB" sz="1400" dirty="0" smtClean="0">
                <a:solidFill>
                  <a:schemeClr val="tx1"/>
                </a:solidFill>
              </a:rPr>
              <a:t>…	</a:t>
            </a:r>
            <a:r>
              <a:rPr lang="en-GB" sz="1400" dirty="0">
                <a:solidFill>
                  <a:schemeClr val="tx1"/>
                </a:solidFill>
              </a:rPr>
              <a:t>	</a:t>
            </a:r>
            <a:r>
              <a:rPr lang="en-GB" sz="1400" dirty="0" smtClean="0">
                <a:solidFill>
                  <a:schemeClr val="tx1"/>
                </a:solidFill>
              </a:rPr>
              <a:t>	to </a:t>
            </a:r>
            <a:r>
              <a:rPr lang="en-GB" sz="1400" dirty="0">
                <a:solidFill>
                  <a:schemeClr val="tx1"/>
                </a:solidFill>
              </a:rPr>
              <a:t>the right </a:t>
            </a:r>
          </a:p>
          <a:p>
            <a:r>
              <a:rPr lang="en-GB" sz="1400" dirty="0" err="1" smtClean="0">
                <a:solidFill>
                  <a:schemeClr val="tx1"/>
                </a:solidFill>
              </a:rPr>
              <a:t>Près</a:t>
            </a:r>
            <a:r>
              <a:rPr lang="en-GB" sz="1400" dirty="0" smtClean="0">
                <a:solidFill>
                  <a:schemeClr val="tx1"/>
                </a:solidFill>
              </a:rPr>
              <a:t> de..			close </a:t>
            </a:r>
            <a:r>
              <a:rPr lang="en-GB" sz="1400" dirty="0">
                <a:solidFill>
                  <a:schemeClr val="tx1"/>
                </a:solidFill>
              </a:rPr>
              <a:t>to</a:t>
            </a:r>
          </a:p>
          <a:p>
            <a:r>
              <a:rPr lang="en-GB" sz="1400" dirty="0" err="1" smtClean="0">
                <a:solidFill>
                  <a:schemeClr val="tx1"/>
                </a:solidFill>
              </a:rPr>
              <a:t>Devant</a:t>
            </a:r>
            <a:r>
              <a:rPr lang="en-GB" sz="1400" dirty="0" smtClean="0">
                <a:solidFill>
                  <a:schemeClr val="tx1"/>
                </a:solidFill>
              </a:rPr>
              <a:t>..			In front of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14582" y="3901136"/>
            <a:ext cx="5233029" cy="16077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u="sng" dirty="0" smtClean="0"/>
              <a:t>What’s there?</a:t>
            </a:r>
            <a:endParaRPr lang="en-US" sz="1400" dirty="0"/>
          </a:p>
          <a:p>
            <a:r>
              <a:rPr lang="en-US" sz="1400" dirty="0" smtClean="0"/>
              <a:t>Un </a:t>
            </a:r>
            <a:r>
              <a:rPr lang="en-US" sz="1400" dirty="0" err="1" smtClean="0"/>
              <a:t>homme</a:t>
            </a:r>
            <a:r>
              <a:rPr lang="en-US" sz="1400" dirty="0" smtClean="0"/>
              <a:t>/</a:t>
            </a:r>
            <a:r>
              <a:rPr lang="en-US" sz="1400" dirty="0" err="1" smtClean="0"/>
              <a:t>une</a:t>
            </a:r>
            <a:r>
              <a:rPr lang="en-US" sz="1400" dirty="0" smtClean="0"/>
              <a:t> femme		a man/woman</a:t>
            </a:r>
          </a:p>
          <a:p>
            <a:r>
              <a:rPr lang="en-US" sz="1400" dirty="0" smtClean="0"/>
              <a:t>Des </a:t>
            </a:r>
            <a:r>
              <a:rPr lang="en-US" sz="1400" dirty="0" err="1" smtClean="0"/>
              <a:t>personnes</a:t>
            </a:r>
            <a:r>
              <a:rPr lang="en-US" sz="1400" dirty="0" smtClean="0"/>
              <a:t>		some people</a:t>
            </a:r>
          </a:p>
          <a:p>
            <a:r>
              <a:rPr lang="en-US" sz="1400" dirty="0" smtClean="0"/>
              <a:t>Beaucoup de </a:t>
            </a:r>
            <a:r>
              <a:rPr lang="en-US" sz="1400" dirty="0" err="1" smtClean="0"/>
              <a:t>personnes</a:t>
            </a:r>
            <a:r>
              <a:rPr lang="en-US" sz="1400" dirty="0" smtClean="0"/>
              <a:t>		lots of people</a:t>
            </a:r>
          </a:p>
          <a:p>
            <a:r>
              <a:rPr lang="en-US" sz="1400" dirty="0" smtClean="0"/>
              <a:t>Des </a:t>
            </a:r>
            <a:r>
              <a:rPr lang="en-US" sz="1400" dirty="0" err="1" smtClean="0"/>
              <a:t>édifices</a:t>
            </a:r>
            <a:r>
              <a:rPr lang="en-US" sz="1400" dirty="0" smtClean="0"/>
              <a:t>	</a:t>
            </a:r>
            <a:r>
              <a:rPr lang="en-US" sz="1400" dirty="0"/>
              <a:t>	</a:t>
            </a:r>
            <a:r>
              <a:rPr lang="en-US" sz="1400" dirty="0" smtClean="0"/>
              <a:t>	some buildings</a:t>
            </a:r>
          </a:p>
          <a:p>
            <a:r>
              <a:rPr lang="en-US" sz="1400" dirty="0" smtClean="0"/>
              <a:t>Des </a:t>
            </a:r>
            <a:r>
              <a:rPr lang="en-US" sz="1400" dirty="0" err="1" smtClean="0"/>
              <a:t>arbres</a:t>
            </a:r>
            <a:r>
              <a:rPr lang="en-US" sz="1400" dirty="0" smtClean="0"/>
              <a:t>			some trees</a:t>
            </a:r>
          </a:p>
          <a:p>
            <a:r>
              <a:rPr lang="en-US" sz="1400" dirty="0" err="1" smtClean="0"/>
              <a:t>Une</a:t>
            </a:r>
            <a:r>
              <a:rPr lang="en-US" sz="1400" dirty="0" smtClean="0"/>
              <a:t> scène de…		</a:t>
            </a:r>
            <a:r>
              <a:rPr lang="en-US" sz="1400" dirty="0"/>
              <a:t>a</a:t>
            </a:r>
            <a:r>
              <a:rPr lang="en-US" sz="1400" dirty="0" smtClean="0"/>
              <a:t> scene of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86870" y="3865463"/>
            <a:ext cx="4357130" cy="1600438"/>
          </a:xfrm>
          <a:prstGeom prst="rect">
            <a:avLst/>
          </a:prstGeom>
          <a:solidFill>
            <a:srgbClr val="A7FCA2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u="sng" dirty="0" smtClean="0"/>
              <a:t>Describing people</a:t>
            </a:r>
          </a:p>
          <a:p>
            <a:r>
              <a:rPr lang="en-US" sz="1400" dirty="0" smtClean="0"/>
              <a:t>Il/</a:t>
            </a:r>
            <a:r>
              <a:rPr lang="en-US" sz="1400" dirty="0" err="1" smtClean="0"/>
              <a:t>elle</a:t>
            </a:r>
            <a:r>
              <a:rPr lang="en-US" sz="1400" dirty="0" smtClean="0"/>
              <a:t> a </a:t>
            </a:r>
            <a:r>
              <a:rPr lang="en-US" sz="1400" dirty="0" err="1" smtClean="0"/>
              <a:t>l’air</a:t>
            </a:r>
            <a:r>
              <a:rPr lang="en-US" sz="1400" dirty="0" smtClean="0"/>
              <a:t> …		he/she seems…</a:t>
            </a:r>
          </a:p>
          <a:p>
            <a:r>
              <a:rPr lang="en-US" sz="1400" dirty="0" err="1" smtClean="0"/>
              <a:t>Ils</a:t>
            </a:r>
            <a:r>
              <a:rPr lang="en-US" sz="1400" dirty="0" smtClean="0"/>
              <a:t>/</a:t>
            </a:r>
            <a:r>
              <a:rPr lang="en-US" sz="1400" dirty="0" err="1" smtClean="0"/>
              <a:t>elles</a:t>
            </a:r>
            <a:r>
              <a:rPr lang="en-US" sz="1400" dirty="0" smtClean="0"/>
              <a:t> </a:t>
            </a:r>
            <a:r>
              <a:rPr lang="en-US" sz="1400" dirty="0" err="1" smtClean="0"/>
              <a:t>ont</a:t>
            </a:r>
            <a:r>
              <a:rPr lang="en-US" sz="1400" dirty="0" smtClean="0"/>
              <a:t> </a:t>
            </a:r>
            <a:r>
              <a:rPr lang="en-US" sz="1400" dirty="0" err="1" smtClean="0"/>
              <a:t>l’air</a:t>
            </a:r>
            <a:r>
              <a:rPr lang="en-US" sz="1400" dirty="0" smtClean="0"/>
              <a:t>…		they seem..</a:t>
            </a:r>
          </a:p>
          <a:p>
            <a:r>
              <a:rPr lang="en-US" sz="1400" dirty="0" smtClean="0"/>
              <a:t>Content(e)(s)		happy</a:t>
            </a:r>
          </a:p>
          <a:p>
            <a:r>
              <a:rPr lang="en-US" sz="1400" dirty="0" err="1" smtClean="0"/>
              <a:t>Triste</a:t>
            </a:r>
            <a:r>
              <a:rPr lang="en-US" sz="1400" dirty="0" smtClean="0"/>
              <a:t>(s)			sad</a:t>
            </a:r>
          </a:p>
          <a:p>
            <a:r>
              <a:rPr lang="en-US" sz="1400" dirty="0" err="1" smtClean="0"/>
              <a:t>Fatigué</a:t>
            </a:r>
            <a:r>
              <a:rPr lang="en-US" sz="1400" dirty="0" smtClean="0"/>
              <a:t>(e)(s)			tired</a:t>
            </a:r>
          </a:p>
          <a:p>
            <a:r>
              <a:rPr lang="en-US" sz="1400" dirty="0" err="1" smtClean="0"/>
              <a:t>Énervé</a:t>
            </a:r>
            <a:r>
              <a:rPr lang="en-US" sz="1400" dirty="0" smtClean="0"/>
              <a:t>(e)(s)			angry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01933" y="5477969"/>
            <a:ext cx="6542065" cy="1384995"/>
          </a:xfrm>
          <a:prstGeom prst="rect">
            <a:avLst/>
          </a:prstGeom>
          <a:solidFill>
            <a:srgbClr val="FB9BAF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u="sng" dirty="0" smtClean="0"/>
              <a:t>What are they doing?</a:t>
            </a:r>
          </a:p>
          <a:p>
            <a:r>
              <a:rPr lang="en-US" sz="1400" dirty="0" smtClean="0"/>
              <a:t>Il/</a:t>
            </a:r>
            <a:r>
              <a:rPr lang="en-US" sz="1400" dirty="0" err="1" smtClean="0"/>
              <a:t>elle</a:t>
            </a:r>
            <a:r>
              <a:rPr lang="en-US" sz="1400" dirty="0" smtClean="0"/>
              <a:t> </a:t>
            </a:r>
            <a:r>
              <a:rPr lang="en-US" sz="1400" dirty="0" err="1" smtClean="0"/>
              <a:t>est</a:t>
            </a:r>
            <a:r>
              <a:rPr lang="en-US" sz="1400" dirty="0" smtClean="0"/>
              <a:t> en train de 		He/she is…</a:t>
            </a:r>
          </a:p>
          <a:p>
            <a:r>
              <a:rPr lang="en-US" sz="1400" dirty="0" err="1" smtClean="0"/>
              <a:t>Ils</a:t>
            </a:r>
            <a:r>
              <a:rPr lang="en-US" sz="1400" dirty="0" smtClean="0"/>
              <a:t>/</a:t>
            </a:r>
            <a:r>
              <a:rPr lang="en-US" sz="1400" dirty="0" err="1" smtClean="0"/>
              <a:t>elles</a:t>
            </a:r>
            <a:r>
              <a:rPr lang="en-US" sz="1400" dirty="0" smtClean="0"/>
              <a:t> </a:t>
            </a:r>
            <a:r>
              <a:rPr lang="en-US" sz="1400" dirty="0" err="1" smtClean="0"/>
              <a:t>sont</a:t>
            </a:r>
            <a:r>
              <a:rPr lang="en-US" sz="1400" dirty="0" smtClean="0"/>
              <a:t> en train de		They are…</a:t>
            </a:r>
          </a:p>
          <a:p>
            <a:endParaRPr lang="en-US" sz="1400" b="1" u="sng" dirty="0" smtClean="0"/>
          </a:p>
          <a:p>
            <a:r>
              <a:rPr lang="en-US" sz="1400" dirty="0" err="1" smtClean="0"/>
              <a:t>parler</a:t>
            </a:r>
            <a:r>
              <a:rPr lang="en-US" sz="1400" dirty="0" smtClean="0"/>
              <a:t> (talking), </a:t>
            </a:r>
            <a:r>
              <a:rPr lang="en-US" sz="1400" dirty="0" err="1" smtClean="0"/>
              <a:t>sourire</a:t>
            </a:r>
            <a:r>
              <a:rPr lang="en-US" sz="1400" dirty="0" smtClean="0"/>
              <a:t> (smiling), </a:t>
            </a:r>
            <a:r>
              <a:rPr lang="en-US" sz="1400" dirty="0" err="1" smtClean="0"/>
              <a:t>rire</a:t>
            </a:r>
            <a:r>
              <a:rPr lang="en-US" sz="1400" dirty="0" smtClean="0"/>
              <a:t> (laughing), se disputer (arguing),  marcher (walking), </a:t>
            </a:r>
            <a:r>
              <a:rPr lang="en-US" sz="1400" dirty="0" err="1" smtClean="0"/>
              <a:t>travailler</a:t>
            </a:r>
            <a:r>
              <a:rPr lang="en-US" sz="1400" dirty="0" smtClean="0"/>
              <a:t> (working), </a:t>
            </a:r>
            <a:r>
              <a:rPr lang="en-US" sz="1400" dirty="0" err="1" smtClean="0"/>
              <a:t>jouer</a:t>
            </a:r>
            <a:r>
              <a:rPr lang="en-US" sz="1400" dirty="0" smtClean="0"/>
              <a:t> (playing)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62" y="5471500"/>
            <a:ext cx="2213028" cy="13979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270" y="1768989"/>
            <a:ext cx="564399" cy="65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135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589682"/>
              </p:ext>
            </p:extLst>
          </p:nvPr>
        </p:nvGraphicFramePr>
        <p:xfrm>
          <a:off x="2425089" y="0"/>
          <a:ext cx="3138314" cy="699283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69157">
                  <a:extLst>
                    <a:ext uri="{9D8B030D-6E8A-4147-A177-3AD203B41FA5}">
                      <a16:colId xmlns:a16="http://schemas.microsoft.com/office/drawing/2014/main" val="998774745"/>
                    </a:ext>
                  </a:extLst>
                </a:gridCol>
                <a:gridCol w="1569157">
                  <a:extLst>
                    <a:ext uri="{9D8B030D-6E8A-4147-A177-3AD203B41FA5}">
                      <a16:colId xmlns:a16="http://schemas.microsoft.com/office/drawing/2014/main" val="440674022"/>
                    </a:ext>
                  </a:extLst>
                </a:gridCol>
              </a:tblGrid>
              <a:tr h="1236767">
                <a:tc gridSpan="2">
                  <a:txBody>
                    <a:bodyPr/>
                    <a:lstStyle/>
                    <a:p>
                      <a:r>
                        <a:rPr lang="en-GB" sz="1400" dirty="0" smtClean="0"/>
                        <a:t>French Knowledge </a:t>
                      </a:r>
                      <a:r>
                        <a:rPr lang="en-GB" sz="1400" dirty="0" smtClean="0"/>
                        <a:t>Organiser Year </a:t>
                      </a:r>
                      <a:r>
                        <a:rPr lang="en-GB" sz="1400" baseline="0" dirty="0" smtClean="0"/>
                        <a:t> 9 Summer 1</a:t>
                      </a:r>
                    </a:p>
                    <a:p>
                      <a:r>
                        <a:rPr lang="en-GB" sz="1400" baseline="0" dirty="0" smtClean="0"/>
                        <a:t>Topic: Discussing clothing and role play practice</a:t>
                      </a:r>
                      <a:endParaRPr lang="en-GB" sz="1400" dirty="0" smtClean="0"/>
                    </a:p>
                    <a:p>
                      <a:endParaRPr lang="en-GB" sz="1400" dirty="0" smtClean="0"/>
                    </a:p>
                    <a:p>
                      <a:r>
                        <a:rPr lang="en-GB" sz="1400" dirty="0" smtClean="0"/>
                        <a:t>Key vocabulary: Clothing</a:t>
                      </a:r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365322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chemise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blouse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3211761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cravat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 tie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4155030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jupe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</a:t>
                      </a:r>
                      <a:r>
                        <a:rPr lang="en-GB" sz="1400" b="0" baseline="0" dirty="0" smtClean="0"/>
                        <a:t> skirt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918221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</a:t>
                      </a:r>
                      <a:r>
                        <a:rPr lang="en-GB" sz="1400" dirty="0" err="1" smtClean="0"/>
                        <a:t>chassures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Shoes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8912411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</a:t>
                      </a:r>
                      <a:r>
                        <a:rPr lang="en-GB" sz="1400" dirty="0" err="1" smtClean="0"/>
                        <a:t>chaussettes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Socks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7124646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veste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Jacket/blazer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502530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sweat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Sweater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3041624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tee-shirt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T shirt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7249086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baskets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Trainers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9203946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</a:t>
                      </a:r>
                      <a:r>
                        <a:rPr lang="en-GB" sz="1400" dirty="0" err="1" smtClean="0"/>
                        <a:t>pantalon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Trousers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734709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chapeau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 hat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948847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robe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 dress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1923484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tongs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Flip</a:t>
                      </a:r>
                      <a:r>
                        <a:rPr lang="en-GB" sz="1400" b="0" baseline="0" dirty="0" smtClean="0"/>
                        <a:t> flops</a:t>
                      </a:r>
                      <a:endParaRPr lang="en-GB" sz="1400" b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1732330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des </a:t>
                      </a:r>
                      <a:r>
                        <a:rPr lang="en-GB" sz="1400" dirty="0" err="1" smtClean="0"/>
                        <a:t>gants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gloves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3194628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une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ceinture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 belt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5484737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costume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 suit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710087"/>
                  </a:ext>
                </a:extLst>
              </a:tr>
              <a:tr h="33066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un </a:t>
                      </a:r>
                      <a:r>
                        <a:rPr lang="en-GB" sz="1400" dirty="0" err="1" smtClean="0"/>
                        <a:t>manteau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 coat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9393887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0721975"/>
              </p:ext>
            </p:extLst>
          </p:nvPr>
        </p:nvGraphicFramePr>
        <p:xfrm>
          <a:off x="0" y="0"/>
          <a:ext cx="2425089" cy="6857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4748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1490341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432459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adjectives</a:t>
                      </a:r>
                      <a:endParaRPr lang="en-GB" sz="18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9810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clair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light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523973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foncé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dark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523973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en</a:t>
                      </a:r>
                      <a:r>
                        <a:rPr lang="en-GB" sz="1200" dirty="0" smtClean="0"/>
                        <a:t> laine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woollen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523973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en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cuir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leather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523973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rayé</a:t>
                      </a:r>
                      <a:r>
                        <a:rPr lang="en-GB" sz="1200" dirty="0" smtClean="0"/>
                        <a:t>(e) (s)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striped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11700"/>
                  </a:ext>
                </a:extLst>
              </a:tr>
              <a:tr h="52397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blanc (he) (s)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white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080117"/>
                  </a:ext>
                </a:extLst>
              </a:tr>
              <a:tr h="523973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gris</a:t>
                      </a:r>
                      <a:r>
                        <a:rPr lang="en-GB" sz="1200" dirty="0" smtClean="0"/>
                        <a:t>(e) (s)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grey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1148910"/>
                  </a:ext>
                </a:extLst>
              </a:tr>
              <a:tr h="389659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jaune</a:t>
                      </a:r>
                      <a:r>
                        <a:rPr lang="en-GB" sz="1200" dirty="0" smtClean="0"/>
                        <a:t> (s)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yellow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6644421"/>
                  </a:ext>
                </a:extLst>
              </a:tr>
              <a:tr h="38696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marron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brown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6822006"/>
                  </a:ext>
                </a:extLst>
              </a:tr>
              <a:tr h="39771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mauve (s)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purple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1550477"/>
                  </a:ext>
                </a:extLst>
              </a:tr>
              <a:tr h="419207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vert</a:t>
                      </a:r>
                      <a:r>
                        <a:rPr lang="en-GB" sz="1200" dirty="0" smtClean="0"/>
                        <a:t>(e) (s)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green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100282"/>
                  </a:ext>
                </a:extLst>
              </a:tr>
              <a:tr h="45145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noir</a:t>
                      </a:r>
                      <a:r>
                        <a:rPr lang="en-GB" sz="1200" baseline="0" dirty="0" smtClean="0"/>
                        <a:t> (e) (s)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black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1221130"/>
                  </a:ext>
                </a:extLst>
              </a:tr>
              <a:tr h="83861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rouge</a:t>
                      </a:r>
                      <a:r>
                        <a:rPr lang="en-GB" sz="1200" baseline="0" dirty="0" smtClean="0"/>
                        <a:t> (s)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red</a:t>
                      </a:r>
                      <a:endParaRPr lang="en-GB" sz="12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5988960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419" y="1443711"/>
            <a:ext cx="850984" cy="9853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63402" y="-1"/>
            <a:ext cx="3580597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Useful role play vocabulary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5563401" y="369331"/>
            <a:ext cx="3580598" cy="310854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Je </a:t>
            </a:r>
            <a:r>
              <a:rPr lang="en-GB" sz="1400" b="1" dirty="0" err="1" smtClean="0"/>
              <a:t>voudrais</a:t>
            </a:r>
            <a:r>
              <a:rPr lang="en-GB" sz="1400" b="1" dirty="0" smtClean="0"/>
              <a:t>…. </a:t>
            </a:r>
            <a:r>
              <a:rPr lang="en-GB" sz="1400" dirty="0" smtClean="0"/>
              <a:t>= I would like….</a:t>
            </a:r>
          </a:p>
          <a:p>
            <a:r>
              <a:rPr lang="en-GB" sz="1400" b="1" dirty="0" err="1" smtClean="0"/>
              <a:t>J’aime</a:t>
            </a:r>
            <a:r>
              <a:rPr lang="en-GB" sz="1400" b="1" dirty="0" smtClean="0"/>
              <a:t>….= </a:t>
            </a:r>
            <a:r>
              <a:rPr lang="en-GB" sz="1400" dirty="0" smtClean="0"/>
              <a:t>I like….</a:t>
            </a:r>
          </a:p>
          <a:p>
            <a:r>
              <a:rPr lang="en-GB" sz="1400" b="1" dirty="0" smtClean="0"/>
              <a:t>Je </a:t>
            </a:r>
            <a:r>
              <a:rPr lang="en-GB" sz="1400" b="1" dirty="0" err="1" smtClean="0"/>
              <a:t>n’aime</a:t>
            </a:r>
            <a:r>
              <a:rPr lang="en-GB" sz="1400" b="1" dirty="0" smtClean="0"/>
              <a:t> pas…= </a:t>
            </a:r>
            <a:r>
              <a:rPr lang="en-GB" sz="1400" dirty="0" smtClean="0"/>
              <a:t>I don’t like</a:t>
            </a:r>
          </a:p>
          <a:p>
            <a:r>
              <a:rPr lang="en-GB" sz="1400" b="1" dirty="0" smtClean="0"/>
              <a:t>Je </a:t>
            </a:r>
            <a:r>
              <a:rPr lang="en-GB" sz="1400" b="1" dirty="0" err="1" smtClean="0"/>
              <a:t>pense</a:t>
            </a:r>
            <a:r>
              <a:rPr lang="en-GB" sz="1400" b="1" dirty="0" smtClean="0"/>
              <a:t> que…= </a:t>
            </a:r>
            <a:r>
              <a:rPr lang="en-GB" sz="1400" dirty="0" smtClean="0"/>
              <a:t>I think that….</a:t>
            </a:r>
          </a:p>
          <a:p>
            <a:r>
              <a:rPr lang="en-GB" sz="1400" b="1" dirty="0" smtClean="0"/>
              <a:t>As-</a:t>
            </a:r>
            <a:r>
              <a:rPr lang="en-GB" sz="1400" b="1" dirty="0" err="1" smtClean="0"/>
              <a:t>tu</a:t>
            </a:r>
            <a:r>
              <a:rPr lang="en-GB" sz="1400" b="1" dirty="0" smtClean="0"/>
              <a:t>……?= </a:t>
            </a:r>
            <a:r>
              <a:rPr lang="en-GB" sz="1400" dirty="0" smtClean="0"/>
              <a:t>Do you have….?</a:t>
            </a:r>
          </a:p>
          <a:p>
            <a:r>
              <a:rPr lang="en-GB" sz="1400" b="1" dirty="0" err="1" smtClean="0"/>
              <a:t>Avez-vous</a:t>
            </a:r>
            <a:r>
              <a:rPr lang="en-GB" sz="1400" b="1" dirty="0" smtClean="0"/>
              <a:t>…..?</a:t>
            </a:r>
            <a:r>
              <a:rPr lang="en-GB" sz="1400" dirty="0" smtClean="0"/>
              <a:t>=</a:t>
            </a:r>
            <a:r>
              <a:rPr lang="en-GB" sz="1400" b="1" dirty="0" smtClean="0"/>
              <a:t> </a:t>
            </a:r>
            <a:r>
              <a:rPr lang="en-GB" sz="1400" dirty="0" smtClean="0"/>
              <a:t>Do you have….? (polite)</a:t>
            </a:r>
          </a:p>
          <a:p>
            <a:r>
              <a:rPr lang="en-GB" sz="1400" b="1" dirty="0" smtClean="0"/>
              <a:t>Est-</a:t>
            </a:r>
            <a:r>
              <a:rPr lang="en-GB" sz="1400" b="1" dirty="0" err="1" smtClean="0"/>
              <a:t>ce</a:t>
            </a:r>
            <a:r>
              <a:rPr lang="en-GB" sz="1400" b="1" dirty="0" smtClean="0"/>
              <a:t> que (person + verb e.g. </a:t>
            </a:r>
            <a:r>
              <a:rPr lang="en-GB" sz="1400" b="1" dirty="0" err="1" smtClean="0"/>
              <a:t>vous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fumez</a:t>
            </a:r>
            <a:r>
              <a:rPr lang="en-GB" sz="1400" b="1" dirty="0" smtClean="0"/>
              <a:t>)…..?= </a:t>
            </a:r>
            <a:r>
              <a:rPr lang="en-GB" sz="1400" dirty="0" smtClean="0"/>
              <a:t>Is it that (e.g. you smoke)?</a:t>
            </a:r>
          </a:p>
          <a:p>
            <a:r>
              <a:rPr lang="en-GB" sz="1400" b="1" dirty="0" smtClean="0"/>
              <a:t>Il y a</a:t>
            </a:r>
            <a:r>
              <a:rPr lang="en-GB" sz="1400" dirty="0" smtClean="0"/>
              <a:t>= There is….</a:t>
            </a:r>
          </a:p>
          <a:p>
            <a:r>
              <a:rPr lang="en-GB" sz="1400" b="1" dirty="0" smtClean="0"/>
              <a:t>Il </a:t>
            </a:r>
            <a:r>
              <a:rPr lang="en-GB" sz="1400" b="1" dirty="0" err="1" smtClean="0"/>
              <a:t>n’y</a:t>
            </a:r>
            <a:r>
              <a:rPr lang="en-GB" sz="1400" b="1" dirty="0" smtClean="0"/>
              <a:t> a pas DE</a:t>
            </a:r>
            <a:r>
              <a:rPr lang="en-GB" sz="1400" dirty="0" smtClean="0"/>
              <a:t>= there is not….</a:t>
            </a:r>
          </a:p>
          <a:p>
            <a:r>
              <a:rPr lang="en-GB" sz="1400" b="1" dirty="0" smtClean="0"/>
              <a:t>Est-</a:t>
            </a:r>
            <a:r>
              <a:rPr lang="en-GB" sz="1400" b="1" dirty="0" err="1" smtClean="0"/>
              <a:t>ce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qu’il</a:t>
            </a:r>
            <a:r>
              <a:rPr lang="en-GB" sz="1400" b="1" dirty="0" smtClean="0"/>
              <a:t> y a…..?= </a:t>
            </a:r>
            <a:r>
              <a:rPr lang="en-GB" sz="1400" dirty="0" smtClean="0"/>
              <a:t>Is there….? Are there….?</a:t>
            </a:r>
          </a:p>
          <a:p>
            <a:r>
              <a:rPr lang="en-GB" sz="1400" b="1" dirty="0" err="1" smtClean="0"/>
              <a:t>Quel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est</a:t>
            </a:r>
            <a:r>
              <a:rPr lang="en-GB" sz="1400" b="1" dirty="0" smtClean="0"/>
              <a:t> ton/ta/ </a:t>
            </a:r>
            <a:r>
              <a:rPr lang="en-GB" sz="1400" b="1" dirty="0" err="1" smtClean="0"/>
              <a:t>votre</a:t>
            </a:r>
            <a:r>
              <a:rPr lang="en-GB" sz="1400" b="1" dirty="0" smtClean="0"/>
              <a:t>……?</a:t>
            </a:r>
            <a:r>
              <a:rPr lang="en-GB" sz="1400" dirty="0" smtClean="0"/>
              <a:t> What is your….?</a:t>
            </a:r>
          </a:p>
          <a:p>
            <a:r>
              <a:rPr lang="en-GB" sz="1400" b="1" dirty="0" err="1" smtClean="0"/>
              <a:t>Quels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sont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tes</a:t>
            </a:r>
            <a:r>
              <a:rPr lang="en-GB" sz="1400" b="1" dirty="0" smtClean="0"/>
              <a:t>/</a:t>
            </a:r>
            <a:r>
              <a:rPr lang="en-GB" sz="1400" b="1" dirty="0" err="1" smtClean="0"/>
              <a:t>vos</a:t>
            </a:r>
            <a:r>
              <a:rPr lang="en-GB" sz="1400" b="1" dirty="0" smtClean="0"/>
              <a:t>…..? </a:t>
            </a:r>
            <a:r>
              <a:rPr lang="en-GB" sz="1400" dirty="0" smtClean="0"/>
              <a:t>What are your…..?</a:t>
            </a:r>
          </a:p>
          <a:p>
            <a:r>
              <a:rPr lang="en-GB" sz="1400" b="1" dirty="0" smtClean="0"/>
              <a:t>Est-</a:t>
            </a:r>
            <a:r>
              <a:rPr lang="en-GB" sz="1400" b="1" dirty="0" err="1" smtClean="0"/>
              <a:t>ce</a:t>
            </a:r>
            <a:r>
              <a:rPr lang="en-GB" sz="1400" b="1" dirty="0" smtClean="0"/>
              <a:t> que je </a:t>
            </a:r>
            <a:r>
              <a:rPr lang="en-GB" sz="1400" b="1" dirty="0" err="1" smtClean="0"/>
              <a:t>peux</a:t>
            </a:r>
            <a:r>
              <a:rPr lang="en-GB" sz="1400" b="1" dirty="0" smtClean="0"/>
              <a:t>….? </a:t>
            </a:r>
            <a:r>
              <a:rPr lang="en-GB" sz="1400" dirty="0" smtClean="0"/>
              <a:t>Can I……?</a:t>
            </a:r>
            <a:endParaRPr lang="en-GB" sz="1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178" y="3352303"/>
            <a:ext cx="971142" cy="9083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23429">
            <a:off x="1445515" y="3121100"/>
            <a:ext cx="937232" cy="6157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821319" y="3477874"/>
            <a:ext cx="3322679" cy="369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Key question words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5662511" y="3806479"/>
            <a:ext cx="3481487" cy="2954655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comment</a:t>
            </a:r>
            <a:r>
              <a:rPr lang="en-GB" sz="1400" dirty="0"/>
              <a:t> (</a:t>
            </a:r>
            <a:r>
              <a:rPr lang="en-GB" sz="1400" i="1" dirty="0"/>
              <a:t>how</a:t>
            </a:r>
            <a:r>
              <a:rPr lang="en-GB" sz="1400" dirty="0" smtClean="0"/>
              <a:t>)</a:t>
            </a:r>
          </a:p>
          <a:p>
            <a:r>
              <a:rPr lang="en-GB" sz="1400" b="1" dirty="0" smtClean="0"/>
              <a:t>qui</a:t>
            </a:r>
            <a:r>
              <a:rPr lang="en-GB" sz="1400" dirty="0" smtClean="0"/>
              <a:t> (who)</a:t>
            </a:r>
            <a:endParaRPr lang="en-GB" sz="1400" dirty="0"/>
          </a:p>
          <a:p>
            <a:r>
              <a:rPr lang="en-GB" sz="1400" b="1" dirty="0" err="1"/>
              <a:t>combien</a:t>
            </a:r>
            <a:r>
              <a:rPr lang="en-GB" sz="1400" b="1" dirty="0"/>
              <a:t> (de) </a:t>
            </a:r>
            <a:r>
              <a:rPr lang="en-GB" sz="1400" dirty="0"/>
              <a:t>(</a:t>
            </a:r>
            <a:r>
              <a:rPr lang="en-GB" sz="1400" i="1" dirty="0"/>
              <a:t>how many/how much</a:t>
            </a:r>
            <a:r>
              <a:rPr lang="en-GB" sz="1400" dirty="0"/>
              <a:t>)</a:t>
            </a:r>
          </a:p>
          <a:p>
            <a:r>
              <a:rPr lang="en-GB" sz="1400" b="1" dirty="0" err="1"/>
              <a:t>où</a:t>
            </a:r>
            <a:r>
              <a:rPr lang="en-GB" sz="1400" dirty="0"/>
              <a:t> (</a:t>
            </a:r>
            <a:r>
              <a:rPr lang="en-GB" sz="1400" i="1" dirty="0"/>
              <a:t>where</a:t>
            </a:r>
            <a:r>
              <a:rPr lang="en-GB" sz="1400" dirty="0"/>
              <a:t>)</a:t>
            </a:r>
          </a:p>
          <a:p>
            <a:r>
              <a:rPr lang="en-GB" sz="1400" b="1" dirty="0" err="1" smtClean="0"/>
              <a:t>pourquoi</a:t>
            </a:r>
            <a:r>
              <a:rPr lang="en-GB" sz="1400" dirty="0"/>
              <a:t> (</a:t>
            </a:r>
            <a:r>
              <a:rPr lang="en-GB" sz="1400" i="1" dirty="0" smtClean="0"/>
              <a:t>why</a:t>
            </a:r>
            <a:r>
              <a:rPr lang="en-GB" sz="1400" dirty="0" smtClean="0"/>
              <a:t>)</a:t>
            </a:r>
            <a:endParaRPr lang="en-GB" sz="1400" dirty="0"/>
          </a:p>
          <a:p>
            <a:r>
              <a:rPr lang="en-GB" sz="1400" b="1" dirty="0"/>
              <a:t>quoi</a:t>
            </a:r>
            <a:r>
              <a:rPr lang="en-GB" sz="1400" dirty="0"/>
              <a:t> (</a:t>
            </a:r>
            <a:r>
              <a:rPr lang="en-GB" sz="1400" i="1" dirty="0"/>
              <a:t>what</a:t>
            </a:r>
            <a:r>
              <a:rPr lang="en-GB" sz="1400" dirty="0"/>
              <a:t>)</a:t>
            </a:r>
          </a:p>
          <a:p>
            <a:r>
              <a:rPr lang="en-GB" sz="1400" b="1" dirty="0" smtClean="0"/>
              <a:t>que/</a:t>
            </a:r>
            <a:r>
              <a:rPr lang="en-GB" sz="1400" b="1" dirty="0" err="1" smtClean="0"/>
              <a:t>qu’est-ce</a:t>
            </a:r>
            <a:r>
              <a:rPr lang="en-GB" sz="1400" b="1" dirty="0" smtClean="0"/>
              <a:t> </a:t>
            </a:r>
            <a:r>
              <a:rPr lang="en-GB" sz="1400" b="1" dirty="0"/>
              <a:t>que</a:t>
            </a:r>
            <a:r>
              <a:rPr lang="en-GB" sz="1400" dirty="0"/>
              <a:t> (</a:t>
            </a:r>
            <a:r>
              <a:rPr lang="en-GB" sz="1400" i="1" dirty="0" smtClean="0"/>
              <a:t>what/what is it that</a:t>
            </a:r>
            <a:r>
              <a:rPr lang="en-GB" sz="1400" dirty="0" smtClean="0"/>
              <a:t>)</a:t>
            </a:r>
            <a:endParaRPr lang="en-GB" sz="1400" dirty="0"/>
          </a:p>
          <a:p>
            <a:r>
              <a:rPr lang="en-GB" sz="1400" b="1" dirty="0" err="1"/>
              <a:t>quel</a:t>
            </a:r>
            <a:r>
              <a:rPr lang="en-GB" sz="1400" dirty="0"/>
              <a:t> + noun (</a:t>
            </a:r>
            <a:r>
              <a:rPr lang="en-GB" sz="1400" i="1" dirty="0" smtClean="0"/>
              <a:t>what/which)</a:t>
            </a:r>
          </a:p>
          <a:p>
            <a:endParaRPr lang="en-GB" sz="1400" i="1" dirty="0"/>
          </a:p>
          <a:p>
            <a:endParaRPr lang="en-GB" sz="1400" i="1" dirty="0" smtClean="0"/>
          </a:p>
          <a:p>
            <a:endParaRPr lang="en-GB" sz="1400" i="1" dirty="0"/>
          </a:p>
          <a:p>
            <a:endParaRPr lang="en-GB" sz="1400" i="1" dirty="0" smtClean="0"/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8492" y="5485870"/>
            <a:ext cx="837899" cy="127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65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GB" dirty="0" smtClean="0"/>
              <a:t>Summer 2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Year 7</a:t>
            </a:r>
          </a:p>
          <a:p>
            <a:r>
              <a:rPr lang="en-GB" dirty="0" smtClean="0"/>
              <a:t>Year 8</a:t>
            </a:r>
          </a:p>
          <a:p>
            <a:r>
              <a:rPr lang="en-GB" dirty="0" smtClean="0"/>
              <a:t>Year 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80782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69434"/>
              </p:ext>
            </p:extLst>
          </p:nvPr>
        </p:nvGraphicFramePr>
        <p:xfrm>
          <a:off x="2" y="1"/>
          <a:ext cx="6464407" cy="3001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7325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1278551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  <a:gridCol w="2026341">
                  <a:extLst>
                    <a:ext uri="{9D8B030D-6E8A-4147-A177-3AD203B41FA5}">
                      <a16:colId xmlns:a16="http://schemas.microsoft.com/office/drawing/2014/main" val="327974424"/>
                    </a:ext>
                  </a:extLst>
                </a:gridCol>
                <a:gridCol w="2132190">
                  <a:extLst>
                    <a:ext uri="{9D8B030D-6E8A-4147-A177-3AD203B41FA5}">
                      <a16:colId xmlns:a16="http://schemas.microsoft.com/office/drawing/2014/main" val="1394976353"/>
                    </a:ext>
                  </a:extLst>
                </a:gridCol>
              </a:tblGrid>
              <a:tr h="233379">
                <a:tc gridSpan="2"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accent5"/>
                          </a:solidFill>
                        </a:rPr>
                        <a:t>Key</a:t>
                      </a:r>
                      <a:r>
                        <a:rPr lang="en-GB" sz="1800" baseline="0" dirty="0" smtClean="0">
                          <a:solidFill>
                            <a:schemeClr val="accent5"/>
                          </a:solidFill>
                        </a:rPr>
                        <a:t> vocabulary: Prepositions</a:t>
                      </a:r>
                      <a:endParaRPr lang="en-GB" sz="1800" dirty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French Knowledge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Organiser year 7 Summer term 2  </a:t>
                      </a:r>
                    </a:p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Topics: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 Describing your house</a:t>
                      </a:r>
                      <a:endParaRPr lang="en-GB" sz="1600" b="1" u="sng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en-GB" sz="2000" b="1" u="sng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372139">
                <a:tc>
                  <a:txBody>
                    <a:bodyPr/>
                    <a:lstStyle/>
                    <a:p>
                      <a:r>
                        <a:rPr lang="en-GB" sz="1200" dirty="0" err="1" smtClean="0">
                          <a:latin typeface="+mn-lt"/>
                        </a:rPr>
                        <a:t>dans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7160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in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C’est</a:t>
                      </a:r>
                      <a:r>
                        <a:rPr lang="en-GB" sz="1200" dirty="0" smtClean="0"/>
                        <a:t>….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it is….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393946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devant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in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front of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modern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modern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9394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derrière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behind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tranquille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peaceful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38438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sous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under(</a:t>
                      </a:r>
                      <a:r>
                        <a:rPr lang="en-GB" sz="1200" dirty="0" err="1" smtClean="0">
                          <a:solidFill>
                            <a:schemeClr val="tx1"/>
                          </a:solidFill>
                        </a:rPr>
                        <a:t>neath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grand/petit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big/small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2947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sur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on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confortable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comfortable</a:t>
                      </a:r>
                      <a:endParaRPr lang="en-GB" sz="12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390702"/>
              </p:ext>
            </p:extLst>
          </p:nvPr>
        </p:nvGraphicFramePr>
        <p:xfrm>
          <a:off x="6464410" y="1"/>
          <a:ext cx="2679589" cy="70152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84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516749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914015">
                <a:tc gridSpan="2"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accent5"/>
                          </a:solidFill>
                        </a:rPr>
                        <a:t>Key</a:t>
                      </a:r>
                      <a:r>
                        <a:rPr lang="en-GB" sz="1800" baseline="0" dirty="0" smtClean="0">
                          <a:solidFill>
                            <a:schemeClr val="accent5"/>
                          </a:solidFill>
                        </a:rPr>
                        <a:t> vocabulary: Rooms in the house</a:t>
                      </a:r>
                      <a:endParaRPr lang="en-GB" sz="1800" dirty="0" smtClean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426835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Il y a…..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There is/are…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840982"/>
                  </a:ext>
                </a:extLst>
              </a:tr>
              <a:tr h="33292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 salon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the living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room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06054"/>
                  </a:ext>
                </a:extLst>
              </a:tr>
              <a:tr h="368917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le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jardin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the garden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813935"/>
                  </a:ext>
                </a:extLst>
              </a:tr>
              <a:tr h="34390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la cuisine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the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kitchen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1900"/>
                  </a:ext>
                </a:extLst>
              </a:tr>
              <a:tr h="446466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la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salle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à manger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the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dining room</a:t>
                      </a:r>
                      <a:endParaRPr lang="en-GB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250476"/>
                  </a:ext>
                </a:extLst>
              </a:tr>
              <a:tr h="55831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la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salle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de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bains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the bathroom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584869"/>
                  </a:ext>
                </a:extLst>
              </a:tr>
              <a:tr h="584528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ma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chambre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my bedroom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63356"/>
                  </a:ext>
                </a:extLst>
              </a:tr>
              <a:tr h="660432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la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chambre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de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mes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parents/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 ma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</a:rPr>
                        <a:t>soeur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</a:rPr>
                        <a:t>/ mon frère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the bedroom of my parents/sister/ brother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283625"/>
                  </a:ext>
                </a:extLst>
              </a:tr>
              <a:tr h="716015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Il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n’y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 a pas de (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</a:rPr>
                        <a:t>jardin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</a:rPr>
                        <a:t>There is not a (garden)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754201"/>
                  </a:ext>
                </a:extLst>
              </a:tr>
              <a:tr h="690175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887459"/>
                  </a:ext>
                </a:extLst>
              </a:tr>
              <a:tr h="79943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46377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428181"/>
              </p:ext>
            </p:extLst>
          </p:nvPr>
        </p:nvGraphicFramePr>
        <p:xfrm>
          <a:off x="1" y="2818778"/>
          <a:ext cx="6464409" cy="40231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4803">
                  <a:extLst>
                    <a:ext uri="{9D8B030D-6E8A-4147-A177-3AD203B41FA5}">
                      <a16:colId xmlns:a16="http://schemas.microsoft.com/office/drawing/2014/main" val="2200677965"/>
                    </a:ext>
                  </a:extLst>
                </a:gridCol>
                <a:gridCol w="2154803">
                  <a:extLst>
                    <a:ext uri="{9D8B030D-6E8A-4147-A177-3AD203B41FA5}">
                      <a16:colId xmlns:a16="http://schemas.microsoft.com/office/drawing/2014/main" val="861707192"/>
                    </a:ext>
                  </a:extLst>
                </a:gridCol>
                <a:gridCol w="2154803">
                  <a:extLst>
                    <a:ext uri="{9D8B030D-6E8A-4147-A177-3AD203B41FA5}">
                      <a16:colId xmlns:a16="http://schemas.microsoft.com/office/drawing/2014/main" val="288750407"/>
                    </a:ext>
                  </a:extLst>
                </a:gridCol>
              </a:tblGrid>
              <a:tr h="397417">
                <a:tc gridSpan="3">
                  <a:txBody>
                    <a:bodyPr/>
                    <a:lstStyle/>
                    <a:p>
                      <a:r>
                        <a:rPr lang="en-GB" dirty="0" smtClean="0"/>
                        <a:t>Key vocabulary: Furniture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2254063"/>
                  </a:ext>
                </a:extLst>
              </a:tr>
              <a:tr h="979933">
                <a:tc>
                  <a:txBody>
                    <a:bodyPr/>
                    <a:lstStyle/>
                    <a:p>
                      <a:r>
                        <a:rPr lang="en-GB" dirty="0" smtClean="0"/>
                        <a:t>le bureau=</a:t>
                      </a:r>
                      <a:r>
                        <a:rPr lang="en-GB" baseline="0" dirty="0" smtClean="0"/>
                        <a:t>  desk</a:t>
                      </a:r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le canapé= sofa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le lit= bed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3736928"/>
                  </a:ext>
                </a:extLst>
              </a:tr>
              <a:tr h="685953">
                <a:tc>
                  <a:txBody>
                    <a:bodyPr/>
                    <a:lstStyle/>
                    <a:p>
                      <a:r>
                        <a:rPr lang="en-GB" dirty="0" smtClean="0"/>
                        <a:t>le </a:t>
                      </a:r>
                      <a:r>
                        <a:rPr lang="en-GB" dirty="0" err="1" smtClean="0"/>
                        <a:t>frigo</a:t>
                      </a:r>
                      <a:r>
                        <a:rPr lang="en-GB" dirty="0" smtClean="0"/>
                        <a:t>=</a:t>
                      </a:r>
                      <a:r>
                        <a:rPr lang="en-GB" baseline="0" dirty="0" smtClean="0"/>
                        <a:t> fridge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l’armoire</a:t>
                      </a:r>
                      <a:r>
                        <a:rPr lang="en-GB" dirty="0" smtClean="0"/>
                        <a:t>=wardrobe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la chaise=chair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0651067"/>
                  </a:ext>
                </a:extLst>
              </a:tr>
              <a:tr h="979933">
                <a:tc>
                  <a:txBody>
                    <a:bodyPr/>
                    <a:lstStyle/>
                    <a:p>
                      <a:r>
                        <a:rPr lang="en-GB" dirty="0" smtClean="0"/>
                        <a:t>la</a:t>
                      </a:r>
                      <a:r>
                        <a:rPr lang="en-GB" baseline="0" dirty="0" smtClean="0"/>
                        <a:t> machine à laver= washing machine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le lavabo=</a:t>
                      </a:r>
                      <a:r>
                        <a:rPr lang="en-GB" baseline="0" dirty="0" smtClean="0"/>
                        <a:t> wash basin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la douche=shower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427935"/>
                  </a:ext>
                </a:extLst>
              </a:tr>
              <a:tr h="979933">
                <a:tc>
                  <a:txBody>
                    <a:bodyPr/>
                    <a:lstStyle/>
                    <a:p>
                      <a:r>
                        <a:rPr lang="en-GB" dirty="0" smtClean="0"/>
                        <a:t>la </a:t>
                      </a:r>
                      <a:r>
                        <a:rPr lang="en-GB" dirty="0" err="1" smtClean="0"/>
                        <a:t>fenêtre</a:t>
                      </a:r>
                      <a:r>
                        <a:rPr lang="en-GB" dirty="0" smtClean="0"/>
                        <a:t>=w</a:t>
                      </a:r>
                      <a:r>
                        <a:rPr lang="en-GB" baseline="0" dirty="0" smtClean="0"/>
                        <a:t>indow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la table= table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la </a:t>
                      </a:r>
                      <a:r>
                        <a:rPr lang="en-GB" dirty="0" err="1" smtClean="0"/>
                        <a:t>télé</a:t>
                      </a:r>
                      <a:r>
                        <a:rPr lang="en-GB" dirty="0" smtClean="0"/>
                        <a:t>-satellite=satellite</a:t>
                      </a:r>
                      <a:r>
                        <a:rPr lang="en-GB" baseline="0" dirty="0" smtClean="0"/>
                        <a:t> TV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673492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284284"/>
              </p:ext>
            </p:extLst>
          </p:nvPr>
        </p:nvGraphicFramePr>
        <p:xfrm>
          <a:off x="6464409" y="5476775"/>
          <a:ext cx="2679591" cy="1365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3197">
                  <a:extLst>
                    <a:ext uri="{9D8B030D-6E8A-4147-A177-3AD203B41FA5}">
                      <a16:colId xmlns:a16="http://schemas.microsoft.com/office/drawing/2014/main" val="697585639"/>
                    </a:ext>
                  </a:extLst>
                </a:gridCol>
                <a:gridCol w="804617">
                  <a:extLst>
                    <a:ext uri="{9D8B030D-6E8A-4147-A177-3AD203B41FA5}">
                      <a16:colId xmlns:a16="http://schemas.microsoft.com/office/drawing/2014/main" val="2349413164"/>
                    </a:ext>
                  </a:extLst>
                </a:gridCol>
                <a:gridCol w="981777">
                  <a:extLst>
                    <a:ext uri="{9D8B030D-6E8A-4147-A177-3AD203B41FA5}">
                      <a16:colId xmlns:a16="http://schemas.microsoft.com/office/drawing/2014/main" val="1238218158"/>
                    </a:ext>
                  </a:extLst>
                </a:gridCol>
              </a:tblGrid>
              <a:tr h="341293">
                <a:tc gridSpan="3">
                  <a:txBody>
                    <a:bodyPr/>
                    <a:lstStyle/>
                    <a:p>
                      <a:r>
                        <a:rPr lang="en-GB" sz="1200" dirty="0" smtClean="0"/>
                        <a:t>Remember!</a:t>
                      </a:r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8291415"/>
                  </a:ext>
                </a:extLst>
              </a:tr>
              <a:tr h="341293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8056364"/>
                  </a:ext>
                </a:extLst>
              </a:tr>
              <a:tr h="34129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Masculine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un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477642"/>
                  </a:ext>
                </a:extLst>
              </a:tr>
              <a:tr h="34129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Feminine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la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une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894960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530" y="443762"/>
            <a:ext cx="1401879" cy="10460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518" y="5220489"/>
            <a:ext cx="1006486" cy="75389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70"/>
          <a:stretch/>
        </p:blipFill>
        <p:spPr>
          <a:xfrm>
            <a:off x="5639544" y="2465578"/>
            <a:ext cx="824865" cy="5880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002" y="3429412"/>
            <a:ext cx="928508" cy="73032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8"/>
          <a:stretch/>
        </p:blipFill>
        <p:spPr>
          <a:xfrm>
            <a:off x="1535359" y="3543362"/>
            <a:ext cx="716017" cy="103826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1777" y="326698"/>
            <a:ext cx="672222" cy="640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93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425336"/>
              </p:ext>
            </p:extLst>
          </p:nvPr>
        </p:nvGraphicFramePr>
        <p:xfrm>
          <a:off x="2" y="1"/>
          <a:ext cx="6464407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5876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4158531">
                  <a:extLst>
                    <a:ext uri="{9D8B030D-6E8A-4147-A177-3AD203B41FA5}">
                      <a16:colId xmlns:a16="http://schemas.microsoft.com/office/drawing/2014/main" val="327974424"/>
                    </a:ext>
                  </a:extLst>
                </a:gridCol>
              </a:tblGrid>
              <a:tr h="233379"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accent5"/>
                          </a:solidFill>
                        </a:rPr>
                        <a:t>Key</a:t>
                      </a:r>
                      <a:r>
                        <a:rPr lang="en-GB" sz="1800" baseline="0" dirty="0" smtClean="0">
                          <a:solidFill>
                            <a:schemeClr val="accent5"/>
                          </a:solidFill>
                        </a:rPr>
                        <a:t> vocabulary: Where do you go on holiday</a:t>
                      </a:r>
                      <a:endParaRPr lang="en-GB" sz="1800" dirty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French Knowledge </a:t>
                      </a:r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Organiser year 8 Summer term 2  </a:t>
                      </a:r>
                    </a:p>
                    <a:p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Topics: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 Holidays</a:t>
                      </a:r>
                      <a:endParaRPr lang="en-GB" sz="1600" b="1" u="sng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en-GB" sz="2000" b="1" u="sng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233379">
                <a:tc>
                  <a:txBody>
                    <a:bodyPr/>
                    <a:lstStyle/>
                    <a:p>
                      <a:r>
                        <a:rPr lang="en-GB" sz="1800" b="0" u="none" dirty="0" smtClean="0">
                          <a:solidFill>
                            <a:schemeClr val="tx1"/>
                          </a:solidFill>
                        </a:rPr>
                        <a:t>Je </a:t>
                      </a:r>
                      <a:r>
                        <a:rPr lang="en-GB" sz="1800" b="0" u="none" dirty="0" err="1" smtClean="0">
                          <a:solidFill>
                            <a:schemeClr val="tx1"/>
                          </a:solidFill>
                        </a:rPr>
                        <a:t>vais</a:t>
                      </a:r>
                      <a:r>
                        <a:rPr lang="en-GB" sz="1800" b="0" u="none" dirty="0" smtClean="0">
                          <a:solidFill>
                            <a:schemeClr val="tx1"/>
                          </a:solidFill>
                        </a:rPr>
                        <a:t>…I go….</a:t>
                      </a:r>
                      <a:endParaRPr lang="en-GB" sz="18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u="none" dirty="0" smtClean="0">
                          <a:solidFill>
                            <a:schemeClr val="tx1"/>
                          </a:solidFill>
                        </a:rPr>
                        <a:t>à la </a:t>
                      </a:r>
                      <a:r>
                        <a:rPr lang="en-GB" sz="2000" b="0" u="none" dirty="0" err="1" smtClean="0">
                          <a:solidFill>
                            <a:schemeClr val="tx1"/>
                          </a:solidFill>
                        </a:rPr>
                        <a:t>campagne</a:t>
                      </a:r>
                      <a:r>
                        <a:rPr lang="en-GB" sz="2000" b="0" u="none" dirty="0" smtClean="0">
                          <a:solidFill>
                            <a:schemeClr val="tx1"/>
                          </a:solidFill>
                        </a:rPr>
                        <a:t>= to the countryside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2223832"/>
                  </a:ext>
                </a:extLst>
              </a:tr>
              <a:tr h="233379">
                <a:tc>
                  <a:txBody>
                    <a:bodyPr/>
                    <a:lstStyle/>
                    <a:p>
                      <a:r>
                        <a:rPr lang="en-GB" sz="1800" b="0" u="none" dirty="0" smtClean="0">
                          <a:solidFill>
                            <a:schemeClr val="tx1"/>
                          </a:solidFill>
                        </a:rPr>
                        <a:t>à la </a:t>
                      </a:r>
                      <a:r>
                        <a:rPr lang="en-GB" sz="1800" b="0" u="none" dirty="0" err="1" smtClean="0">
                          <a:solidFill>
                            <a:schemeClr val="tx1"/>
                          </a:solidFill>
                        </a:rPr>
                        <a:t>mer</a:t>
                      </a:r>
                      <a:r>
                        <a:rPr lang="en-GB" sz="1800" b="0" u="none" dirty="0" smtClean="0">
                          <a:solidFill>
                            <a:schemeClr val="tx1"/>
                          </a:solidFill>
                        </a:rPr>
                        <a:t>= by</a:t>
                      </a:r>
                      <a:r>
                        <a:rPr lang="en-GB" sz="1800" b="0" u="none" baseline="0" dirty="0" smtClean="0">
                          <a:solidFill>
                            <a:schemeClr val="tx1"/>
                          </a:solidFill>
                        </a:rPr>
                        <a:t> the sea</a:t>
                      </a:r>
                      <a:endParaRPr lang="en-GB" sz="18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u="none" dirty="0" smtClean="0">
                          <a:solidFill>
                            <a:schemeClr val="tx1"/>
                          </a:solidFill>
                        </a:rPr>
                        <a:t>au </a:t>
                      </a:r>
                      <a:r>
                        <a:rPr lang="en-GB" sz="2000" b="0" u="none" dirty="0" err="1" smtClean="0">
                          <a:solidFill>
                            <a:schemeClr val="tx1"/>
                          </a:solidFill>
                        </a:rPr>
                        <a:t>bord</a:t>
                      </a:r>
                      <a:r>
                        <a:rPr lang="en-GB" sz="2000" b="0" u="none" dirty="0" smtClean="0">
                          <a:solidFill>
                            <a:schemeClr val="tx1"/>
                          </a:solidFill>
                        </a:rPr>
                        <a:t> de la </a:t>
                      </a:r>
                      <a:r>
                        <a:rPr lang="en-GB" sz="2000" b="0" u="none" dirty="0" err="1" smtClean="0">
                          <a:solidFill>
                            <a:schemeClr val="tx1"/>
                          </a:solidFill>
                        </a:rPr>
                        <a:t>mer</a:t>
                      </a:r>
                      <a:r>
                        <a:rPr lang="en-GB" sz="2000" b="0" u="none" dirty="0" smtClean="0">
                          <a:solidFill>
                            <a:schemeClr val="tx1"/>
                          </a:solidFill>
                        </a:rPr>
                        <a:t>= to the seaside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2203695"/>
                  </a:ext>
                </a:extLst>
              </a:tr>
              <a:tr h="233379">
                <a:tc>
                  <a:txBody>
                    <a:bodyPr/>
                    <a:lstStyle/>
                    <a:p>
                      <a:r>
                        <a:rPr lang="en-GB" sz="1800" b="0" u="none" dirty="0" smtClean="0">
                          <a:solidFill>
                            <a:schemeClr val="tx1"/>
                          </a:solidFill>
                        </a:rPr>
                        <a:t>à la </a:t>
                      </a:r>
                      <a:r>
                        <a:rPr lang="en-GB" sz="1800" b="0" u="none" dirty="0" err="1" smtClean="0">
                          <a:solidFill>
                            <a:schemeClr val="tx1"/>
                          </a:solidFill>
                        </a:rPr>
                        <a:t>montagne</a:t>
                      </a:r>
                      <a:r>
                        <a:rPr lang="en-GB" sz="1800" b="0" u="none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r>
                        <a:rPr lang="en-GB" sz="1800" b="0" u="none" baseline="0" dirty="0" smtClean="0">
                          <a:solidFill>
                            <a:schemeClr val="tx1"/>
                          </a:solidFill>
                        </a:rPr>
                        <a:t> to the mountains</a:t>
                      </a:r>
                      <a:endParaRPr lang="en-GB" sz="18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u="none" dirty="0" smtClean="0">
                          <a:solidFill>
                            <a:schemeClr val="tx1"/>
                          </a:solidFill>
                        </a:rPr>
                        <a:t>chez</a:t>
                      </a:r>
                      <a:r>
                        <a:rPr lang="en-GB" sz="2000" b="0" u="none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2000" b="0" u="none" baseline="0" dirty="0" err="1" smtClean="0">
                          <a:solidFill>
                            <a:schemeClr val="tx1"/>
                          </a:solidFill>
                        </a:rPr>
                        <a:t>mes</a:t>
                      </a:r>
                      <a:r>
                        <a:rPr lang="en-GB" sz="2000" b="0" u="none" baseline="0" dirty="0" smtClean="0">
                          <a:solidFill>
                            <a:schemeClr val="tx1"/>
                          </a:solidFill>
                        </a:rPr>
                        <a:t> grands-parents= to my grandparents</a:t>
                      </a:r>
                      <a:endParaRPr lang="en-GB" sz="2000" b="0" u="none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7301864"/>
                  </a:ext>
                </a:extLst>
              </a:tr>
              <a:tr h="233379">
                <a:tc>
                  <a:txBody>
                    <a:bodyPr/>
                    <a:lstStyle/>
                    <a:p>
                      <a:r>
                        <a:rPr lang="en-GB" sz="1800" dirty="0" err="1" smtClean="0">
                          <a:solidFill>
                            <a:schemeClr val="tx1"/>
                          </a:solidFill>
                        </a:rPr>
                        <a:t>en</a:t>
                      </a:r>
                      <a:r>
                        <a:rPr lang="en-GB" sz="1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800" baseline="0" dirty="0" err="1" smtClean="0">
                          <a:solidFill>
                            <a:schemeClr val="tx1"/>
                          </a:solidFill>
                        </a:rPr>
                        <a:t>ville</a:t>
                      </a:r>
                      <a:r>
                        <a:rPr lang="en-GB" sz="1800" baseline="0" dirty="0" smtClean="0">
                          <a:solidFill>
                            <a:schemeClr val="tx1"/>
                          </a:solidFill>
                        </a:rPr>
                        <a:t>= in town</a:t>
                      </a:r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1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7997285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581681"/>
              </p:ext>
            </p:extLst>
          </p:nvPr>
        </p:nvGraphicFramePr>
        <p:xfrm>
          <a:off x="6464410" y="1"/>
          <a:ext cx="2679589" cy="6785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84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516749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974776">
                <a:tc gridSpan="2"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accent5"/>
                          </a:solidFill>
                        </a:rPr>
                        <a:t>Key</a:t>
                      </a:r>
                      <a:r>
                        <a:rPr lang="en-GB" sz="1800" baseline="0" dirty="0" smtClean="0">
                          <a:solidFill>
                            <a:schemeClr val="accent5"/>
                          </a:solidFill>
                        </a:rPr>
                        <a:t> vocabulary: Future holiday</a:t>
                      </a:r>
                      <a:endParaRPr lang="en-GB" sz="1800" dirty="0" smtClean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62658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Pendant les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vacances</a:t>
                      </a:r>
                      <a:r>
                        <a:rPr lang="en-GB" sz="1200" baseline="0" dirty="0" smtClean="0"/>
                        <a:t>…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During the holidays…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887459"/>
                  </a:ext>
                </a:extLst>
              </a:tr>
              <a:tr h="55431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 </a:t>
                      </a:r>
                      <a:r>
                        <a:rPr lang="en-GB" sz="1200" dirty="0" err="1" smtClean="0"/>
                        <a:t>vais</a:t>
                      </a:r>
                      <a:r>
                        <a:rPr lang="en-GB" sz="1200" dirty="0" smtClean="0"/>
                        <a:t>…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am going….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463771"/>
                  </a:ext>
                </a:extLst>
              </a:tr>
              <a:tr h="605642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aller</a:t>
                      </a:r>
                      <a:r>
                        <a:rPr lang="en-GB" sz="1200" dirty="0" smtClean="0"/>
                        <a:t> à la </a:t>
                      </a:r>
                      <a:r>
                        <a:rPr lang="en-GB" sz="1200" dirty="0" err="1" smtClean="0"/>
                        <a:t>pêche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 fishing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7576608"/>
                  </a:ext>
                </a:extLst>
              </a:tr>
              <a:tr h="48246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danser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dance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5883284"/>
                  </a:ext>
                </a:extLst>
              </a:tr>
              <a:tr h="60564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faire de </a:t>
                      </a:r>
                      <a:r>
                        <a:rPr lang="en-GB" sz="1200" dirty="0" err="1" smtClean="0"/>
                        <a:t>l’accrobranche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do treetop adventures (Go APE)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3136577"/>
                  </a:ext>
                </a:extLst>
              </a:tr>
              <a:tr h="45166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faire</a:t>
                      </a:r>
                      <a:r>
                        <a:rPr lang="en-GB" sz="1200" baseline="0" dirty="0" smtClean="0"/>
                        <a:t> de la voile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 sailing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4368524"/>
                  </a:ext>
                </a:extLst>
              </a:tr>
              <a:tr h="63643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faire</a:t>
                      </a:r>
                      <a:r>
                        <a:rPr lang="en-GB" sz="1200" baseline="0" dirty="0" smtClean="0"/>
                        <a:t> de la </a:t>
                      </a:r>
                      <a:r>
                        <a:rPr lang="en-GB" sz="1200" baseline="0" dirty="0" err="1" smtClean="0"/>
                        <a:t>planche</a:t>
                      </a:r>
                      <a:r>
                        <a:rPr lang="en-GB" sz="1200" baseline="0" dirty="0" smtClean="0"/>
                        <a:t> à voile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 windsurfing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4419444"/>
                  </a:ext>
                </a:extLst>
              </a:tr>
              <a:tr h="585112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nager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dans</a:t>
                      </a:r>
                      <a:r>
                        <a:rPr lang="en-GB" sz="1200" dirty="0" smtClean="0"/>
                        <a:t> la </a:t>
                      </a:r>
                      <a:r>
                        <a:rPr lang="en-GB" sz="1200" dirty="0" err="1" smtClean="0"/>
                        <a:t>mer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swim in the</a:t>
                      </a:r>
                      <a:r>
                        <a:rPr lang="en-GB" sz="1200" baseline="0" dirty="0" smtClean="0"/>
                        <a:t> sea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4525211"/>
                  </a:ext>
                </a:extLst>
              </a:tr>
              <a:tr h="410604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rester</a:t>
                      </a:r>
                      <a:r>
                        <a:rPr lang="en-GB" sz="1200" dirty="0" smtClean="0"/>
                        <a:t> au lit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stay</a:t>
                      </a:r>
                      <a:r>
                        <a:rPr lang="en-GB" sz="1200" baseline="0" dirty="0" smtClean="0"/>
                        <a:t> in bed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76537"/>
                  </a:ext>
                </a:extLst>
              </a:tr>
              <a:tr h="852573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retrouver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mes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err="1" smtClean="0"/>
                        <a:t>copains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meet up with friends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0593115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990514"/>
              </p:ext>
            </p:extLst>
          </p:nvPr>
        </p:nvGraphicFramePr>
        <p:xfrm>
          <a:off x="1" y="2818778"/>
          <a:ext cx="6464409" cy="39670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4803">
                  <a:extLst>
                    <a:ext uri="{9D8B030D-6E8A-4147-A177-3AD203B41FA5}">
                      <a16:colId xmlns:a16="http://schemas.microsoft.com/office/drawing/2014/main" val="2200677965"/>
                    </a:ext>
                  </a:extLst>
                </a:gridCol>
                <a:gridCol w="2154803">
                  <a:extLst>
                    <a:ext uri="{9D8B030D-6E8A-4147-A177-3AD203B41FA5}">
                      <a16:colId xmlns:a16="http://schemas.microsoft.com/office/drawing/2014/main" val="861707192"/>
                    </a:ext>
                  </a:extLst>
                </a:gridCol>
                <a:gridCol w="2154803">
                  <a:extLst>
                    <a:ext uri="{9D8B030D-6E8A-4147-A177-3AD203B41FA5}">
                      <a16:colId xmlns:a16="http://schemas.microsoft.com/office/drawing/2014/main" val="288750407"/>
                    </a:ext>
                  </a:extLst>
                </a:gridCol>
              </a:tblGrid>
              <a:tr h="481882">
                <a:tc gridSpan="3">
                  <a:txBody>
                    <a:bodyPr/>
                    <a:lstStyle/>
                    <a:p>
                      <a:r>
                        <a:rPr lang="en-GB" dirty="0" smtClean="0"/>
                        <a:t>Key vocabulary: Dream Holiday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2254063"/>
                  </a:ext>
                </a:extLst>
              </a:tr>
              <a:tr h="1188204">
                <a:tc>
                  <a:txBody>
                    <a:bodyPr/>
                    <a:lstStyle/>
                    <a:p>
                      <a:r>
                        <a:rPr lang="en-GB" dirty="0" smtClean="0"/>
                        <a:t>Je </a:t>
                      </a:r>
                      <a:r>
                        <a:rPr lang="en-GB" dirty="0" err="1" smtClean="0"/>
                        <a:t>voudrais</a:t>
                      </a:r>
                      <a:r>
                        <a:rPr lang="en-GB" dirty="0" smtClean="0"/>
                        <a:t>…= I would like to….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explorer des planets= to explore planets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faire </a:t>
                      </a:r>
                      <a:r>
                        <a:rPr lang="en-GB" dirty="0" err="1" smtClean="0"/>
                        <a:t>une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croisière</a:t>
                      </a:r>
                      <a:r>
                        <a:rPr lang="en-GB" dirty="0" smtClean="0"/>
                        <a:t>= go on a cruise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3736928"/>
                  </a:ext>
                </a:extLst>
              </a:tr>
              <a:tr h="1108743">
                <a:tc>
                  <a:txBody>
                    <a:bodyPr/>
                    <a:lstStyle/>
                    <a:p>
                      <a:r>
                        <a:rPr lang="en-GB" dirty="0" smtClean="0"/>
                        <a:t>faire un safari= go on a safari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faire du trekking= go trekking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 </a:t>
                      </a:r>
                      <a:r>
                        <a:rPr lang="en-GB" dirty="0" err="1" smtClean="0"/>
                        <a:t>détendre</a:t>
                      </a:r>
                      <a:r>
                        <a:rPr lang="en-GB" dirty="0" smtClean="0"/>
                        <a:t> sur </a:t>
                      </a:r>
                      <a:r>
                        <a:rPr lang="en-GB" dirty="0" err="1" smtClean="0"/>
                        <a:t>une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île</a:t>
                      </a:r>
                      <a:r>
                        <a:rPr lang="en-GB" dirty="0" smtClean="0"/>
                        <a:t>= relax</a:t>
                      </a:r>
                      <a:r>
                        <a:rPr lang="en-GB" baseline="0" dirty="0" smtClean="0"/>
                        <a:t> on an island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0651067"/>
                  </a:ext>
                </a:extLst>
              </a:tr>
              <a:tr h="1188204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être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dans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une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forêt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tropicale</a:t>
                      </a:r>
                      <a:r>
                        <a:rPr lang="en-GB" dirty="0" smtClean="0"/>
                        <a:t>= be in a tropical rainforest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427935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068" y="2482916"/>
            <a:ext cx="641303" cy="4943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197" y="2168943"/>
            <a:ext cx="1176975" cy="10936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854" y="5043639"/>
            <a:ext cx="662555" cy="8766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897" y="5554466"/>
            <a:ext cx="1588019" cy="9440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521" y="5341955"/>
            <a:ext cx="1156591" cy="1156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11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-9236" y="1"/>
          <a:ext cx="6473645" cy="31976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563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1278551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  <a:gridCol w="2026341">
                  <a:extLst>
                    <a:ext uri="{9D8B030D-6E8A-4147-A177-3AD203B41FA5}">
                      <a16:colId xmlns:a16="http://schemas.microsoft.com/office/drawing/2014/main" val="327974424"/>
                    </a:ext>
                  </a:extLst>
                </a:gridCol>
                <a:gridCol w="2132190">
                  <a:extLst>
                    <a:ext uri="{9D8B030D-6E8A-4147-A177-3AD203B41FA5}">
                      <a16:colId xmlns:a16="http://schemas.microsoft.com/office/drawing/2014/main" val="1394976353"/>
                    </a:ext>
                  </a:extLst>
                </a:gridCol>
              </a:tblGrid>
              <a:tr h="375384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8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vocabulary</a:t>
                      </a:r>
                      <a:endParaRPr lang="en-GB" sz="18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6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vocabulary</a:t>
                      </a:r>
                      <a:endParaRPr lang="en-GB" sz="1600" b="1" kern="12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554885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 le</a:t>
                      </a:r>
                      <a:r>
                        <a:rPr lang="en-GB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en-GB" sz="1200" b="0" i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c</a:t>
                      </a:r>
                      <a:r>
                        <a:rPr lang="en-GB" sz="1200" b="0" i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adeau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a present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la bûche de Noël 		</a:t>
                      </a:r>
                      <a:endParaRPr lang="en-GB" sz="1200" i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5255" marR="0" indent="-137160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5145" algn="l"/>
                        </a:tabLst>
                        <a:defRPr/>
                      </a:pPr>
                      <a:r>
                        <a:rPr lang="fr-FR" sz="120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Christmas log</a:t>
                      </a:r>
                      <a:endParaRPr lang="en-GB" sz="1200" i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i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440455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fr-F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fête 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Festival/</a:t>
                      </a: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celebration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la Chandeleur 				</a:t>
                      </a:r>
                      <a:endParaRPr lang="en-GB" sz="1200" i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5255" marR="0" indent="-137160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5145" algn="l"/>
                        </a:tabLst>
                        <a:defRPr/>
                      </a:pPr>
                      <a:r>
                        <a:rPr lang="fr-FR" sz="120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pancake </a:t>
                      </a:r>
                      <a:r>
                        <a:rPr lang="fr-FR" sz="1200" i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day</a:t>
                      </a:r>
                      <a:endParaRPr lang="en-GB" sz="1200" i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i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440455"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fr-F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fête des Rois 	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r>
                        <a:rPr lang="en-GB" sz="1200" b="0" i="0" dirty="0" err="1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Twelth</a:t>
                      </a: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Night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la crêpe 			</a:t>
                      </a:r>
                      <a:endParaRPr lang="en-GB" sz="1200" i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5255" marR="0" indent="-137160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5145" algn="l"/>
                        </a:tabLst>
                        <a:defRPr/>
                      </a:pPr>
                      <a:r>
                        <a:rPr lang="fr-FR" sz="120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pancake</a:t>
                      </a:r>
                      <a:endParaRPr lang="en-GB" sz="1200" i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i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545256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fr-F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fête du travail 	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May Day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la fête des Mères 	</a:t>
                      </a:r>
                      <a:endParaRPr lang="en-GB" sz="1200" i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6985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0700" algn="l"/>
                        </a:tabLst>
                        <a:defRPr/>
                      </a:pPr>
                      <a:r>
                        <a:rPr lang="fr-FR" sz="1200" i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Mother’s</a:t>
                      </a:r>
                      <a:r>
                        <a:rPr lang="fr-FR" sz="120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i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day</a:t>
                      </a:r>
                      <a:endParaRPr lang="en-GB" sz="1200" i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indent="6985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0700" algn="l"/>
                        </a:tabLst>
                      </a:pPr>
                      <a:endParaRPr lang="en-GB" sz="1200" i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75219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fr-FR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 feux d’artifice 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Fireworks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i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 le sapin</a:t>
                      </a:r>
                      <a:r>
                        <a:rPr lang="fr-FR" sz="120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			</a:t>
                      </a:r>
                      <a:endParaRPr lang="en-GB" sz="1200" i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5255" marR="0" indent="-137160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5145" algn="l"/>
                        </a:tabLst>
                        <a:defRPr/>
                      </a:pPr>
                      <a:r>
                        <a:rPr lang="fr-FR" sz="1200" i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 a Christmas </a:t>
                      </a:r>
                      <a:r>
                        <a:rPr lang="fr-FR" sz="1200" i="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tree</a:t>
                      </a:r>
                      <a:endParaRPr lang="en-GB" sz="1200" i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i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375219"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 </a:t>
                      </a:r>
                      <a:r>
                        <a:rPr lang="en-GB" sz="12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muguet</a:t>
                      </a:r>
                      <a:r>
                        <a:rPr lang="en-GB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6987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885315" algn="l"/>
                        </a:tabLst>
                      </a:pPr>
                      <a:r>
                        <a:rPr lang="en-GB" sz="1200" b="0" i="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Lily of the valley</a:t>
                      </a:r>
                      <a:endParaRPr lang="en-GB" sz="1200" b="0" i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le jour férié 			</a:t>
                      </a:r>
                      <a:endParaRPr lang="en-GB" sz="1200" i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5255" marR="0" indent="-137160" algn="l" defTabSz="914400" rtl="0" eaLnBrk="1" fontAlgn="ctr" latinLnBrk="0" hangingPunct="1">
                        <a:lnSpc>
                          <a:spcPts val="115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95145" algn="l"/>
                        </a:tabLst>
                        <a:defRPr/>
                      </a:pPr>
                      <a:r>
                        <a:rPr lang="fr-FR" sz="1200" i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public </a:t>
                      </a:r>
                      <a:r>
                        <a:rPr lang="fr-FR" sz="1200" i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holiday</a:t>
                      </a:r>
                      <a:endParaRPr lang="en-GB" sz="1200" i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marL="135255" indent="-137160" fontAlgn="ctr">
                        <a:lnSpc>
                          <a:spcPts val="1150"/>
                        </a:lnSpc>
                        <a:spcAft>
                          <a:spcPts val="0"/>
                        </a:spcAft>
                        <a:tabLst>
                          <a:tab pos="1795145" algn="l"/>
                        </a:tabLst>
                      </a:pPr>
                      <a:endParaRPr lang="en-GB" sz="1200" i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93649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464409" y="0"/>
          <a:ext cx="2679589" cy="6884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9890">
                  <a:extLst>
                    <a:ext uri="{9D8B030D-6E8A-4147-A177-3AD203B41FA5}">
                      <a16:colId xmlns:a16="http://schemas.microsoft.com/office/drawing/2014/main" val="4199751454"/>
                    </a:ext>
                  </a:extLst>
                </a:gridCol>
                <a:gridCol w="1409699">
                  <a:extLst>
                    <a:ext uri="{9D8B030D-6E8A-4147-A177-3AD203B41FA5}">
                      <a16:colId xmlns:a16="http://schemas.microsoft.com/office/drawing/2014/main" val="134358647"/>
                    </a:ext>
                  </a:extLst>
                </a:gridCol>
              </a:tblGrid>
              <a:tr h="365759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  <a:endParaRPr lang="en-GB" sz="1800" b="1" kern="12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10025"/>
                  </a:ext>
                </a:extLst>
              </a:tr>
              <a:tr h="56789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je/on fête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I/we celebrate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840982"/>
                  </a:ext>
                </a:extLst>
              </a:tr>
              <a:tr h="46358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je/on célèbre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I/we celebrate</a:t>
                      </a:r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9006054"/>
                  </a:ext>
                </a:extLst>
              </a:tr>
              <a:tr h="499426">
                <a:tc>
                  <a:txBody>
                    <a:bodyPr/>
                    <a:lstStyle/>
                    <a:p>
                      <a:r>
                        <a:rPr lang="en-GB" sz="1200" baseline="0" dirty="0" smtClean="0"/>
                        <a:t> je /on </a:t>
                      </a:r>
                      <a:r>
                        <a:rPr lang="en-GB" sz="1200" baseline="0" dirty="0" err="1" smtClean="0"/>
                        <a:t>donne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I /we give</a:t>
                      </a:r>
                    </a:p>
                    <a:p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813935"/>
                  </a:ext>
                </a:extLst>
              </a:tr>
              <a:tr h="42160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je reçois/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 on </a:t>
                      </a:r>
                      <a:r>
                        <a:rPr lang="en-GB" sz="1200" dirty="0" err="1" smtClean="0"/>
                        <a:t>reçoit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 /we receive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531900"/>
                  </a:ext>
                </a:extLst>
              </a:tr>
              <a:tr h="39272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je/on mange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 /we eat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250476"/>
                  </a:ext>
                </a:extLst>
              </a:tr>
              <a:tr h="52238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 je  bois/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 on </a:t>
                      </a:r>
                      <a:r>
                        <a:rPr lang="en-GB" sz="1200" dirty="0" err="1" smtClean="0"/>
                        <a:t>boit</a:t>
                      </a:r>
                      <a:endParaRPr lang="en-GB" sz="1200" dirty="0" smtClean="0"/>
                    </a:p>
                    <a:p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 /we drink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584869"/>
                  </a:ext>
                </a:extLst>
              </a:tr>
              <a:tr h="45429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 je </a:t>
                      </a:r>
                      <a:r>
                        <a:rPr lang="en-GB" sz="1200" dirty="0" err="1" smtClean="0"/>
                        <a:t>fais</a:t>
                      </a:r>
                      <a:r>
                        <a:rPr lang="en-GB" sz="1200" dirty="0" smtClean="0"/>
                        <a:t>/on fait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I/we do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63356"/>
                  </a:ext>
                </a:extLst>
              </a:tr>
              <a:tr h="577516">
                <a:tc>
                  <a:txBody>
                    <a:bodyPr/>
                    <a:lstStyle/>
                    <a:p>
                      <a:r>
                        <a:rPr lang="en-GB" dirty="0" smtClean="0"/>
                        <a:t> </a:t>
                      </a:r>
                      <a:r>
                        <a:rPr lang="en-GB" sz="1200" dirty="0" smtClean="0"/>
                        <a:t>je/on </a:t>
                      </a:r>
                      <a:r>
                        <a:rPr lang="en-GB" sz="1200" dirty="0" err="1" smtClean="0"/>
                        <a:t>passe</a:t>
                      </a:r>
                      <a:r>
                        <a:rPr lang="en-GB" sz="1200" dirty="0" smtClean="0"/>
                        <a:t> du temps </a:t>
                      </a:r>
                      <a:r>
                        <a:rPr lang="en-GB" sz="1200" dirty="0" err="1" smtClean="0"/>
                        <a:t>en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famille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I/w spend time with my family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283625"/>
                  </a:ext>
                </a:extLst>
              </a:tr>
              <a:tr h="26950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J’ai </a:t>
                      </a:r>
                      <a:r>
                        <a:rPr lang="en-GB" sz="1200" dirty="0" err="1" smtClean="0"/>
                        <a:t>fêté</a:t>
                      </a:r>
                      <a:r>
                        <a:rPr lang="en-GB" sz="1200" dirty="0" smtClean="0"/>
                        <a:t>/on a </a:t>
                      </a:r>
                      <a:r>
                        <a:rPr lang="en-GB" sz="1200" dirty="0" err="1" smtClean="0"/>
                        <a:t>fêté</a:t>
                      </a:r>
                      <a:r>
                        <a:rPr lang="en-GB" sz="1200" dirty="0" smtClean="0"/>
                        <a:t> 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I/we celebrated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754201"/>
                  </a:ext>
                </a:extLst>
              </a:tr>
              <a:tr h="4523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J’ai </a:t>
                      </a:r>
                      <a:r>
                        <a:rPr lang="en-GB" sz="1200" dirty="0" err="1" smtClean="0"/>
                        <a:t>célébré</a:t>
                      </a:r>
                      <a:r>
                        <a:rPr lang="en-GB" sz="1200" dirty="0" smtClean="0"/>
                        <a:t>/on a </a:t>
                      </a:r>
                      <a:r>
                        <a:rPr lang="en-GB" sz="1200" dirty="0" err="1" smtClean="0"/>
                        <a:t>fêté</a:t>
                      </a:r>
                      <a:r>
                        <a:rPr lang="en-GB" sz="1200" dirty="0" smtClean="0"/>
                        <a:t> </a:t>
                      </a:r>
                    </a:p>
                    <a:p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 I/we celebrated</a:t>
                      </a:r>
                    </a:p>
                    <a:p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887459"/>
                  </a:ext>
                </a:extLst>
              </a:tr>
              <a:tr h="279133">
                <a:tc>
                  <a:txBody>
                    <a:bodyPr/>
                    <a:lstStyle/>
                    <a:p>
                      <a:r>
                        <a:rPr lang="en-GB" dirty="0" smtClean="0"/>
                        <a:t> </a:t>
                      </a: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mangé</a:t>
                      </a:r>
                      <a:r>
                        <a:rPr lang="en-GB" sz="1200" dirty="0" smtClean="0"/>
                        <a:t>/</a:t>
                      </a: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bu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 ate/ I drank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463771"/>
                  </a:ext>
                </a:extLst>
              </a:tr>
              <a:tr h="76039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je </a:t>
                      </a:r>
                      <a:r>
                        <a:rPr lang="en-GB" sz="1200" dirty="0" err="1" smtClean="0"/>
                        <a:t>suis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allé</a:t>
                      </a:r>
                      <a:r>
                        <a:rPr lang="en-GB" sz="1200" dirty="0" smtClean="0"/>
                        <a:t>/e chez ma </a:t>
                      </a:r>
                      <a:r>
                        <a:rPr lang="en-GB" sz="1200" dirty="0" err="1" smtClean="0"/>
                        <a:t>tante</a:t>
                      </a:r>
                      <a:r>
                        <a:rPr lang="en-GB" sz="1200" dirty="0" smtClean="0"/>
                        <a:t>/mon </a:t>
                      </a:r>
                      <a:r>
                        <a:rPr lang="en-GB" sz="1200" dirty="0" err="1" smtClean="0"/>
                        <a:t>ami</a:t>
                      </a:r>
                      <a:r>
                        <a:rPr lang="en-GB" sz="1200" dirty="0" smtClean="0"/>
                        <a:t>/e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 went to my aunt’s/friend’s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6282670"/>
                  </a:ext>
                </a:extLst>
              </a:tr>
              <a:tr h="60788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 </a:t>
                      </a:r>
                      <a:r>
                        <a:rPr lang="en-GB" sz="1200" dirty="0" err="1" smtClean="0"/>
                        <a:t>j’ai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reçu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 </a:t>
                      </a:r>
                      <a:r>
                        <a:rPr lang="en-GB" sz="1200" dirty="0" smtClean="0"/>
                        <a:t>I received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90494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-27159" y="3178533"/>
          <a:ext cx="3631593" cy="36999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7062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2574531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589095">
                <a:tc gridSpan="2"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opinions</a:t>
                      </a:r>
                      <a:endParaRPr lang="en-GB" sz="1800" b="1" kern="12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ctr"/>
                      <a:endParaRPr lang="en-GB" sz="1600" b="1" kern="1200" dirty="0">
                        <a:solidFill>
                          <a:schemeClr val="accent5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81741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j’aime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bien</a:t>
                      </a:r>
                      <a:r>
                        <a:rPr lang="en-GB" sz="1200" dirty="0" smtClean="0"/>
                        <a:t>/je </a:t>
                      </a:r>
                      <a:r>
                        <a:rPr lang="en-GB" sz="1200" dirty="0" err="1" smtClean="0"/>
                        <a:t>préfère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 like/ I prefer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84009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c’est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une</a:t>
                      </a:r>
                      <a:r>
                        <a:rPr lang="en-GB" sz="1200" dirty="0" smtClean="0"/>
                        <a:t> fête </a:t>
                      </a:r>
                      <a:r>
                        <a:rPr lang="en-GB" sz="1200" dirty="0" err="1" smtClean="0"/>
                        <a:t>religieuse</a:t>
                      </a:r>
                      <a:r>
                        <a:rPr lang="en-GB" sz="1200" dirty="0" smtClean="0"/>
                        <a:t>/</a:t>
                      </a:r>
                    </a:p>
                    <a:p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historique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it’s a religious/</a:t>
                      </a:r>
                    </a:p>
                    <a:p>
                      <a:r>
                        <a:rPr lang="en-GB" sz="1200" dirty="0" smtClean="0"/>
                        <a:t>historical </a:t>
                      </a:r>
                    </a:p>
                    <a:p>
                      <a:r>
                        <a:rPr lang="en-GB" sz="1200" dirty="0" smtClean="0"/>
                        <a:t>celebration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840092">
                <a:tc>
                  <a:txBody>
                    <a:bodyPr/>
                    <a:lstStyle/>
                    <a:p>
                      <a:endParaRPr lang="en-GB" sz="1200" dirty="0" smtClean="0"/>
                    </a:p>
                    <a:p>
                      <a:r>
                        <a:rPr lang="en-GB" sz="1200" dirty="0" err="1" smtClean="0"/>
                        <a:t>c’est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traditionel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it’s traditional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59277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c’est</a:t>
                      </a:r>
                      <a:r>
                        <a:rPr lang="en-GB" sz="1200" dirty="0" smtClean="0"/>
                        <a:t> commercial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it’s commercial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862664"/>
              </p:ext>
            </p:extLst>
          </p:nvPr>
        </p:nvGraphicFramePr>
        <p:xfrm>
          <a:off x="2317687" y="3185364"/>
          <a:ext cx="4146722" cy="3806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113">
                  <a:extLst>
                    <a:ext uri="{9D8B030D-6E8A-4147-A177-3AD203B41FA5}">
                      <a16:colId xmlns:a16="http://schemas.microsoft.com/office/drawing/2014/main" val="2484351767"/>
                    </a:ext>
                  </a:extLst>
                </a:gridCol>
                <a:gridCol w="1995609">
                  <a:extLst>
                    <a:ext uri="{9D8B030D-6E8A-4147-A177-3AD203B41FA5}">
                      <a16:colId xmlns:a16="http://schemas.microsoft.com/office/drawing/2014/main" val="531569662"/>
                    </a:ext>
                  </a:extLst>
                </a:gridCol>
              </a:tblGrid>
              <a:tr h="588368">
                <a:tc gridSpan="2">
                  <a:txBody>
                    <a:bodyPr/>
                    <a:lstStyle/>
                    <a:p>
                      <a:pPr fontAlgn="ctr"/>
                      <a:r>
                        <a:rPr lang="en-GB" sz="1600" b="1" u="sng" dirty="0" smtClean="0">
                          <a:solidFill>
                            <a:srgbClr val="FF0000"/>
                          </a:solidFill>
                        </a:rPr>
                        <a:t>French Spring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GB" sz="1600" b="1" u="sng" baseline="0" dirty="0" smtClean="0">
                          <a:solidFill>
                            <a:srgbClr val="FF0000"/>
                          </a:solidFill>
                        </a:rPr>
                        <a:t>Term Year 9- Summer 2</a:t>
                      </a:r>
                    </a:p>
                    <a:p>
                      <a:pPr fontAlgn="ctr"/>
                      <a:r>
                        <a:rPr lang="en-GB" sz="16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GB" sz="1600" b="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Customs and Festivals</a:t>
                      </a:r>
                      <a:endParaRPr lang="en-GB" sz="16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0537766"/>
                  </a:ext>
                </a:extLst>
              </a:tr>
              <a:tr h="355506">
                <a:tc gridSpan="2"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time phrases</a:t>
                      </a:r>
                      <a:endParaRPr lang="en-GB" sz="1800" b="1" kern="12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733674"/>
                  </a:ext>
                </a:extLst>
              </a:tr>
              <a:tr h="50051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cette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année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 this year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90536"/>
                  </a:ext>
                </a:extLst>
              </a:tr>
              <a:tr h="84702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l’année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prochaine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 next</a:t>
                      </a:r>
                      <a:r>
                        <a:rPr lang="en-GB" sz="1200" baseline="0" dirty="0" smtClean="0"/>
                        <a:t> year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741459"/>
                  </a:ext>
                </a:extLst>
              </a:tr>
              <a:tr h="78927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l’année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dernière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 last year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316423"/>
                  </a:ext>
                </a:extLst>
              </a:tr>
              <a:tr h="72563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d’habitude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  usually</a:t>
                      </a:r>
                      <a:endParaRPr lang="en-GB" sz="1200" dirty="0"/>
                    </a:p>
                  </a:txBody>
                  <a:tcPr marL="0" marR="71755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48542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539" y="2979366"/>
            <a:ext cx="716735" cy="7167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94" y="3442021"/>
            <a:ext cx="974138" cy="8792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47" y="0"/>
            <a:ext cx="903385" cy="130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44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699FF"/>
      </a:accent1>
      <a:accent2>
        <a:srgbClr val="FF6600"/>
      </a:accent2>
      <a:accent3>
        <a:srgbClr val="FF66FF"/>
      </a:accent3>
      <a:accent4>
        <a:srgbClr val="FFC000"/>
      </a:accent4>
      <a:accent5>
        <a:srgbClr val="FF3300"/>
      </a:accent5>
      <a:accent6>
        <a:srgbClr val="99FF66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5B95018EEC6A4E957E291E46DCCEC2" ma:contentTypeVersion="6" ma:contentTypeDescription="Create a new document." ma:contentTypeScope="" ma:versionID="79ae722024606cc1a2ceb13140155457">
  <xsd:schema xmlns:xsd="http://www.w3.org/2001/XMLSchema" xmlns:xs="http://www.w3.org/2001/XMLSchema" xmlns:p="http://schemas.microsoft.com/office/2006/metadata/properties" xmlns:ns2="98ad77b7-36cf-4fc5-a12d-9aab5d805e21" xmlns:ns3="22fdf05c-3d90-4b3b-b969-2cb9f703fbb9" targetNamespace="http://schemas.microsoft.com/office/2006/metadata/properties" ma:root="true" ma:fieldsID="53bcbe81e7b6cb1009ee87a12d1b3902" ns2:_="" ns3:_="">
    <xsd:import namespace="98ad77b7-36cf-4fc5-a12d-9aab5d805e21"/>
    <xsd:import namespace="22fdf05c-3d90-4b3b-b969-2cb9f703fbb9"/>
    <xsd:element name="properties">
      <xsd:complexType>
        <xsd:sequence>
          <xsd:element name="documentManagement">
            <xsd:complexType>
              <xsd:all>
                <xsd:element ref="ns2:ocd6018547d84eb2a74aa46bab3c27a8" minOccurs="0"/>
                <xsd:element ref="ns2:TaxCatchAll" minOccurs="0"/>
                <xsd:element ref="ns2:TaxCatchAllLabel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ad77b7-36cf-4fc5-a12d-9aab5d805e21" elementFormDefault="qualified">
    <xsd:import namespace="http://schemas.microsoft.com/office/2006/documentManagement/types"/>
    <xsd:import namespace="http://schemas.microsoft.com/office/infopath/2007/PartnerControls"/>
    <xsd:element name="ocd6018547d84eb2a74aa46bab3c27a8" ma:index="8" nillable="true" ma:taxonomy="true" ma:internalName="ocd6018547d84eb2a74aa46bab3c27a8" ma:taxonomyFieldName="Postcard" ma:displayName="Postcard" ma:default="" ma:fieldId="{8cd60185-47d8-4eb2-a74a-a46bab3c27a8}" ma:sspId="57ebdaee-1bf1-45d5-bffb-ea09575836d3" ma:termSetId="a11b10ce-8768-4fd2-9f97-ff5f6f061f40" ma:anchorId="64bdbb01-3650-4a35-8cdc-db8cd1f8be86" ma:open="false" ma:isKeyword="false">
      <xsd:complexType>
        <xsd:sequence>
          <xsd:element ref="pc:Terms" minOccurs="0" maxOccurs="1"/>
        </xsd:sequence>
      </xsd:complexType>
    </xsd:element>
    <xsd:element name="TaxCatchAll" ma:index="9" nillable="true" ma:displayName="Taxonomy Catch All Column" ma:description="" ma:hidden="true" ma:list="{98ab181d-b29a-4820-ac95-3d8495c19432}" ma:internalName="TaxCatchAll" ma:showField="CatchAllData" ma:web="98ad77b7-36cf-4fc5-a12d-9aab5d805e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0" nillable="true" ma:displayName="Taxonomy Catch All Column1" ma:description="" ma:hidden="true" ma:list="{98ab181d-b29a-4820-ac95-3d8495c19432}" ma:internalName="TaxCatchAllLabel" ma:readOnly="true" ma:showField="CatchAllDataLabel" ma:web="98ad77b7-36cf-4fc5-a12d-9aab5d805e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4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f05c-3d90-4b3b-b969-2cb9f703fb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ocd6018547d84eb2a74aa46bab3c27a8 xmlns="98ad77b7-36cf-4fc5-a12d-9aab5d805e21">
      <Terms xmlns="http://schemas.microsoft.com/office/infopath/2007/PartnerControls"/>
    </ocd6018547d84eb2a74aa46bab3c27a8>
    <SharedWithUsers xmlns="98ad77b7-36cf-4fc5-a12d-9aab5d805e21">
      <UserInfo>
        <DisplayName/>
        <AccountId xsi:nil="true"/>
        <AccountType/>
      </UserInfo>
    </SharedWithUsers>
    <TaxCatchAll xmlns="98ad77b7-36cf-4fc5-a12d-9aab5d805e21"/>
  </documentManagement>
</p:properties>
</file>

<file path=customXml/itemProps1.xml><?xml version="1.0" encoding="utf-8"?>
<ds:datastoreItem xmlns:ds="http://schemas.openxmlformats.org/officeDocument/2006/customXml" ds:itemID="{0D8AA518-C752-4BAA-96B8-0500761E92B9}"/>
</file>

<file path=customXml/itemProps2.xml><?xml version="1.0" encoding="utf-8"?>
<ds:datastoreItem xmlns:ds="http://schemas.openxmlformats.org/officeDocument/2006/customXml" ds:itemID="{3F037F2F-0F4F-4EE9-912A-271E6D785682}"/>
</file>

<file path=customXml/itemProps3.xml><?xml version="1.0" encoding="utf-8"?>
<ds:datastoreItem xmlns:ds="http://schemas.openxmlformats.org/officeDocument/2006/customXml" ds:itemID="{B14BC1AB-9DE4-4A04-89E7-8F7E69D6DAF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2481</TotalTime>
  <Words>3864</Words>
  <Application>Microsoft Office PowerPoint</Application>
  <PresentationFormat>On-screen Show (4:3)</PresentationFormat>
  <Paragraphs>1357</Paragraphs>
  <Slides>24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MS Mincho</vt:lpstr>
      <vt:lpstr>Arial</vt:lpstr>
      <vt:lpstr>Calibri</vt:lpstr>
      <vt:lpstr>Calibri Light</vt:lpstr>
      <vt:lpstr>Times New Roman</vt:lpstr>
      <vt:lpstr>Office Theme</vt:lpstr>
      <vt:lpstr>Autumn 1 </vt:lpstr>
      <vt:lpstr>PowerPoint Presentation</vt:lpstr>
      <vt:lpstr>PowerPoint Presentation</vt:lpstr>
      <vt:lpstr>PowerPoint Presentation</vt:lpstr>
      <vt:lpstr>Autumn 2 </vt:lpstr>
      <vt:lpstr>PowerPoint Presentation</vt:lpstr>
      <vt:lpstr>PowerPoint Presentation</vt:lpstr>
      <vt:lpstr>PowerPoint Presentation</vt:lpstr>
      <vt:lpstr>Spring 1 </vt:lpstr>
      <vt:lpstr>PowerPoint Presentation</vt:lpstr>
      <vt:lpstr>PowerPoint Presentation</vt:lpstr>
      <vt:lpstr>PowerPoint Presentation</vt:lpstr>
      <vt:lpstr>Spring 2 </vt:lpstr>
      <vt:lpstr>PowerPoint Presentation</vt:lpstr>
      <vt:lpstr>PowerPoint Presentation</vt:lpstr>
      <vt:lpstr>PowerPoint Presentation</vt:lpstr>
      <vt:lpstr>Summer 1 </vt:lpstr>
      <vt:lpstr>PowerPoint Presentation</vt:lpstr>
      <vt:lpstr>PowerPoint Presentation</vt:lpstr>
      <vt:lpstr>PowerPoint Presentation</vt:lpstr>
      <vt:lpstr>Summer 2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Farzana Issam</dc:creator>
  <cp:lastModifiedBy>Andrew Brown</cp:lastModifiedBy>
  <cp:revision>139</cp:revision>
  <cp:lastPrinted>2018-02-03T13:32:17Z</cp:lastPrinted>
  <dcterms:created xsi:type="dcterms:W3CDTF">2017-04-15T07:37:09Z</dcterms:created>
  <dcterms:modified xsi:type="dcterms:W3CDTF">2018-08-07T08:47:15Z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0x010100535B95018EEC6A4E957E291E46DCCEC2</vt:lpwstr>
  </property>
  <property fmtid="{D5CDD505-2E9C-101B-9397-08002B2CF9AE}" pid="3" name="_SourceUrl">
    <vt:lpwstr/>
  </property>
  <property fmtid="{D5CDD505-2E9C-101B-9397-08002B2CF9AE}" pid="4" name="_SharedFileIndex">
    <vt:lpwstr/>
  </property>
  <property fmtid="{D5CDD505-2E9C-101B-9397-08002B2CF9AE}" pid="5" name="ComplianceAssetId">
    <vt:lpwstr/>
  </property>
  <property fmtid="{D5CDD505-2E9C-101B-9397-08002B2CF9AE}" pid="6" name="Postcard">
    <vt:lpwstr/>
  </property>
</Properties>
</file>