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5" r:id="rId2"/>
    <p:sldId id="257" r:id="rId3"/>
    <p:sldId id="258" r:id="rId4"/>
    <p:sldId id="260" r:id="rId5"/>
    <p:sldId id="276" r:id="rId6"/>
    <p:sldId id="259" r:id="rId7"/>
    <p:sldId id="261" r:id="rId8"/>
    <p:sldId id="262" r:id="rId9"/>
    <p:sldId id="277" r:id="rId10"/>
    <p:sldId id="263" r:id="rId11"/>
    <p:sldId id="264" r:id="rId12"/>
    <p:sldId id="265" r:id="rId13"/>
    <p:sldId id="278" r:id="rId14"/>
    <p:sldId id="266" r:id="rId15"/>
    <p:sldId id="267" r:id="rId16"/>
    <p:sldId id="268" r:id="rId17"/>
    <p:sldId id="279" r:id="rId18"/>
    <p:sldId id="269" r:id="rId19"/>
    <p:sldId id="270" r:id="rId20"/>
    <p:sldId id="271" r:id="rId21"/>
    <p:sldId id="280" r:id="rId22"/>
    <p:sldId id="272" r:id="rId23"/>
    <p:sldId id="273" r:id="rId24"/>
    <p:sldId id="274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w Brown" userId="S::a.brown@nishkamschools.org::e1ae8339-45e9-4889-9ba4-5e29c175df37" providerId="AD" clId="Web-{F8E4FA03-921C-E2D0-35C6-74B37C68ED3E}"/>
    <pc:docChg chg="modSld">
      <pc:chgData name="Andrew Brown" userId="S::a.brown@nishkamschools.org::e1ae8339-45e9-4889-9ba4-5e29c175df37" providerId="AD" clId="Web-{F8E4FA03-921C-E2D0-35C6-74B37C68ED3E}" dt="2018-08-07T08:59:39.026" v="73" actId="20577"/>
      <pc:docMkLst>
        <pc:docMk/>
      </pc:docMkLst>
      <pc:sldChg chg="modSp">
        <pc:chgData name="Andrew Brown" userId="S::a.brown@nishkamschools.org::e1ae8339-45e9-4889-9ba4-5e29c175df37" providerId="AD" clId="Web-{F8E4FA03-921C-E2D0-35C6-74B37C68ED3E}" dt="2018-08-07T08:50:36.155" v="11" actId="14100"/>
        <pc:sldMkLst>
          <pc:docMk/>
          <pc:sldMk cId="1129577553" sldId="257"/>
        </pc:sldMkLst>
        <pc:spChg chg="mod">
          <ac:chgData name="Andrew Brown" userId="S::a.brown@nishkamschools.org::e1ae8339-45e9-4889-9ba4-5e29c175df37" providerId="AD" clId="Web-{F8E4FA03-921C-E2D0-35C6-74B37C68ED3E}" dt="2018-08-07T08:50:36.155" v="11" actId="14100"/>
          <ac:spMkLst>
            <pc:docMk/>
            <pc:sldMk cId="1129577553" sldId="257"/>
            <ac:spMk id="11" creationId="{00000000-0000-0000-0000-000000000000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0:49.046" v="13" actId="14100"/>
        <pc:sldMkLst>
          <pc:docMk/>
          <pc:sldMk cId="3187738873" sldId="258"/>
        </pc:sldMkLst>
        <pc:spChg chg="mod">
          <ac:chgData name="Andrew Brown" userId="S::a.brown@nishkamschools.org::e1ae8339-45e9-4889-9ba4-5e29c175df37" providerId="AD" clId="Web-{F8E4FA03-921C-E2D0-35C6-74B37C68ED3E}" dt="2018-08-07T08:50:49.046" v="13" actId="14100"/>
          <ac:spMkLst>
            <pc:docMk/>
            <pc:sldMk cId="3187738873" sldId="258"/>
            <ac:spMk id="2" creationId="{00000000-0000-0000-0000-000000000000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1:19.360" v="20" actId="20577"/>
        <pc:sldMkLst>
          <pc:docMk/>
          <pc:sldMk cId="3824897641" sldId="259"/>
        </pc:sldMkLst>
        <pc:spChg chg="mod">
          <ac:chgData name="Andrew Brown" userId="S::a.brown@nishkamschools.org::e1ae8339-45e9-4889-9ba4-5e29c175df37" providerId="AD" clId="Web-{F8E4FA03-921C-E2D0-35C6-74B37C68ED3E}" dt="2018-08-07T08:51:19.360" v="20" actId="20577"/>
          <ac:spMkLst>
            <pc:docMk/>
            <pc:sldMk cId="3824897641" sldId="259"/>
            <ac:spMk id="3" creationId="{DD34361D-B827-412B-838F-D1F22025BBFF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1:02.577" v="16" actId="20577"/>
        <pc:sldMkLst>
          <pc:docMk/>
          <pc:sldMk cId="2341253609" sldId="260"/>
        </pc:sldMkLst>
        <pc:spChg chg="mod">
          <ac:chgData name="Andrew Brown" userId="S::a.brown@nishkamschools.org::e1ae8339-45e9-4889-9ba4-5e29c175df37" providerId="AD" clId="Web-{F8E4FA03-921C-E2D0-35C6-74B37C68ED3E}" dt="2018-08-07T08:51:02.577" v="16" actId="20577"/>
          <ac:spMkLst>
            <pc:docMk/>
            <pc:sldMk cId="2341253609" sldId="260"/>
            <ac:spMk id="3" creationId="{00000000-0000-0000-0000-000000000000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1:34.405" v="22" actId="1076"/>
        <pc:sldMkLst>
          <pc:docMk/>
          <pc:sldMk cId="967698883" sldId="261"/>
        </pc:sldMkLst>
        <pc:spChg chg="mod">
          <ac:chgData name="Andrew Brown" userId="S::a.brown@nishkamschools.org::e1ae8339-45e9-4889-9ba4-5e29c175df37" providerId="AD" clId="Web-{F8E4FA03-921C-E2D0-35C6-74B37C68ED3E}" dt="2018-08-07T08:51:34.405" v="22" actId="1076"/>
          <ac:spMkLst>
            <pc:docMk/>
            <pc:sldMk cId="967698883" sldId="261"/>
            <ac:spMk id="2" creationId="{00000000-0000-0000-0000-000000000000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1:43.217" v="26"/>
        <pc:sldMkLst>
          <pc:docMk/>
          <pc:sldMk cId="1910674199" sldId="262"/>
        </pc:sldMkLst>
        <pc:graphicFrameChg chg="mod modGraphic">
          <ac:chgData name="Andrew Brown" userId="S::a.brown@nishkamschools.org::e1ae8339-45e9-4889-9ba4-5e29c175df37" providerId="AD" clId="Web-{F8E4FA03-921C-E2D0-35C6-74B37C68ED3E}" dt="2018-08-07T08:51:43.217" v="26"/>
          <ac:graphicFrameMkLst>
            <pc:docMk/>
            <pc:sldMk cId="1910674199" sldId="262"/>
            <ac:graphicFrameMk id="2" creationId="{00000000-0000-0000-0000-000000000000}"/>
          </ac:graphicFrameMkLst>
        </pc:graphicFrameChg>
      </pc:sldChg>
      <pc:sldChg chg="modSp">
        <pc:chgData name="Andrew Brown" userId="S::a.brown@nishkamschools.org::e1ae8339-45e9-4889-9ba4-5e29c175df37" providerId="AD" clId="Web-{F8E4FA03-921C-E2D0-35C6-74B37C68ED3E}" dt="2018-08-07T08:52:01.155" v="29" actId="20577"/>
        <pc:sldMkLst>
          <pc:docMk/>
          <pc:sldMk cId="3579554950" sldId="263"/>
        </pc:sldMkLst>
        <pc:spChg chg="mod">
          <ac:chgData name="Andrew Brown" userId="S::a.brown@nishkamschools.org::e1ae8339-45e9-4889-9ba4-5e29c175df37" providerId="AD" clId="Web-{F8E4FA03-921C-E2D0-35C6-74B37C68ED3E}" dt="2018-08-07T08:52:01.155" v="29" actId="20577"/>
          <ac:spMkLst>
            <pc:docMk/>
            <pc:sldMk cId="3579554950" sldId="263"/>
            <ac:spMk id="4" creationId="{00000000-0000-0000-0000-000000000000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2:16.608" v="36" actId="20577"/>
        <pc:sldMkLst>
          <pc:docMk/>
          <pc:sldMk cId="3730657678" sldId="264"/>
        </pc:sldMkLst>
        <pc:spChg chg="mod">
          <ac:chgData name="Andrew Brown" userId="S::a.brown@nishkamschools.org::e1ae8339-45e9-4889-9ba4-5e29c175df37" providerId="AD" clId="Web-{F8E4FA03-921C-E2D0-35C6-74B37C68ED3E}" dt="2018-08-07T08:52:16.608" v="36" actId="20577"/>
          <ac:spMkLst>
            <pc:docMk/>
            <pc:sldMk cId="3730657678" sldId="264"/>
            <ac:spMk id="3" creationId="{00000000-0000-0000-0000-000000000000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3:18.654" v="51" actId="14100"/>
        <pc:sldMkLst>
          <pc:docMk/>
          <pc:sldMk cId="1848487010" sldId="265"/>
        </pc:sldMkLst>
        <pc:spChg chg="mod">
          <ac:chgData name="Andrew Brown" userId="S::a.brown@nishkamschools.org::e1ae8339-45e9-4889-9ba4-5e29c175df37" providerId="AD" clId="Web-{F8E4FA03-921C-E2D0-35C6-74B37C68ED3E}" dt="2018-08-07T08:53:18.654" v="51" actId="14100"/>
          <ac:spMkLst>
            <pc:docMk/>
            <pc:sldMk cId="1848487010" sldId="265"/>
            <ac:spMk id="4097" creationId="{00000000-0000-0000-0000-000000000000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4:18.950" v="54" actId="1076"/>
        <pc:sldMkLst>
          <pc:docMk/>
          <pc:sldMk cId="3184634065" sldId="266"/>
        </pc:sldMkLst>
        <pc:spChg chg="mod">
          <ac:chgData name="Andrew Brown" userId="S::a.brown@nishkamschools.org::e1ae8339-45e9-4889-9ba4-5e29c175df37" providerId="AD" clId="Web-{F8E4FA03-921C-E2D0-35C6-74B37C68ED3E}" dt="2018-08-07T08:54:18.950" v="54" actId="1076"/>
          <ac:spMkLst>
            <pc:docMk/>
            <pc:sldMk cId="3184634065" sldId="266"/>
            <ac:spMk id="2" creationId="{00000000-0000-0000-0000-000000000000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4:47.638" v="59" actId="14100"/>
        <pc:sldMkLst>
          <pc:docMk/>
          <pc:sldMk cId="917618327" sldId="267"/>
        </pc:sldMkLst>
        <pc:spChg chg="mod">
          <ac:chgData name="Andrew Brown" userId="S::a.brown@nishkamschools.org::e1ae8339-45e9-4889-9ba4-5e29c175df37" providerId="AD" clId="Web-{F8E4FA03-921C-E2D0-35C6-74B37C68ED3E}" dt="2018-08-07T08:54:47.638" v="59" actId="14100"/>
          <ac:spMkLst>
            <pc:docMk/>
            <pc:sldMk cId="917618327" sldId="267"/>
            <ac:spMk id="10" creationId="{00000000-0000-0000-0000-000000000000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5:02.888" v="62" actId="14100"/>
        <pc:sldMkLst>
          <pc:docMk/>
          <pc:sldMk cId="2486074316" sldId="268"/>
        </pc:sldMkLst>
        <pc:spChg chg="mod">
          <ac:chgData name="Andrew Brown" userId="S::a.brown@nishkamschools.org::e1ae8339-45e9-4889-9ba4-5e29c175df37" providerId="AD" clId="Web-{F8E4FA03-921C-E2D0-35C6-74B37C68ED3E}" dt="2018-08-07T08:55:02.888" v="62" actId="14100"/>
          <ac:spMkLst>
            <pc:docMk/>
            <pc:sldMk cId="2486074316" sldId="268"/>
            <ac:spMk id="8" creationId="{00000000-0000-0000-0000-000000000000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5:19.466" v="63" actId="20577"/>
        <pc:sldMkLst>
          <pc:docMk/>
          <pc:sldMk cId="3587367933" sldId="269"/>
        </pc:sldMkLst>
        <pc:spChg chg="mod">
          <ac:chgData name="Andrew Brown" userId="S::a.brown@nishkamschools.org::e1ae8339-45e9-4889-9ba4-5e29c175df37" providerId="AD" clId="Web-{F8E4FA03-921C-E2D0-35C6-74B37C68ED3E}" dt="2018-08-07T08:55:19.466" v="63" actId="20577"/>
          <ac:spMkLst>
            <pc:docMk/>
            <pc:sldMk cId="3587367933" sldId="269"/>
            <ac:spMk id="13" creationId="{7B171233-1CB1-4293-9657-C2059980C4C7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5:33.903" v="66" actId="14100"/>
        <pc:sldMkLst>
          <pc:docMk/>
          <pc:sldMk cId="2801425504" sldId="270"/>
        </pc:sldMkLst>
        <pc:spChg chg="mod">
          <ac:chgData name="Andrew Brown" userId="S::a.brown@nishkamschools.org::e1ae8339-45e9-4889-9ba4-5e29c175df37" providerId="AD" clId="Web-{F8E4FA03-921C-E2D0-35C6-74B37C68ED3E}" dt="2018-08-07T08:55:33.903" v="66" actId="14100"/>
          <ac:spMkLst>
            <pc:docMk/>
            <pc:sldMk cId="2801425504" sldId="270"/>
            <ac:spMk id="8" creationId="{00000000-0000-0000-0000-000000000000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5:41.309" v="67" actId="20577"/>
        <pc:sldMkLst>
          <pc:docMk/>
          <pc:sldMk cId="736212015" sldId="271"/>
        </pc:sldMkLst>
        <pc:spChg chg="mod">
          <ac:chgData name="Andrew Brown" userId="S::a.brown@nishkamschools.org::e1ae8339-45e9-4889-9ba4-5e29c175df37" providerId="AD" clId="Web-{F8E4FA03-921C-E2D0-35C6-74B37C68ED3E}" dt="2018-08-07T08:55:41.309" v="67" actId="20577"/>
          <ac:spMkLst>
            <pc:docMk/>
            <pc:sldMk cId="736212015" sldId="271"/>
            <ac:spMk id="8" creationId="{DD34361D-B827-412B-838F-D1F22025BBFF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7:28.277" v="69" actId="20577"/>
        <pc:sldMkLst>
          <pc:docMk/>
          <pc:sldMk cId="2706714487" sldId="272"/>
        </pc:sldMkLst>
        <pc:spChg chg="mod">
          <ac:chgData name="Andrew Brown" userId="S::a.brown@nishkamschools.org::e1ae8339-45e9-4889-9ba4-5e29c175df37" providerId="AD" clId="Web-{F8E4FA03-921C-E2D0-35C6-74B37C68ED3E}" dt="2018-08-07T08:57:28.277" v="69" actId="20577"/>
          <ac:spMkLst>
            <pc:docMk/>
            <pc:sldMk cId="2706714487" sldId="272"/>
            <ac:spMk id="2" creationId="{7991650F-9F8D-4099-84EB-2DE5B0865D25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8:25.355" v="71" actId="20577"/>
        <pc:sldMkLst>
          <pc:docMk/>
          <pc:sldMk cId="3093623723" sldId="273"/>
        </pc:sldMkLst>
        <pc:spChg chg="mod">
          <ac:chgData name="Andrew Brown" userId="S::a.brown@nishkamschools.org::e1ae8339-45e9-4889-9ba4-5e29c175df37" providerId="AD" clId="Web-{F8E4FA03-921C-E2D0-35C6-74B37C68ED3E}" dt="2018-08-07T08:58:25.355" v="71" actId="20577"/>
          <ac:spMkLst>
            <pc:docMk/>
            <pc:sldMk cId="3093623723" sldId="273"/>
            <ac:spMk id="11" creationId="{00000000-0000-0000-0000-000000000000}"/>
          </ac:spMkLst>
        </pc:spChg>
      </pc:sldChg>
      <pc:sldChg chg="modSp">
        <pc:chgData name="Andrew Brown" userId="S::a.brown@nishkamschools.org::e1ae8339-45e9-4889-9ba4-5e29c175df37" providerId="AD" clId="Web-{F8E4FA03-921C-E2D0-35C6-74B37C68ED3E}" dt="2018-08-07T08:59:39.026" v="73" actId="20577"/>
        <pc:sldMkLst>
          <pc:docMk/>
          <pc:sldMk cId="2355767773" sldId="274"/>
        </pc:sldMkLst>
        <pc:spChg chg="mod">
          <ac:chgData name="Andrew Brown" userId="S::a.brown@nishkamschools.org::e1ae8339-45e9-4889-9ba4-5e29c175df37" providerId="AD" clId="Web-{F8E4FA03-921C-E2D0-35C6-74B37C68ED3E}" dt="2018-08-07T08:59:39.026" v="73" actId="20577"/>
          <ac:spMkLst>
            <pc:docMk/>
            <pc:sldMk cId="2355767773" sldId="274"/>
            <ac:spMk id="11" creationId="{7163F6CD-DDC6-4A97-BA63-D8A3297BD956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37DBB6-71DC-47EA-86D0-9FFB8A44AE4F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8619EC-F60A-403F-BB87-6CD01E04BC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211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753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B6E8E-D2BE-4C0D-A21C-5A66DB55B6A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8289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486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B15BC-8510-458F-BE06-B90CF6EADF84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7BD30-B0EC-45B4-81B8-82D4E1BE1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526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B15BC-8510-458F-BE06-B90CF6EADF84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7BD30-B0EC-45B4-81B8-82D4E1BE1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801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B15BC-8510-458F-BE06-B90CF6EADF84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7BD30-B0EC-45B4-81B8-82D4E1BE1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766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B15BC-8510-458F-BE06-B90CF6EADF84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7BD30-B0EC-45B4-81B8-82D4E1BE1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146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B15BC-8510-458F-BE06-B90CF6EADF84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7BD30-B0EC-45B4-81B8-82D4E1BE1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728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B15BC-8510-458F-BE06-B90CF6EADF84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7BD30-B0EC-45B4-81B8-82D4E1BE1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838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B15BC-8510-458F-BE06-B90CF6EADF84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7BD30-B0EC-45B4-81B8-82D4E1BE1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690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B15BC-8510-458F-BE06-B90CF6EADF84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7BD30-B0EC-45B4-81B8-82D4E1BE1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961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B15BC-8510-458F-BE06-B90CF6EADF84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7BD30-B0EC-45B4-81B8-82D4E1BE1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123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B15BC-8510-458F-BE06-B90CF6EADF84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7BD30-B0EC-45B4-81B8-82D4E1BE1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596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B15BC-8510-458F-BE06-B90CF6EADF84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7BD30-B0EC-45B4-81B8-82D4E1BE1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790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B15BC-8510-458F-BE06-B90CF6EADF84}" type="datetimeFigureOut">
              <a:rPr lang="en-GB" smtClean="0"/>
              <a:t>07/08/2018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7BD30-B0EC-45B4-81B8-82D4E1BE15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008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GB" dirty="0"/>
              <a:t>Autumn 1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7</a:t>
            </a:r>
          </a:p>
          <a:p>
            <a:r>
              <a:rPr lang="en-GB" dirty="0"/>
              <a:t>Year 8</a:t>
            </a:r>
          </a:p>
          <a:p>
            <a:r>
              <a:rPr lang="en-GB" dirty="0"/>
              <a:t>Year 9</a:t>
            </a:r>
          </a:p>
        </p:txBody>
      </p:sp>
    </p:spTree>
    <p:extLst>
      <p:ext uri="{BB962C8B-B14F-4D97-AF65-F5344CB8AC3E}">
        <p14:creationId xmlns:p14="http://schemas.microsoft.com/office/powerpoint/2010/main" val="1996278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0" y="940273"/>
          <a:ext cx="5623560" cy="79248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1124585">
                  <a:extLst>
                    <a:ext uri="{9D8B030D-6E8A-4147-A177-3AD203B41FA5}">
                      <a16:colId xmlns:a16="http://schemas.microsoft.com/office/drawing/2014/main" val="1887017133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1549524883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3539772493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3521988431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15648072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ੳ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ਅ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ੲ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ਸ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ਹ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154080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effectLst/>
                        </a:rPr>
                        <a:t>Urha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Aerha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Eerhi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Sassa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Haha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986002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0" y="1798786"/>
          <a:ext cx="5623560" cy="8229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{5DA37D80-6434-44D0-A028-1B22A696006F}</a:tableStyleId>
              </a:tblPr>
              <a:tblGrid>
                <a:gridCol w="1124585">
                  <a:extLst>
                    <a:ext uri="{9D8B030D-6E8A-4147-A177-3AD203B41FA5}">
                      <a16:colId xmlns:a16="http://schemas.microsoft.com/office/drawing/2014/main" val="358444686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3196805763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2827569426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1413705478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31473549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ਕ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 K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ਖ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 KH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ਗ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G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ਘ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GH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ਙ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NG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23162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Kakka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Khakha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Gagga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Ghagha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Nganga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0741363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0" y="2639522"/>
          <a:ext cx="5623560" cy="8229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{E8B1032C-EA38-4F05-BA0D-38AFFFC7BED3}</a:tableStyleId>
              </a:tblPr>
              <a:tblGrid>
                <a:gridCol w="1124585">
                  <a:extLst>
                    <a:ext uri="{9D8B030D-6E8A-4147-A177-3AD203B41FA5}">
                      <a16:colId xmlns:a16="http://schemas.microsoft.com/office/drawing/2014/main" val="4080905440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2398185251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1375868780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2563794260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28859874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ਚ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CH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ਛ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CHH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ਜ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J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ਝ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JH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ਞ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NJ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60864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Chacha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Chhechha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Jajja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Jhajha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Jnayan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3063913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0" y="3490603"/>
          <a:ext cx="5623560" cy="8229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{616DA210-FB5B-4158-B5E0-FEB733F419BA}</a:tableStyleId>
              </a:tblPr>
              <a:tblGrid>
                <a:gridCol w="1124585">
                  <a:extLst>
                    <a:ext uri="{9D8B030D-6E8A-4147-A177-3AD203B41FA5}">
                      <a16:colId xmlns:a16="http://schemas.microsoft.com/office/drawing/2014/main" val="927702435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739606611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922225423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54977896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338357793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ਟ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ਠ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ਡ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ਢ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DHH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ਣ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74120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Tainka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Thatha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Dadda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Dhada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Nannha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7898597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0" y="4349116"/>
          <a:ext cx="5623560" cy="8229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{ED083AE6-46FA-4A59-8FB0-9F97EB10719F}</a:tableStyleId>
              </a:tblPr>
              <a:tblGrid>
                <a:gridCol w="1124585">
                  <a:extLst>
                    <a:ext uri="{9D8B030D-6E8A-4147-A177-3AD203B41FA5}">
                      <a16:colId xmlns:a16="http://schemas.microsoft.com/office/drawing/2014/main" val="3084367747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3298409412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3061136895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228719134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7278371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ਤ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ਥ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ਦ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ਧ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ਨ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428652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Tatta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Thatha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Dadda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Dhada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Nanna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2928217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0" y="5177771"/>
          <a:ext cx="5623560" cy="8229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1124585">
                  <a:extLst>
                    <a:ext uri="{9D8B030D-6E8A-4147-A177-3AD203B41FA5}">
                      <a16:colId xmlns:a16="http://schemas.microsoft.com/office/drawing/2014/main" val="273966791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2686441223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2148257091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831982425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1531295274"/>
                    </a:ext>
                  </a:extLst>
                </a:gridCol>
              </a:tblGrid>
              <a:tr h="6317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ਪ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P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ਫ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PH/F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ਬ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B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ਭ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BH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ਮ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497102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Pappa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effectLst/>
                        </a:rPr>
                        <a:t>Phaphha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Babba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Bhabha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Mamma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72438672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0" y="6004560"/>
          <a:ext cx="5623560" cy="8534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{5DA37D80-6434-44D0-A028-1B22A696006F}</a:tableStyleId>
              </a:tblPr>
              <a:tblGrid>
                <a:gridCol w="1124585">
                  <a:extLst>
                    <a:ext uri="{9D8B030D-6E8A-4147-A177-3AD203B41FA5}">
                      <a16:colId xmlns:a16="http://schemas.microsoft.com/office/drawing/2014/main" val="3924414319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1345745591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369471584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692907841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322426172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ਯ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Y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ਰ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R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ਲ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L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ਵ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V/W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a-IN" sz="2800" dirty="0">
                          <a:effectLst/>
                        </a:rPr>
                        <a:t>ੜ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RH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578750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Yayya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Rarra 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Lalla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Vavva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Rharha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5033948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53955" y="100804"/>
            <a:ext cx="3310115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b="1" dirty="0"/>
              <a:t>Punjabi Year 7 Autumn Term 1</a:t>
            </a:r>
          </a:p>
          <a:p>
            <a:r>
              <a:rPr lang="en-GB" b="1" dirty="0"/>
              <a:t>1.  Punjabi Alphabet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38327" y="0"/>
            <a:ext cx="1810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5811417" y="1131195"/>
          <a:ext cx="5623560" cy="3962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1124585">
                  <a:extLst>
                    <a:ext uri="{9D8B030D-6E8A-4147-A177-3AD203B41FA5}">
                      <a16:colId xmlns:a16="http://schemas.microsoft.com/office/drawing/2014/main" val="234637591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1331651294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3292849700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2299704982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281767812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U/O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A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I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H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20951724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/>
          </p:nvPr>
        </p:nvGraphicFramePr>
        <p:xfrm>
          <a:off x="5811417" y="1947715"/>
          <a:ext cx="5623560" cy="4267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{5DA37D80-6434-44D0-A028-1B22A696006F}</a:tableStyleId>
              </a:tblPr>
              <a:tblGrid>
                <a:gridCol w="1124585">
                  <a:extLst>
                    <a:ext uri="{9D8B030D-6E8A-4147-A177-3AD203B41FA5}">
                      <a16:colId xmlns:a16="http://schemas.microsoft.com/office/drawing/2014/main" val="1021221145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659375522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1031263560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1322792763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25230752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 K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 KH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G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GH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NG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1517123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/>
          </p:nvPr>
        </p:nvGraphicFramePr>
        <p:xfrm>
          <a:off x="5811417" y="2782529"/>
          <a:ext cx="5623560" cy="3962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{E8B1032C-EA38-4F05-BA0D-38AFFFC7BED3}</a:tableStyleId>
              </a:tblPr>
              <a:tblGrid>
                <a:gridCol w="1124585">
                  <a:extLst>
                    <a:ext uri="{9D8B030D-6E8A-4147-A177-3AD203B41FA5}">
                      <a16:colId xmlns:a16="http://schemas.microsoft.com/office/drawing/2014/main" val="987177208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4197057845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1121516154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3183234333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289384701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CH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CHH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J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JH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NJ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1810858"/>
                  </a:ext>
                </a:extLst>
              </a:tr>
            </a:tbl>
          </a:graphicData>
        </a:graphic>
      </p:graphicFrame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5811417" y="3626928"/>
          <a:ext cx="5623560" cy="4267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{616DA210-FB5B-4158-B5E0-FEB733F419BA}</a:tableStyleId>
              </a:tblPr>
              <a:tblGrid>
                <a:gridCol w="1124585">
                  <a:extLst>
                    <a:ext uri="{9D8B030D-6E8A-4147-A177-3AD203B41FA5}">
                      <a16:colId xmlns:a16="http://schemas.microsoft.com/office/drawing/2014/main" val="371280907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3426207833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114279852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1470807397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25441207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DHH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0834457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/>
          </p:nvPr>
        </p:nvGraphicFramePr>
        <p:xfrm>
          <a:off x="5811417" y="4538363"/>
          <a:ext cx="5623560" cy="3962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{ED083AE6-46FA-4A59-8FB0-9F97EB10719F}</a:tableStyleId>
              </a:tblPr>
              <a:tblGrid>
                <a:gridCol w="1124585">
                  <a:extLst>
                    <a:ext uri="{9D8B030D-6E8A-4147-A177-3AD203B41FA5}">
                      <a16:colId xmlns:a16="http://schemas.microsoft.com/office/drawing/2014/main" val="1523405265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2791074739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372548611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744911803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124006422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49750070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/>
          </p:nvPr>
        </p:nvGraphicFramePr>
        <p:xfrm>
          <a:off x="5811417" y="5314858"/>
          <a:ext cx="5623560" cy="54878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{BC89EF96-8CEA-46FF-86C4-4CE0E7609802}</a:tableStyleId>
              </a:tblPr>
              <a:tblGrid>
                <a:gridCol w="1124585">
                  <a:extLst>
                    <a:ext uri="{9D8B030D-6E8A-4147-A177-3AD203B41FA5}">
                      <a16:colId xmlns:a16="http://schemas.microsoft.com/office/drawing/2014/main" val="2040645971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3066041962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1857233101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539504355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2989846951"/>
                    </a:ext>
                  </a:extLst>
                </a:gridCol>
              </a:tblGrid>
              <a:tr h="5487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P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PH/F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B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BH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99793992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/>
          </p:nvPr>
        </p:nvGraphicFramePr>
        <p:xfrm>
          <a:off x="5811417" y="6217920"/>
          <a:ext cx="5623560" cy="4267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{5DA37D80-6434-44D0-A028-1B22A696006F}</a:tableStyleId>
              </a:tblPr>
              <a:tblGrid>
                <a:gridCol w="1124585">
                  <a:extLst>
                    <a:ext uri="{9D8B030D-6E8A-4147-A177-3AD203B41FA5}">
                      <a16:colId xmlns:a16="http://schemas.microsoft.com/office/drawing/2014/main" val="2150595034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2041063567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914983152"/>
                    </a:ext>
                  </a:extLst>
                </a:gridCol>
                <a:gridCol w="1124585">
                  <a:extLst>
                    <a:ext uri="{9D8B030D-6E8A-4147-A177-3AD203B41FA5}">
                      <a16:colId xmlns:a16="http://schemas.microsoft.com/office/drawing/2014/main" val="2512954733"/>
                    </a:ext>
                  </a:extLst>
                </a:gridCol>
                <a:gridCol w="1125220">
                  <a:extLst>
                    <a:ext uri="{9D8B030D-6E8A-4147-A177-3AD203B41FA5}">
                      <a16:colId xmlns:a16="http://schemas.microsoft.com/office/drawing/2014/main" val="19001182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Y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R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L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V/W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RH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7823877"/>
                  </a:ext>
                </a:extLst>
              </a:tr>
            </a:tbl>
          </a:graphicData>
        </a:graphic>
      </p:graphicFrame>
      <p:sp>
        <p:nvSpPr>
          <p:cNvPr id="29" name="Rectangle 28"/>
          <p:cNvSpPr/>
          <p:nvPr/>
        </p:nvSpPr>
        <p:spPr>
          <a:xfrm>
            <a:off x="6876728" y="386278"/>
            <a:ext cx="30441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2.  Punjabi Alphabet’s sounds </a:t>
            </a:r>
          </a:p>
        </p:txBody>
      </p:sp>
    </p:spTree>
    <p:extLst>
      <p:ext uri="{BB962C8B-B14F-4D97-AF65-F5344CB8AC3E}">
        <p14:creationId xmlns:p14="http://schemas.microsoft.com/office/powerpoint/2010/main" val="1129577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6003314" y="126748"/>
            <a:ext cx="4102115" cy="62025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Punjabi </a:t>
            </a:r>
            <a:r>
              <a:rPr lang="en-GB" dirty="0">
                <a:solidFill>
                  <a:schemeClr val="tx1"/>
                </a:solidFill>
              </a:rPr>
              <a:t>Year 8 Autumn 1</a:t>
            </a:r>
            <a:endParaRPr lang="en-US" dirty="0"/>
          </a:p>
          <a:p>
            <a:pPr algn="ctr"/>
            <a:r>
              <a:rPr lang="en-GB" dirty="0">
                <a:solidFill>
                  <a:schemeClr val="tx1"/>
                </a:solidFill>
              </a:rPr>
              <a:t>Myself/ Family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952833"/>
              </p:ext>
            </p:extLst>
          </p:nvPr>
        </p:nvGraphicFramePr>
        <p:xfrm>
          <a:off x="0" y="0"/>
          <a:ext cx="5004262" cy="6616931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230556">
                  <a:extLst>
                    <a:ext uri="{9D8B030D-6E8A-4147-A177-3AD203B41FA5}">
                      <a16:colId xmlns:a16="http://schemas.microsoft.com/office/drawing/2014/main" val="3298248108"/>
                    </a:ext>
                  </a:extLst>
                </a:gridCol>
                <a:gridCol w="1086991">
                  <a:extLst>
                    <a:ext uri="{9D8B030D-6E8A-4147-A177-3AD203B41FA5}">
                      <a16:colId xmlns:a16="http://schemas.microsoft.com/office/drawing/2014/main" val="1538197557"/>
                    </a:ext>
                  </a:extLst>
                </a:gridCol>
                <a:gridCol w="2686715">
                  <a:extLst>
                    <a:ext uri="{9D8B030D-6E8A-4147-A177-3AD203B41FA5}">
                      <a16:colId xmlns:a16="http://schemas.microsoft.com/office/drawing/2014/main" val="3388799012"/>
                    </a:ext>
                  </a:extLst>
                </a:gridCol>
              </a:tblGrid>
              <a:tr h="312651">
                <a:tc gridSpan="3">
                  <a:txBody>
                    <a:bodyPr/>
                    <a:lstStyle/>
                    <a:p>
                      <a:r>
                        <a:rPr lang="en-GB" sz="1400" dirty="0"/>
                        <a:t>1. Key words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13404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nwm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Naam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0472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ivckwrlw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Vichkarla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Middle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05390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KwndwnI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Khaandani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Family name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8978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isMG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Singh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Singh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56803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kOr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Kaur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Kaur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53370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mwqw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Mom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23213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ipqw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Pita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88458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BYx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Bhen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Sister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78012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Brw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Bhra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Brother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5026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dwdw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Dad’s dad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22599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dwdI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Dadi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Dad’s mon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19424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nwnw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Nana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Mom’s dad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220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nwnI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Nani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Mom’s mom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84812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cwcw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Chacha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Dad’s younger</a:t>
                      </a:r>
                      <a:r>
                        <a:rPr lang="en-GB" sz="1400" baseline="0" dirty="0"/>
                        <a:t> brother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8255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cwcI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Chachi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Dad’s younger</a:t>
                      </a:r>
                      <a:r>
                        <a:rPr lang="en-GB" sz="1400" baseline="0" dirty="0"/>
                        <a:t> brother’s wife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59395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qwieAw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Taaya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Dad’s elder</a:t>
                      </a:r>
                      <a:r>
                        <a:rPr lang="en-GB" sz="1400" baseline="0" dirty="0"/>
                        <a:t> brother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60358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qweI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taayi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Dad’s elder</a:t>
                      </a:r>
                      <a:r>
                        <a:rPr lang="en-GB" sz="1400" baseline="0" dirty="0"/>
                        <a:t> brother’s wife 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8019505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6220530"/>
              </p:ext>
            </p:extLst>
          </p:nvPr>
        </p:nvGraphicFramePr>
        <p:xfrm>
          <a:off x="5004261" y="745861"/>
          <a:ext cx="7116204" cy="296672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2525543">
                  <a:extLst>
                    <a:ext uri="{9D8B030D-6E8A-4147-A177-3AD203B41FA5}">
                      <a16:colId xmlns:a16="http://schemas.microsoft.com/office/drawing/2014/main" val="2397910059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3925491622"/>
                    </a:ext>
                  </a:extLst>
                </a:gridCol>
                <a:gridCol w="2304661">
                  <a:extLst>
                    <a:ext uri="{9D8B030D-6E8A-4147-A177-3AD203B41FA5}">
                      <a16:colId xmlns:a16="http://schemas.microsoft.com/office/drawing/2014/main" val="2904334308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sz="1400" dirty="0"/>
                        <a:t>2. Adjectives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210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SuglI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shugli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Funny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5220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iemwndwr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imaandaar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Honest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39402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imhnqI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Mehnti</a:t>
                      </a:r>
                      <a:r>
                        <a:rPr lang="en-GB" sz="14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Hardworking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3736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sKq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sakht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Strict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34317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shuxw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Sahuna</a:t>
                      </a:r>
                      <a:r>
                        <a:rPr lang="en-GB" sz="14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Beautiful</a:t>
                      </a:r>
                      <a:r>
                        <a:rPr lang="en-GB" sz="1400" baseline="0" dirty="0"/>
                        <a:t>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97927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pqlw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petla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slim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58456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cMgw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changaa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225311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268058"/>
              </p:ext>
            </p:extLst>
          </p:nvPr>
        </p:nvGraphicFramePr>
        <p:xfrm>
          <a:off x="5004261" y="3750601"/>
          <a:ext cx="7116204" cy="192532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511313">
                  <a:extLst>
                    <a:ext uri="{9D8B030D-6E8A-4147-A177-3AD203B41FA5}">
                      <a16:colId xmlns:a16="http://schemas.microsoft.com/office/drawing/2014/main" val="3279967537"/>
                    </a:ext>
                  </a:extLst>
                </a:gridCol>
                <a:gridCol w="2442134">
                  <a:extLst>
                    <a:ext uri="{9D8B030D-6E8A-4147-A177-3AD203B41FA5}">
                      <a16:colId xmlns:a16="http://schemas.microsoft.com/office/drawing/2014/main" val="3322270708"/>
                    </a:ext>
                  </a:extLst>
                </a:gridCol>
                <a:gridCol w="3162757">
                  <a:extLst>
                    <a:ext uri="{9D8B030D-6E8A-4147-A177-3AD203B41FA5}">
                      <a16:colId xmlns:a16="http://schemas.microsoft.com/office/drawing/2014/main" val="3744043950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3.Useful negatives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60991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myry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kol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nhIN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hY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Mere </a:t>
                      </a:r>
                      <a:r>
                        <a:rPr lang="en-GB" sz="1400" dirty="0" err="1"/>
                        <a:t>kol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nahi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hai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I don’t have any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6638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psMd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nhIN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krdw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krdI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Mai </a:t>
                      </a:r>
                      <a:r>
                        <a:rPr lang="en-GB" sz="1400" dirty="0" err="1"/>
                        <a:t>psand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nahi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kerda</a:t>
                      </a:r>
                      <a:r>
                        <a:rPr lang="en-GB" sz="1400" dirty="0"/>
                        <a:t>/</a:t>
                      </a:r>
                      <a:r>
                        <a:rPr lang="en-GB" sz="1400" dirty="0" err="1"/>
                        <a:t>kerdi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I don’t like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66269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nhIN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cwhuMdw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Mai </a:t>
                      </a:r>
                      <a:r>
                        <a:rPr lang="en-GB" sz="1400" dirty="0" err="1"/>
                        <a:t>nahi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chahunda</a:t>
                      </a:r>
                      <a:r>
                        <a:rPr lang="en-GB" sz="14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I don’t want 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2004035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004261" y="5688449"/>
            <a:ext cx="7116204" cy="116955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/>
              <a:t>4. Connectives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Aqy</a:t>
            </a:r>
            <a:r>
              <a:rPr lang="en-GB" sz="1400" dirty="0">
                <a:latin typeface="GurbaniLipi" panose="00000400000000000000" pitchFamily="2" charset="0"/>
              </a:rPr>
              <a:t>		</a:t>
            </a:r>
            <a:r>
              <a:rPr lang="en-GB" sz="1400" dirty="0"/>
              <a:t>And		ate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ikauNik</a:t>
            </a:r>
            <a:r>
              <a:rPr lang="en-GB" sz="1400" dirty="0">
                <a:latin typeface="GurbaniLipi" panose="00000400000000000000" pitchFamily="2" charset="0"/>
              </a:rPr>
              <a:t>		</a:t>
            </a:r>
            <a:r>
              <a:rPr lang="en-GB" sz="1400" dirty="0"/>
              <a:t>Because		</a:t>
            </a:r>
            <a:r>
              <a:rPr lang="en-GB" sz="1400" dirty="0" err="1"/>
              <a:t>keeyukey</a:t>
            </a:r>
            <a:endParaRPr lang="en-GB" sz="1400" dirty="0"/>
          </a:p>
          <a:p>
            <a:r>
              <a:rPr lang="en-GB" sz="1400" dirty="0" err="1">
                <a:latin typeface="GurbaniLipi" panose="00000400000000000000" pitchFamily="2" charset="0"/>
              </a:rPr>
              <a:t>pr</a:t>
            </a:r>
            <a:r>
              <a:rPr lang="en-GB" sz="1400" dirty="0">
                <a:latin typeface="GurbaniLipi" panose="00000400000000000000" pitchFamily="2" charset="0"/>
              </a:rPr>
              <a:t>		</a:t>
            </a:r>
            <a:r>
              <a:rPr lang="en-GB" sz="1400" dirty="0"/>
              <a:t>But		per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jykr</a:t>
            </a:r>
            <a:r>
              <a:rPr lang="en-GB" sz="1400" dirty="0">
                <a:latin typeface="GurbaniLipi" panose="00000400000000000000" pitchFamily="2" charset="0"/>
              </a:rPr>
              <a:t>		</a:t>
            </a:r>
            <a:r>
              <a:rPr lang="en-GB" sz="1400" dirty="0"/>
              <a:t>if		</a:t>
            </a:r>
            <a:r>
              <a:rPr lang="en-GB" sz="1400" dirty="0" err="1"/>
              <a:t>jeyker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187738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0015355"/>
              </p:ext>
            </p:extLst>
          </p:nvPr>
        </p:nvGraphicFramePr>
        <p:xfrm>
          <a:off x="34900" y="762000"/>
          <a:ext cx="2588895" cy="6583680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498254">
                  <a:extLst>
                    <a:ext uri="{9D8B030D-6E8A-4147-A177-3AD203B41FA5}">
                      <a16:colId xmlns:a16="http://schemas.microsoft.com/office/drawing/2014/main" val="1132807820"/>
                    </a:ext>
                  </a:extLst>
                </a:gridCol>
                <a:gridCol w="1090641">
                  <a:extLst>
                    <a:ext uri="{9D8B030D-6E8A-4147-A177-3AD203B41FA5}">
                      <a16:colId xmlns:a16="http://schemas.microsoft.com/office/drawing/2014/main" val="894003014"/>
                    </a:ext>
                  </a:extLst>
                </a:gridCol>
              </a:tblGrid>
              <a:tr h="4843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Technology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effectLst/>
                          <a:latin typeface="GurbaniLipi" panose="00000400000000000000" pitchFamily="2" charset="0"/>
                          <a:ea typeface="Times New Roman" panose="02020603050405020304" pitchFamily="18" charset="0"/>
                        </a:rPr>
                        <a:t>qknIk</a:t>
                      </a:r>
                      <a:r>
                        <a:rPr lang="en-GB" sz="1600" b="1" dirty="0">
                          <a:effectLst/>
                          <a:latin typeface="GurbaniLipi" panose="00000400000000000000" pitchFamily="2" charset="0"/>
                          <a:ea typeface="Times New Roman" panose="02020603050405020304" pitchFamily="18" charset="0"/>
                        </a:rPr>
                        <a:t>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600" b="1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52061439"/>
                  </a:ext>
                </a:extLst>
              </a:tr>
              <a:tr h="4843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Social media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effectLst/>
                          <a:latin typeface="GurbaniLipi" panose="00000400000000000000" pitchFamily="2" charset="0"/>
                          <a:ea typeface="Times New Roman" panose="02020603050405020304" pitchFamily="18" charset="0"/>
                        </a:rPr>
                        <a:t>soSl</a:t>
                      </a:r>
                      <a:r>
                        <a:rPr lang="en-GB" sz="1600" b="1" baseline="0" dirty="0">
                          <a:effectLst/>
                          <a:latin typeface="GurbaniLipi" panose="00000400000000000000" pitchFamily="2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b="1" baseline="0" dirty="0" err="1">
                          <a:effectLst/>
                          <a:latin typeface="GurbaniLipi" panose="00000400000000000000" pitchFamily="2" charset="0"/>
                          <a:ea typeface="Times New Roman" panose="02020603050405020304" pitchFamily="18" charset="0"/>
                        </a:rPr>
                        <a:t>mIfIAw</a:t>
                      </a:r>
                      <a:endParaRPr lang="en-GB" sz="1600" b="1" baseline="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600" b="1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7667724"/>
                  </a:ext>
                </a:extLst>
              </a:tr>
              <a:tr h="242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Use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effectLst/>
                          <a:latin typeface="GurbaniLipi" panose="00000400000000000000" pitchFamily="2" charset="0"/>
                          <a:ea typeface="Times New Roman" panose="02020603050405020304" pitchFamily="18" charset="0"/>
                        </a:rPr>
                        <a:t>vrqxw</a:t>
                      </a:r>
                      <a:r>
                        <a:rPr lang="en-GB" sz="1600" b="1" baseline="0" dirty="0">
                          <a:effectLst/>
                          <a:latin typeface="GurbaniLipi" panose="00000400000000000000" pitchFamily="2" charset="0"/>
                          <a:ea typeface="Times New Roman" panose="02020603050405020304" pitchFamily="18" charset="0"/>
                        </a:rPr>
                        <a:t> </a:t>
                      </a:r>
                      <a:endParaRPr lang="en-GB" sz="1600" b="1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3865174"/>
                  </a:ext>
                </a:extLst>
              </a:tr>
              <a:tr h="242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Advantages</a:t>
                      </a:r>
                      <a:r>
                        <a:rPr lang="en-GB" sz="1600" baseline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effectLst/>
                          <a:latin typeface="GurbaniLipi" panose="00000400000000000000" pitchFamily="2" charset="0"/>
                          <a:ea typeface="Times New Roman" panose="02020603050405020304" pitchFamily="18" charset="0"/>
                        </a:rPr>
                        <a:t>Pwiedy</a:t>
                      </a:r>
                      <a:r>
                        <a:rPr lang="en-GB" sz="1600" b="1" baseline="0" dirty="0">
                          <a:effectLst/>
                          <a:latin typeface="GurbaniLipi" panose="00000400000000000000" pitchFamily="2" charset="0"/>
                          <a:ea typeface="Times New Roman" panose="02020603050405020304" pitchFamily="18" charset="0"/>
                        </a:rPr>
                        <a:t> </a:t>
                      </a:r>
                      <a:endParaRPr lang="en-GB" sz="1600" b="1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812484"/>
                  </a:ext>
                </a:extLst>
              </a:tr>
              <a:tr h="242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Disadvantages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effectLst/>
                          <a:latin typeface="GurbaniLipi" panose="00000400000000000000" pitchFamily="2" charset="0"/>
                          <a:ea typeface="Times New Roman" panose="02020603050405020304" pitchFamily="18" charset="0"/>
                        </a:rPr>
                        <a:t>nukswn</a:t>
                      </a:r>
                      <a:r>
                        <a:rPr lang="en-GB" sz="1600" b="1" baseline="0" dirty="0">
                          <a:effectLst/>
                          <a:latin typeface="GurbaniLipi" panose="00000400000000000000" pitchFamily="2" charset="0"/>
                          <a:ea typeface="Times New Roman" panose="02020603050405020304" pitchFamily="18" charset="0"/>
                        </a:rPr>
                        <a:t> </a:t>
                      </a:r>
                      <a:endParaRPr lang="en-GB" sz="1600" b="1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05379286"/>
                  </a:ext>
                </a:extLst>
              </a:tr>
              <a:tr h="9687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Easy</a:t>
                      </a:r>
                      <a:r>
                        <a:rPr lang="en-GB" sz="1600" baseline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and better life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sOKI</a:t>
                      </a:r>
                      <a:r>
                        <a:rPr lang="en-GB" sz="16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Aqy</a:t>
                      </a:r>
                      <a:r>
                        <a:rPr lang="en-GB" sz="16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vDIAw</a:t>
                      </a:r>
                      <a:r>
                        <a:rPr lang="en-GB" sz="16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izMdgI</a:t>
                      </a:r>
                      <a:r>
                        <a:rPr lang="en-GB" sz="1600" b="1" dirty="0">
                          <a:latin typeface="GurbaniLipi" panose="00000400000000000000" pitchFamily="2" charset="0"/>
                        </a:rPr>
                        <a:t>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75330981"/>
                  </a:ext>
                </a:extLst>
              </a:tr>
              <a:tr h="7265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Saves</a:t>
                      </a:r>
                      <a:r>
                        <a:rPr lang="en-GB" sz="1600" baseline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time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smyN</a:t>
                      </a:r>
                      <a:r>
                        <a:rPr lang="en-GB" sz="16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dI</a:t>
                      </a:r>
                      <a:r>
                        <a:rPr lang="en-GB" sz="16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bcq</a:t>
                      </a:r>
                      <a:r>
                        <a:rPr lang="en-GB" sz="1600" b="1" dirty="0"/>
                        <a:t>  </a:t>
                      </a:r>
                      <a:r>
                        <a:rPr lang="ur-PK" sz="1600" b="1" dirty="0"/>
                        <a:t>   </a:t>
                      </a:r>
                      <a:endParaRPr lang="en-GB" sz="1600" b="1" dirty="0"/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13909556"/>
                  </a:ext>
                </a:extLst>
              </a:tr>
              <a:tr h="7265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Conversation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g`lbwq</a:t>
                      </a:r>
                      <a:r>
                        <a:rPr lang="en-GB" sz="16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kr</a:t>
                      </a:r>
                      <a:r>
                        <a:rPr lang="en-GB" sz="16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skdy</a:t>
                      </a:r>
                      <a:r>
                        <a:rPr lang="en-GB" sz="16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ho</a:t>
                      </a:r>
                      <a:r>
                        <a:rPr lang="en-GB" sz="1600" b="1" dirty="0">
                          <a:latin typeface="GurbaniLipi" panose="00000400000000000000" pitchFamily="2" charset="0"/>
                        </a:rPr>
                        <a:t> 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57781221"/>
                  </a:ext>
                </a:extLst>
              </a:tr>
              <a:tr h="4876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Easy</a:t>
                      </a:r>
                      <a:r>
                        <a:rPr lang="en-GB" sz="16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life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izMdgI</a:t>
                      </a:r>
                      <a:r>
                        <a:rPr lang="en-GB" sz="16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sOKI</a:t>
                      </a:r>
                      <a:r>
                        <a:rPr lang="en-GB" sz="16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ho</a:t>
                      </a:r>
                      <a:r>
                        <a:rPr lang="en-GB" sz="16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jWdI</a:t>
                      </a:r>
                      <a:r>
                        <a:rPr lang="en-GB" sz="1600" b="1" dirty="0">
                          <a:latin typeface="GurbaniLipi" panose="00000400000000000000" pitchFamily="2" charset="0"/>
                        </a:rPr>
                        <a:t>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04053309"/>
                  </a:ext>
                </a:extLst>
              </a:tr>
              <a:tr h="4843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Isolation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en-US" sz="16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v`K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hoxw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</a:rPr>
                        <a:t>            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5942136"/>
                  </a:ext>
                </a:extLst>
              </a:tr>
              <a:tr h="4843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Unemployment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 err="1">
                          <a:latin typeface="GurbaniLipi" panose="00000400000000000000" pitchFamily="2" charset="0"/>
                        </a:rPr>
                        <a:t>byruzgwrI</a:t>
                      </a:r>
                      <a:endParaRPr lang="en-GB" sz="1600" b="1" dirty="0"/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85166323"/>
                  </a:ext>
                </a:extLst>
              </a:tr>
              <a:tr h="4843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Loneliness 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ie</a:t>
                      </a:r>
                      <a:r>
                        <a:rPr lang="en-GB" sz="1600" dirty="0">
                          <a:latin typeface="GurbaniLipi" panose="00000400000000000000" pitchFamily="2" charset="0"/>
                        </a:rPr>
                        <a:t>``</a:t>
                      </a:r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klwpx</a:t>
                      </a:r>
                      <a:r>
                        <a:rPr lang="en-GB" sz="1600" dirty="0">
                          <a:latin typeface="GurbaniLipi" panose="00000400000000000000" pitchFamily="2" charset="0"/>
                        </a:rPr>
                        <a:t>                             </a:t>
                      </a:r>
                      <a:endParaRPr lang="en-GB" sz="1600" b="1" dirty="0">
                        <a:latin typeface="GurbaniLipi" panose="00000400000000000000" pitchFamily="2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948140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8069" y="-44335"/>
            <a:ext cx="2588895" cy="80021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r>
              <a:rPr lang="en-GB" sz="1400" dirty="0"/>
              <a:t>Punjabi Year 9 Autumn Term 1 </a:t>
            </a:r>
            <a:endParaRPr lang="en-US" dirty="0"/>
          </a:p>
          <a:p>
            <a:r>
              <a:rPr lang="en-GB" sz="1400" dirty="0"/>
              <a:t>Topic: Technology  </a:t>
            </a:r>
          </a:p>
          <a:p>
            <a:r>
              <a:rPr lang="en-GB" sz="1400" dirty="0"/>
              <a:t>1. Key vocabulary</a:t>
            </a:r>
            <a:r>
              <a:rPr lang="en-GB" dirty="0"/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645121" y="5152086"/>
          <a:ext cx="3772612" cy="1706880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1734527">
                  <a:extLst>
                    <a:ext uri="{9D8B030D-6E8A-4147-A177-3AD203B41FA5}">
                      <a16:colId xmlns:a16="http://schemas.microsoft.com/office/drawing/2014/main" val="3606938068"/>
                    </a:ext>
                  </a:extLst>
                </a:gridCol>
                <a:gridCol w="2038085">
                  <a:extLst>
                    <a:ext uri="{9D8B030D-6E8A-4147-A177-3AD203B41FA5}">
                      <a16:colId xmlns:a16="http://schemas.microsoft.com/office/drawing/2014/main" val="2645350455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r>
                        <a:rPr lang="en-GB" sz="1400" dirty="0"/>
                        <a:t>4.Key conjunctions</a:t>
                      </a:r>
                    </a:p>
                    <a:p>
                      <a:endParaRPr lang="en-GB" sz="1400" b="1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5722162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dirty="0"/>
                        <a:t>First of all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</a:rPr>
                        <a:t>sB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</a:rPr>
                        <a:t>qoN</a:t>
                      </a:r>
                      <a:r>
                        <a:rPr lang="en-GB" sz="1400" b="1" baseline="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baseline="0" dirty="0" err="1">
                          <a:effectLst/>
                          <a:latin typeface="GurbaniLipi" panose="00000400000000000000" pitchFamily="2" charset="0"/>
                        </a:rPr>
                        <a:t>pihlW</a:t>
                      </a:r>
                      <a:r>
                        <a:rPr lang="en-GB" sz="1400" b="1" baseline="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400" b="1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70092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dirty="0"/>
                        <a:t>Then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</a:rPr>
                        <a:t>iPr</a:t>
                      </a:r>
                      <a:endParaRPr lang="en-GB" sz="1400" b="1" dirty="0">
                        <a:effectLst/>
                        <a:latin typeface="GurbaniLipi" panose="00000400000000000000" pitchFamily="2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400" b="1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354423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After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</a:rPr>
                        <a:t>bwAd</a:t>
                      </a:r>
                      <a:r>
                        <a:rPr lang="en-GB" sz="1400" b="1" baseline="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baseline="0" dirty="0" err="1">
                          <a:effectLst/>
                          <a:latin typeface="GurbaniLipi" panose="00000400000000000000" pitchFamily="2" charset="0"/>
                        </a:rPr>
                        <a:t>iv``c</a:t>
                      </a:r>
                      <a:endParaRPr lang="en-GB" sz="1400" b="1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6512584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6417734" y="51258"/>
          <a:ext cx="2402070" cy="1706880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1271015">
                  <a:extLst>
                    <a:ext uri="{9D8B030D-6E8A-4147-A177-3AD203B41FA5}">
                      <a16:colId xmlns:a16="http://schemas.microsoft.com/office/drawing/2014/main" val="3751382564"/>
                    </a:ext>
                  </a:extLst>
                </a:gridCol>
                <a:gridCol w="1131055">
                  <a:extLst>
                    <a:ext uri="{9D8B030D-6E8A-4147-A177-3AD203B41FA5}">
                      <a16:colId xmlns:a16="http://schemas.microsoft.com/office/drawing/2014/main" val="2758108280"/>
                    </a:ext>
                  </a:extLst>
                </a:gridCol>
              </a:tblGrid>
              <a:tr h="425682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5. Opinions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1124619"/>
                  </a:ext>
                </a:extLst>
              </a:tr>
              <a:tr h="4256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</a:rPr>
                        <a:t>Like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psMd</a:t>
                      </a:r>
                      <a:endParaRPr lang="en-GB" sz="14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3011906"/>
                  </a:ext>
                </a:extLst>
              </a:tr>
              <a:tr h="4256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really like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bhuq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psMd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</a:p>
                    <a:p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0554104"/>
                  </a:ext>
                </a:extLst>
              </a:tr>
              <a:tr h="4256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don’t like</a:t>
                      </a:r>
                      <a:r>
                        <a:rPr lang="en-GB" sz="1400" baseline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endParaRPr lang="en-GB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nhIN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psMd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</a:p>
                    <a:p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5428027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2666445" y="16333"/>
          <a:ext cx="3751287" cy="2630170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1793537">
                  <a:extLst>
                    <a:ext uri="{9D8B030D-6E8A-4147-A177-3AD203B41FA5}">
                      <a16:colId xmlns:a16="http://schemas.microsoft.com/office/drawing/2014/main" val="798753821"/>
                    </a:ext>
                  </a:extLst>
                </a:gridCol>
                <a:gridCol w="1957750">
                  <a:extLst>
                    <a:ext uri="{9D8B030D-6E8A-4147-A177-3AD203B41FA5}">
                      <a16:colId xmlns:a16="http://schemas.microsoft.com/office/drawing/2014/main" val="204066823"/>
                    </a:ext>
                  </a:extLst>
                </a:gridCol>
              </a:tblGrid>
              <a:tr h="234016">
                <a:tc gridSpan="2"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2. Using Connectives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57523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Aqy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>
                          <a:effectLst/>
                        </a:rPr>
                        <a:t>       And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</a:t>
                      </a: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audwhrx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dy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qOr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qy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 </a:t>
                      </a: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For Example</a:t>
                      </a:r>
                      <a:endParaRPr lang="en-GB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563236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pr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       </a:t>
                      </a:r>
                      <a:r>
                        <a:rPr lang="en-GB" sz="1600" dirty="0">
                          <a:effectLst/>
                        </a:rPr>
                        <a:t>   But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 </a:t>
                      </a: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nqIjy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vjoN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>
                          <a:effectLst/>
                        </a:rPr>
                        <a:t>As a result</a:t>
                      </a: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endParaRPr lang="en-GB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373715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ikauNik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>
                          <a:effectLst/>
                        </a:rPr>
                        <a:t>Because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iPr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>
                          <a:effectLst/>
                        </a:rPr>
                        <a:t>Then</a:t>
                      </a: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endParaRPr lang="en-GB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77592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ies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leI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                   </a:t>
                      </a:r>
                      <a:r>
                        <a:rPr lang="en-GB" sz="1600" dirty="0">
                          <a:effectLst/>
                        </a:rPr>
                        <a:t>That’s why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vI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>
                          <a:effectLst/>
                        </a:rPr>
                        <a:t>Also</a:t>
                      </a:r>
                      <a:endParaRPr lang="en-GB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8680976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2666445" y="2729827"/>
          <a:ext cx="3751288" cy="2630170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1725821">
                  <a:extLst>
                    <a:ext uri="{9D8B030D-6E8A-4147-A177-3AD203B41FA5}">
                      <a16:colId xmlns:a16="http://schemas.microsoft.com/office/drawing/2014/main" val="2694474813"/>
                    </a:ext>
                  </a:extLst>
                </a:gridCol>
                <a:gridCol w="2025467">
                  <a:extLst>
                    <a:ext uri="{9D8B030D-6E8A-4147-A177-3AD203B41FA5}">
                      <a16:colId xmlns:a16="http://schemas.microsoft.com/office/drawing/2014/main" val="2123419481"/>
                    </a:ext>
                  </a:extLst>
                </a:gridCol>
              </a:tblGrid>
              <a:tr h="125833">
                <a:tc gridSpan="2"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3. Using Connectives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0370117"/>
                  </a:ext>
                </a:extLst>
              </a:tr>
              <a:tr h="350122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Aqy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 </a:t>
                      </a:r>
                      <a:r>
                        <a:rPr lang="en-GB" sz="1600" dirty="0">
                          <a:effectLst/>
                        </a:rPr>
                        <a:t>                And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 </a:t>
                      </a:r>
                      <a:r>
                        <a:rPr lang="en-GB" sz="1600" b="1" dirty="0" err="1">
                          <a:effectLst/>
                          <a:latin typeface="GurbaniLipi" panose="00000400000000000000" pitchFamily="2" charset="0"/>
                        </a:rPr>
                        <a:t>audwhrx</a:t>
                      </a:r>
                      <a:r>
                        <a:rPr lang="en-GB" sz="1600" b="1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effectLst/>
                          <a:latin typeface="GurbaniLipi" panose="00000400000000000000" pitchFamily="2" charset="0"/>
                        </a:rPr>
                        <a:t>dy</a:t>
                      </a:r>
                      <a:r>
                        <a:rPr lang="en-GB" sz="1600" b="1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effectLst/>
                          <a:latin typeface="GurbaniLipi" panose="00000400000000000000" pitchFamily="2" charset="0"/>
                        </a:rPr>
                        <a:t>qOr</a:t>
                      </a:r>
                      <a:r>
                        <a:rPr lang="en-GB" sz="1600" b="1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effectLst/>
                          <a:latin typeface="GurbaniLipi" panose="00000400000000000000" pitchFamily="2" charset="0"/>
                        </a:rPr>
                        <a:t>qy</a:t>
                      </a:r>
                      <a:r>
                        <a:rPr lang="en-GB" sz="1600" b="1" dirty="0">
                          <a:effectLst/>
                          <a:latin typeface="GurbaniLipi" panose="00000400000000000000" pitchFamily="2" charset="0"/>
                        </a:rPr>
                        <a:t>                                 </a:t>
                      </a:r>
                      <a:r>
                        <a:rPr lang="en-GB" sz="1600" b="1" dirty="0">
                          <a:effectLst/>
                        </a:rPr>
                        <a:t>For Example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extLst>
                  <a:ext uri="{0D108BD9-81ED-4DB2-BD59-A6C34878D82A}">
                    <a16:rowId xmlns:a16="http://schemas.microsoft.com/office/drawing/2014/main" val="1014877876"/>
                  </a:ext>
                </a:extLst>
              </a:tr>
              <a:tr h="233144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pr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>
                          <a:effectLst/>
                        </a:rPr>
                        <a:t>                But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 </a:t>
                      </a:r>
                      <a:r>
                        <a:rPr lang="en-GB" sz="1600" b="1" dirty="0" err="1">
                          <a:effectLst/>
                          <a:latin typeface="GurbaniLipi" panose="00000400000000000000" pitchFamily="2" charset="0"/>
                        </a:rPr>
                        <a:t>nqIjy</a:t>
                      </a:r>
                      <a:r>
                        <a:rPr lang="en-GB" sz="1600" b="1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effectLst/>
                          <a:latin typeface="GurbaniLipi" panose="00000400000000000000" pitchFamily="2" charset="0"/>
                        </a:rPr>
                        <a:t>vjoN</a:t>
                      </a:r>
                      <a:r>
                        <a:rPr lang="en-GB" sz="1600" b="1" dirty="0">
                          <a:effectLst/>
                          <a:latin typeface="GurbaniLipi" panose="00000400000000000000" pitchFamily="2" charset="0"/>
                        </a:rPr>
                        <a:t>      </a:t>
                      </a: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 As a result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extLst>
                  <a:ext uri="{0D108BD9-81ED-4DB2-BD59-A6C34878D82A}">
                    <a16:rowId xmlns:a16="http://schemas.microsoft.com/office/drawing/2014/main" val="893739506"/>
                  </a:ext>
                </a:extLst>
              </a:tr>
              <a:tr h="233144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ikauNik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>
                          <a:effectLst/>
                        </a:rPr>
                        <a:t>       Because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="1" dirty="0" err="1">
                          <a:effectLst/>
                          <a:latin typeface="GurbaniLipi" panose="00000400000000000000" pitchFamily="2" charset="0"/>
                        </a:rPr>
                        <a:t>iPr</a:t>
                      </a:r>
                      <a:r>
                        <a:rPr lang="en-GB" sz="1600" b="1" dirty="0">
                          <a:effectLst/>
                          <a:latin typeface="GurbaniLipi" panose="00000400000000000000" pitchFamily="2" charset="0"/>
                        </a:rPr>
                        <a:t>             </a:t>
                      </a:r>
                      <a:r>
                        <a:rPr lang="en-GB" sz="1600" b="1" dirty="0">
                          <a:effectLst/>
                        </a:rPr>
                        <a:t>Then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extLst>
                  <a:ext uri="{0D108BD9-81ED-4DB2-BD59-A6C34878D82A}">
                    <a16:rowId xmlns:a16="http://schemas.microsoft.com/office/drawing/2014/main" val="1812159370"/>
                  </a:ext>
                </a:extLst>
              </a:tr>
              <a:tr h="233144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ies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 err="1">
                          <a:effectLst/>
                          <a:latin typeface="GurbaniLipi" panose="00000400000000000000" pitchFamily="2" charset="0"/>
                        </a:rPr>
                        <a:t>leI</a:t>
                      </a:r>
                      <a:r>
                        <a:rPr lang="en-GB" sz="1600" dirty="0">
                          <a:effectLst/>
                          <a:latin typeface="GurbaniLipi" panose="00000400000000000000" pitchFamily="2" charset="0"/>
                        </a:rPr>
                        <a:t>      </a:t>
                      </a:r>
                      <a:r>
                        <a:rPr lang="en-GB" sz="1600" dirty="0">
                          <a:effectLst/>
                        </a:rPr>
                        <a:t>That’s why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600" b="1" dirty="0">
                          <a:effectLst/>
                        </a:rPr>
                        <a:t> </a:t>
                      </a:r>
                      <a:r>
                        <a:rPr lang="en-GB" sz="1600" b="1" dirty="0" err="1">
                          <a:effectLst/>
                          <a:latin typeface="GurbaniLipi" panose="00000400000000000000" pitchFamily="2" charset="0"/>
                        </a:rPr>
                        <a:t>vI</a:t>
                      </a:r>
                      <a:r>
                        <a:rPr lang="en-GB" sz="1600" b="1" dirty="0">
                          <a:effectLst/>
                          <a:latin typeface="GurbaniLipi" panose="00000400000000000000" pitchFamily="2" charset="0"/>
                        </a:rPr>
                        <a:t>   </a:t>
                      </a:r>
                      <a:r>
                        <a:rPr lang="en-GB" sz="1600" b="1" dirty="0">
                          <a:effectLst/>
                        </a:rPr>
                        <a:t>            Also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extLst>
                  <a:ext uri="{0D108BD9-81ED-4DB2-BD59-A6C34878D82A}">
                    <a16:rowId xmlns:a16="http://schemas.microsoft.com/office/drawing/2014/main" val="3877889943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439058" y="1758138"/>
          <a:ext cx="5672586" cy="152908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836293">
                  <a:extLst>
                    <a:ext uri="{9D8B030D-6E8A-4147-A177-3AD203B41FA5}">
                      <a16:colId xmlns:a16="http://schemas.microsoft.com/office/drawing/2014/main" val="2726180254"/>
                    </a:ext>
                  </a:extLst>
                </a:gridCol>
                <a:gridCol w="2836293">
                  <a:extLst>
                    <a:ext uri="{9D8B030D-6E8A-4147-A177-3AD203B41FA5}">
                      <a16:colId xmlns:a16="http://schemas.microsoft.com/office/drawing/2014/main" val="3132005363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GB" dirty="0"/>
                        <a:t>6. Useful </a:t>
                      </a:r>
                      <a:r>
                        <a:rPr lang="en-GB" dirty="0" err="1"/>
                        <a:t>negtives</a:t>
                      </a:r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2752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myry</a:t>
                      </a:r>
                      <a:r>
                        <a:rPr lang="en-GB" sz="1600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aseline="0" dirty="0" err="1">
                          <a:latin typeface="GurbaniLipi" panose="00000400000000000000" pitchFamily="2" charset="0"/>
                        </a:rPr>
                        <a:t>kol</a:t>
                      </a:r>
                      <a:r>
                        <a:rPr lang="en-GB" sz="1600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aseline="0" dirty="0" err="1">
                          <a:latin typeface="GurbaniLipi" panose="00000400000000000000" pitchFamily="2" charset="0"/>
                        </a:rPr>
                        <a:t>nhIN</a:t>
                      </a:r>
                      <a:r>
                        <a:rPr lang="en-GB" sz="1600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aseline="0" dirty="0" err="1">
                          <a:latin typeface="GurbaniLipi" panose="00000400000000000000" pitchFamily="2" charset="0"/>
                        </a:rPr>
                        <a:t>hY</a:t>
                      </a:r>
                      <a:endParaRPr lang="en-GB" sz="16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I don’t have any</a:t>
                      </a: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75469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6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nhIN</a:t>
                      </a:r>
                      <a:r>
                        <a:rPr lang="en-GB" sz="16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psMd</a:t>
                      </a:r>
                      <a:r>
                        <a:rPr lang="en-GB" sz="1600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aseline="0" dirty="0" err="1">
                          <a:latin typeface="GurbaniLipi" panose="00000400000000000000" pitchFamily="2" charset="0"/>
                        </a:rPr>
                        <a:t>krdw</a:t>
                      </a:r>
                      <a:r>
                        <a:rPr lang="en-GB" sz="1600" baseline="0" dirty="0"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600" baseline="0" dirty="0" err="1">
                          <a:latin typeface="GurbaniLipi" panose="00000400000000000000" pitchFamily="2" charset="0"/>
                        </a:rPr>
                        <a:t>krdI</a:t>
                      </a:r>
                      <a:r>
                        <a:rPr lang="en-GB" sz="1600" baseline="0" dirty="0">
                          <a:latin typeface="GurbaniLipi" panose="00000400000000000000" pitchFamily="2" charset="0"/>
                        </a:rPr>
                        <a:t> </a:t>
                      </a:r>
                      <a:endParaRPr lang="en-GB" sz="16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I don’t like</a:t>
                      </a: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998131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2765642"/>
              </p:ext>
            </p:extLst>
          </p:nvPr>
        </p:nvGraphicFramePr>
        <p:xfrm>
          <a:off x="6439057" y="3287218"/>
          <a:ext cx="5672587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8812">
                  <a:extLst>
                    <a:ext uri="{9D8B030D-6E8A-4147-A177-3AD203B41FA5}">
                      <a16:colId xmlns:a16="http://schemas.microsoft.com/office/drawing/2014/main" val="75040964"/>
                    </a:ext>
                  </a:extLst>
                </a:gridCol>
                <a:gridCol w="3183775">
                  <a:extLst>
                    <a:ext uri="{9D8B030D-6E8A-4147-A177-3AD203B41FA5}">
                      <a16:colId xmlns:a16="http://schemas.microsoft.com/office/drawing/2014/main" val="3619335704"/>
                    </a:ext>
                  </a:extLst>
                </a:gridCol>
              </a:tblGrid>
              <a:tr h="366118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/>
                        <a:t>7.Key questions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4974268"/>
                  </a:ext>
                </a:extLst>
              </a:tr>
              <a:tr h="571746">
                <a:tc>
                  <a:txBody>
                    <a:bodyPr/>
                    <a:lstStyle/>
                    <a:p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ku`J</a:t>
                      </a:r>
                      <a:r>
                        <a:rPr lang="en-GB" sz="16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hor</a:t>
                      </a:r>
                      <a:r>
                        <a:rPr lang="en-GB" sz="1600" dirty="0">
                          <a:latin typeface="GurbaniLipi" panose="00000400000000000000" pitchFamily="2" charset="0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Anything else?</a:t>
                      </a: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7087656"/>
                  </a:ext>
                </a:extLst>
              </a:tr>
              <a:tr h="571746">
                <a:tc>
                  <a:txBody>
                    <a:bodyPr/>
                    <a:lstStyle/>
                    <a:p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ikMny</a:t>
                      </a:r>
                      <a:r>
                        <a:rPr lang="en-GB" sz="16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dw</a:t>
                      </a:r>
                      <a:r>
                        <a:rPr lang="en-GB" sz="1600" dirty="0">
                          <a:latin typeface="GurbaniLipi" panose="00000400000000000000" pitchFamily="2" charset="0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How much is it?</a:t>
                      </a: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572474"/>
                  </a:ext>
                </a:extLst>
              </a:tr>
              <a:tr h="571746">
                <a:tc>
                  <a:txBody>
                    <a:bodyPr/>
                    <a:lstStyle/>
                    <a:p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kI</a:t>
                      </a:r>
                      <a:r>
                        <a:rPr lang="en-GB" sz="16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qusIN</a:t>
                      </a:r>
                      <a:r>
                        <a:rPr lang="en-GB" sz="1600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aseline="0" dirty="0" err="1">
                          <a:latin typeface="GurbaniLipi" panose="00000400000000000000" pitchFamily="2" charset="0"/>
                        </a:rPr>
                        <a:t>ies</a:t>
                      </a:r>
                      <a:r>
                        <a:rPr lang="en-GB" sz="1600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aseline="0" dirty="0" err="1">
                          <a:latin typeface="GurbaniLipi" panose="00000400000000000000" pitchFamily="2" charset="0"/>
                        </a:rPr>
                        <a:t>nUM</a:t>
                      </a:r>
                      <a:r>
                        <a:rPr lang="en-GB" sz="1600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aseline="0" dirty="0" err="1">
                          <a:latin typeface="GurbaniLipi" panose="00000400000000000000" pitchFamily="2" charset="0"/>
                        </a:rPr>
                        <a:t>psMd</a:t>
                      </a:r>
                      <a:r>
                        <a:rPr lang="en-GB" sz="1600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aseline="0" dirty="0" err="1">
                          <a:latin typeface="GurbaniLipi" panose="00000400000000000000" pitchFamily="2" charset="0"/>
                        </a:rPr>
                        <a:t>krdy</a:t>
                      </a:r>
                      <a:r>
                        <a:rPr lang="en-GB" sz="1600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baseline="0" dirty="0" err="1">
                          <a:latin typeface="GurbaniLipi" panose="00000400000000000000" pitchFamily="2" charset="0"/>
                        </a:rPr>
                        <a:t>ho</a:t>
                      </a:r>
                      <a:r>
                        <a:rPr lang="en-GB" sz="1600" baseline="0" dirty="0">
                          <a:latin typeface="GurbaniLipi" panose="00000400000000000000" pitchFamily="2" charset="0"/>
                        </a:rPr>
                        <a:t>?</a:t>
                      </a:r>
                      <a:endParaRPr lang="en-GB" sz="16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Do you like this?</a:t>
                      </a: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6374411"/>
                  </a:ext>
                </a:extLst>
              </a:tr>
              <a:tr h="571746">
                <a:tc>
                  <a:txBody>
                    <a:bodyPr/>
                    <a:lstStyle/>
                    <a:p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ikhVw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rMg</a:t>
                      </a:r>
                      <a:r>
                        <a:rPr lang="en-GB" sz="1600" baseline="0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?</a:t>
                      </a:r>
                      <a:endParaRPr lang="en-GB" sz="16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</a:rPr>
                        <a:t>Which colour?</a:t>
                      </a: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651569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8819656" y="20486"/>
          <a:ext cx="3372344" cy="174659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882290">
                  <a:extLst>
                    <a:ext uri="{9D8B030D-6E8A-4147-A177-3AD203B41FA5}">
                      <a16:colId xmlns:a16="http://schemas.microsoft.com/office/drawing/2014/main" val="3802347308"/>
                    </a:ext>
                  </a:extLst>
                </a:gridCol>
                <a:gridCol w="1490054">
                  <a:extLst>
                    <a:ext uri="{9D8B030D-6E8A-4147-A177-3AD203B41FA5}">
                      <a16:colId xmlns:a16="http://schemas.microsoft.com/office/drawing/2014/main" val="3435626416"/>
                    </a:ext>
                  </a:extLst>
                </a:gridCol>
              </a:tblGrid>
              <a:tr h="295863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 Opinions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9172158"/>
                  </a:ext>
                </a:extLst>
              </a:tr>
              <a:tr h="462031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bhuq</a:t>
                      </a:r>
                      <a:r>
                        <a:rPr lang="en-GB" sz="1400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aseline="0" dirty="0" err="1">
                          <a:latin typeface="GurbaniLipi" panose="00000400000000000000" pitchFamily="2" charset="0"/>
                        </a:rPr>
                        <a:t>vDIAw</a:t>
                      </a:r>
                      <a:r>
                        <a:rPr lang="en-GB" sz="1400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aseline="0" dirty="0" err="1">
                          <a:latin typeface="GurbaniLipi" panose="00000400000000000000" pitchFamily="2" charset="0"/>
                        </a:rPr>
                        <a:t>hY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It’s really good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3235112"/>
                  </a:ext>
                </a:extLst>
              </a:tr>
              <a:tr h="5177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bhuq</a:t>
                      </a:r>
                      <a:r>
                        <a:rPr lang="en-GB" sz="1400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aseline="0" dirty="0" err="1">
                          <a:latin typeface="GurbaniLipi" panose="00000400000000000000" pitchFamily="2" charset="0"/>
                        </a:rPr>
                        <a:t>vDIAw</a:t>
                      </a:r>
                      <a:r>
                        <a:rPr lang="en-GB" sz="1400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aseline="0" dirty="0" err="1">
                          <a:latin typeface="GurbaniLipi" panose="00000400000000000000" pitchFamily="2" charset="0"/>
                        </a:rPr>
                        <a:t>hY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It’s too good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3136775"/>
                  </a:ext>
                </a:extLst>
              </a:tr>
              <a:tr h="462031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iblkul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psMd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nhIN</a:t>
                      </a:r>
                      <a:r>
                        <a:rPr lang="en-GB" sz="1400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aseline="0" dirty="0" err="1">
                          <a:latin typeface="GurbaniLipi" panose="00000400000000000000" pitchFamily="2" charset="0"/>
                        </a:rPr>
                        <a:t>krdw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I hate 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94360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1253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GB" dirty="0"/>
              <a:t>Autumn 2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7</a:t>
            </a:r>
          </a:p>
          <a:p>
            <a:r>
              <a:rPr lang="en-GB" dirty="0"/>
              <a:t>Year 8</a:t>
            </a:r>
          </a:p>
          <a:p>
            <a:r>
              <a:rPr lang="en-GB" dirty="0"/>
              <a:t>Year 9</a:t>
            </a:r>
          </a:p>
        </p:txBody>
      </p:sp>
    </p:spTree>
    <p:extLst>
      <p:ext uri="{BB962C8B-B14F-4D97-AF65-F5344CB8AC3E}">
        <p14:creationId xmlns:p14="http://schemas.microsoft.com/office/powerpoint/2010/main" val="1172928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/>
          <p:nvPr/>
        </p:nvSpPr>
        <p:spPr>
          <a:xfrm>
            <a:off x="-1" y="74645"/>
            <a:ext cx="5971591" cy="2147875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1. Fruits 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 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Phal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syb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seb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Apple 	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Anwr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anaar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	Pomegranate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kylw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kela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Banana                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hdvwxw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hadvana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Watermelon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AMb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anb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Mango 	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KurmwnI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khurmani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Apricot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AMgUr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angoor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Grapes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KzUr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khajoor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Dates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nwSpwqI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nashpati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Pear      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AwlU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buKwrw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aaloo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bukhara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Plum       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                      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D34361D-B827-412B-838F-D1F22025BBFF}"/>
              </a:ext>
            </a:extLst>
          </p:cNvPr>
          <p:cNvSpPr/>
          <p:nvPr/>
        </p:nvSpPr>
        <p:spPr>
          <a:xfrm>
            <a:off x="6355703" y="74645"/>
            <a:ext cx="4282751" cy="73245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Punjabi Year 7 Autumn Term 2</a:t>
            </a:r>
            <a:endParaRPr lang="en-US"/>
          </a:p>
        </p:txBody>
      </p:sp>
      <p:sp>
        <p:nvSpPr>
          <p:cNvPr id="4" name="Text Box 5"/>
          <p:cNvSpPr txBox="1"/>
          <p:nvPr/>
        </p:nvSpPr>
        <p:spPr>
          <a:xfrm>
            <a:off x="1" y="2297165"/>
            <a:ext cx="5964773" cy="3106108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14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sbzIAW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sabzeeaan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vegetables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AwlU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aaloo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Potatoes 		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gMFw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gandhaa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Onion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l``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sx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lasan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Garlic       		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ADrk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adhrak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Ginger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tmwtr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tamater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      Tomatoes </a:t>
            </a:r>
            <a:r>
              <a:rPr lang="en-GB" sz="1400" b="1" dirty="0">
                <a:ea typeface="Calibri" panose="020F0502020204030204" pitchFamily="34" charset="0"/>
                <a:cs typeface="Calibri" panose="020F0502020204030204" pitchFamily="34" charset="0"/>
              </a:rPr>
              <a:t> 		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mtr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matar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Peas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gwjr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gaajar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          Carrot </a:t>
            </a:r>
            <a:r>
              <a:rPr lang="en-GB" sz="1400" b="1" dirty="0">
                <a:ea typeface="Calibri" panose="020F0502020204030204" pitchFamily="34" charset="0"/>
                <a:cs typeface="Calibri" panose="020F0502020204030204" pitchFamily="34" charset="0"/>
              </a:rPr>
              <a:t>     		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iBMfI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bhindi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Okra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Slgm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shalgum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     Turnip      		 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imrc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mirch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Chilli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Pu``l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goBI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phullgobhee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  Cauliflower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iSmlw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imrc</a:t>
            </a:r>
            <a:r>
              <a:rPr lang="en-GB" sz="1400" b="1" dirty="0"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Shimla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mirch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peppers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5971591" y="942391"/>
          <a:ext cx="5570375" cy="286854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830984">
                  <a:extLst>
                    <a:ext uri="{9D8B030D-6E8A-4147-A177-3AD203B41FA5}">
                      <a16:colId xmlns:a16="http://schemas.microsoft.com/office/drawing/2014/main" val="1750920416"/>
                    </a:ext>
                  </a:extLst>
                </a:gridCol>
                <a:gridCol w="1460600">
                  <a:extLst>
                    <a:ext uri="{9D8B030D-6E8A-4147-A177-3AD203B41FA5}">
                      <a16:colId xmlns:a16="http://schemas.microsoft.com/office/drawing/2014/main" val="2384939577"/>
                    </a:ext>
                  </a:extLst>
                </a:gridCol>
                <a:gridCol w="2278791">
                  <a:extLst>
                    <a:ext uri="{9D8B030D-6E8A-4147-A177-3AD203B41FA5}">
                      <a16:colId xmlns:a16="http://schemas.microsoft.com/office/drawing/2014/main" val="1480623609"/>
                    </a:ext>
                  </a:extLst>
                </a:gridCol>
              </a:tblGrid>
              <a:tr h="856860">
                <a:tc>
                  <a:txBody>
                    <a:bodyPr/>
                    <a:lstStyle/>
                    <a:p>
                      <a:r>
                        <a:rPr lang="en-GB" sz="1600" b="1" dirty="0"/>
                        <a:t>4. Days</a:t>
                      </a:r>
                      <a:r>
                        <a:rPr lang="en-GB" sz="1600" b="1" baseline="0" dirty="0"/>
                        <a:t> of the week </a:t>
                      </a:r>
                      <a:endParaRPr lang="en-GB" sz="1600" b="1" dirty="0"/>
                    </a:p>
                    <a:p>
                      <a:endParaRPr lang="en-GB" sz="1600" b="0" dirty="0"/>
                    </a:p>
                    <a:p>
                      <a:r>
                        <a:rPr lang="en-GB" sz="1600" b="0" dirty="0"/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dirty="0"/>
                    </a:p>
                    <a:p>
                      <a:endParaRPr lang="en-GB" sz="1600" b="0" dirty="0"/>
                    </a:p>
                    <a:p>
                      <a:r>
                        <a:rPr lang="en-GB" sz="1600" b="0" dirty="0" err="1"/>
                        <a:t>Somvaar</a:t>
                      </a:r>
                      <a:endParaRPr lang="en-GB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dirty="0">
                        <a:latin typeface="GurbaniLipi" panose="00000400000000000000" pitchFamily="2" charset="0"/>
                      </a:endParaRPr>
                    </a:p>
                    <a:p>
                      <a:endParaRPr lang="en-GB" sz="1600" b="0" dirty="0">
                        <a:latin typeface="GurbaniLipi" panose="00000400000000000000" pitchFamily="2" charset="0"/>
                      </a:endParaRPr>
                    </a:p>
                    <a:p>
                      <a:r>
                        <a:rPr lang="en-GB" sz="1600" b="0" dirty="0" err="1">
                          <a:latin typeface="GurbaniLipi" panose="00000400000000000000" pitchFamily="2" charset="0"/>
                        </a:rPr>
                        <a:t>somvwr</a:t>
                      </a:r>
                      <a:endParaRPr lang="en-GB" sz="1600" b="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3115003"/>
                  </a:ext>
                </a:extLst>
              </a:tr>
              <a:tr h="334716">
                <a:tc>
                  <a:txBody>
                    <a:bodyPr/>
                    <a:lstStyle/>
                    <a:p>
                      <a:r>
                        <a:rPr lang="en-GB" sz="1600" dirty="0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Mangalvaar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mMglvwr</a:t>
                      </a:r>
                      <a:endParaRPr lang="en-GB" sz="16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451160"/>
                  </a:ext>
                </a:extLst>
              </a:tr>
              <a:tr h="334716">
                <a:tc>
                  <a:txBody>
                    <a:bodyPr/>
                    <a:lstStyle/>
                    <a:p>
                      <a:r>
                        <a:rPr lang="en-GB" sz="1600" dirty="0"/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Budhvaar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bu`Dvwr</a:t>
                      </a:r>
                      <a:endParaRPr lang="en-GB" sz="16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3074806"/>
                  </a:ext>
                </a:extLst>
              </a:tr>
              <a:tr h="334716">
                <a:tc>
                  <a:txBody>
                    <a:bodyPr/>
                    <a:lstStyle/>
                    <a:p>
                      <a:r>
                        <a:rPr lang="en-GB" sz="1600" dirty="0"/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Veervaar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vIrvwr</a:t>
                      </a:r>
                      <a:endParaRPr lang="en-GB" sz="16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2803527"/>
                  </a:ext>
                </a:extLst>
              </a:tr>
              <a:tr h="334716">
                <a:tc>
                  <a:txBody>
                    <a:bodyPr/>
                    <a:lstStyle/>
                    <a:p>
                      <a:r>
                        <a:rPr lang="en-GB" sz="1600" dirty="0"/>
                        <a:t>Friday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Shukarvaar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Su`krvwr</a:t>
                      </a:r>
                      <a:endParaRPr lang="en-GB" sz="16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5731584"/>
                  </a:ext>
                </a:extLst>
              </a:tr>
              <a:tr h="334716">
                <a:tc>
                  <a:txBody>
                    <a:bodyPr/>
                    <a:lstStyle/>
                    <a:p>
                      <a:r>
                        <a:rPr lang="en-GB" sz="1600" dirty="0"/>
                        <a:t>Saturday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Sanichrvaar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GurbaniLipi" panose="00000400000000000000" pitchFamily="2" charset="0"/>
                        </a:rPr>
                        <a:t>sin``</a:t>
                      </a:r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crvwr</a:t>
                      </a:r>
                      <a:endParaRPr lang="en-GB" sz="16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4982438"/>
                  </a:ext>
                </a:extLst>
              </a:tr>
              <a:tr h="334716">
                <a:tc>
                  <a:txBody>
                    <a:bodyPr/>
                    <a:lstStyle/>
                    <a:p>
                      <a:r>
                        <a:rPr lang="en-GB" sz="1600" dirty="0"/>
                        <a:t>Sunday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/>
                        <a:t>aitvaar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AYqvwr</a:t>
                      </a:r>
                      <a:endParaRPr lang="en-GB" sz="16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842882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5971591" y="3946225"/>
          <a:ext cx="5570376" cy="2827175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856792">
                  <a:extLst>
                    <a:ext uri="{9D8B030D-6E8A-4147-A177-3AD203B41FA5}">
                      <a16:colId xmlns:a16="http://schemas.microsoft.com/office/drawing/2014/main" val="2147118821"/>
                    </a:ext>
                  </a:extLst>
                </a:gridCol>
                <a:gridCol w="1856792">
                  <a:extLst>
                    <a:ext uri="{9D8B030D-6E8A-4147-A177-3AD203B41FA5}">
                      <a16:colId xmlns:a16="http://schemas.microsoft.com/office/drawing/2014/main" val="454119688"/>
                    </a:ext>
                  </a:extLst>
                </a:gridCol>
                <a:gridCol w="1856792">
                  <a:extLst>
                    <a:ext uri="{9D8B030D-6E8A-4147-A177-3AD203B41FA5}">
                      <a16:colId xmlns:a16="http://schemas.microsoft.com/office/drawing/2014/main" val="449013364"/>
                    </a:ext>
                  </a:extLst>
                </a:gridCol>
              </a:tblGrid>
              <a:tr h="340061">
                <a:tc gridSpan="3">
                  <a:txBody>
                    <a:bodyPr/>
                    <a:lstStyle/>
                    <a:p>
                      <a:r>
                        <a:rPr lang="en-GB" sz="1600" dirty="0"/>
                        <a:t>5. Colours</a:t>
                      </a:r>
                      <a:r>
                        <a:rPr lang="en-GB" sz="1600" baseline="0" dirty="0"/>
                        <a:t> </a:t>
                      </a:r>
                      <a:endParaRPr lang="en-GB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6774637"/>
                  </a:ext>
                </a:extLst>
              </a:tr>
              <a:tr h="35530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FF0000"/>
                          </a:solidFill>
                        </a:rPr>
                        <a:t>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FF0000"/>
                          </a:solidFill>
                        </a:rPr>
                        <a:t>Laal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solidFill>
                            <a:srgbClr val="FF0000"/>
                          </a:solidFill>
                          <a:latin typeface="GurbaniLipi" panose="00000400000000000000" pitchFamily="2" charset="0"/>
                        </a:rPr>
                        <a:t>lwl</a:t>
                      </a:r>
                      <a:endParaRPr lang="en-GB" sz="1600" dirty="0">
                        <a:solidFill>
                          <a:srgbClr val="FF0000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4239798"/>
                  </a:ext>
                </a:extLst>
              </a:tr>
              <a:tr h="35530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00B0F0"/>
                          </a:solidFill>
                        </a:rPr>
                        <a:t>Blue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solidFill>
                            <a:srgbClr val="00B0F0"/>
                          </a:solidFill>
                        </a:rPr>
                        <a:t>Neela</a:t>
                      </a:r>
                      <a:endParaRPr lang="en-GB" sz="1600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solidFill>
                            <a:srgbClr val="00B0F0"/>
                          </a:solidFill>
                          <a:latin typeface="GurbaniLipi" panose="00000400000000000000" pitchFamily="2" charset="0"/>
                        </a:rPr>
                        <a:t>nIlw</a:t>
                      </a:r>
                      <a:endParaRPr lang="en-GB" sz="1600" dirty="0">
                        <a:solidFill>
                          <a:srgbClr val="00B0F0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8607684"/>
                  </a:ext>
                </a:extLst>
              </a:tr>
              <a:tr h="35530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00B050"/>
                          </a:solidFill>
                        </a:rPr>
                        <a:t>Green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00B050"/>
                          </a:solidFill>
                        </a:rPr>
                        <a:t>Hara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solidFill>
                            <a:srgbClr val="00B050"/>
                          </a:solidFill>
                          <a:latin typeface="GurbaniLipi" panose="00000400000000000000" pitchFamily="2" charset="0"/>
                        </a:rPr>
                        <a:t>hrw</a:t>
                      </a:r>
                      <a:endParaRPr lang="en-GB" sz="1600" dirty="0">
                        <a:solidFill>
                          <a:srgbClr val="00B050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3939031"/>
                  </a:ext>
                </a:extLst>
              </a:tr>
              <a:tr h="35530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FFC000"/>
                          </a:solidFill>
                        </a:rPr>
                        <a:t>Yellow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solidFill>
                            <a:srgbClr val="FFC000"/>
                          </a:solidFill>
                        </a:rPr>
                        <a:t>peela</a:t>
                      </a:r>
                      <a:endParaRPr lang="en-GB" sz="1600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solidFill>
                            <a:srgbClr val="FFC000"/>
                          </a:solidFill>
                          <a:latin typeface="GurbaniLipi" panose="00000400000000000000" pitchFamily="2" charset="0"/>
                        </a:rPr>
                        <a:t>pIlw</a:t>
                      </a:r>
                      <a:endParaRPr lang="en-GB" sz="1600" dirty="0">
                        <a:solidFill>
                          <a:srgbClr val="FFC000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2572910"/>
                  </a:ext>
                </a:extLst>
              </a:tr>
              <a:tr h="35530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rgbClr val="7030A0"/>
                          </a:solidFill>
                        </a:rPr>
                        <a:t>Purple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solidFill>
                            <a:srgbClr val="7030A0"/>
                          </a:solidFill>
                        </a:rPr>
                        <a:t>jaamni</a:t>
                      </a:r>
                      <a:endParaRPr lang="en-GB" sz="16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solidFill>
                            <a:srgbClr val="7030A0"/>
                          </a:solidFill>
                          <a:latin typeface="GurbaniLipi" panose="00000400000000000000" pitchFamily="2" charset="0"/>
                        </a:rPr>
                        <a:t>jwmxI</a:t>
                      </a:r>
                      <a:endParaRPr lang="en-GB" sz="1600" dirty="0">
                        <a:solidFill>
                          <a:srgbClr val="7030A0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0823690"/>
                  </a:ext>
                </a:extLst>
              </a:tr>
              <a:tr h="355302">
                <a:tc>
                  <a:txBody>
                    <a:bodyPr/>
                    <a:lstStyle/>
                    <a:p>
                      <a:r>
                        <a:rPr lang="en-GB" sz="1600" dirty="0"/>
                        <a:t>black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kala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latin typeface="GurbaniLipi" panose="00000400000000000000" pitchFamily="2" charset="0"/>
                        </a:rPr>
                        <a:t>kwlw</a:t>
                      </a:r>
                      <a:endParaRPr lang="en-GB" sz="16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2796090"/>
                  </a:ext>
                </a:extLst>
              </a:tr>
              <a:tr h="35530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White</a:t>
                      </a:r>
                      <a:r>
                        <a:rPr lang="en-GB" sz="1600" baseline="0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Chita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solidFill>
                            <a:schemeClr val="bg1"/>
                          </a:solidFill>
                          <a:latin typeface="GurbaniLipi" panose="00000400000000000000" pitchFamily="2" charset="0"/>
                        </a:rPr>
                        <a:t>ic`tw</a:t>
                      </a:r>
                      <a:endParaRPr lang="en-GB" sz="1600" dirty="0">
                        <a:solidFill>
                          <a:schemeClr val="bg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653274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0649" y="5296072"/>
            <a:ext cx="5025902" cy="147732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3. Time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Quarter past	</a:t>
            </a:r>
            <a:r>
              <a:rPr lang="en-GB" dirty="0" err="1">
                <a:solidFill>
                  <a:schemeClr val="tx1"/>
                </a:solidFill>
              </a:rPr>
              <a:t>sava</a:t>
            </a:r>
            <a:r>
              <a:rPr lang="en-GB" dirty="0">
                <a:solidFill>
                  <a:schemeClr val="tx1"/>
                </a:solidFill>
              </a:rPr>
              <a:t> 		</a:t>
            </a:r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svw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Quarter to 	</a:t>
            </a:r>
            <a:r>
              <a:rPr lang="en-GB" dirty="0" err="1">
                <a:solidFill>
                  <a:schemeClr val="tx1"/>
                </a:solidFill>
              </a:rPr>
              <a:t>pouney</a:t>
            </a:r>
            <a:r>
              <a:rPr lang="en-GB" dirty="0">
                <a:solidFill>
                  <a:schemeClr val="tx1"/>
                </a:solidFill>
              </a:rPr>
              <a:t>		</a:t>
            </a:r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pOxy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Half past  	</a:t>
            </a:r>
            <a:r>
              <a:rPr lang="en-GB" dirty="0" err="1">
                <a:solidFill>
                  <a:schemeClr val="tx1"/>
                </a:solidFill>
              </a:rPr>
              <a:t>saadey</a:t>
            </a:r>
            <a:r>
              <a:rPr lang="en-GB" dirty="0">
                <a:solidFill>
                  <a:schemeClr val="tx1"/>
                </a:solidFill>
              </a:rPr>
              <a:t>		</a:t>
            </a:r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swF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622" y="5296072"/>
            <a:ext cx="896516" cy="6831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849" y="2307522"/>
            <a:ext cx="942392" cy="4711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5086551" y="99887"/>
            <a:ext cx="878223" cy="625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8976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1551761"/>
              </p:ext>
            </p:extLst>
          </p:nvPr>
        </p:nvGraphicFramePr>
        <p:xfrm>
          <a:off x="82559" y="388785"/>
          <a:ext cx="5551714" cy="4625714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1400126">
                  <a:extLst>
                    <a:ext uri="{9D8B030D-6E8A-4147-A177-3AD203B41FA5}">
                      <a16:colId xmlns:a16="http://schemas.microsoft.com/office/drawing/2014/main" val="1333624901"/>
                    </a:ext>
                  </a:extLst>
                </a:gridCol>
                <a:gridCol w="1833968">
                  <a:extLst>
                    <a:ext uri="{9D8B030D-6E8A-4147-A177-3AD203B41FA5}">
                      <a16:colId xmlns:a16="http://schemas.microsoft.com/office/drawing/2014/main" val="1820822868"/>
                    </a:ext>
                  </a:extLst>
                </a:gridCol>
                <a:gridCol w="2317620">
                  <a:extLst>
                    <a:ext uri="{9D8B030D-6E8A-4147-A177-3AD203B41FA5}">
                      <a16:colId xmlns:a16="http://schemas.microsoft.com/office/drawing/2014/main" val="3650446059"/>
                    </a:ext>
                  </a:extLst>
                </a:gridCol>
              </a:tblGrid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Playing football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</a:rPr>
                        <a:t>Football khedna </a:t>
                      </a:r>
                      <a:endParaRPr lang="en-GB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Pu``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tbwl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Kyfxw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3074577174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Gardening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</a:rPr>
                        <a:t>Baagvani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kerna</a:t>
                      </a:r>
                      <a:r>
                        <a:rPr lang="en-US" sz="1400" dirty="0">
                          <a:effectLst/>
                        </a:rPr>
                        <a:t>    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bwgvwnI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krnw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1063750961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Playing Piano 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Piano </a:t>
                      </a:r>
                      <a:r>
                        <a:rPr lang="en-US" sz="1400" dirty="0" err="1">
                          <a:effectLst/>
                        </a:rPr>
                        <a:t>vajauna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ipAwno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vjwauxw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84939794"/>
                  </a:ext>
                </a:extLst>
              </a:tr>
              <a:tr h="586722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Skipping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</a:rPr>
                        <a:t>Rasi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tapna</a:t>
                      </a:r>
                      <a:r>
                        <a:rPr lang="en-US" sz="1400" dirty="0">
                          <a:effectLst/>
                        </a:rPr>
                        <a:t>            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r``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sI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tpxw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         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4131529974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Writing 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</a:rPr>
                        <a:t>Likhna</a:t>
                      </a:r>
                      <a:r>
                        <a:rPr lang="en-US" sz="1400" dirty="0">
                          <a:effectLst/>
                        </a:rPr>
                        <a:t>  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ilKxw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 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2119024840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Dancing 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</a:rPr>
                        <a:t>Nachna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n``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cxw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301546925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Listening to radio 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Radio </a:t>
                      </a:r>
                      <a:r>
                        <a:rPr lang="en-US" sz="1400" dirty="0" err="1">
                          <a:effectLst/>
                        </a:rPr>
                        <a:t>sunna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ryfIE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suxnw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1215797961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Watching TV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TV </a:t>
                      </a:r>
                      <a:r>
                        <a:rPr lang="en-US" sz="1400" dirty="0" err="1">
                          <a:effectLst/>
                        </a:rPr>
                        <a:t>dekhna</a:t>
                      </a:r>
                      <a:r>
                        <a:rPr lang="en-US" sz="1400" dirty="0">
                          <a:effectLst/>
                        </a:rPr>
                        <a:t>  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tI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vI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dyKxw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1925974533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</a:rPr>
                        <a:t>Doing exercise </a:t>
                      </a:r>
                      <a:endParaRPr lang="en-GB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</a:rPr>
                        <a:t>Kesrat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kerna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ksrq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krnw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439574901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Playing cards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</a:rPr>
                        <a:t>Taash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kedna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qwS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Kyfxw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 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1002739804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Reading newspaper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</a:rPr>
                        <a:t>Akhbaar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perna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AKbwr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pVHxw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493164167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</a:rPr>
                        <a:t>Reading a book</a:t>
                      </a:r>
                      <a:endParaRPr lang="en-GB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</a:rPr>
                        <a:t>Kitaab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perna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ikqwb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pVHxw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2517994647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Swimming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</a:rPr>
                        <a:t>Terna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qrnw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2170933679"/>
                  </a:ext>
                </a:extLst>
              </a:tr>
              <a:tr h="501949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Using computer 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Computer </a:t>
                      </a:r>
                      <a:r>
                        <a:rPr lang="en-US" sz="1400" dirty="0" err="1">
                          <a:effectLst/>
                        </a:rPr>
                        <a:t>tey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kanm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kerna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kMipaUtr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qy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kMm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krnw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576731226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Relax 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</a:rPr>
                        <a:t>Aaram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kerna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Arwm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krnw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967096987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24721"/>
              </p:ext>
            </p:extLst>
          </p:nvPr>
        </p:nvGraphicFramePr>
        <p:xfrm>
          <a:off x="94892" y="5222664"/>
          <a:ext cx="5539380" cy="1540956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1343943">
                  <a:extLst>
                    <a:ext uri="{9D8B030D-6E8A-4147-A177-3AD203B41FA5}">
                      <a16:colId xmlns:a16="http://schemas.microsoft.com/office/drawing/2014/main" val="1398010843"/>
                    </a:ext>
                  </a:extLst>
                </a:gridCol>
                <a:gridCol w="1869832">
                  <a:extLst>
                    <a:ext uri="{9D8B030D-6E8A-4147-A177-3AD203B41FA5}">
                      <a16:colId xmlns:a16="http://schemas.microsoft.com/office/drawing/2014/main" val="871714202"/>
                    </a:ext>
                  </a:extLst>
                </a:gridCol>
                <a:gridCol w="2325605">
                  <a:extLst>
                    <a:ext uri="{9D8B030D-6E8A-4147-A177-3AD203B41FA5}">
                      <a16:colId xmlns:a16="http://schemas.microsoft.com/office/drawing/2014/main" val="2043865298"/>
                    </a:ext>
                  </a:extLst>
                </a:gridCol>
              </a:tblGrid>
              <a:tr h="171910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Playing games 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</a:rPr>
                        <a:t>Game khedna </a:t>
                      </a:r>
                      <a:endParaRPr lang="en-GB" sz="14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gym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Kyfxw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59727288"/>
                  </a:ext>
                </a:extLst>
              </a:tr>
              <a:tr h="172719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Going Shopping/cinema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Shopping/cinema </a:t>
                      </a:r>
                      <a:r>
                        <a:rPr lang="en-US" sz="1400" dirty="0" err="1">
                          <a:effectLst/>
                        </a:rPr>
                        <a:t>jaana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SOipMg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jwxw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0988131"/>
                  </a:ext>
                </a:extLst>
              </a:tr>
              <a:tr h="172719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>
                          <a:effectLst/>
                        </a:rPr>
                        <a:t>Listening to music   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</a:rPr>
                        <a:t>Gaaney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sunna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endParaRPr lang="en-GB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gwxy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GurbaniLipi" panose="00000400000000000000" pitchFamily="2" charset="0"/>
                        </a:rPr>
                        <a:t>suxnw</a:t>
                      </a:r>
                      <a:r>
                        <a:rPr lang="en-US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22273952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1701173"/>
              </p:ext>
            </p:extLst>
          </p:nvPr>
        </p:nvGraphicFramePr>
        <p:xfrm>
          <a:off x="5634272" y="3901896"/>
          <a:ext cx="6557728" cy="2956104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6557728">
                  <a:extLst>
                    <a:ext uri="{9D8B030D-6E8A-4147-A177-3AD203B41FA5}">
                      <a16:colId xmlns:a16="http://schemas.microsoft.com/office/drawing/2014/main" val="3780997900"/>
                    </a:ext>
                  </a:extLst>
                </a:gridCol>
              </a:tblGrid>
              <a:tr h="743643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3. Verbs: To do</a:t>
                      </a:r>
                      <a:endParaRPr lang="en-GB" sz="1050" dirty="0">
                        <a:effectLst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3591124"/>
                  </a:ext>
                </a:extLst>
              </a:tr>
              <a:tr h="2175752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050" dirty="0">
                        <a:effectLst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do                                       </a:t>
                      </a:r>
                      <a:r>
                        <a:rPr lang="en-GB" sz="1400" dirty="0" err="1">
                          <a:effectLst/>
                        </a:rPr>
                        <a:t>mai</a:t>
                      </a:r>
                      <a:r>
                        <a:rPr lang="en-GB" sz="1400" dirty="0">
                          <a:effectLst/>
                        </a:rPr>
                        <a:t>…..</a:t>
                      </a:r>
                      <a:r>
                        <a:rPr lang="en-GB" sz="1400" dirty="0" err="1">
                          <a:effectLst/>
                        </a:rPr>
                        <a:t>kerda</a:t>
                      </a:r>
                      <a:r>
                        <a:rPr lang="en-GB" sz="1400" dirty="0">
                          <a:effectLst/>
                        </a:rPr>
                        <a:t>/</a:t>
                      </a:r>
                      <a:r>
                        <a:rPr lang="en-GB" sz="1400" dirty="0" err="1">
                          <a:effectLst/>
                        </a:rPr>
                        <a:t>kerdee</a:t>
                      </a:r>
                      <a:r>
                        <a:rPr lang="en-GB" sz="1400" dirty="0">
                          <a:effectLst/>
                        </a:rPr>
                        <a:t>                                   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krdw</a:t>
                      </a:r>
                      <a:endParaRPr lang="en-GB" sz="1050" dirty="0">
                        <a:effectLst/>
                        <a:latin typeface="GurbaniLipi" panose="00000400000000000000" pitchFamily="2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You do                                 </a:t>
                      </a:r>
                      <a:r>
                        <a:rPr lang="en-GB" sz="1400" dirty="0" err="1">
                          <a:effectLst/>
                        </a:rPr>
                        <a:t>tusi</a:t>
                      </a:r>
                      <a:r>
                        <a:rPr lang="en-GB" sz="1400" dirty="0">
                          <a:effectLst/>
                        </a:rPr>
                        <a:t>…..</a:t>
                      </a:r>
                      <a:r>
                        <a:rPr lang="en-GB" sz="1400" dirty="0" err="1">
                          <a:effectLst/>
                        </a:rPr>
                        <a:t>kerdey</a:t>
                      </a:r>
                      <a:r>
                        <a:rPr lang="en-GB" sz="1400" dirty="0">
                          <a:effectLst/>
                        </a:rPr>
                        <a:t>                                                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qusIN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krdy</a:t>
                      </a:r>
                      <a:endParaRPr lang="en-GB" sz="1050" dirty="0">
                        <a:effectLst/>
                        <a:latin typeface="GurbaniLipi" panose="00000400000000000000" pitchFamily="2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He does                               uh……..</a:t>
                      </a:r>
                      <a:r>
                        <a:rPr lang="en-GB" sz="1400" dirty="0" err="1">
                          <a:effectLst/>
                        </a:rPr>
                        <a:t>kerda</a:t>
                      </a:r>
                      <a:r>
                        <a:rPr lang="en-GB" sz="1400" dirty="0">
                          <a:effectLst/>
                        </a:rPr>
                        <a:t>                                                 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auh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krdw</a:t>
                      </a:r>
                      <a:endParaRPr lang="en-GB" sz="1050" dirty="0">
                        <a:effectLst/>
                        <a:latin typeface="GurbaniLipi" panose="00000400000000000000" pitchFamily="2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She does                             uh…….</a:t>
                      </a:r>
                      <a:r>
                        <a:rPr lang="en-GB" sz="1400" dirty="0" err="1">
                          <a:effectLst/>
                        </a:rPr>
                        <a:t>kerdee</a:t>
                      </a:r>
                      <a:r>
                        <a:rPr lang="en-GB" sz="1400" dirty="0">
                          <a:effectLst/>
                        </a:rPr>
                        <a:t>                                                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auh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krdI</a:t>
                      </a:r>
                      <a:endParaRPr lang="en-GB" sz="1050" dirty="0">
                        <a:effectLst/>
                        <a:latin typeface="GurbaniLipi" panose="00000400000000000000" pitchFamily="2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We do                                  </a:t>
                      </a:r>
                      <a:r>
                        <a:rPr lang="en-GB" sz="1400" dirty="0" err="1">
                          <a:effectLst/>
                        </a:rPr>
                        <a:t>asi</a:t>
                      </a:r>
                      <a:r>
                        <a:rPr lang="en-GB" sz="1400" dirty="0">
                          <a:effectLst/>
                        </a:rPr>
                        <a:t>…….</a:t>
                      </a:r>
                      <a:r>
                        <a:rPr lang="en-GB" sz="1400" dirty="0" err="1">
                          <a:effectLst/>
                        </a:rPr>
                        <a:t>kerdey</a:t>
                      </a:r>
                      <a:r>
                        <a:rPr lang="en-GB" sz="1400" dirty="0">
                          <a:effectLst/>
                        </a:rPr>
                        <a:t>                                               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AsIN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krdy</a:t>
                      </a:r>
                      <a:endParaRPr lang="en-GB" sz="1050" dirty="0">
                        <a:effectLst/>
                        <a:latin typeface="GurbaniLipi" panose="00000400000000000000" pitchFamily="2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You do                                 </a:t>
                      </a:r>
                      <a:r>
                        <a:rPr lang="en-GB" sz="1400" dirty="0" err="1">
                          <a:effectLst/>
                        </a:rPr>
                        <a:t>tusi</a:t>
                      </a:r>
                      <a:r>
                        <a:rPr lang="en-GB" sz="1400" dirty="0">
                          <a:effectLst/>
                        </a:rPr>
                        <a:t>…..</a:t>
                      </a:r>
                      <a:r>
                        <a:rPr lang="en-GB" sz="1400" dirty="0" err="1">
                          <a:effectLst/>
                        </a:rPr>
                        <a:t>kerdey</a:t>
                      </a:r>
                      <a:r>
                        <a:rPr lang="en-GB" sz="1400" dirty="0">
                          <a:effectLst/>
                        </a:rPr>
                        <a:t>                                               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qusIN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krdy</a:t>
                      </a:r>
                      <a:endParaRPr lang="en-GB" sz="1050" dirty="0">
                        <a:effectLst/>
                        <a:latin typeface="GurbaniLipi" panose="00000400000000000000" pitchFamily="2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2489835" algn="ctr"/>
                        </a:tabLst>
                      </a:pPr>
                      <a:r>
                        <a:rPr lang="en-GB" sz="1400" dirty="0">
                          <a:effectLst/>
                        </a:rPr>
                        <a:t>They do                               uh……..</a:t>
                      </a:r>
                      <a:r>
                        <a:rPr lang="en-GB" sz="1400" dirty="0" err="1">
                          <a:effectLst/>
                        </a:rPr>
                        <a:t>kerdey</a:t>
                      </a:r>
                      <a:r>
                        <a:rPr lang="en-GB" sz="1400" dirty="0">
                          <a:effectLst/>
                        </a:rPr>
                        <a:t>	                          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auh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krdy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36951306"/>
                  </a:ext>
                </a:extLst>
              </a:tr>
            </a:tbl>
          </a:graphicData>
        </a:graphic>
      </p:graphicFrame>
      <p:sp>
        <p:nvSpPr>
          <p:cNvPr id="2" name="Oval 1"/>
          <p:cNvSpPr/>
          <p:nvPr/>
        </p:nvSpPr>
        <p:spPr>
          <a:xfrm>
            <a:off x="7065499" y="0"/>
            <a:ext cx="3829615" cy="94156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Punjabi Year 8 Autumn 2</a:t>
            </a:r>
            <a:endParaRPr lang="en-US" dirty="0"/>
          </a:p>
          <a:p>
            <a:pPr algn="ctr"/>
            <a:r>
              <a:rPr lang="en-GB" dirty="0">
                <a:solidFill>
                  <a:schemeClr val="tx1"/>
                </a:solidFill>
              </a:rPr>
              <a:t>Free time activities/daily routine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04245" y="0"/>
            <a:ext cx="3730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1. Key words: Free time </a:t>
            </a:r>
          </a:p>
        </p:txBody>
      </p:sp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5634272" y="961013"/>
            <a:ext cx="6557728" cy="3108543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4">
                  <a:lumMod val="105000"/>
                  <a:satMod val="103000"/>
                  <a:tint val="73000"/>
                </a:schemeClr>
              </a:gs>
              <a:gs pos="0">
                <a:schemeClr val="accent4">
                  <a:lumMod val="105000"/>
                  <a:satMod val="109000"/>
                  <a:tint val="81000"/>
                </a:schemeClr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eaLnBrk="1" hangingPunct="1">
              <a:lnSpc>
                <a:spcPct val="200000"/>
              </a:lnSpc>
              <a:defRPr/>
            </a:pPr>
            <a:r>
              <a:rPr lang="de-DE" altLang="en-US" sz="1400" b="1" dirty="0"/>
              <a:t>2. Daily ruoutine key words </a:t>
            </a:r>
          </a:p>
          <a:p>
            <a:pPr eaLnBrk="1" hangingPunct="1">
              <a:lnSpc>
                <a:spcPct val="200000"/>
              </a:lnSpc>
              <a:defRPr/>
            </a:pPr>
            <a:r>
              <a:rPr lang="de-DE" altLang="en-US" sz="1400" b="1" dirty="0">
                <a:latin typeface="GurbaniLipi" pitchFamily="2" charset="0"/>
              </a:rPr>
              <a:t>sONxw 		</a:t>
            </a:r>
            <a:r>
              <a:rPr lang="de-DE" altLang="en-US" sz="1400" b="1" dirty="0">
                <a:latin typeface="+mj-lt"/>
              </a:rPr>
              <a:t>Souna			sleeping</a:t>
            </a:r>
            <a:endParaRPr lang="de-DE" altLang="en-US" sz="1400" b="1" dirty="0">
              <a:latin typeface="GurbaniLipi" pitchFamily="2" charset="0"/>
            </a:endParaRPr>
          </a:p>
          <a:p>
            <a:pPr eaLnBrk="1" hangingPunct="1">
              <a:lnSpc>
                <a:spcPct val="200000"/>
              </a:lnSpc>
              <a:defRPr/>
            </a:pPr>
            <a:r>
              <a:rPr lang="de-DE" altLang="en-US" sz="1400" b="1" dirty="0">
                <a:latin typeface="GurbaniLipi" pitchFamily="2" charset="0"/>
              </a:rPr>
              <a:t>jwgxw 		</a:t>
            </a:r>
            <a:r>
              <a:rPr lang="de-DE" altLang="en-US" sz="1400" b="1" dirty="0">
                <a:latin typeface="+mj-lt"/>
              </a:rPr>
              <a:t>Jaagna			wake up</a:t>
            </a:r>
            <a:endParaRPr lang="de-DE" altLang="en-US" sz="1400" b="1" dirty="0">
              <a:latin typeface="GurbaniLipi" pitchFamily="2" charset="0"/>
            </a:endParaRPr>
          </a:p>
          <a:p>
            <a:pPr eaLnBrk="1" hangingPunct="1">
              <a:lnSpc>
                <a:spcPct val="200000"/>
              </a:lnSpc>
              <a:defRPr/>
            </a:pPr>
            <a:r>
              <a:rPr lang="de-DE" altLang="en-US" sz="1400" b="1" dirty="0">
                <a:latin typeface="GurbaniLipi" pitchFamily="2" charset="0"/>
              </a:rPr>
              <a:t>k`pVy pwauxw 		</a:t>
            </a:r>
            <a:r>
              <a:rPr lang="de-DE" altLang="en-US" sz="1400" b="1" dirty="0">
                <a:latin typeface="+mj-lt"/>
              </a:rPr>
              <a:t>Keprey pauna 		to put on clothes</a:t>
            </a:r>
            <a:endParaRPr lang="de-DE" altLang="en-US" sz="1400" b="1" dirty="0">
              <a:latin typeface="GurbaniLipi" pitchFamily="2" charset="0"/>
            </a:endParaRPr>
          </a:p>
          <a:p>
            <a:pPr eaLnBrk="1" hangingPunct="1">
              <a:lnSpc>
                <a:spcPct val="200000"/>
              </a:lnSpc>
              <a:defRPr/>
            </a:pPr>
            <a:r>
              <a:rPr lang="de-DE" altLang="en-US" sz="1400" b="1" dirty="0">
                <a:latin typeface="GurbaniLipi" pitchFamily="2" charset="0"/>
              </a:rPr>
              <a:t>dMd swP krnw 	</a:t>
            </a:r>
            <a:r>
              <a:rPr lang="de-DE" altLang="en-US" sz="1400" b="1" dirty="0">
                <a:latin typeface="+mj-lt"/>
              </a:rPr>
              <a:t>Dand saaf kerna 		brush your teeth </a:t>
            </a:r>
            <a:endParaRPr lang="de-DE" altLang="en-US" sz="1400" b="1" dirty="0">
              <a:latin typeface="GurbaniLipi" pitchFamily="2" charset="0"/>
            </a:endParaRPr>
          </a:p>
          <a:p>
            <a:pPr eaLnBrk="1" hangingPunct="1">
              <a:lnSpc>
                <a:spcPct val="200000"/>
              </a:lnSpc>
              <a:defRPr/>
            </a:pPr>
            <a:r>
              <a:rPr lang="de-DE" altLang="en-US" sz="1400" b="1" dirty="0">
                <a:latin typeface="GurbaniLipi" pitchFamily="2" charset="0"/>
              </a:rPr>
              <a:t>nhwauxw 		</a:t>
            </a:r>
            <a:r>
              <a:rPr lang="de-DE" altLang="en-US" sz="1400" b="1" dirty="0">
                <a:latin typeface="+mj-lt"/>
              </a:rPr>
              <a:t>Nahuna 			have a shower </a:t>
            </a:r>
            <a:endParaRPr lang="de-DE" altLang="en-US" sz="1400" b="1" dirty="0">
              <a:latin typeface="Arial" charset="0"/>
            </a:endParaRPr>
          </a:p>
          <a:p>
            <a:pPr eaLnBrk="1" hangingPunct="1">
              <a:lnSpc>
                <a:spcPct val="200000"/>
              </a:lnSpc>
              <a:defRPr/>
            </a:pPr>
            <a:r>
              <a:rPr lang="de-DE" altLang="en-US" sz="1400" b="1" dirty="0">
                <a:latin typeface="GurbaniLipi" pitchFamily="2" charset="0"/>
              </a:rPr>
              <a:t>skUl jwxw 		</a:t>
            </a:r>
            <a:r>
              <a:rPr lang="de-DE" altLang="en-US" sz="1400" b="1" dirty="0">
                <a:latin typeface="+mj-lt"/>
              </a:rPr>
              <a:t>School jaana 		going to school</a:t>
            </a:r>
            <a:endParaRPr lang="de-DE" altLang="en-US" sz="2400" b="1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7698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9732623"/>
              </p:ext>
            </p:extLst>
          </p:nvPr>
        </p:nvGraphicFramePr>
        <p:xfrm>
          <a:off x="86822" y="71273"/>
          <a:ext cx="4240734" cy="317500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147289">
                  <a:extLst>
                    <a:ext uri="{9D8B030D-6E8A-4147-A177-3AD203B41FA5}">
                      <a16:colId xmlns:a16="http://schemas.microsoft.com/office/drawing/2014/main" val="2087708415"/>
                    </a:ext>
                  </a:extLst>
                </a:gridCol>
                <a:gridCol w="2093445">
                  <a:extLst>
                    <a:ext uri="{9D8B030D-6E8A-4147-A177-3AD203B41FA5}">
                      <a16:colId xmlns:a16="http://schemas.microsoft.com/office/drawing/2014/main" val="171105308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lvl="0" algn="ctr" defTabSz="914400" eaLnBrk="1" fontAlgn="auto" latinLnBrk="0" hangingPunct="1">
                        <a:buClrTx/>
                        <a:buSzTx/>
                        <a:buNone/>
                        <a:tabLst/>
                        <a:defRPr/>
                      </a:pPr>
                      <a:r>
                        <a:rPr lang="en-GB" sz="14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Punjabi </a:t>
                      </a:r>
                      <a:r>
                        <a:rPr lang="en-GB" sz="1400" b="1" dirty="0">
                          <a:ea typeface="Calibri" panose="020F0502020204030204" pitchFamily="34" charset="0"/>
                          <a:cs typeface="Times New Roman"/>
                        </a:rPr>
                        <a:t>Year 9 </a:t>
                      </a:r>
                      <a:r>
                        <a:rPr lang="en-GB" sz="1400" dirty="0"/>
                        <a:t>Autumn term  2 Topic: Healthy Living </a:t>
                      </a:r>
                      <a:endParaRPr lang="en-GB" sz="1400" b="1"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 Fruits 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Phal</a:t>
                      </a:r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786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Anwr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Pomegranate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syb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Apple </a:t>
                      </a:r>
                      <a:endParaRPr lang="en-GB" sz="1400" dirty="0"/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7057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Kylw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Banana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AMb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Mango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93491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hdvwxw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Watermelon</a:t>
                      </a:r>
                      <a:endParaRPr lang="en-GB" sz="14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AMgUr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Grapes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26929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KurmwnI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Apricot </a:t>
                      </a:r>
                      <a:endParaRPr lang="en-GB" sz="14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KzUr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Dates</a:t>
                      </a:r>
                      <a:endParaRPr lang="en-GB" sz="14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6927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AwlU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buKwrw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Plum        </a:t>
                      </a:r>
                      <a:endParaRPr lang="en-GB" sz="14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nwSpwqI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nashpati</a:t>
                      </a:r>
                      <a:endParaRPr lang="en-GB" sz="14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6220792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86822" y="3395254"/>
          <a:ext cx="4240734" cy="333248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040742">
                  <a:extLst>
                    <a:ext uri="{9D8B030D-6E8A-4147-A177-3AD203B41FA5}">
                      <a16:colId xmlns:a16="http://schemas.microsoft.com/office/drawing/2014/main" val="3714434385"/>
                    </a:ext>
                  </a:extLst>
                </a:gridCol>
                <a:gridCol w="2199992">
                  <a:extLst>
                    <a:ext uri="{9D8B030D-6E8A-4147-A177-3AD203B41FA5}">
                      <a16:colId xmlns:a16="http://schemas.microsoft.com/office/drawing/2014/main" val="2400020292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sbzIAW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vegetables</a:t>
                      </a:r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19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AwlU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	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Potatoes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ADrk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	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Ginger </a:t>
                      </a:r>
                      <a:endParaRPr lang="en-GB" sz="14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8003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l``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sx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	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Garlic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imrc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	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Chilli </a:t>
                      </a:r>
                      <a:endParaRPr lang="en-GB" sz="14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671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tmwtr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	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Tomatoes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Pu``l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goBI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Cauliflower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09646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Gwjr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 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Carrot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iSmlw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imrc</a:t>
                      </a:r>
                      <a:r>
                        <a:rPr lang="en-GB" sz="1400" b="1" dirty="0"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peppers</a:t>
                      </a:r>
                      <a:endParaRPr lang="en-GB" sz="14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2420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iBMfI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	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Okra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gMFw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    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Onion </a:t>
                      </a:r>
                      <a:endParaRPr lang="en-GB" sz="14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9183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Slgm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400" b="1" baseline="0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Turnip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mtr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400" b="1" baseline="0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 </a:t>
                      </a: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Peas</a:t>
                      </a:r>
                      <a:endParaRPr lang="en-GB" sz="14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789945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4327556" y="71273"/>
          <a:ext cx="4454305" cy="4760721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765426">
                  <a:extLst>
                    <a:ext uri="{9D8B030D-6E8A-4147-A177-3AD203B41FA5}">
                      <a16:colId xmlns:a16="http://schemas.microsoft.com/office/drawing/2014/main" val="2697135738"/>
                    </a:ext>
                  </a:extLst>
                </a:gridCol>
                <a:gridCol w="2688879">
                  <a:extLst>
                    <a:ext uri="{9D8B030D-6E8A-4147-A177-3AD203B41FA5}">
                      <a16:colId xmlns:a16="http://schemas.microsoft.com/office/drawing/2014/main" val="3628583217"/>
                    </a:ext>
                  </a:extLst>
                </a:gridCol>
              </a:tblGrid>
              <a:tr h="493433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Opinions</a:t>
                      </a:r>
                      <a:endParaRPr lang="en-GB" sz="14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354026"/>
                  </a:ext>
                </a:extLst>
              </a:tr>
              <a:tr h="696612">
                <a:tc>
                  <a:txBody>
                    <a:bodyPr/>
                    <a:lstStyle/>
                    <a:p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like to eat		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mYN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……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Kwxw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psMd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2733349"/>
                  </a:ext>
                </a:extLst>
              </a:tr>
              <a:tr h="696612">
                <a:tc>
                  <a:txBody>
                    <a:bodyPr/>
                    <a:lstStyle/>
                    <a:p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don’t like to eat	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mYN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……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Kwxw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nhIN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psMd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4490163"/>
                  </a:ext>
                </a:extLst>
              </a:tr>
              <a:tr h="6966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hate to eat	 	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mYN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……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Kwxw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iblkul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nhIN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psMd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2797043"/>
                  </a:ext>
                </a:extLst>
              </a:tr>
              <a:tr h="696612">
                <a:tc>
                  <a:txBody>
                    <a:bodyPr/>
                    <a:lstStyle/>
                    <a:p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think 		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myry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iKAwl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nwl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4415402"/>
                  </a:ext>
                </a:extLst>
              </a:tr>
              <a:tr h="1102969">
                <a:tc>
                  <a:txBody>
                    <a:bodyPr/>
                    <a:lstStyle/>
                    <a:p>
                      <a:r>
                        <a:rPr lang="en-GB" sz="1400" b="1" dirty="0">
                          <a:effectLst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 favourite 		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	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myrw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mnpsMd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6691349"/>
                  </a:ext>
                </a:extLst>
              </a:tr>
              <a:tr h="353144">
                <a:tc gridSpan="2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97648"/>
                  </a:ext>
                </a:extLst>
              </a:tr>
            </a:tbl>
          </a:graphicData>
        </a:graphic>
      </p:graphicFrame>
      <p:sp>
        <p:nvSpPr>
          <p:cNvPr id="8" name="Text Box 14"/>
          <p:cNvSpPr txBox="1"/>
          <p:nvPr/>
        </p:nvSpPr>
        <p:spPr>
          <a:xfrm>
            <a:off x="4327556" y="4139718"/>
            <a:ext cx="3813789" cy="2588016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4. Healthy life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ksrq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krnw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doing exercise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Kwxw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eating fruit 	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pwxI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pIxw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drinking water 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qwzw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Kwxw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eating fresh food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qurnw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walking	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KuS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rihxw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be happy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Box 15"/>
          <p:cNvSpPr txBox="1"/>
          <p:nvPr/>
        </p:nvSpPr>
        <p:spPr>
          <a:xfrm>
            <a:off x="8141345" y="4175358"/>
            <a:ext cx="3978374" cy="2552376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5. Unhealthy life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tI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vI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dyKxw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watching </a:t>
            </a:r>
            <a:r>
              <a:rPr lang="en-GB" sz="14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tv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gymW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Kyfxw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playing games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jMk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Kwxw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eating junk food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``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qy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rihxw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	being sleeping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susq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rihxw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	being lazy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8781861" y="71273"/>
          <a:ext cx="3410139" cy="4068446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410139">
                  <a:extLst>
                    <a:ext uri="{9D8B030D-6E8A-4147-A177-3AD203B41FA5}">
                      <a16:colId xmlns:a16="http://schemas.microsoft.com/office/drawing/2014/main" val="1608337669"/>
                    </a:ext>
                  </a:extLst>
                </a:gridCol>
              </a:tblGrid>
              <a:tr h="5717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 KEY WORDS</a:t>
                      </a:r>
                      <a:endParaRPr lang="en-GB" sz="1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6694301"/>
                  </a:ext>
                </a:extLst>
              </a:tr>
              <a:tr h="5436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Healthy                  </a:t>
                      </a:r>
                      <a:r>
                        <a:rPr lang="en-US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ishqmMd</a:t>
                      </a:r>
                      <a:endParaRPr lang="en-GB" sz="1400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2339578"/>
                  </a:ext>
                </a:extLst>
              </a:tr>
              <a:tr h="389117">
                <a:tc>
                  <a:txBody>
                    <a:bodyPr/>
                    <a:lstStyle/>
                    <a:p>
                      <a:r>
                        <a:rPr lang="en-US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Unhealthy	         </a:t>
                      </a:r>
                      <a:r>
                        <a:rPr lang="en-US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ishqmMd</a:t>
                      </a:r>
                      <a:r>
                        <a:rPr lang="en-US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nhIN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1240438"/>
                  </a:ext>
                </a:extLst>
              </a:tr>
              <a:tr h="3891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Exercise                 </a:t>
                      </a:r>
                      <a:r>
                        <a:rPr lang="en-US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ksrq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9534062"/>
                  </a:ext>
                </a:extLst>
              </a:tr>
              <a:tr h="5436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Swimming            </a:t>
                      </a:r>
                      <a:r>
                        <a:rPr lang="en-US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qrnw</a:t>
                      </a:r>
                      <a:r>
                        <a:rPr lang="en-US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qYrnw</a:t>
                      </a:r>
                      <a:endParaRPr lang="en-GB" sz="1400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3679521"/>
                  </a:ext>
                </a:extLst>
              </a:tr>
              <a:tr h="5436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Salt                        </a:t>
                      </a:r>
                      <a:r>
                        <a:rPr lang="en-US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lUx</a:t>
                      </a:r>
                      <a:endParaRPr lang="en-GB" sz="1400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5525837"/>
                  </a:ext>
                </a:extLst>
              </a:tr>
              <a:tr h="5436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                   </a:t>
                      </a:r>
                      <a:r>
                        <a:rPr lang="en-US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qwzw</a:t>
                      </a:r>
                      <a:r>
                        <a:rPr lang="en-US" sz="1400" b="1" dirty="0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qwzIAW</a:t>
                      </a:r>
                      <a:endParaRPr lang="en-GB" sz="1400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2452644"/>
                  </a:ext>
                </a:extLst>
              </a:tr>
              <a:tr h="5436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Boiled                   </a:t>
                      </a:r>
                      <a:r>
                        <a:rPr lang="en-US" sz="1400" b="1" dirty="0" err="1">
                          <a:effectLst/>
                          <a:latin typeface="GurbaniLipi" panose="000004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aublIAW</a:t>
                      </a:r>
                      <a:endParaRPr lang="en-GB" sz="1400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14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29288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0674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GB" dirty="0"/>
              <a:t>Spring 1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7</a:t>
            </a:r>
          </a:p>
          <a:p>
            <a:r>
              <a:rPr lang="en-GB" dirty="0"/>
              <a:t>Year 8</a:t>
            </a:r>
          </a:p>
          <a:p>
            <a:r>
              <a:rPr lang="en-GB" dirty="0"/>
              <a:t>Year 9</a:t>
            </a:r>
          </a:p>
        </p:txBody>
      </p:sp>
    </p:spTree>
    <p:extLst>
      <p:ext uri="{BB962C8B-B14F-4D97-AF65-F5344CB8AC3E}">
        <p14:creationId xmlns:p14="http://schemas.microsoft.com/office/powerpoint/2010/main" val="3616160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Content Placeholder 7"/>
          <p:cNvSpPr>
            <a:spLocks noGrp="1"/>
          </p:cNvSpPr>
          <p:nvPr>
            <p:ph sz="half" idx="1"/>
          </p:nvPr>
        </p:nvSpPr>
        <p:spPr>
          <a:xfrm>
            <a:off x="-66502" y="0"/>
            <a:ext cx="4988521" cy="4094307"/>
          </a:xfrm>
          <a:solidFill>
            <a:srgbClr val="FFC000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  <a:defRPr/>
            </a:pPr>
            <a:r>
              <a:rPr lang="en-GB" sz="1400" dirty="0">
                <a:latin typeface="Comic Sans MS" panose="030F0702030302020204" pitchFamily="66" charset="0"/>
              </a:rPr>
              <a:t> 1. </a:t>
            </a:r>
            <a:r>
              <a:rPr lang="en-GB" altLang="en-US" sz="1400" b="1" dirty="0"/>
              <a:t>Vocabulary</a:t>
            </a:r>
            <a:endParaRPr lang="en-GB" sz="1400" dirty="0">
              <a:latin typeface="Comic Sans MS" panose="030F0702030302020204" pitchFamily="66" charset="0"/>
            </a:endParaRPr>
          </a:p>
          <a:p>
            <a:pPr marL="0" indent="0">
              <a:buNone/>
              <a:defRPr/>
            </a:pPr>
            <a:r>
              <a:rPr lang="en-GB" sz="1400" dirty="0">
                <a:latin typeface="Comic Sans MS" panose="030F0702030302020204" pitchFamily="66" charset="0"/>
              </a:rPr>
              <a:t>1. School subjects (school </a:t>
            </a:r>
            <a:r>
              <a:rPr lang="en-GB" sz="1400" dirty="0" err="1">
                <a:latin typeface="Comic Sans MS" panose="030F0702030302020204" pitchFamily="66" charset="0"/>
              </a:rPr>
              <a:t>dey</a:t>
            </a:r>
            <a:r>
              <a:rPr lang="en-GB" sz="1400" dirty="0">
                <a:latin typeface="Comic Sans MS" panose="030F0702030302020204" pitchFamily="66" charset="0"/>
              </a:rPr>
              <a:t> </a:t>
            </a:r>
            <a:r>
              <a:rPr lang="en-GB" sz="1400" dirty="0" err="1">
                <a:latin typeface="Comic Sans MS" panose="030F0702030302020204" pitchFamily="66" charset="0"/>
              </a:rPr>
              <a:t>vishey</a:t>
            </a:r>
            <a:r>
              <a:rPr lang="en-GB" sz="1400" dirty="0">
                <a:latin typeface="Comic Sans MS" panose="030F0702030302020204" pitchFamily="66" charset="0"/>
              </a:rPr>
              <a:t>)</a:t>
            </a:r>
          </a:p>
          <a:p>
            <a:pPr marL="514350" indent="-514350">
              <a:buFontTx/>
              <a:buAutoNum type="arabicPeriod"/>
              <a:defRPr/>
            </a:pPr>
            <a:r>
              <a:rPr lang="en-GB" sz="1400" dirty="0" err="1">
                <a:latin typeface="GurbaniLipi" pitchFamily="2" charset="0"/>
              </a:rPr>
              <a:t>AMgryzI</a:t>
            </a:r>
            <a:r>
              <a:rPr lang="en-GB" sz="1400" dirty="0">
                <a:latin typeface="GurbaniLipi" pitchFamily="2" charset="0"/>
              </a:rPr>
              <a:t> </a:t>
            </a:r>
            <a:r>
              <a:rPr lang="en-GB" sz="1400" dirty="0" err="1"/>
              <a:t>Angreji</a:t>
            </a:r>
            <a:r>
              <a:rPr lang="en-GB" sz="1400" dirty="0"/>
              <a:t>	</a:t>
            </a:r>
            <a:r>
              <a:rPr lang="en-GB" altLang="en-US" sz="1400" dirty="0"/>
              <a:t>English</a:t>
            </a:r>
          </a:p>
          <a:p>
            <a:pPr marL="514350" indent="-514350">
              <a:buFontTx/>
              <a:buAutoNum type="arabicPeriod"/>
              <a:defRPr/>
            </a:pPr>
            <a:r>
              <a:rPr lang="en-GB" sz="1400" dirty="0" err="1">
                <a:latin typeface="GurbaniLipi" pitchFamily="2" charset="0"/>
              </a:rPr>
              <a:t>pMjwbI</a:t>
            </a:r>
            <a:r>
              <a:rPr lang="en-GB" sz="1400" dirty="0">
                <a:latin typeface="GurbaniLipi" pitchFamily="2" charset="0"/>
              </a:rPr>
              <a:t> </a:t>
            </a:r>
            <a:r>
              <a:rPr lang="en-GB" sz="1400" dirty="0">
                <a:latin typeface="Gadugi" panose="020B0502040204020203" pitchFamily="34" charset="0"/>
              </a:rPr>
              <a:t>Punjabi</a:t>
            </a:r>
            <a:endParaRPr lang="en-GB" sz="1400" dirty="0">
              <a:latin typeface="GurbaniLipi" pitchFamily="2" charset="0"/>
            </a:endParaRPr>
          </a:p>
          <a:p>
            <a:pPr marL="514350" indent="-514350">
              <a:buFontTx/>
              <a:buAutoNum type="arabicPeriod"/>
              <a:defRPr/>
            </a:pPr>
            <a:r>
              <a:rPr lang="en-GB" sz="1400" dirty="0" err="1">
                <a:latin typeface="GurbaniLipi" pitchFamily="2" charset="0"/>
              </a:rPr>
              <a:t>PrYNc</a:t>
            </a:r>
            <a:r>
              <a:rPr lang="en-GB" sz="1400" dirty="0">
                <a:latin typeface="GurbaniLipi" pitchFamily="2" charset="0"/>
              </a:rPr>
              <a:t> </a:t>
            </a:r>
            <a:r>
              <a:rPr lang="en-GB" sz="1400" dirty="0">
                <a:latin typeface="Gadugi" panose="020B0502040204020203" pitchFamily="34" charset="0"/>
              </a:rPr>
              <a:t>French</a:t>
            </a:r>
            <a:endParaRPr lang="en-GB" sz="1400" dirty="0">
              <a:latin typeface="GurbaniLipi" pitchFamily="2" charset="0"/>
              <a:cs typeface="Arial" charset="0"/>
            </a:endParaRPr>
          </a:p>
          <a:p>
            <a:pPr marL="514350" indent="-514350">
              <a:buFontTx/>
              <a:buAutoNum type="arabicPeriod"/>
              <a:defRPr/>
            </a:pPr>
            <a:r>
              <a:rPr lang="en-GB" sz="1400" dirty="0" err="1">
                <a:latin typeface="GurbaniLipi" pitchFamily="2" charset="0"/>
                <a:cs typeface="Arial" charset="0"/>
              </a:rPr>
              <a:t>ihswb</a:t>
            </a:r>
            <a:r>
              <a:rPr lang="en-GB" sz="1400" dirty="0">
                <a:latin typeface="GurbaniLipi" pitchFamily="2" charset="0"/>
                <a:cs typeface="Arial" charset="0"/>
              </a:rPr>
              <a:t> </a:t>
            </a:r>
            <a:r>
              <a:rPr lang="en-GB" sz="1400" dirty="0" err="1">
                <a:cs typeface="Arial" charset="0"/>
              </a:rPr>
              <a:t>Hisaab</a:t>
            </a:r>
            <a:r>
              <a:rPr lang="en-GB" sz="1400" dirty="0">
                <a:cs typeface="Arial" charset="0"/>
              </a:rPr>
              <a:t>	</a:t>
            </a:r>
            <a:r>
              <a:rPr lang="en-GB" altLang="en-US" sz="1400" dirty="0"/>
              <a:t>Maths</a:t>
            </a:r>
          </a:p>
          <a:p>
            <a:pPr marL="514350" indent="-514350">
              <a:buFontTx/>
              <a:buAutoNum type="arabicPeriod"/>
              <a:defRPr/>
            </a:pPr>
            <a:r>
              <a:rPr lang="en-GB" sz="1400" dirty="0" err="1">
                <a:latin typeface="GurbaniLipi" pitchFamily="2" charset="0"/>
                <a:cs typeface="Arial" charset="0"/>
              </a:rPr>
              <a:t>BUgol</a:t>
            </a:r>
            <a:r>
              <a:rPr lang="en-GB" sz="1400" dirty="0">
                <a:latin typeface="GurbaniLipi" pitchFamily="2" charset="0"/>
                <a:cs typeface="Arial" charset="0"/>
              </a:rPr>
              <a:t> </a:t>
            </a:r>
            <a:r>
              <a:rPr lang="en-GB" sz="1400" dirty="0" err="1">
                <a:latin typeface="Gadugi" panose="020B0502040204020203" pitchFamily="34" charset="0"/>
                <a:cs typeface="Arial" charset="0"/>
              </a:rPr>
              <a:t>Bhugol</a:t>
            </a:r>
            <a:r>
              <a:rPr lang="en-GB" sz="1400" dirty="0">
                <a:latin typeface="Gadugi" panose="020B0502040204020203" pitchFamily="34" charset="0"/>
                <a:cs typeface="Arial" charset="0"/>
              </a:rPr>
              <a:t> 	</a:t>
            </a:r>
            <a:r>
              <a:rPr lang="en-GB" altLang="en-US" sz="1400" dirty="0"/>
              <a:t>Geography</a:t>
            </a:r>
          </a:p>
          <a:p>
            <a:pPr marL="514350" indent="-514350">
              <a:buFontTx/>
              <a:buAutoNum type="arabicPeriod"/>
              <a:defRPr/>
            </a:pPr>
            <a:r>
              <a:rPr lang="en-GB" sz="1400" dirty="0" err="1">
                <a:latin typeface="GurbaniLipi" pitchFamily="2" charset="0"/>
                <a:cs typeface="Arial" charset="0"/>
              </a:rPr>
              <a:t>ieiqhws</a:t>
            </a:r>
            <a:r>
              <a:rPr lang="en-GB" sz="1400" dirty="0">
                <a:latin typeface="GurbaniLipi" pitchFamily="2" charset="0"/>
                <a:cs typeface="Arial" charset="0"/>
              </a:rPr>
              <a:t> </a:t>
            </a:r>
            <a:r>
              <a:rPr lang="en-GB" sz="1400" dirty="0" err="1">
                <a:latin typeface="Gadugi" panose="020B0502040204020203" pitchFamily="34" charset="0"/>
                <a:cs typeface="Arial" charset="0"/>
              </a:rPr>
              <a:t>Itihaas</a:t>
            </a:r>
            <a:r>
              <a:rPr lang="en-GB" sz="1400" dirty="0">
                <a:latin typeface="Gadugi" panose="020B0502040204020203" pitchFamily="34" charset="0"/>
                <a:cs typeface="Arial" charset="0"/>
              </a:rPr>
              <a:t>	</a:t>
            </a:r>
            <a:r>
              <a:rPr lang="en-GB" altLang="en-US" sz="1400" dirty="0"/>
              <a:t>History</a:t>
            </a:r>
          </a:p>
          <a:p>
            <a:pPr marL="514350" indent="-514350">
              <a:buFontTx/>
              <a:buAutoNum type="arabicPeriod"/>
              <a:defRPr/>
            </a:pPr>
            <a:r>
              <a:rPr lang="en-GB" sz="1400" dirty="0" err="1">
                <a:latin typeface="GurbaniLipi" pitchFamily="2" charset="0"/>
                <a:cs typeface="Arial" charset="0"/>
              </a:rPr>
              <a:t>srIirk</a:t>
            </a:r>
            <a:r>
              <a:rPr lang="en-GB" sz="1400" dirty="0">
                <a:latin typeface="GurbaniLipi" pitchFamily="2" charset="0"/>
                <a:cs typeface="Arial" charset="0"/>
              </a:rPr>
              <a:t> is``</a:t>
            </a:r>
            <a:r>
              <a:rPr lang="en-GB" sz="1400" dirty="0" err="1">
                <a:latin typeface="GurbaniLipi" pitchFamily="2" charset="0"/>
                <a:cs typeface="Arial" charset="0"/>
              </a:rPr>
              <a:t>iKAw</a:t>
            </a:r>
            <a:r>
              <a:rPr lang="en-GB" sz="1400" dirty="0">
                <a:latin typeface="GurbaniLipi" pitchFamily="2" charset="0"/>
                <a:cs typeface="Arial" charset="0"/>
              </a:rPr>
              <a:t> </a:t>
            </a:r>
            <a:r>
              <a:rPr lang="en-GB" sz="1400" dirty="0" err="1">
                <a:latin typeface="Gadugi" panose="020B0502040204020203" pitchFamily="34" charset="0"/>
                <a:cs typeface="Arial" charset="0"/>
              </a:rPr>
              <a:t>Sarirak</a:t>
            </a:r>
            <a:r>
              <a:rPr lang="en-GB" sz="1400" dirty="0">
                <a:latin typeface="Gadugi" panose="020B0502040204020203" pitchFamily="34" charset="0"/>
                <a:cs typeface="Arial" charset="0"/>
              </a:rPr>
              <a:t> </a:t>
            </a:r>
            <a:r>
              <a:rPr lang="en-GB" sz="1400" dirty="0" err="1">
                <a:latin typeface="Gadugi" panose="020B0502040204020203" pitchFamily="34" charset="0"/>
                <a:cs typeface="Arial" charset="0"/>
              </a:rPr>
              <a:t>sikhiaa</a:t>
            </a:r>
            <a:r>
              <a:rPr lang="en-GB" sz="1400" dirty="0">
                <a:latin typeface="Gadugi" panose="020B0502040204020203" pitchFamily="34" charset="0"/>
                <a:cs typeface="Arial" charset="0"/>
              </a:rPr>
              <a:t>	     PE</a:t>
            </a:r>
            <a:endParaRPr lang="en-GB" sz="1400" dirty="0">
              <a:latin typeface="GurbaniLipi" pitchFamily="2" charset="0"/>
              <a:cs typeface="Arial" charset="0"/>
            </a:endParaRPr>
          </a:p>
          <a:p>
            <a:pPr marL="514350" indent="-514350">
              <a:buFontTx/>
              <a:buAutoNum type="arabicPeriod"/>
              <a:defRPr/>
            </a:pPr>
            <a:r>
              <a:rPr lang="en-GB" sz="1400" dirty="0" err="1">
                <a:latin typeface="GurbaniLipi" pitchFamily="2" charset="0"/>
                <a:cs typeface="Arial" charset="0"/>
              </a:rPr>
              <a:t>Dwrimk</a:t>
            </a:r>
            <a:r>
              <a:rPr lang="en-GB" sz="1400" dirty="0">
                <a:latin typeface="GurbaniLipi" pitchFamily="2" charset="0"/>
                <a:cs typeface="Arial" charset="0"/>
              </a:rPr>
              <a:t> is``</a:t>
            </a:r>
            <a:r>
              <a:rPr lang="en-GB" sz="1400" dirty="0" err="1">
                <a:latin typeface="GurbaniLipi" pitchFamily="2" charset="0"/>
                <a:cs typeface="Arial" charset="0"/>
              </a:rPr>
              <a:t>iKAw</a:t>
            </a:r>
            <a:r>
              <a:rPr lang="en-GB" sz="1400" dirty="0">
                <a:latin typeface="GurbaniLipi" pitchFamily="2" charset="0"/>
                <a:cs typeface="Arial" charset="0"/>
              </a:rPr>
              <a:t> </a:t>
            </a:r>
            <a:r>
              <a:rPr lang="en-GB" sz="1400" dirty="0" err="1">
                <a:latin typeface="Gadugi" panose="020B0502040204020203" pitchFamily="34" charset="0"/>
                <a:cs typeface="Arial" charset="0"/>
              </a:rPr>
              <a:t>Dharmik</a:t>
            </a:r>
            <a:r>
              <a:rPr lang="en-GB" sz="1400" dirty="0">
                <a:latin typeface="Gadugi" panose="020B0502040204020203" pitchFamily="34" charset="0"/>
                <a:cs typeface="Arial" charset="0"/>
              </a:rPr>
              <a:t> </a:t>
            </a:r>
            <a:r>
              <a:rPr lang="en-GB" sz="1400" dirty="0" err="1">
                <a:latin typeface="Gadugi" panose="020B0502040204020203" pitchFamily="34" charset="0"/>
                <a:cs typeface="Arial" charset="0"/>
              </a:rPr>
              <a:t>sikhiaa</a:t>
            </a:r>
            <a:r>
              <a:rPr lang="en-GB" sz="1400" dirty="0">
                <a:latin typeface="Gadugi" panose="020B0502040204020203" pitchFamily="34" charset="0"/>
                <a:cs typeface="Arial" charset="0"/>
              </a:rPr>
              <a:t>   RF</a:t>
            </a:r>
            <a:endParaRPr lang="en-GB" sz="1400" dirty="0">
              <a:latin typeface="GurbaniLipi" pitchFamily="2" charset="0"/>
              <a:cs typeface="Arial" charset="0"/>
            </a:endParaRPr>
          </a:p>
          <a:p>
            <a:pPr marL="514350" indent="-514350">
              <a:buFontTx/>
              <a:buAutoNum type="arabicPeriod"/>
              <a:defRPr/>
            </a:pPr>
            <a:r>
              <a:rPr lang="en-GB" sz="1400" dirty="0" err="1">
                <a:latin typeface="GurbaniLipi" pitchFamily="2" charset="0"/>
                <a:cs typeface="Arial" charset="0"/>
              </a:rPr>
              <a:t>klw</a:t>
            </a:r>
            <a:r>
              <a:rPr lang="en-GB" sz="1400" dirty="0">
                <a:latin typeface="GurbaniLipi" pitchFamily="2" charset="0"/>
                <a:cs typeface="Arial" charset="0"/>
              </a:rPr>
              <a:t> </a:t>
            </a:r>
            <a:r>
              <a:rPr lang="en-GB" sz="1400" dirty="0">
                <a:latin typeface="Gadugi" panose="020B0502040204020203" pitchFamily="34" charset="0"/>
                <a:cs typeface="Arial" charset="0"/>
              </a:rPr>
              <a:t>Kala	</a:t>
            </a:r>
            <a:r>
              <a:rPr lang="en-GB" sz="1400" dirty="0" err="1">
                <a:latin typeface="Gadugi" panose="020B0502040204020203" pitchFamily="34" charset="0"/>
                <a:cs typeface="Arial" charset="0"/>
              </a:rPr>
              <a:t>Ary</a:t>
            </a:r>
            <a:endParaRPr lang="en-GB" sz="1400" dirty="0">
              <a:latin typeface="GurbaniLipi" pitchFamily="2" charset="0"/>
              <a:cs typeface="Arial" charset="0"/>
            </a:endParaRPr>
          </a:p>
          <a:p>
            <a:pPr marL="514350" indent="-514350">
              <a:buFontTx/>
              <a:buAutoNum type="arabicPeriod"/>
              <a:defRPr/>
            </a:pPr>
            <a:r>
              <a:rPr lang="en-GB" sz="1400" dirty="0" err="1">
                <a:latin typeface="GurbaniLipi" pitchFamily="2" charset="0"/>
                <a:cs typeface="Arial" charset="0"/>
              </a:rPr>
              <a:t>sMgIq</a:t>
            </a:r>
            <a:r>
              <a:rPr lang="en-GB" sz="1400" dirty="0">
                <a:latin typeface="GurbaniLipi" pitchFamily="2" charset="0"/>
                <a:cs typeface="Arial" charset="0"/>
              </a:rPr>
              <a:t> </a:t>
            </a:r>
            <a:r>
              <a:rPr lang="en-GB" sz="1400" dirty="0" err="1">
                <a:latin typeface="Gadugi" panose="020B0502040204020203" pitchFamily="34" charset="0"/>
                <a:cs typeface="Arial" charset="0"/>
              </a:rPr>
              <a:t>Sangeet</a:t>
            </a:r>
            <a:r>
              <a:rPr lang="en-GB" sz="1400" dirty="0">
                <a:latin typeface="Gadugi" panose="020B0502040204020203" pitchFamily="34" charset="0"/>
                <a:cs typeface="Arial" charset="0"/>
              </a:rPr>
              <a:t>	Music</a:t>
            </a:r>
          </a:p>
          <a:p>
            <a:pPr marL="514350" indent="-514350">
              <a:buFontTx/>
              <a:buAutoNum type="arabicPeriod"/>
              <a:defRPr/>
            </a:pPr>
            <a:r>
              <a:rPr lang="en-GB" altLang="en-US" sz="1400" dirty="0" err="1">
                <a:latin typeface="GurbaniLipi" panose="00000400000000000000" pitchFamily="2" charset="0"/>
              </a:rPr>
              <a:t>ivigAwn</a:t>
            </a:r>
            <a:r>
              <a:rPr lang="en-GB" altLang="en-US" sz="1400" dirty="0">
                <a:latin typeface="GurbaniLipi" panose="00000400000000000000" pitchFamily="2" charset="0"/>
              </a:rPr>
              <a:t> </a:t>
            </a:r>
            <a:r>
              <a:rPr lang="en-GB" altLang="en-US" sz="1400" dirty="0" err="1">
                <a:latin typeface="Gadugi" panose="020B0502040204020203" pitchFamily="34" charset="0"/>
              </a:rPr>
              <a:t>Vigiaan</a:t>
            </a:r>
            <a:r>
              <a:rPr lang="en-GB" altLang="en-US" sz="1400" dirty="0">
                <a:latin typeface="Gadugi" panose="020B0502040204020203" pitchFamily="34" charset="0"/>
              </a:rPr>
              <a:t>	Science </a:t>
            </a:r>
            <a:endParaRPr lang="en-GB" altLang="en-US" sz="1400" dirty="0">
              <a:latin typeface="GurbaniLipi" panose="00000400000000000000" pitchFamily="2" charset="0"/>
            </a:endParaRPr>
          </a:p>
          <a:p>
            <a:pPr marL="514350" indent="-514350">
              <a:buFontTx/>
              <a:buAutoNum type="arabicPeriod"/>
              <a:defRPr/>
            </a:pPr>
            <a:endParaRPr lang="en-GB" sz="1400" dirty="0">
              <a:latin typeface="GurbaniLipi" pitchFamily="2" charset="0"/>
              <a:cs typeface="Arial" charset="0"/>
            </a:endParaRPr>
          </a:p>
          <a:p>
            <a:pPr marL="0" indent="0">
              <a:buNone/>
              <a:defRPr/>
            </a:pP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0" y="4047565"/>
            <a:ext cx="4922020" cy="28931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/>
              <a:t>2. School uniform (school </a:t>
            </a:r>
            <a:r>
              <a:rPr lang="en-GB" sz="1400" dirty="0" err="1"/>
              <a:t>dee</a:t>
            </a:r>
            <a:r>
              <a:rPr lang="en-GB" sz="1400" dirty="0"/>
              <a:t> </a:t>
            </a:r>
            <a:r>
              <a:rPr lang="en-GB" sz="1400" dirty="0" err="1"/>
              <a:t>verdee</a:t>
            </a:r>
            <a:r>
              <a:rPr lang="en-GB" sz="1400" dirty="0"/>
              <a:t>)</a:t>
            </a:r>
          </a:p>
          <a:p>
            <a:pPr marL="342900" indent="-342900">
              <a:buAutoNum type="arabicPeriod"/>
            </a:pPr>
            <a:r>
              <a:rPr lang="en-GB" altLang="en-US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trwaUzr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 		</a:t>
            </a: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trousers </a:t>
            </a:r>
            <a:endParaRPr lang="en-GB" altLang="en-US" sz="14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pPr marL="342900" indent="-342900">
              <a:buFontTx/>
              <a:buAutoNum type="arabicPeriod"/>
            </a:pPr>
            <a:r>
              <a:rPr lang="en-GB" altLang="en-US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kmIz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		</a:t>
            </a:r>
            <a:r>
              <a:rPr lang="en-GB" altLang="en-US" sz="1400" dirty="0" err="1">
                <a:solidFill>
                  <a:schemeClr val="tx1"/>
                </a:solidFill>
              </a:rPr>
              <a:t>kameez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shirt </a:t>
            </a:r>
            <a:endParaRPr lang="en-GB" altLang="en-US" sz="14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pPr marL="342900" indent="-342900">
              <a:buFontTx/>
              <a:buAutoNum type="arabicPeriod"/>
            </a:pPr>
            <a:r>
              <a:rPr lang="en-GB" altLang="en-US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tweI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 			</a:t>
            </a: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tie </a:t>
            </a:r>
            <a:endParaRPr lang="en-GB" altLang="en-US" sz="14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pPr marL="342900" indent="-342900">
              <a:buFontTx/>
              <a:buAutoNum type="arabicPeriod"/>
            </a:pPr>
            <a:r>
              <a:rPr lang="en-GB" altLang="en-US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blyzr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			</a:t>
            </a: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blazer</a:t>
            </a:r>
            <a:endParaRPr lang="en-GB" altLang="en-US" sz="14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pPr marL="342900" indent="-342900">
              <a:buFontTx/>
              <a:buAutoNum type="arabicPeriod"/>
            </a:pPr>
            <a:r>
              <a:rPr lang="en-GB" altLang="en-US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skrt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			</a:t>
            </a: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skirt </a:t>
            </a:r>
            <a:endParaRPr lang="en-GB" altLang="en-US" sz="14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pPr marL="342900" indent="-342900">
              <a:buFontTx/>
              <a:buAutoNum type="arabicPeriod"/>
            </a:pPr>
            <a:r>
              <a:rPr lang="en-GB" altLang="en-US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kotI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 		</a:t>
            </a:r>
            <a:r>
              <a:rPr lang="en-GB" altLang="en-US" sz="1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koti</a:t>
            </a: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	cardigan </a:t>
            </a:r>
            <a:endParaRPr lang="en-GB" altLang="en-US" sz="14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pPr marL="342900" indent="-342900">
              <a:buFontTx/>
              <a:buAutoNum type="arabicPeriod"/>
            </a:pPr>
            <a:r>
              <a:rPr lang="en-GB" altLang="en-US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tI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altLang="en-US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Srt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			</a:t>
            </a: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t-shirt </a:t>
            </a:r>
            <a:endParaRPr lang="en-GB" altLang="en-US" sz="14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pPr marL="342900" indent="-342900">
              <a:buFontTx/>
              <a:buAutoNum type="arabicPeriod"/>
            </a:pPr>
            <a:r>
              <a:rPr lang="en-GB" altLang="en-US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svYtr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			</a:t>
            </a: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jumper </a:t>
            </a:r>
            <a:endParaRPr lang="en-GB" altLang="en-US" sz="14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pPr marL="342900" indent="-342900">
              <a:buFontTx/>
              <a:buAutoNum type="arabicPeriod"/>
            </a:pPr>
            <a:r>
              <a:rPr lang="en-GB" altLang="en-US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frYs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			</a:t>
            </a: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dress</a:t>
            </a:r>
            <a:endParaRPr lang="en-GB" altLang="en-US" sz="14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pPr marL="342900" indent="-342900">
              <a:buFontTx/>
              <a:buAutoNum type="arabicPeriod"/>
            </a:pPr>
            <a:r>
              <a:rPr lang="en-GB" altLang="en-US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ju`qI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 		</a:t>
            </a:r>
            <a:r>
              <a:rPr lang="en-GB" altLang="en-US" sz="1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jutti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shoes</a:t>
            </a:r>
            <a:endParaRPr lang="en-GB" altLang="en-US" sz="14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pPr marL="342900" indent="-342900">
              <a:buFontTx/>
              <a:buAutoNum type="arabicPeriod"/>
            </a:pPr>
            <a:r>
              <a:rPr lang="en-GB" altLang="en-US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trynr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			</a:t>
            </a: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trainers</a:t>
            </a:r>
            <a:endParaRPr lang="en-GB" altLang="en-US" sz="14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pPr marL="342900" indent="-342900">
              <a:buFontTx/>
              <a:buAutoNum type="arabicPeriod"/>
            </a:pPr>
            <a:r>
              <a:rPr lang="en-GB" altLang="en-US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jurwbW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		</a:t>
            </a:r>
            <a:r>
              <a:rPr lang="en-GB" altLang="en-US" sz="14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jurabaan</a:t>
            </a:r>
            <a:r>
              <a:rPr lang="en-GB" altLang="en-US" sz="14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shocks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20" name="Content Placeholder 6"/>
          <p:cNvSpPr>
            <a:spLocks noGrp="1"/>
          </p:cNvSpPr>
          <p:nvPr>
            <p:ph sz="half" idx="1"/>
          </p:nvPr>
        </p:nvSpPr>
        <p:spPr>
          <a:xfrm>
            <a:off x="4922020" y="2293092"/>
            <a:ext cx="3886200" cy="456490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en-GB" altLang="en-US" sz="2000" dirty="0">
              <a:latin typeface="GurbaniLipi" panose="00000400000000000000" pitchFamily="2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 err="1">
                <a:latin typeface="GurbaniLipi" panose="00000400000000000000" pitchFamily="2" charset="0"/>
              </a:rPr>
              <a:t>myrw</a:t>
            </a:r>
            <a:r>
              <a:rPr lang="en-GB" altLang="en-US" sz="1400" dirty="0">
                <a:latin typeface="GurbaniLipi" panose="00000400000000000000" pitchFamily="2" charset="0"/>
              </a:rPr>
              <a:t> </a:t>
            </a:r>
            <a:r>
              <a:rPr lang="en-GB" altLang="en-US" sz="1400" dirty="0" err="1">
                <a:latin typeface="GurbaniLipi" panose="00000400000000000000" pitchFamily="2" charset="0"/>
              </a:rPr>
              <a:t>mnpsMd</a:t>
            </a:r>
            <a:r>
              <a:rPr lang="en-GB" altLang="en-US" sz="1400" dirty="0">
                <a:latin typeface="GurbaniLipi" panose="00000400000000000000" pitchFamily="2" charset="0"/>
              </a:rPr>
              <a:t> </a:t>
            </a:r>
            <a:r>
              <a:rPr lang="en-GB" altLang="en-US" sz="1400" dirty="0" err="1">
                <a:latin typeface="GurbaniLipi" panose="00000400000000000000" pitchFamily="2" charset="0"/>
              </a:rPr>
              <a:t>ivSw</a:t>
            </a:r>
            <a:r>
              <a:rPr lang="en-GB" altLang="en-US" sz="1400" dirty="0">
                <a:latin typeface="GurbaniLipi" panose="00000400000000000000" pitchFamily="2" charset="0"/>
              </a:rPr>
              <a:t>………</a:t>
            </a:r>
            <a:r>
              <a:rPr lang="en-GB" altLang="en-US" sz="1400" dirty="0" err="1">
                <a:latin typeface="GurbaniLipi" panose="00000400000000000000" pitchFamily="2" charset="0"/>
              </a:rPr>
              <a:t>hY</a:t>
            </a:r>
            <a:r>
              <a:rPr lang="en-GB" altLang="en-US" sz="1400" dirty="0">
                <a:latin typeface="GurbaniLipi" panose="00000400000000000000" pitchFamily="2" charset="0"/>
              </a:rPr>
              <a:t> ? </a:t>
            </a:r>
            <a:r>
              <a:rPr lang="en-GB" altLang="en-US" sz="1400" dirty="0" err="1">
                <a:latin typeface="Comic Sans MS" panose="030F0702030302020204" pitchFamily="66" charset="0"/>
              </a:rPr>
              <a:t>mera</a:t>
            </a:r>
            <a:r>
              <a:rPr lang="en-GB" altLang="en-US" sz="1400" dirty="0">
                <a:latin typeface="Comic Sans MS" panose="030F0702030302020204" pitchFamily="66" charset="0"/>
              </a:rPr>
              <a:t> </a:t>
            </a:r>
            <a:r>
              <a:rPr lang="en-GB" altLang="en-US" sz="1400" dirty="0" err="1">
                <a:latin typeface="Comic Sans MS" panose="030F0702030302020204" pitchFamily="66" charset="0"/>
              </a:rPr>
              <a:t>manpsand</a:t>
            </a:r>
            <a:r>
              <a:rPr lang="en-GB" altLang="en-US" sz="1400" dirty="0">
                <a:latin typeface="Comic Sans MS" panose="030F0702030302020204" pitchFamily="66" charset="0"/>
              </a:rPr>
              <a:t> </a:t>
            </a:r>
            <a:r>
              <a:rPr lang="en-GB" altLang="en-US" sz="1400" dirty="0" err="1">
                <a:latin typeface="Comic Sans MS" panose="030F0702030302020204" pitchFamily="66" charset="0"/>
              </a:rPr>
              <a:t>visha</a:t>
            </a:r>
            <a:r>
              <a:rPr lang="en-GB" altLang="en-US" sz="1400" dirty="0">
                <a:latin typeface="Comic Sans MS" panose="030F0702030302020204" pitchFamily="66" charset="0"/>
              </a:rPr>
              <a:t>……</a:t>
            </a:r>
            <a:r>
              <a:rPr lang="en-GB" altLang="en-US" sz="1400" dirty="0" err="1">
                <a:latin typeface="Comic Sans MS" panose="030F0702030302020204" pitchFamily="66" charset="0"/>
              </a:rPr>
              <a:t>hai</a:t>
            </a:r>
            <a:endParaRPr lang="en-GB" altLang="en-US" sz="1400" dirty="0">
              <a:latin typeface="GurbaniLipi" panose="00000400000000000000" pitchFamily="2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 err="1">
                <a:latin typeface="GurbaniLipi" panose="00000400000000000000" pitchFamily="2" charset="0"/>
              </a:rPr>
              <a:t>myrw</a:t>
            </a:r>
            <a:r>
              <a:rPr lang="en-GB" altLang="en-US" sz="1400" dirty="0">
                <a:latin typeface="GurbaniLipi" panose="00000400000000000000" pitchFamily="2" charset="0"/>
              </a:rPr>
              <a:t> </a:t>
            </a:r>
            <a:r>
              <a:rPr lang="en-GB" altLang="en-US" sz="1400" dirty="0" err="1">
                <a:latin typeface="GurbaniLipi" panose="00000400000000000000" pitchFamily="2" charset="0"/>
              </a:rPr>
              <a:t>iKAwl</a:t>
            </a:r>
            <a:r>
              <a:rPr lang="en-GB" altLang="en-US" sz="1400" dirty="0">
                <a:latin typeface="GurbaniLipi" panose="00000400000000000000" pitchFamily="2" charset="0"/>
              </a:rPr>
              <a:t> </a:t>
            </a:r>
            <a:r>
              <a:rPr lang="en-GB" altLang="en-US" sz="1400" dirty="0" err="1">
                <a:latin typeface="GurbaniLipi" panose="00000400000000000000" pitchFamily="2" charset="0"/>
              </a:rPr>
              <a:t>Anuswr</a:t>
            </a:r>
            <a:r>
              <a:rPr lang="en-GB" altLang="en-US" sz="1400" dirty="0">
                <a:latin typeface="GurbaniLipi" panose="00000400000000000000" pitchFamily="2" charset="0"/>
              </a:rPr>
              <a:t> </a:t>
            </a:r>
            <a:r>
              <a:rPr lang="en-GB" altLang="en-US" sz="1400" dirty="0" err="1">
                <a:latin typeface="GurbaniLipi" panose="00000400000000000000" pitchFamily="2" charset="0"/>
              </a:rPr>
              <a:t>ieh</a:t>
            </a:r>
            <a:r>
              <a:rPr lang="en-GB" altLang="en-US" sz="1400" dirty="0">
                <a:latin typeface="GurbaniLipi" panose="00000400000000000000" pitchFamily="2" charset="0"/>
              </a:rPr>
              <a:t>……</a:t>
            </a:r>
            <a:r>
              <a:rPr lang="en-GB" altLang="en-US" sz="1400" dirty="0">
                <a:latin typeface="Comic Sans MS" panose="030F0702030302020204" pitchFamily="66" charset="0"/>
              </a:rPr>
              <a:t>mere </a:t>
            </a:r>
            <a:r>
              <a:rPr lang="en-GB" altLang="en-US" sz="1400" dirty="0" err="1">
                <a:latin typeface="Comic Sans MS" panose="030F0702030302020204" pitchFamily="66" charset="0"/>
              </a:rPr>
              <a:t>khiyaal</a:t>
            </a:r>
            <a:r>
              <a:rPr lang="en-GB" altLang="en-US" sz="1400" dirty="0">
                <a:latin typeface="Comic Sans MS" panose="030F0702030302020204" pitchFamily="66" charset="0"/>
              </a:rPr>
              <a:t> </a:t>
            </a:r>
            <a:r>
              <a:rPr lang="en-GB" altLang="en-US" sz="1400" dirty="0" err="1">
                <a:latin typeface="Comic Sans MS" panose="030F0702030302020204" pitchFamily="66" charset="0"/>
              </a:rPr>
              <a:t>anusaar</a:t>
            </a:r>
            <a:r>
              <a:rPr lang="en-GB" altLang="en-US" sz="1400" dirty="0">
                <a:latin typeface="Comic Sans MS" panose="030F0702030302020204" pitchFamily="66" charset="0"/>
              </a:rPr>
              <a:t> </a:t>
            </a:r>
            <a:r>
              <a:rPr lang="en-GB" altLang="en-US" sz="1400" dirty="0" err="1">
                <a:latin typeface="Comic Sans MS" panose="030F0702030302020204" pitchFamily="66" charset="0"/>
              </a:rPr>
              <a:t>ihe</a:t>
            </a:r>
            <a:endParaRPr lang="en-GB" altLang="en-US" sz="1400" dirty="0">
              <a:latin typeface="GurbaniLipi" panose="00000400000000000000" pitchFamily="2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 err="1">
                <a:latin typeface="GurbaniLipi" panose="00000400000000000000" pitchFamily="2" charset="0"/>
              </a:rPr>
              <a:t>vDIAw</a:t>
            </a:r>
            <a:r>
              <a:rPr lang="en-GB" altLang="en-US" sz="1400" dirty="0">
                <a:latin typeface="GurbaniLipi" panose="00000400000000000000" pitchFamily="2" charset="0"/>
              </a:rPr>
              <a:t>		</a:t>
            </a:r>
            <a:r>
              <a:rPr lang="en-GB" altLang="en-US" sz="1400" dirty="0" err="1">
                <a:latin typeface="Comic Sans MS" panose="030F0702030302020204" pitchFamily="66" charset="0"/>
              </a:rPr>
              <a:t>vadiyaa</a:t>
            </a:r>
            <a:endParaRPr lang="en-GB" altLang="en-US" sz="1400" dirty="0">
              <a:latin typeface="GurbaniLipi" panose="00000400000000000000" pitchFamily="2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 err="1">
                <a:latin typeface="GurbaniLipi" panose="00000400000000000000" pitchFamily="2" charset="0"/>
              </a:rPr>
              <a:t>AOKw</a:t>
            </a:r>
            <a:r>
              <a:rPr lang="en-GB" altLang="en-US" sz="1400" dirty="0">
                <a:latin typeface="GurbaniLipi" panose="00000400000000000000" pitchFamily="2" charset="0"/>
              </a:rPr>
              <a:t>		</a:t>
            </a:r>
            <a:r>
              <a:rPr lang="en-GB" altLang="en-US" sz="1400" dirty="0" err="1">
                <a:latin typeface="Comic Sans MS" panose="030F0702030302020204" pitchFamily="66" charset="0"/>
              </a:rPr>
              <a:t>aoukha</a:t>
            </a:r>
            <a:endParaRPr lang="en-GB" altLang="en-US" sz="1400" dirty="0">
              <a:latin typeface="GurbaniLipi" panose="00000400000000000000" pitchFamily="2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 err="1">
                <a:latin typeface="GurbaniLipi" panose="00000400000000000000" pitchFamily="2" charset="0"/>
              </a:rPr>
              <a:t>bhuq</a:t>
            </a:r>
            <a:r>
              <a:rPr lang="en-GB" altLang="en-US" sz="1400" dirty="0">
                <a:latin typeface="GurbaniLipi" panose="00000400000000000000" pitchFamily="2" charset="0"/>
              </a:rPr>
              <a:t> </a:t>
            </a:r>
            <a:r>
              <a:rPr lang="en-GB" altLang="en-US" sz="1400" dirty="0" err="1">
                <a:latin typeface="GurbaniLipi" panose="00000400000000000000" pitchFamily="2" charset="0"/>
              </a:rPr>
              <a:t>vDIAw</a:t>
            </a:r>
            <a:r>
              <a:rPr lang="en-GB" altLang="en-US" sz="1400" dirty="0">
                <a:latin typeface="GurbaniLipi" panose="00000400000000000000" pitchFamily="2" charset="0"/>
              </a:rPr>
              <a:t>	</a:t>
            </a:r>
            <a:r>
              <a:rPr lang="en-GB" altLang="en-US" sz="1400" dirty="0" err="1">
                <a:latin typeface="Comic Sans MS" panose="030F0702030302020204" pitchFamily="66" charset="0"/>
              </a:rPr>
              <a:t>bahut</a:t>
            </a:r>
            <a:r>
              <a:rPr lang="en-GB" altLang="en-US" sz="1400" dirty="0">
                <a:latin typeface="Comic Sans MS" panose="030F0702030302020204" pitchFamily="66" charset="0"/>
              </a:rPr>
              <a:t> </a:t>
            </a:r>
            <a:r>
              <a:rPr lang="en-GB" altLang="en-US" sz="1400" dirty="0" err="1">
                <a:latin typeface="Comic Sans MS" panose="030F0702030302020204" pitchFamily="66" charset="0"/>
              </a:rPr>
              <a:t>vadiyaa</a:t>
            </a:r>
            <a:endParaRPr lang="en-GB" altLang="en-US" sz="1400" dirty="0">
              <a:latin typeface="GurbaniLipi" panose="00000400000000000000" pitchFamily="2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 err="1">
                <a:latin typeface="GurbaniLipi" panose="00000400000000000000" pitchFamily="2" charset="0"/>
              </a:rPr>
              <a:t>sOKw</a:t>
            </a:r>
            <a:r>
              <a:rPr lang="en-GB" altLang="en-US" sz="1400" dirty="0">
                <a:latin typeface="GurbaniLipi" panose="00000400000000000000" pitchFamily="2" charset="0"/>
              </a:rPr>
              <a:t> 		</a:t>
            </a:r>
            <a:r>
              <a:rPr lang="en-GB" altLang="en-US" sz="1400" dirty="0" err="1">
                <a:latin typeface="Comic Sans MS" panose="030F0702030302020204" pitchFamily="66" charset="0"/>
              </a:rPr>
              <a:t>soukha</a:t>
            </a:r>
            <a:endParaRPr lang="en-GB" altLang="en-US" sz="1400" dirty="0">
              <a:latin typeface="GurbaniLipi" panose="00000400000000000000" pitchFamily="2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 err="1">
                <a:latin typeface="GurbaniLipi" panose="00000400000000000000" pitchFamily="2" charset="0"/>
              </a:rPr>
              <a:t>ikauNik</a:t>
            </a:r>
            <a:r>
              <a:rPr lang="en-GB" altLang="en-US" sz="1400" dirty="0">
                <a:latin typeface="GurbaniLipi" panose="00000400000000000000" pitchFamily="2" charset="0"/>
              </a:rPr>
              <a:t>		</a:t>
            </a:r>
            <a:r>
              <a:rPr lang="en-GB" altLang="en-US" sz="1400" dirty="0" err="1">
                <a:latin typeface="Comic Sans MS" panose="030F0702030302020204" pitchFamily="66" charset="0"/>
              </a:rPr>
              <a:t>kiyukey</a:t>
            </a:r>
            <a:endParaRPr lang="en-GB" altLang="en-US" sz="1400" dirty="0">
              <a:latin typeface="GurbaniLipi" panose="00000400000000000000" pitchFamily="2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 err="1">
                <a:latin typeface="GurbaniLipi" panose="00000400000000000000" pitchFamily="2" charset="0"/>
              </a:rPr>
              <a:t>idlcsp</a:t>
            </a:r>
            <a:r>
              <a:rPr lang="en-GB" altLang="en-US" sz="1400" dirty="0">
                <a:latin typeface="GurbaniLipi" panose="00000400000000000000" pitchFamily="2" charset="0"/>
              </a:rPr>
              <a:t>		</a:t>
            </a:r>
            <a:r>
              <a:rPr lang="en-GB" altLang="en-US" sz="1400" dirty="0" err="1">
                <a:latin typeface="Comic Sans MS" panose="030F0702030302020204" pitchFamily="66" charset="0"/>
              </a:rPr>
              <a:t>dilchasp</a:t>
            </a:r>
            <a:endParaRPr lang="en-GB" altLang="en-US" sz="1400" dirty="0">
              <a:latin typeface="GurbaniLipi" panose="00000400000000000000" pitchFamily="2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 err="1">
                <a:latin typeface="GurbaniLipi" panose="00000400000000000000" pitchFamily="2" charset="0"/>
              </a:rPr>
              <a:t>boirMg</a:t>
            </a:r>
            <a:r>
              <a:rPr lang="en-GB" altLang="en-US" sz="1400" dirty="0">
                <a:latin typeface="GurbaniLipi" panose="00000400000000000000" pitchFamily="2" charset="0"/>
              </a:rPr>
              <a:t>		</a:t>
            </a:r>
            <a:r>
              <a:rPr lang="en-GB" altLang="en-US" sz="1400" dirty="0" err="1">
                <a:latin typeface="Comic Sans MS" panose="030F0702030302020204" pitchFamily="66" charset="0"/>
              </a:rPr>
              <a:t>boaring</a:t>
            </a:r>
            <a:r>
              <a:rPr lang="en-GB" altLang="en-US" sz="1400" dirty="0">
                <a:latin typeface="Comic Sans MS" panose="030F0702030302020204" pitchFamily="66" charset="0"/>
              </a:rPr>
              <a:t> </a:t>
            </a:r>
            <a:endParaRPr lang="en-GB" altLang="en-US" sz="1400" dirty="0">
              <a:latin typeface="GurbaniLipi" panose="00000400000000000000" pitchFamily="2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 err="1">
                <a:latin typeface="GurbaniLipi" panose="00000400000000000000" pitchFamily="2" charset="0"/>
              </a:rPr>
              <a:t>Aqy</a:t>
            </a:r>
            <a:r>
              <a:rPr lang="en-GB" altLang="en-US" sz="1400" dirty="0">
                <a:latin typeface="GurbaniLipi" panose="00000400000000000000" pitchFamily="2" charset="0"/>
              </a:rPr>
              <a:t>		</a:t>
            </a:r>
            <a:r>
              <a:rPr lang="en-GB" altLang="en-US" sz="1400" dirty="0">
                <a:latin typeface="Comic Sans MS" panose="030F0702030302020204" pitchFamily="66" charset="0"/>
              </a:rPr>
              <a:t>ate</a:t>
            </a:r>
            <a:endParaRPr lang="en-GB" altLang="en-US" sz="1400" dirty="0">
              <a:latin typeface="GurbaniLipi" panose="00000400000000000000" pitchFamily="2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 err="1">
                <a:latin typeface="GurbaniLipi" panose="00000400000000000000" pitchFamily="2" charset="0"/>
              </a:rPr>
              <a:t>pr</a:t>
            </a:r>
            <a:r>
              <a:rPr lang="en-GB" altLang="en-US" sz="1400" dirty="0">
                <a:latin typeface="GurbaniLipi" panose="00000400000000000000" pitchFamily="2" charset="0"/>
              </a:rPr>
              <a:t>		</a:t>
            </a:r>
            <a:r>
              <a:rPr lang="en-GB" altLang="en-US" sz="1400" dirty="0">
                <a:latin typeface="Comic Sans MS" panose="030F0702030302020204" pitchFamily="66" charset="0"/>
              </a:rPr>
              <a:t>per</a:t>
            </a:r>
            <a:br>
              <a:rPr lang="en-GB" altLang="en-US" sz="1400" dirty="0">
                <a:latin typeface="GurbaniLipi" panose="00000400000000000000" pitchFamily="2" charset="0"/>
              </a:rPr>
            </a:br>
            <a:endParaRPr lang="en-GB" altLang="en-US" sz="1400" dirty="0">
              <a:latin typeface="GurbaniLipi" panose="00000400000000000000" pitchFamily="2" charset="0"/>
            </a:endParaRPr>
          </a:p>
        </p:txBody>
      </p:sp>
      <p:sp>
        <p:nvSpPr>
          <p:cNvPr id="22" name="Content Placeholder 7"/>
          <p:cNvSpPr>
            <a:spLocks noGrp="1"/>
          </p:cNvSpPr>
          <p:nvPr>
            <p:ph sz="half" idx="2"/>
          </p:nvPr>
        </p:nvSpPr>
        <p:spPr>
          <a:xfrm>
            <a:off x="8808220" y="2367798"/>
            <a:ext cx="3383779" cy="44902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endParaRPr lang="en-GB" altLang="en-US" sz="2000" dirty="0"/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/>
              <a:t>My favourite subject is.....?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/>
              <a:t>I think it’s.....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/>
              <a:t>good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/>
              <a:t>difficult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/>
              <a:t>great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/>
              <a:t>easy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/>
              <a:t>difficult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/>
              <a:t>interesting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/>
              <a:t>boring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/>
              <a:t>and </a:t>
            </a:r>
          </a:p>
          <a:p>
            <a:pPr marL="342900" indent="-342900">
              <a:buFont typeface="+mj-lt"/>
              <a:buAutoNum type="arabicPeriod"/>
            </a:pPr>
            <a:r>
              <a:rPr lang="en-GB" altLang="en-US" sz="1400" dirty="0"/>
              <a:t>but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22022" y="-15232"/>
            <a:ext cx="7269978" cy="258532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en-GB" dirty="0"/>
              <a:t>Punjabi Year 7 </a:t>
            </a:r>
            <a:endParaRPr lang="en-US" dirty="0"/>
          </a:p>
          <a:p>
            <a:r>
              <a:rPr lang="en-GB" dirty="0"/>
              <a:t>Spring Term 1</a:t>
            </a:r>
          </a:p>
          <a:p>
            <a:r>
              <a:rPr lang="en-GB" dirty="0"/>
              <a:t>Topic: School </a:t>
            </a:r>
          </a:p>
          <a:p>
            <a:endParaRPr lang="en-GB" dirty="0"/>
          </a:p>
          <a:p>
            <a:r>
              <a:rPr lang="en-GB" dirty="0"/>
              <a:t>3. Opinions</a:t>
            </a:r>
            <a:endParaRPr lang="en-GB" dirty="0">
              <a:cs typeface="Calibri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3" name="Picture 3" descr="C:\Users\Danielle Fortier\AppData\Local\Microsoft\Windows\Temporary Internet Files\Content.IE5\T417B1CK\MCj04344170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48540" y="1509928"/>
            <a:ext cx="806669" cy="78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 descr="C:\Users\Danielle Fortier\AppData\Local\Microsoft\Windows\Temporary Internet Files\Content.IE5\2HN0R7AE\MCj04238420000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156" y="1430571"/>
            <a:ext cx="801929" cy="822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7" descr="C:\Users\Danielle Fortier\AppData\Local\Microsoft\Windows\Temporary Internet Files\Content.IE5\T417B1CK\MCj042385600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945" y="1483296"/>
            <a:ext cx="960560" cy="80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6" descr="C:\Users\Danielle Fortier\AppData\Local\Microsoft\Windows\Temporary Internet Files\Content.IE5\2X4KWOO2\MCj04238440000[2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4982" y="1367073"/>
            <a:ext cx="906255" cy="885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Group 3"/>
          <p:cNvGrpSpPr>
            <a:grpSpLocks/>
          </p:cNvGrpSpPr>
          <p:nvPr/>
        </p:nvGrpSpPr>
        <p:grpSpPr bwMode="auto">
          <a:xfrm>
            <a:off x="8159518" y="6263892"/>
            <a:ext cx="2553885" cy="594109"/>
            <a:chOff x="5940425" y="188913"/>
            <a:chExt cx="2984500" cy="1008062"/>
          </a:xfrm>
        </p:grpSpPr>
        <p:pic>
          <p:nvPicPr>
            <p:cNvPr id="31" name="Picture 4" descr="http://cache1.asset-cache.net/xc/100842925.jpg?v=1&amp;c=IWSAsset&amp;k=2&amp;d=EF02D7492C29D69380F57DE974B52C7FB7F2A365C9C56DB9EF4A26F61678D867AF02A446DE301F8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7625" y="188913"/>
              <a:ext cx="1257300" cy="1008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TextBox 5"/>
            <p:cNvSpPr txBox="1">
              <a:spLocks noChangeArrowheads="1"/>
            </p:cNvSpPr>
            <p:nvPr/>
          </p:nvSpPr>
          <p:spPr bwMode="auto">
            <a:xfrm>
              <a:off x="5940425" y="188913"/>
              <a:ext cx="215879" cy="678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GB" altLang="en-US" sz="2000" b="1" dirty="0"/>
            </a:p>
          </p:txBody>
        </p:sp>
      </p:grpSp>
      <p:pic>
        <p:nvPicPr>
          <p:cNvPr id="33" name="Picture 4" descr="http://i3.squidoocdn.com/resize/squidoo_images/250/draft_lens1644737module5066845photo_notepad_pencil_cartoon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644" y="-1"/>
            <a:ext cx="618377" cy="34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9554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56226" y="977775"/>
          <a:ext cx="3579495" cy="2606470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273810">
                  <a:extLst>
                    <a:ext uri="{9D8B030D-6E8A-4147-A177-3AD203B41FA5}">
                      <a16:colId xmlns:a16="http://schemas.microsoft.com/office/drawing/2014/main" val="1132807820"/>
                    </a:ext>
                  </a:extLst>
                </a:gridCol>
                <a:gridCol w="1315085">
                  <a:extLst>
                    <a:ext uri="{9D8B030D-6E8A-4147-A177-3AD203B41FA5}">
                      <a16:colId xmlns:a16="http://schemas.microsoft.com/office/drawing/2014/main" val="894003014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3716382793"/>
                    </a:ext>
                  </a:extLst>
                </a:gridCol>
              </a:tblGrid>
              <a:tr h="2595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Doctor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Dactar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fwktr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520614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Lawler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Vakeel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vkIl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76677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Builder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Mistree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imsqrI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838651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Barber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Naee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nweI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8124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Gardener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Malee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mwlI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053792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Postman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Dakeeya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fwkIAw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753309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Cashier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Khjanchee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KzwncI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139095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Magician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Jadoogar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jwdUgr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577812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Opticition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Aenak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Saaj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AYnk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swz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040533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Player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Khidaree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iKfwrI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59421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Actor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Kalakaar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klwkwr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851663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Social worker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Samaj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Sevek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smwj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syvk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948140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0"/>
            <a:ext cx="3635721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en-GB" dirty="0"/>
              <a:t>Punjabi Year 8 Spring Term 1 Topic JOBS  </a:t>
            </a:r>
            <a:endParaRPr lang="en-US"/>
          </a:p>
          <a:p>
            <a:r>
              <a:rPr lang="en-GB" dirty="0"/>
              <a:t>1: vocabulary </a:t>
            </a:r>
            <a:endParaRPr lang="en-GB" dirty="0">
              <a:cs typeface="Calibri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51089" y="3597260"/>
          <a:ext cx="3579494" cy="3431698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283537">
                  <a:extLst>
                    <a:ext uri="{9D8B030D-6E8A-4147-A177-3AD203B41FA5}">
                      <a16:colId xmlns:a16="http://schemas.microsoft.com/office/drawing/2014/main" val="3606938068"/>
                    </a:ext>
                  </a:extLst>
                </a:gridCol>
                <a:gridCol w="1283537">
                  <a:extLst>
                    <a:ext uri="{9D8B030D-6E8A-4147-A177-3AD203B41FA5}">
                      <a16:colId xmlns:a16="http://schemas.microsoft.com/office/drawing/2014/main" val="2645350455"/>
                    </a:ext>
                  </a:extLst>
                </a:gridCol>
                <a:gridCol w="1012420">
                  <a:extLst>
                    <a:ext uri="{9D8B030D-6E8A-4147-A177-3AD203B41FA5}">
                      <a16:colId xmlns:a16="http://schemas.microsoft.com/office/drawing/2014/main" val="21712531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Dentist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Danda daa dacter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dMdW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dw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fwktr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1819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Farmer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Kisaan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ikswn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880289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Nurse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Nurse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nrs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572216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Waiter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Behraa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bihrw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70092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Carpenter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Terkhan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qrKwx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354423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Driver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Sanchalk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sMcwlk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651258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Writer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Lekhak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lyKk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8753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Reporter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Peterkar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p``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qrkwr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258025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Singer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Gayek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gwiek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10738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Office worker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Defter vich kanm kerna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dPqr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iv``c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kMm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krnw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66376993"/>
                  </a:ext>
                </a:extLst>
              </a:tr>
              <a:tr h="2312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Teacher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Adhiapak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AiDAwpk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00252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Chef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Khana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pkaun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wala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Kwxw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pkwaux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vwlw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541013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635721" y="0"/>
            <a:ext cx="3208698" cy="621708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2. I will become………….</a:t>
            </a:r>
          </a:p>
          <a:p>
            <a:r>
              <a:rPr lang="en-GB" dirty="0">
                <a:solidFill>
                  <a:schemeClr val="tx1"/>
                </a:solidFill>
              </a:rPr>
              <a:t>Masculine 	</a:t>
            </a:r>
          </a:p>
          <a:p>
            <a:r>
              <a:rPr lang="en-GB" dirty="0">
                <a:solidFill>
                  <a:schemeClr val="tx1"/>
                </a:solidFill>
              </a:rPr>
              <a:t>Mai …………</a:t>
            </a:r>
            <a:r>
              <a:rPr lang="en-GB" dirty="0" err="1">
                <a:solidFill>
                  <a:schemeClr val="tx1"/>
                </a:solidFill>
              </a:rPr>
              <a:t>Banagaa</a:t>
            </a:r>
            <a:r>
              <a:rPr lang="en-GB" dirty="0">
                <a:solidFill>
                  <a:schemeClr val="tx1"/>
                </a:solidFill>
              </a:rPr>
              <a:t>.	</a:t>
            </a:r>
          </a:p>
          <a:p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mYN</a:t>
            </a:r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 …………</a:t>
            </a:r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bxWgw</a:t>
            </a:r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 [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Feminine</a:t>
            </a:r>
          </a:p>
          <a:p>
            <a:r>
              <a:rPr lang="en-GB" dirty="0">
                <a:solidFill>
                  <a:schemeClr val="tx1"/>
                </a:solidFill>
              </a:rPr>
              <a:t>Mai ………..</a:t>
            </a:r>
            <a:r>
              <a:rPr lang="en-GB" dirty="0" err="1">
                <a:solidFill>
                  <a:schemeClr val="tx1"/>
                </a:solidFill>
              </a:rPr>
              <a:t>banagee</a:t>
            </a:r>
            <a:endParaRPr lang="en-GB" sz="16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mYN</a:t>
            </a:r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………… </a:t>
            </a:r>
            <a:r>
              <a:rPr lang="en-GB" sz="1600" dirty="0" err="1">
                <a:solidFill>
                  <a:schemeClr val="tx1"/>
                </a:solidFill>
                <a:effectLst/>
                <a:latin typeface="GurbaniLipi" panose="00000400000000000000" pitchFamily="2" charset="0"/>
              </a:rPr>
              <a:t>bxWgI</a:t>
            </a:r>
            <a:r>
              <a:rPr lang="en-GB" sz="1600" dirty="0">
                <a:solidFill>
                  <a:schemeClr val="tx1"/>
                </a:solidFill>
                <a:effectLst/>
                <a:latin typeface="GurbaniLipi" panose="00000400000000000000" pitchFamily="2" charset="0"/>
              </a:rPr>
              <a:t> [</a:t>
            </a:r>
          </a:p>
          <a:p>
            <a:endParaRPr lang="en-GB" sz="1600" dirty="0">
              <a:solidFill>
                <a:srgbClr val="FF00FF"/>
              </a:solidFill>
              <a:effectLst/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effectLst/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effectLst/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effectLst/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effectLst/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effectLst/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effectLst/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effectLst/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latin typeface="GurbaniLipi" panose="00000400000000000000" pitchFamily="2" charset="0"/>
            </a:endParaRPr>
          </a:p>
          <a:p>
            <a:endParaRPr lang="en-GB" sz="1600" dirty="0">
              <a:solidFill>
                <a:srgbClr val="FF00FF"/>
              </a:solidFill>
              <a:effectLst/>
              <a:latin typeface="GurbaniLipi" panose="00000400000000000000" pitchFamily="2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3635722" y="5425113"/>
          <a:ext cx="3208697" cy="1493520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1117348">
                  <a:extLst>
                    <a:ext uri="{9D8B030D-6E8A-4147-A177-3AD203B41FA5}">
                      <a16:colId xmlns:a16="http://schemas.microsoft.com/office/drawing/2014/main" val="3751382564"/>
                    </a:ext>
                  </a:extLst>
                </a:gridCol>
                <a:gridCol w="841973">
                  <a:extLst>
                    <a:ext uri="{9D8B030D-6E8A-4147-A177-3AD203B41FA5}">
                      <a16:colId xmlns:a16="http://schemas.microsoft.com/office/drawing/2014/main" val="2758108280"/>
                    </a:ext>
                  </a:extLst>
                </a:gridCol>
                <a:gridCol w="1249376">
                  <a:extLst>
                    <a:ext uri="{9D8B030D-6E8A-4147-A177-3AD203B41FA5}">
                      <a16:colId xmlns:a16="http://schemas.microsoft.com/office/drawing/2014/main" val="39416982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Like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Pasand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psMd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11246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A lot of Money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Paisey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bahut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hun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pYsy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bhuq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hn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30119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Parents wants it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Mata pita </a:t>
                      </a:r>
                      <a:r>
                        <a:rPr lang="en-GB" sz="1400" dirty="0" err="1">
                          <a:effectLst/>
                        </a:rPr>
                        <a:t>chundey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mwqw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ipqw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cwhuMdy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05541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Hobby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Shounk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SOk</a:t>
                      </a:r>
                      <a:endParaRPr lang="en-GB" sz="1200" dirty="0"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5428027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630975" y="5067340"/>
            <a:ext cx="13211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4. Opinions</a:t>
            </a:r>
            <a:r>
              <a:rPr lang="en-GB" dirty="0"/>
              <a:t> 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3635721" y="1923930"/>
          <a:ext cx="3208698" cy="3101660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1534119">
                  <a:extLst>
                    <a:ext uri="{9D8B030D-6E8A-4147-A177-3AD203B41FA5}">
                      <a16:colId xmlns:a16="http://schemas.microsoft.com/office/drawing/2014/main" val="798753821"/>
                    </a:ext>
                  </a:extLst>
                </a:gridCol>
                <a:gridCol w="1674579">
                  <a:extLst>
                    <a:ext uri="{9D8B030D-6E8A-4147-A177-3AD203B41FA5}">
                      <a16:colId xmlns:a16="http://schemas.microsoft.com/office/drawing/2014/main" val="204066823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3. Using Connectives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57523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Aqy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   </a:t>
                      </a:r>
                      <a:r>
                        <a:rPr lang="en-GB" sz="1400" dirty="0">
                          <a:effectLst/>
                          <a:latin typeface="Comic Sans MS" panose="030F0702030302020204" pitchFamily="66" charset="0"/>
                        </a:rPr>
                        <a:t>ate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      </a:t>
                      </a:r>
                      <a:r>
                        <a:rPr lang="en-GB" sz="1400" dirty="0">
                          <a:effectLst/>
                        </a:rPr>
                        <a:t>                      And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audwhrx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dy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qOr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qy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 </a:t>
                      </a: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Comic Sans MS" panose="030F0702030302020204" pitchFamily="66" charset="0"/>
                        </a:rPr>
                        <a:t>Udahran</a:t>
                      </a:r>
                      <a:r>
                        <a:rPr lang="en-GB" sz="14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Comic Sans MS" panose="030F0702030302020204" pitchFamily="66" charset="0"/>
                        </a:rPr>
                        <a:t>dey</a:t>
                      </a:r>
                      <a:r>
                        <a:rPr lang="en-GB" sz="1400" dirty="0">
                          <a:effectLst/>
                          <a:latin typeface="Comic Sans MS" panose="030F0702030302020204" pitchFamily="66" charset="0"/>
                        </a:rPr>
                        <a:t> tor </a:t>
                      </a:r>
                      <a:r>
                        <a:rPr lang="en-GB" sz="1400" dirty="0" err="1">
                          <a:effectLst/>
                          <a:latin typeface="Comic Sans MS" panose="030F0702030302020204" pitchFamily="66" charset="0"/>
                        </a:rPr>
                        <a:t>tey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             </a:t>
                      </a: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</a:rPr>
                        <a:t>For Example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563236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pr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   </a:t>
                      </a:r>
                      <a:r>
                        <a:rPr lang="en-GB" sz="1400" dirty="0">
                          <a:effectLst/>
                          <a:latin typeface="Comic Sans MS" panose="030F0702030302020204" pitchFamily="66" charset="0"/>
                        </a:rPr>
                        <a:t>per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    </a:t>
                      </a:r>
                      <a:r>
                        <a:rPr lang="en-GB" sz="1400" dirty="0">
                          <a:effectLst/>
                        </a:rPr>
                        <a:t>             But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nqIjy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vjoN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Comic Sans MS" panose="030F0702030302020204" pitchFamily="66" charset="0"/>
                        </a:rPr>
                        <a:t>nateejey</a:t>
                      </a:r>
                      <a:r>
                        <a:rPr lang="en-GB" sz="14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Comic Sans MS" panose="030F0702030302020204" pitchFamily="66" charset="0"/>
                        </a:rPr>
                        <a:t>vajo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                             </a:t>
                      </a:r>
                      <a:r>
                        <a:rPr lang="en-GB" sz="1400" b="1" dirty="0">
                          <a:effectLst/>
                        </a:rPr>
                        <a:t>As a result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373715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ikauNik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altLang="en-US" sz="1400" dirty="0" err="1">
                          <a:latin typeface="Comic Sans MS" panose="030F0702030302020204" pitchFamily="66" charset="0"/>
                        </a:rPr>
                        <a:t>kiyukey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 </a:t>
                      </a:r>
                      <a:r>
                        <a:rPr lang="en-GB" sz="1400" dirty="0">
                          <a:effectLst/>
                        </a:rPr>
                        <a:t>                    Because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iPr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  </a:t>
                      </a:r>
                      <a:r>
                        <a:rPr lang="en-GB" sz="1400" dirty="0" err="1">
                          <a:effectLst/>
                          <a:latin typeface="Comic Sans MS" panose="030F0702030302020204" pitchFamily="66" charset="0"/>
                        </a:rPr>
                        <a:t>phir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                       </a:t>
                      </a:r>
                      <a:r>
                        <a:rPr lang="en-GB" sz="1400" b="1" dirty="0">
                          <a:effectLst/>
                        </a:rPr>
                        <a:t>Then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77592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ies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leI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Comic Sans MS" panose="030F0702030302020204" pitchFamily="66" charset="0"/>
                        </a:rPr>
                        <a:t>iss</a:t>
                      </a:r>
                      <a:r>
                        <a:rPr lang="en-GB" sz="14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Comic Sans MS" panose="030F0702030302020204" pitchFamily="66" charset="0"/>
                        </a:rPr>
                        <a:t>layee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                     </a:t>
                      </a:r>
                      <a:r>
                        <a:rPr lang="en-GB" sz="1400" dirty="0">
                          <a:effectLst/>
                        </a:rPr>
                        <a:t>That’s why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vI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    </a:t>
                      </a:r>
                      <a:r>
                        <a:rPr lang="en-GB" sz="1400" dirty="0">
                          <a:effectLst/>
                          <a:latin typeface="Comic Sans MS" panose="030F0702030302020204" pitchFamily="66" charset="0"/>
                        </a:rPr>
                        <a:t>vee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                     </a:t>
                      </a:r>
                      <a:r>
                        <a:rPr lang="en-GB" sz="1400" b="1" dirty="0">
                          <a:effectLst/>
                        </a:rPr>
                        <a:t>Also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86809764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844418" y="0"/>
            <a:ext cx="5347581" cy="455509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sz="1600" dirty="0"/>
          </a:p>
          <a:p>
            <a:r>
              <a:rPr lang="en-GB" sz="1600" dirty="0"/>
              <a:t>5. Useful verbs: To be</a:t>
            </a:r>
          </a:p>
          <a:p>
            <a:r>
              <a:rPr lang="en-GB" sz="1600" dirty="0"/>
              <a:t>I am 	</a:t>
            </a:r>
            <a:r>
              <a:rPr lang="en-GB" sz="1600" dirty="0" err="1"/>
              <a:t>mai</a:t>
            </a:r>
            <a:r>
              <a:rPr lang="en-GB" sz="1600" dirty="0"/>
              <a:t>.. </a:t>
            </a:r>
            <a:r>
              <a:rPr lang="en-GB" sz="1600" dirty="0" err="1"/>
              <a:t>haan</a:t>
            </a:r>
            <a:r>
              <a:rPr lang="en-GB" sz="1600" dirty="0"/>
              <a:t>	</a:t>
            </a:r>
            <a:r>
              <a:rPr lang="en-GB" sz="1600" dirty="0" err="1">
                <a:latin typeface="GurbaniLipi" panose="00000400000000000000" pitchFamily="2" charset="0"/>
              </a:rPr>
              <a:t>mYN</a:t>
            </a:r>
            <a:r>
              <a:rPr lang="en-GB" sz="1600" dirty="0">
                <a:latin typeface="GurbaniLipi" panose="00000400000000000000" pitchFamily="2" charset="0"/>
              </a:rPr>
              <a:t>… </a:t>
            </a:r>
            <a:r>
              <a:rPr lang="en-GB" sz="1600" dirty="0" err="1">
                <a:latin typeface="GurbaniLipi" panose="00000400000000000000" pitchFamily="2" charset="0"/>
              </a:rPr>
              <a:t>hW</a:t>
            </a:r>
            <a:endParaRPr lang="en-GB" sz="1600" dirty="0"/>
          </a:p>
          <a:p>
            <a:r>
              <a:rPr lang="en-GB" sz="1600" dirty="0"/>
              <a:t>He is	uh.. </a:t>
            </a:r>
            <a:r>
              <a:rPr lang="en-GB" sz="1600" dirty="0" err="1"/>
              <a:t>hai</a:t>
            </a:r>
            <a:r>
              <a:rPr lang="en-GB" sz="1600" dirty="0"/>
              <a:t>		</a:t>
            </a:r>
            <a:r>
              <a:rPr lang="en-GB" sz="1600" dirty="0">
                <a:latin typeface="GurbaniLipi" panose="00000400000000000000" pitchFamily="2" charset="0"/>
              </a:rPr>
              <a:t>auh… </a:t>
            </a:r>
            <a:r>
              <a:rPr lang="en-GB" sz="1600" dirty="0" err="1">
                <a:latin typeface="GurbaniLipi" panose="00000400000000000000" pitchFamily="2" charset="0"/>
              </a:rPr>
              <a:t>hY</a:t>
            </a:r>
            <a:endParaRPr lang="en-GB" sz="1600" dirty="0"/>
          </a:p>
          <a:p>
            <a:r>
              <a:rPr lang="en-GB" sz="1600" dirty="0"/>
              <a:t>She is 	 uh.. </a:t>
            </a:r>
            <a:r>
              <a:rPr lang="en-GB" sz="1600" dirty="0" err="1"/>
              <a:t>hai</a:t>
            </a:r>
            <a:r>
              <a:rPr lang="en-GB" sz="1600" dirty="0"/>
              <a:t> 		</a:t>
            </a:r>
            <a:r>
              <a:rPr lang="en-GB" sz="1600" dirty="0">
                <a:latin typeface="GurbaniLipi" panose="00000400000000000000" pitchFamily="2" charset="0"/>
              </a:rPr>
              <a:t>auh… </a:t>
            </a:r>
            <a:r>
              <a:rPr lang="en-GB" sz="1600" dirty="0" err="1">
                <a:latin typeface="GurbaniLipi" panose="00000400000000000000" pitchFamily="2" charset="0"/>
              </a:rPr>
              <a:t>hY</a:t>
            </a:r>
            <a:endParaRPr lang="en-GB" sz="1600" dirty="0"/>
          </a:p>
          <a:p>
            <a:r>
              <a:rPr lang="en-GB" sz="1600" dirty="0"/>
              <a:t>We are	</a:t>
            </a:r>
            <a:r>
              <a:rPr lang="en-GB" sz="1600" dirty="0" err="1"/>
              <a:t>asi</a:t>
            </a:r>
            <a:r>
              <a:rPr lang="en-GB" sz="1600" dirty="0"/>
              <a:t>.. </a:t>
            </a:r>
            <a:r>
              <a:rPr lang="en-GB" sz="1600" dirty="0" err="1"/>
              <a:t>hun</a:t>
            </a:r>
            <a:r>
              <a:rPr lang="en-GB" sz="1600" dirty="0"/>
              <a:t>		</a:t>
            </a:r>
            <a:r>
              <a:rPr lang="en-GB" sz="1600" dirty="0" err="1">
                <a:latin typeface="GurbaniLipi" panose="00000400000000000000" pitchFamily="2" charset="0"/>
              </a:rPr>
              <a:t>AsIN</a:t>
            </a:r>
            <a:r>
              <a:rPr lang="en-GB" sz="1600" dirty="0">
                <a:latin typeface="GurbaniLipi" panose="00000400000000000000" pitchFamily="2" charset="0"/>
              </a:rPr>
              <a:t>… </a:t>
            </a:r>
            <a:r>
              <a:rPr lang="en-GB" sz="1600" dirty="0" err="1">
                <a:latin typeface="GurbaniLipi" panose="00000400000000000000" pitchFamily="2" charset="0"/>
              </a:rPr>
              <a:t>hn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endParaRPr lang="en-GB" sz="1600" dirty="0"/>
          </a:p>
          <a:p>
            <a:r>
              <a:rPr lang="en-GB" sz="1600" dirty="0"/>
              <a:t>You are	</a:t>
            </a:r>
            <a:r>
              <a:rPr lang="en-GB" sz="1600" dirty="0" err="1"/>
              <a:t>tusi</a:t>
            </a:r>
            <a:r>
              <a:rPr lang="en-GB" sz="1600" dirty="0"/>
              <a:t>..</a:t>
            </a:r>
            <a:r>
              <a:rPr lang="en-GB" sz="1600" dirty="0" err="1"/>
              <a:t>ho</a:t>
            </a:r>
            <a:r>
              <a:rPr lang="en-GB" sz="1600" dirty="0"/>
              <a:t> 		</a:t>
            </a:r>
            <a:r>
              <a:rPr lang="en-GB" sz="1600" dirty="0" err="1">
                <a:latin typeface="GurbaniLipi" panose="00000400000000000000" pitchFamily="2" charset="0"/>
              </a:rPr>
              <a:t>qusIN</a:t>
            </a:r>
            <a:r>
              <a:rPr lang="en-GB" sz="1600" dirty="0">
                <a:latin typeface="GurbaniLipi" panose="00000400000000000000" pitchFamily="2" charset="0"/>
              </a:rPr>
              <a:t>… </a:t>
            </a:r>
            <a:r>
              <a:rPr lang="en-GB" sz="1600" dirty="0" err="1">
                <a:latin typeface="GurbaniLipi" panose="00000400000000000000" pitchFamily="2" charset="0"/>
              </a:rPr>
              <a:t>ho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endParaRPr lang="en-GB" sz="1600" dirty="0"/>
          </a:p>
          <a:p>
            <a:r>
              <a:rPr lang="en-GB" sz="1600" dirty="0"/>
              <a:t>They are	 uh.. </a:t>
            </a:r>
            <a:r>
              <a:rPr lang="en-GB" sz="1600" dirty="0" err="1"/>
              <a:t>hun</a:t>
            </a:r>
            <a:r>
              <a:rPr lang="en-GB" sz="1600" dirty="0"/>
              <a:t>		</a:t>
            </a:r>
            <a:r>
              <a:rPr lang="en-GB" sz="1600" dirty="0">
                <a:latin typeface="GurbaniLipi" panose="00000400000000000000" pitchFamily="2" charset="0"/>
              </a:rPr>
              <a:t>auh… </a:t>
            </a:r>
            <a:r>
              <a:rPr lang="en-GB" sz="1600" dirty="0" err="1">
                <a:latin typeface="GurbaniLipi" panose="00000400000000000000" pitchFamily="2" charset="0"/>
              </a:rPr>
              <a:t>hn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endParaRPr lang="en-GB" sz="1600" dirty="0"/>
          </a:p>
          <a:p>
            <a:endParaRPr lang="en-GB" sz="1600" dirty="0"/>
          </a:p>
          <a:p>
            <a:r>
              <a:rPr lang="en-GB" sz="1600" dirty="0"/>
              <a:t>Useful verbs: To want</a:t>
            </a:r>
          </a:p>
          <a:p>
            <a:endParaRPr lang="en-GB" sz="1600" dirty="0"/>
          </a:p>
          <a:p>
            <a:r>
              <a:rPr lang="en-GB" sz="1600" dirty="0"/>
              <a:t>I want 	</a:t>
            </a:r>
            <a:r>
              <a:rPr lang="en-GB" sz="1600" dirty="0" err="1"/>
              <a:t>mai</a:t>
            </a:r>
            <a:r>
              <a:rPr lang="en-GB" sz="1600" dirty="0"/>
              <a:t> </a:t>
            </a:r>
            <a:r>
              <a:rPr lang="en-GB" sz="1600" dirty="0" err="1"/>
              <a:t>chundaa</a:t>
            </a:r>
            <a:r>
              <a:rPr lang="en-GB" sz="1600" dirty="0"/>
              <a:t>/</a:t>
            </a:r>
            <a:r>
              <a:rPr lang="en-GB" sz="1600" dirty="0" err="1"/>
              <a:t>chundee</a:t>
            </a:r>
            <a:r>
              <a:rPr lang="en-GB" sz="1600" dirty="0"/>
              <a:t> </a:t>
            </a:r>
            <a:r>
              <a:rPr lang="en-GB" sz="1400" dirty="0" err="1">
                <a:latin typeface="GurbaniLipi" panose="00000400000000000000" pitchFamily="2" charset="0"/>
              </a:rPr>
              <a:t>mYN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solidFill>
                  <a:srgbClr val="00B0F0"/>
                </a:solidFill>
                <a:latin typeface="GurbaniLipi" panose="00000400000000000000" pitchFamily="2" charset="0"/>
              </a:rPr>
              <a:t>cwhuMdw</a:t>
            </a:r>
            <a:r>
              <a:rPr lang="en-GB" sz="1600" dirty="0">
                <a:latin typeface="GurbaniLipi" panose="00000400000000000000" pitchFamily="2" charset="0"/>
              </a:rPr>
              <a:t>/</a:t>
            </a:r>
            <a:r>
              <a:rPr lang="en-GB" sz="1600" dirty="0" err="1">
                <a:solidFill>
                  <a:srgbClr val="FF00FF"/>
                </a:solidFill>
                <a:latin typeface="GurbaniLipi" panose="00000400000000000000" pitchFamily="2" charset="0"/>
              </a:rPr>
              <a:t>cwhuMdI</a:t>
            </a:r>
            <a:endParaRPr lang="en-GB" sz="1600" dirty="0">
              <a:solidFill>
                <a:srgbClr val="FF00FF"/>
              </a:solidFill>
            </a:endParaRPr>
          </a:p>
          <a:p>
            <a:r>
              <a:rPr lang="en-GB" sz="1600" dirty="0"/>
              <a:t>You want 		</a:t>
            </a:r>
            <a:r>
              <a:rPr lang="en-GB" sz="1600" dirty="0" err="1"/>
              <a:t>tusi</a:t>
            </a:r>
            <a:r>
              <a:rPr lang="en-GB" sz="1600" dirty="0"/>
              <a:t>..</a:t>
            </a:r>
            <a:r>
              <a:rPr lang="en-GB" sz="1600" dirty="0" err="1"/>
              <a:t>chundey</a:t>
            </a:r>
            <a:r>
              <a:rPr lang="en-GB" sz="1600" dirty="0"/>
              <a:t>               </a:t>
            </a:r>
            <a:r>
              <a:rPr lang="en-GB" sz="1400" dirty="0" err="1">
                <a:latin typeface="GurbaniLipi" panose="00000400000000000000" pitchFamily="2" charset="0"/>
              </a:rPr>
              <a:t>qusIN</a:t>
            </a:r>
            <a:r>
              <a:rPr lang="en-GB" sz="1400" dirty="0">
                <a:latin typeface="GurbaniLipi" panose="00000400000000000000" pitchFamily="2" charset="0"/>
              </a:rPr>
              <a:t>………</a:t>
            </a:r>
            <a:r>
              <a:rPr lang="en-GB" sz="1400" dirty="0" err="1">
                <a:latin typeface="GurbaniLipi" panose="00000400000000000000" pitchFamily="2" charset="0"/>
              </a:rPr>
              <a:t>cwhuMdy</a:t>
            </a:r>
            <a:endParaRPr lang="en-GB" sz="1600" dirty="0"/>
          </a:p>
          <a:p>
            <a:r>
              <a:rPr lang="en-GB" sz="1600" dirty="0"/>
              <a:t>He want  		uh ….. </a:t>
            </a:r>
            <a:r>
              <a:rPr lang="en-GB" sz="1600" dirty="0" err="1"/>
              <a:t>Chundaa</a:t>
            </a:r>
            <a:r>
              <a:rPr lang="en-GB" sz="1600" dirty="0"/>
              <a:t>   	</a:t>
            </a:r>
            <a:r>
              <a:rPr lang="en-GB" sz="1600" dirty="0">
                <a:latin typeface="GurbaniLipi" panose="00000400000000000000" pitchFamily="2" charset="0"/>
              </a:rPr>
              <a:t>auh……</a:t>
            </a:r>
            <a:r>
              <a:rPr lang="en-GB" sz="1600" dirty="0" err="1">
                <a:latin typeface="GurbaniLipi" panose="00000400000000000000" pitchFamily="2" charset="0"/>
              </a:rPr>
              <a:t>cwhuMdw</a:t>
            </a:r>
            <a:endParaRPr lang="en-GB" sz="1600" dirty="0"/>
          </a:p>
          <a:p>
            <a:r>
              <a:rPr lang="en-GB" sz="1600" dirty="0"/>
              <a:t>She want 		uh ….. </a:t>
            </a:r>
            <a:r>
              <a:rPr lang="en-GB" sz="1600" dirty="0" err="1"/>
              <a:t>Chundee</a:t>
            </a:r>
            <a:r>
              <a:rPr lang="en-GB" sz="1600" dirty="0"/>
              <a:t> 	</a:t>
            </a:r>
            <a:r>
              <a:rPr lang="en-GB" sz="1600" dirty="0">
                <a:latin typeface="GurbaniLipi" panose="00000400000000000000" pitchFamily="2" charset="0"/>
              </a:rPr>
              <a:t>auh……</a:t>
            </a:r>
            <a:r>
              <a:rPr lang="en-GB" sz="1600" dirty="0" err="1">
                <a:latin typeface="GurbaniLipi" panose="00000400000000000000" pitchFamily="2" charset="0"/>
              </a:rPr>
              <a:t>cwhuMdI</a:t>
            </a:r>
            <a:endParaRPr lang="en-GB" sz="1600" dirty="0"/>
          </a:p>
          <a:p>
            <a:r>
              <a:rPr lang="en-GB" sz="1600" dirty="0"/>
              <a:t>They want 		uh ….. </a:t>
            </a:r>
            <a:r>
              <a:rPr lang="en-GB" sz="1600" dirty="0" err="1"/>
              <a:t>Chundey</a:t>
            </a:r>
            <a:r>
              <a:rPr lang="en-GB" sz="1600" dirty="0"/>
              <a:t>	</a:t>
            </a:r>
            <a:r>
              <a:rPr lang="en-GB" sz="1400" dirty="0">
                <a:latin typeface="GurbaniLipi" panose="00000400000000000000" pitchFamily="2" charset="0"/>
              </a:rPr>
              <a:t>auh……</a:t>
            </a:r>
            <a:r>
              <a:rPr lang="en-GB" sz="1400" dirty="0" err="1">
                <a:latin typeface="GurbaniLipi" panose="00000400000000000000" pitchFamily="2" charset="0"/>
              </a:rPr>
              <a:t>cwhuMdy</a:t>
            </a:r>
            <a:endParaRPr lang="en-GB" sz="1600" dirty="0"/>
          </a:p>
          <a:p>
            <a:r>
              <a:rPr lang="en-GB" sz="1600" dirty="0"/>
              <a:t>We want  		</a:t>
            </a:r>
            <a:r>
              <a:rPr lang="en-GB" sz="1600" dirty="0" err="1"/>
              <a:t>asi</a:t>
            </a:r>
            <a:r>
              <a:rPr lang="en-GB" sz="1600" dirty="0"/>
              <a:t>……. </a:t>
            </a:r>
            <a:r>
              <a:rPr lang="en-GB" sz="1600" dirty="0" err="1"/>
              <a:t>Chundey</a:t>
            </a:r>
            <a:r>
              <a:rPr lang="en-GB" sz="1600" dirty="0"/>
              <a:t>	</a:t>
            </a:r>
            <a:r>
              <a:rPr lang="en-GB" sz="1400" dirty="0" err="1">
                <a:latin typeface="GurbaniLipi" panose="00000400000000000000" pitchFamily="2" charset="0"/>
              </a:rPr>
              <a:t>AsIN</a:t>
            </a:r>
            <a:r>
              <a:rPr lang="en-GB" sz="1400" dirty="0">
                <a:latin typeface="GurbaniLipi" panose="00000400000000000000" pitchFamily="2" charset="0"/>
              </a:rPr>
              <a:t>……</a:t>
            </a:r>
            <a:r>
              <a:rPr lang="en-GB" sz="1400" dirty="0" err="1">
                <a:latin typeface="GurbaniLipi" panose="00000400000000000000" pitchFamily="2" charset="0"/>
              </a:rPr>
              <a:t>cwhuMdy</a:t>
            </a:r>
            <a:endParaRPr lang="en-GB" sz="1600" dirty="0"/>
          </a:p>
          <a:p>
            <a:endParaRPr lang="en-GB" dirty="0"/>
          </a:p>
        </p:txBody>
      </p:sp>
      <p:pic>
        <p:nvPicPr>
          <p:cNvPr id="15" name="Picture 2" descr="bb8389481d281a2121401118edf913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419" y="4555093"/>
            <a:ext cx="5347581" cy="2280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06576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 flipH="1">
            <a:off x="0" y="127808"/>
            <a:ext cx="2313992" cy="661719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/>
            <a:r>
              <a:rPr lang="en-GB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Punjabi </a:t>
            </a:r>
            <a:r>
              <a:rPr lang="en-US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Year 9 Spring 1 Topic</a:t>
            </a:r>
          </a:p>
          <a:p>
            <a:pPr algn="ctr" fontAlgn="base"/>
            <a:endParaRPr lang="en-US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ctr" fontAlgn="base"/>
            <a:r>
              <a:rPr lang="en-US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lang="en-US" sz="14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Shopping/money/fashion </a:t>
            </a:r>
            <a:endParaRPr lang="en-US" dirty="0">
              <a:cs typeface="Calibri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Key Vocabulary</a:t>
            </a:r>
            <a:endParaRPr lang="en-US" sz="1600" dirty="0">
              <a:latin typeface="Calibri" pitchFamily="34" charset="0"/>
              <a:ea typeface="Times New Roman" pitchFamily="18" charset="0"/>
              <a:cs typeface="Calibri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600" dirty="0">
              <a:latin typeface="Calibri" pitchFamily="34" charset="0"/>
              <a:ea typeface="Times New Roman" pitchFamily="18" charset="0"/>
              <a:cs typeface="Calibri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trwaUzr	</a:t>
            </a:r>
            <a:r>
              <a:rPr lang="en-GB" altLang="en-US" sz="1600" dirty="0">
                <a:latin typeface="Comic Sans MS" panose="030F0702030302020204" pitchFamily="66" charset="0"/>
              </a:rPr>
              <a:t> </a:t>
            </a:r>
            <a:r>
              <a:rPr lang="en-GB" altLang="en-US" sz="1600" dirty="0"/>
              <a:t>trousers</a:t>
            </a:r>
            <a:r>
              <a:rPr lang="en-GB" altLang="en-US" sz="1600" dirty="0">
                <a:latin typeface="Comic Sans MS" panose="030F0702030302020204" pitchFamily="66" charset="0"/>
              </a:rPr>
              <a:t> </a:t>
            </a:r>
            <a:endParaRPr lang="en-GB" sz="1600">
              <a:latin typeface="Arial" pitchFamily="34" charset="0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cs typeface="Times New Roman" pitchFamily="18" charset="0"/>
              </a:rPr>
              <a:t> </a:t>
            </a: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kotI</a:t>
            </a: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	</a:t>
            </a:r>
            <a:r>
              <a:rPr lang="en-GB" altLang="en-US" sz="1600" dirty="0"/>
              <a:t>cardigan </a:t>
            </a:r>
            <a:endParaRPr lang="en-GB" altLang="en-US" sz="1600" dirty="0">
              <a:cs typeface="Calibri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3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kmIz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 	</a:t>
            </a:r>
            <a:r>
              <a:rPr lang="en-GB" altLang="en-US" sz="1600" dirty="0">
                <a:latin typeface="Comic Sans MS" panose="030F0702030302020204" pitchFamily="66" charset="0"/>
              </a:rPr>
              <a:t> </a:t>
            </a:r>
            <a:r>
              <a:rPr lang="en-GB" altLang="en-US" sz="1600" dirty="0"/>
              <a:t>shirt </a:t>
            </a:r>
            <a:endParaRPr lang="en-GB" sz="1600">
              <a:cs typeface="Calibri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4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kot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 	</a:t>
            </a:r>
            <a:r>
              <a:rPr lang="en-US" sz="1600" dirty="0">
                <a:ea typeface="Times New Roman" pitchFamily="18" charset="0"/>
                <a:cs typeface="Times New Roman" pitchFamily="18" charset="0"/>
              </a:rPr>
              <a:t>coat</a:t>
            </a:r>
            <a:endParaRPr lang="en-GB" sz="160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5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tweI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 	</a:t>
            </a:r>
            <a:r>
              <a:rPr lang="en-US" sz="1600" dirty="0">
                <a:ea typeface="Times New Roman" pitchFamily="18" charset="0"/>
                <a:cs typeface="Times New Roman" pitchFamily="18" charset="0"/>
              </a:rPr>
              <a:t>tie</a:t>
            </a:r>
            <a:endParaRPr lang="en-GB" sz="160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6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tI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Srt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en-US" sz="1600" dirty="0">
                <a:ea typeface="Times New Roman" pitchFamily="18" charset="0"/>
                <a:cs typeface="Times New Roman" pitchFamily="18" charset="0"/>
              </a:rPr>
              <a:t>t-shirt</a:t>
            </a:r>
            <a:endParaRPr lang="en-GB" sz="160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7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frYs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en-US" sz="1600" dirty="0">
                <a:ea typeface="Times New Roman" pitchFamily="18" charset="0"/>
                <a:cs typeface="Times New Roman" pitchFamily="18" charset="0"/>
              </a:rPr>
              <a:t>dress</a:t>
            </a:r>
            <a:endParaRPr lang="en-GB" sz="160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8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ju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``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qI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 	</a:t>
            </a:r>
            <a:r>
              <a:rPr lang="en-US" sz="1600" dirty="0">
                <a:ea typeface="Times New Roman" pitchFamily="18" charset="0"/>
                <a:cs typeface="Times New Roman" pitchFamily="18" charset="0"/>
              </a:rPr>
              <a:t>shoes</a:t>
            </a:r>
            <a:endParaRPr lang="en-GB" sz="160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9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jurwbW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en-US" sz="1600" dirty="0">
                <a:ea typeface="Times New Roman" pitchFamily="18" charset="0"/>
                <a:cs typeface="Times New Roman" pitchFamily="18" charset="0"/>
              </a:rPr>
              <a:t>socks</a:t>
            </a:r>
            <a:endParaRPr lang="en-GB" sz="160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10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trynr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en-US" sz="1600" dirty="0">
                <a:ea typeface="Times New Roman" pitchFamily="18" charset="0"/>
                <a:cs typeface="Times New Roman" pitchFamily="18" charset="0"/>
              </a:rPr>
              <a:t>trainers</a:t>
            </a:r>
            <a:endParaRPr lang="en-GB" sz="160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11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jMpr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 	</a:t>
            </a:r>
            <a:r>
              <a:rPr lang="en-US" sz="1600" dirty="0">
                <a:ea typeface="Times New Roman" pitchFamily="18" charset="0"/>
                <a:cs typeface="Times New Roman" pitchFamily="18" charset="0"/>
              </a:rPr>
              <a:t>jumper</a:t>
            </a:r>
            <a:endParaRPr lang="en-GB" sz="160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12 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Sots	</a:t>
            </a:r>
            <a:r>
              <a:rPr lang="en-US" sz="1600" dirty="0">
                <a:ea typeface="Times New Roman" pitchFamily="18" charset="0"/>
                <a:cs typeface="Times New Roman" pitchFamily="18" charset="0"/>
              </a:rPr>
              <a:t>shorts</a:t>
            </a:r>
            <a:endParaRPr lang="en-GB" sz="160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13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kotI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en-GB" altLang="en-US" sz="1600" dirty="0"/>
              <a:t>cardigan </a:t>
            </a:r>
            <a:endParaRPr lang="en-GB" altLang="en-US" sz="1600" dirty="0">
              <a:cs typeface="Calibri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14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jYikt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en-US" sz="1600" dirty="0">
                <a:ea typeface="Times New Roman" pitchFamily="18" charset="0"/>
                <a:cs typeface="Times New Roman" pitchFamily="18" charset="0"/>
              </a:rPr>
              <a:t>jacket</a:t>
            </a:r>
            <a:endParaRPr lang="en-GB" sz="160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15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bYlt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en-US" sz="1600" dirty="0">
                <a:ea typeface="Times New Roman" pitchFamily="18" charset="0"/>
                <a:cs typeface="Times New Roman" pitchFamily="18" charset="0"/>
              </a:rPr>
              <a:t>belt</a:t>
            </a:r>
            <a:endParaRPr lang="en-GB" sz="160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16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skwrP</a:t>
            </a: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scarf</a:t>
            </a:r>
            <a:endParaRPr lang="en-GB" sz="160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17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topI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 	</a:t>
            </a:r>
            <a:r>
              <a:rPr lang="en-US" sz="1600" dirty="0">
                <a:ea typeface="Times New Roman" pitchFamily="18" charset="0"/>
                <a:cs typeface="Times New Roman" pitchFamily="18" charset="0"/>
              </a:rPr>
              <a:t>hat</a:t>
            </a:r>
            <a:endParaRPr lang="en-GB" sz="160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18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bUt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en-US" sz="1600" dirty="0">
                <a:ea typeface="Times New Roman" pitchFamily="18" charset="0"/>
                <a:cs typeface="Times New Roman" pitchFamily="18" charset="0"/>
              </a:rPr>
              <a:t>boot</a:t>
            </a:r>
            <a:endParaRPr lang="en-GB" sz="160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19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dsqwny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en-US" sz="1600" dirty="0">
                <a:ea typeface="Times New Roman" pitchFamily="18" charset="0"/>
                <a:cs typeface="Times New Roman" pitchFamily="18" charset="0"/>
              </a:rPr>
              <a:t> gloves</a:t>
            </a:r>
            <a:endParaRPr lang="en-US" sz="1600" dirty="0">
              <a:ea typeface="Times New Roman" pitchFamily="18" charset="0"/>
              <a:cs typeface="Calibri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ea typeface="Times New Roman" pitchFamily="18" charset="0"/>
                <a:cs typeface="Times New Roman" pitchFamily="18" charset="0"/>
              </a:rPr>
              <a:t>20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skrt</a:t>
            </a:r>
            <a:r>
              <a:rPr lang="en-US" sz="1600" dirty="0">
                <a:latin typeface="GurbaniLipi" pitchFamily="2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en-US" sz="1600" dirty="0">
                <a:ea typeface="Times New Roman" pitchFamily="18" charset="0"/>
                <a:cs typeface="Times New Roman" pitchFamily="18" charset="0"/>
              </a:rPr>
              <a:t>skirt 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5290" y="316356"/>
            <a:ext cx="4956855" cy="396044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EEA8E06-537E-43A4-BAE3-6EC4671E66E4}"/>
              </a:ext>
            </a:extLst>
          </p:cNvPr>
          <p:cNvSpPr txBox="1"/>
          <p:nvPr/>
        </p:nvSpPr>
        <p:spPr>
          <a:xfrm>
            <a:off x="2227616" y="4118405"/>
            <a:ext cx="5458577" cy="267765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2. Opinions		 </a:t>
            </a:r>
          </a:p>
          <a:p>
            <a:r>
              <a:rPr lang="en-GB" sz="1400" dirty="0"/>
              <a:t>(masculine/feminine) </a:t>
            </a:r>
          </a:p>
          <a:p>
            <a:r>
              <a:rPr lang="en-GB" sz="1400" dirty="0"/>
              <a:t>		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psMd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krdw</a:t>
            </a:r>
            <a:r>
              <a:rPr lang="en-GB" sz="1400" dirty="0">
                <a:latin typeface="GurbaniLipi" panose="00000400000000000000" pitchFamily="2" charset="0"/>
              </a:rPr>
              <a:t> 		</a:t>
            </a:r>
            <a:r>
              <a:rPr lang="en-GB" sz="1400" dirty="0"/>
              <a:t>I like (m)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psMd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krdI</a:t>
            </a:r>
            <a:r>
              <a:rPr lang="en-GB" sz="1400" dirty="0">
                <a:latin typeface="GurbaniLipi" panose="00000400000000000000" pitchFamily="2" charset="0"/>
              </a:rPr>
              <a:t> 		</a:t>
            </a:r>
            <a:r>
              <a:rPr lang="en-GB" sz="1400" dirty="0"/>
              <a:t>I like (f)</a:t>
            </a:r>
            <a:r>
              <a:rPr lang="en-GB" sz="1400" dirty="0">
                <a:latin typeface="GurbaniLipi" panose="00000400000000000000" pitchFamily="2" charset="0"/>
              </a:rPr>
              <a:t>		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nhIN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psMd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krdw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I don’t like (m)</a:t>
            </a:r>
            <a:r>
              <a:rPr lang="en-GB" sz="1400" dirty="0">
                <a:latin typeface="GurbaniLipi" panose="00000400000000000000" pitchFamily="2" charset="0"/>
              </a:rPr>
              <a:t>		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nhIN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psMd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krdI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I don’t like (f)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bhuq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psMd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krdw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I really like (m)</a:t>
            </a:r>
            <a:endParaRPr lang="en-GB" sz="1400" dirty="0">
              <a:latin typeface="GurbaniLipi" panose="00000400000000000000" pitchFamily="2" charset="0"/>
            </a:endParaRPr>
          </a:p>
          <a:p>
            <a:r>
              <a:rPr lang="en-GB" sz="1400" dirty="0" err="1">
                <a:latin typeface="GurbaniLipi" panose="00000400000000000000" pitchFamily="2" charset="0"/>
              </a:rPr>
              <a:t>bhuq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psMd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krdI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I really like (f)</a:t>
            </a:r>
            <a:endParaRPr lang="en-GB" sz="1400" dirty="0">
              <a:latin typeface="GurbaniLipi" panose="00000400000000000000" pitchFamily="2" charset="0"/>
            </a:endParaRPr>
          </a:p>
          <a:p>
            <a:endParaRPr lang="en-GB" sz="1400" dirty="0">
              <a:latin typeface="GurbaniLipi" panose="00000400000000000000" pitchFamily="2" charset="0"/>
            </a:endParaRPr>
          </a:p>
          <a:p>
            <a:endParaRPr lang="en-GB" sz="1400" dirty="0">
              <a:latin typeface="GurbaniLipi" panose="00000400000000000000" pitchFamily="2" charset="0"/>
            </a:endParaRPr>
          </a:p>
          <a:p>
            <a:r>
              <a:rPr lang="en-GB" sz="1400" dirty="0">
                <a:latin typeface="GurbaniLipi" panose="00000400000000000000" pitchFamily="2" charset="0"/>
              </a:rPr>
              <a:t>		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83C5E5-678F-43C3-A5DD-E3FEBA6CBA0F}"/>
              </a:ext>
            </a:extLst>
          </p:cNvPr>
          <p:cNvSpPr txBox="1"/>
          <p:nvPr/>
        </p:nvSpPr>
        <p:spPr>
          <a:xfrm>
            <a:off x="5463911" y="4118405"/>
            <a:ext cx="2339752" cy="209288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3. Money </a:t>
            </a:r>
          </a:p>
          <a:p>
            <a:endParaRPr lang="en-GB" sz="1400" dirty="0">
              <a:latin typeface="GurbaniLipi" panose="00000400000000000000" pitchFamily="2" charset="0"/>
            </a:endParaRPr>
          </a:p>
          <a:p>
            <a:endParaRPr lang="en-GB" sz="1400" dirty="0">
              <a:latin typeface="GurbaniLipi" panose="00000400000000000000" pitchFamily="2" charset="0"/>
            </a:endParaRPr>
          </a:p>
          <a:p>
            <a:r>
              <a:rPr lang="en-GB" sz="1400" dirty="0" err="1">
                <a:latin typeface="GurbaniLipi" panose="00000400000000000000" pitchFamily="2" charset="0"/>
              </a:rPr>
              <a:t>ie`k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one</a:t>
            </a:r>
            <a:endParaRPr lang="en-GB" sz="1400" dirty="0">
              <a:latin typeface="GurbaniLipi" panose="00000400000000000000" pitchFamily="2" charset="0"/>
            </a:endParaRPr>
          </a:p>
          <a:p>
            <a:r>
              <a:rPr lang="en-GB" sz="1400" dirty="0" err="1">
                <a:latin typeface="GurbaniLipi" panose="00000400000000000000" pitchFamily="2" charset="0"/>
              </a:rPr>
              <a:t>hzwr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thousand</a:t>
            </a:r>
            <a:endParaRPr lang="en-GB" sz="1400" dirty="0">
              <a:latin typeface="GurbaniLipi" panose="00000400000000000000" pitchFamily="2" charset="0"/>
            </a:endParaRPr>
          </a:p>
          <a:p>
            <a:r>
              <a:rPr lang="en-GB" sz="1400" dirty="0" err="1">
                <a:latin typeface="GurbaniLipi" panose="00000400000000000000" pitchFamily="2" charset="0"/>
              </a:rPr>
              <a:t>poNf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pound </a:t>
            </a:r>
            <a:endParaRPr lang="en-GB" sz="1400" dirty="0">
              <a:latin typeface="GurbaniLipi" panose="00000400000000000000" pitchFamily="2" charset="0"/>
            </a:endParaRPr>
          </a:p>
          <a:p>
            <a:r>
              <a:rPr lang="en-GB" sz="1400" dirty="0" err="1">
                <a:latin typeface="GurbaniLipi" panose="00000400000000000000" pitchFamily="2" charset="0"/>
              </a:rPr>
              <a:t>rupieAw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rupee</a:t>
            </a:r>
            <a:endParaRPr lang="en-GB" sz="1400" dirty="0">
              <a:latin typeface="GurbaniLipi" panose="00000400000000000000" pitchFamily="2" charset="0"/>
            </a:endParaRPr>
          </a:p>
          <a:p>
            <a:r>
              <a:rPr lang="en-GB" sz="1400" dirty="0" err="1">
                <a:latin typeface="GurbaniLipi" panose="00000400000000000000" pitchFamily="2" charset="0"/>
              </a:rPr>
              <a:t>sO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hundred  </a:t>
            </a:r>
            <a:endParaRPr lang="en-GB" sz="1400" dirty="0">
              <a:latin typeface="GurbaniLipi" panose="00000400000000000000" pitchFamily="2" charset="0"/>
            </a:endParaRPr>
          </a:p>
          <a:p>
            <a:endParaRPr lang="en-GB" dirty="0">
              <a:latin typeface="GurbaniLipi" panose="00000400000000000000" pitchFamily="2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1772314E-6EF1-4EBF-95E9-7AC034AEA6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6193" y="1"/>
            <a:ext cx="4704860" cy="6857615"/>
          </a:xfrm>
          <a:prstGeom prst="rect">
            <a:avLst/>
          </a:prstGeom>
          <a:solidFill>
            <a:srgbClr val="FF3399"/>
          </a:solidFill>
          <a:ln w="38100">
            <a:solidFill>
              <a:srgbClr val="0070C0"/>
            </a:solidFill>
            <a:miter lim="800000"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GB" sz="1600" u="sng" dirty="0"/>
              <a:t>4. Verbs</a:t>
            </a:r>
          </a:p>
          <a:p>
            <a:endParaRPr lang="en-GB" sz="1600" dirty="0"/>
          </a:p>
          <a:p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 err="1">
                <a:latin typeface="GurbaniLipi" panose="00000400000000000000" pitchFamily="2" charset="0"/>
              </a:rPr>
              <a:t>mYN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igAw</a:t>
            </a:r>
            <a:r>
              <a:rPr lang="en-GB" sz="1600" dirty="0">
                <a:latin typeface="GurbaniLipi" panose="00000400000000000000" pitchFamily="2" charset="0"/>
              </a:rPr>
              <a:t>/</a:t>
            </a:r>
            <a:r>
              <a:rPr lang="en-GB" sz="1600" dirty="0" err="1">
                <a:latin typeface="GurbaniLipi" panose="00000400000000000000" pitchFamily="2" charset="0"/>
              </a:rPr>
              <a:t>geI</a:t>
            </a:r>
            <a:r>
              <a:rPr lang="en-GB" sz="1600" dirty="0">
                <a:latin typeface="GurbaniLipi" panose="00000400000000000000" pitchFamily="2" charset="0"/>
              </a:rPr>
              <a:t> 	</a:t>
            </a:r>
            <a:r>
              <a:rPr lang="en-GB" sz="1600" dirty="0"/>
              <a:t>I went</a:t>
            </a:r>
          </a:p>
          <a:p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 err="1">
                <a:latin typeface="GurbaniLipi" panose="00000400000000000000" pitchFamily="2" charset="0"/>
              </a:rPr>
              <a:t>mYN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jwxw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hY</a:t>
            </a:r>
            <a:r>
              <a:rPr lang="en-GB" sz="1600" dirty="0">
                <a:latin typeface="GurbaniLipi" panose="00000400000000000000" pitchFamily="2" charset="0"/>
              </a:rPr>
              <a:t> 		</a:t>
            </a:r>
            <a:r>
              <a:rPr lang="en-GB" sz="1600" dirty="0"/>
              <a:t>(to) go</a:t>
            </a:r>
          </a:p>
          <a:p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 err="1">
                <a:latin typeface="GurbaniLipi" panose="00000400000000000000" pitchFamily="2" charset="0"/>
              </a:rPr>
              <a:t>KrIdxw</a:t>
            </a:r>
            <a:r>
              <a:rPr lang="en-GB" sz="1600" dirty="0">
                <a:latin typeface="GurbaniLipi" panose="00000400000000000000" pitchFamily="2" charset="0"/>
              </a:rPr>
              <a:t>		</a:t>
            </a:r>
            <a:r>
              <a:rPr lang="en-GB" sz="1600" dirty="0"/>
              <a:t>(to) buy</a:t>
            </a:r>
          </a:p>
          <a:p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 err="1">
                <a:latin typeface="GurbaniLipi" panose="00000400000000000000" pitchFamily="2" charset="0"/>
              </a:rPr>
              <a:t>dyKxw</a:t>
            </a:r>
            <a:r>
              <a:rPr lang="en-GB" sz="1600" dirty="0">
                <a:latin typeface="GurbaniLipi" panose="00000400000000000000" pitchFamily="2" charset="0"/>
              </a:rPr>
              <a:t>/</a:t>
            </a:r>
            <a:r>
              <a:rPr lang="en-GB" sz="1600" dirty="0" err="1">
                <a:latin typeface="GurbaniLipi" panose="00000400000000000000" pitchFamily="2" charset="0"/>
              </a:rPr>
              <a:t>imlxw</a:t>
            </a:r>
            <a:r>
              <a:rPr lang="en-GB" sz="1600" dirty="0">
                <a:latin typeface="GurbaniLipi" panose="00000400000000000000" pitchFamily="2" charset="0"/>
              </a:rPr>
              <a:t> 	</a:t>
            </a:r>
            <a:r>
              <a:rPr lang="en-GB" sz="1600" dirty="0"/>
              <a:t>(to) visit</a:t>
            </a:r>
          </a:p>
          <a:p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 err="1">
                <a:latin typeface="GurbaniLipi" panose="00000400000000000000" pitchFamily="2" charset="0"/>
              </a:rPr>
              <a:t>pwauxw</a:t>
            </a:r>
            <a:r>
              <a:rPr lang="en-GB" sz="1600" dirty="0">
                <a:latin typeface="GurbaniLipi" panose="00000400000000000000" pitchFamily="2" charset="0"/>
              </a:rPr>
              <a:t> 		</a:t>
            </a:r>
            <a:r>
              <a:rPr lang="en-GB" sz="1600" dirty="0"/>
              <a:t>(to) wear</a:t>
            </a:r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0E16DA-164A-40E3-9F37-43FF21C98711}"/>
              </a:ext>
            </a:extLst>
          </p:cNvPr>
          <p:cNvSpPr txBox="1"/>
          <p:nvPr/>
        </p:nvSpPr>
        <p:spPr>
          <a:xfrm>
            <a:off x="4157093" y="0"/>
            <a:ext cx="2026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8. Quiz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46D31C8-D3E3-4A1B-8A17-369210A601F1}"/>
              </a:ext>
            </a:extLst>
          </p:cNvPr>
          <p:cNvSpPr txBox="1"/>
          <p:nvPr/>
        </p:nvSpPr>
        <p:spPr>
          <a:xfrm>
            <a:off x="8465115" y="1822671"/>
            <a:ext cx="3147015" cy="2062103"/>
          </a:xfrm>
          <a:prstGeom prst="rect">
            <a:avLst/>
          </a:prstGeom>
          <a:solidFill>
            <a:srgbClr val="FF3399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  5. Adjectives</a:t>
            </a:r>
          </a:p>
          <a:p>
            <a:pPr algn="ctr"/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mihMgw</a:t>
            </a:r>
            <a:r>
              <a:rPr lang="en-GB" sz="1600" dirty="0">
                <a:latin typeface="GurbaniLipi" panose="00000400000000000000" pitchFamily="2" charset="0"/>
              </a:rPr>
              <a:t>		</a:t>
            </a:r>
            <a:r>
              <a:rPr lang="en-GB" sz="1600" dirty="0"/>
              <a:t>Expensive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ssqw</a:t>
            </a:r>
            <a:r>
              <a:rPr lang="en-GB" sz="1600" dirty="0">
                <a:latin typeface="GurbaniLipi" panose="00000400000000000000" pitchFamily="2" charset="0"/>
              </a:rPr>
              <a:t>		</a:t>
            </a:r>
            <a:r>
              <a:rPr lang="en-GB" sz="1600" dirty="0"/>
              <a:t>Cheap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nvW</a:t>
            </a:r>
            <a:r>
              <a:rPr lang="en-GB" sz="1600" dirty="0">
                <a:latin typeface="GurbaniLipi" panose="00000400000000000000" pitchFamily="2" charset="0"/>
              </a:rPr>
              <a:t>		</a:t>
            </a:r>
            <a:r>
              <a:rPr lang="en-GB" sz="1600" dirty="0"/>
              <a:t>New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purwxw</a:t>
            </a:r>
            <a:r>
              <a:rPr lang="en-GB" sz="1600" dirty="0">
                <a:latin typeface="GurbaniLipi" panose="00000400000000000000" pitchFamily="2" charset="0"/>
              </a:rPr>
              <a:t>		</a:t>
            </a:r>
            <a:r>
              <a:rPr lang="en-GB" sz="1600" dirty="0"/>
              <a:t>Old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vDIAw</a:t>
            </a:r>
            <a:r>
              <a:rPr lang="en-GB" sz="1600" dirty="0">
                <a:latin typeface="GurbaniLipi" panose="00000400000000000000" pitchFamily="2" charset="0"/>
              </a:rPr>
              <a:t>		</a:t>
            </a:r>
            <a:r>
              <a:rPr lang="en-GB" sz="1600" dirty="0"/>
              <a:t>nice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shuxw</a:t>
            </a:r>
            <a:r>
              <a:rPr lang="en-GB" sz="1600" dirty="0">
                <a:latin typeface="GurbaniLipi" panose="00000400000000000000" pitchFamily="2" charset="0"/>
              </a:rPr>
              <a:t>		</a:t>
            </a:r>
            <a:r>
              <a:rPr lang="en-GB" sz="1600" dirty="0"/>
              <a:t>beautiful 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423560-08D7-4D18-A672-D49DC3CE599D}"/>
              </a:ext>
            </a:extLst>
          </p:cNvPr>
          <p:cNvSpPr txBox="1"/>
          <p:nvPr/>
        </p:nvSpPr>
        <p:spPr>
          <a:xfrm>
            <a:off x="7921133" y="3810627"/>
            <a:ext cx="4549165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	6</a:t>
            </a:r>
            <a:r>
              <a:rPr lang="en-GB" sz="1600" dirty="0"/>
              <a:t>.Useful negatives</a:t>
            </a:r>
          </a:p>
          <a:p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myry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kol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nhIN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hY</a:t>
            </a:r>
            <a:r>
              <a:rPr lang="en-GB" sz="1600" dirty="0">
                <a:latin typeface="GurbaniLipi" panose="00000400000000000000" pitchFamily="2" charset="0"/>
              </a:rPr>
              <a:t> 		</a:t>
            </a:r>
            <a:r>
              <a:rPr lang="en-GB" sz="1600" dirty="0"/>
              <a:t>I don’t have any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mYN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psMd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nhIN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krdw</a:t>
            </a:r>
            <a:r>
              <a:rPr lang="en-GB" sz="1600" dirty="0">
                <a:latin typeface="GurbaniLipi" panose="00000400000000000000" pitchFamily="2" charset="0"/>
              </a:rPr>
              <a:t>/</a:t>
            </a:r>
            <a:r>
              <a:rPr lang="en-GB" sz="1600" dirty="0" err="1">
                <a:latin typeface="GurbaniLipi" panose="00000400000000000000" pitchFamily="2" charset="0"/>
              </a:rPr>
              <a:t>krdI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I don’t like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mYN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nhIN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cwhuMdw</a:t>
            </a:r>
            <a:r>
              <a:rPr lang="en-GB" sz="1600" dirty="0">
                <a:latin typeface="GurbaniLipi" panose="00000400000000000000" pitchFamily="2" charset="0"/>
              </a:rPr>
              <a:t>		</a:t>
            </a:r>
            <a:r>
              <a:rPr lang="en-GB" sz="1600" dirty="0"/>
              <a:t>I don’t want </a:t>
            </a:r>
          </a:p>
          <a:p>
            <a:endParaRPr lang="en-GB" sz="1600" dirty="0"/>
          </a:p>
          <a:p>
            <a:r>
              <a:rPr lang="en-GB" sz="1600" dirty="0"/>
              <a:t>	7. Key questions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ikMny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dw</a:t>
            </a:r>
            <a:r>
              <a:rPr lang="en-GB" sz="1600" dirty="0">
                <a:latin typeface="GurbaniLipi" panose="00000400000000000000" pitchFamily="2" charset="0"/>
              </a:rPr>
              <a:t>?			</a:t>
            </a:r>
            <a:r>
              <a:rPr lang="en-GB" sz="1600" dirty="0"/>
              <a:t>How much is it?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qusIN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iesnMU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psMd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krdy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ho</a:t>
            </a:r>
            <a:r>
              <a:rPr lang="en-GB" sz="1600" dirty="0">
                <a:latin typeface="GurbaniLipi" panose="00000400000000000000" pitchFamily="2" charset="0"/>
              </a:rPr>
              <a:t>?	</a:t>
            </a:r>
            <a:r>
              <a:rPr lang="en-GB" sz="1600" dirty="0"/>
              <a:t>Do you like this?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ikhVw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rMg</a:t>
            </a:r>
            <a:r>
              <a:rPr lang="en-GB" sz="1600" dirty="0">
                <a:latin typeface="GurbaniLipi" panose="00000400000000000000" pitchFamily="2" charset="0"/>
              </a:rPr>
              <a:t>?			</a:t>
            </a:r>
            <a:r>
              <a:rPr lang="en-GB" sz="1600" dirty="0"/>
              <a:t>What colour?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kuJ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hor</a:t>
            </a:r>
            <a:r>
              <a:rPr lang="en-GB" sz="1600" dirty="0">
                <a:latin typeface="GurbaniLipi" panose="00000400000000000000" pitchFamily="2" charset="0"/>
              </a:rPr>
              <a:t>			</a:t>
            </a:r>
            <a:r>
              <a:rPr lang="en-GB" sz="1600" dirty="0"/>
              <a:t>Anything else?</a:t>
            </a:r>
          </a:p>
          <a:p>
            <a:endParaRPr lang="en-GB" sz="1600" dirty="0"/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48487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GB" dirty="0"/>
              <a:t>Spring 2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7</a:t>
            </a:r>
          </a:p>
          <a:p>
            <a:r>
              <a:rPr lang="en-GB" dirty="0"/>
              <a:t>Year 8</a:t>
            </a:r>
          </a:p>
          <a:p>
            <a:r>
              <a:rPr lang="en-GB" dirty="0"/>
              <a:t>Year 9</a:t>
            </a:r>
          </a:p>
        </p:txBody>
      </p:sp>
    </p:spTree>
    <p:extLst>
      <p:ext uri="{BB962C8B-B14F-4D97-AF65-F5344CB8AC3E}">
        <p14:creationId xmlns:p14="http://schemas.microsoft.com/office/powerpoint/2010/main" val="11920074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0500783"/>
              </p:ext>
            </p:extLst>
          </p:nvPr>
        </p:nvGraphicFramePr>
        <p:xfrm>
          <a:off x="34277" y="268419"/>
          <a:ext cx="4291343" cy="5108673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1082264">
                  <a:extLst>
                    <a:ext uri="{9D8B030D-6E8A-4147-A177-3AD203B41FA5}">
                      <a16:colId xmlns:a16="http://schemas.microsoft.com/office/drawing/2014/main" val="1333624901"/>
                    </a:ext>
                  </a:extLst>
                </a:gridCol>
                <a:gridCol w="1417614">
                  <a:extLst>
                    <a:ext uri="{9D8B030D-6E8A-4147-A177-3AD203B41FA5}">
                      <a16:colId xmlns:a16="http://schemas.microsoft.com/office/drawing/2014/main" val="1820822868"/>
                    </a:ext>
                  </a:extLst>
                </a:gridCol>
                <a:gridCol w="1791465">
                  <a:extLst>
                    <a:ext uri="{9D8B030D-6E8A-4147-A177-3AD203B41FA5}">
                      <a16:colId xmlns:a16="http://schemas.microsoft.com/office/drawing/2014/main" val="3650446059"/>
                    </a:ext>
                  </a:extLst>
                </a:gridCol>
              </a:tblGrid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Playing football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Football khedna 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Pu``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tbwl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Kyfxw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3074577174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Gardening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Baagvani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kerna</a:t>
                      </a:r>
                      <a:r>
                        <a:rPr lang="en-US" sz="1200" dirty="0">
                          <a:effectLst/>
                        </a:rPr>
                        <a:t>    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bwgvwnI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krnw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1063750961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Playing Piano 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Piano </a:t>
                      </a:r>
                      <a:r>
                        <a:rPr lang="en-US" sz="1200" dirty="0" err="1">
                          <a:effectLst/>
                        </a:rPr>
                        <a:t>vajauna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ipAwno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vjwauxw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84939794"/>
                  </a:ext>
                </a:extLst>
              </a:tr>
              <a:tr h="586722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Skipping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Rasi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tapna</a:t>
                      </a:r>
                      <a:r>
                        <a:rPr lang="en-US" sz="1200" dirty="0">
                          <a:effectLst/>
                        </a:rPr>
                        <a:t>              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r``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sI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tpxw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           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4131529974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Writing 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Likhna</a:t>
                      </a:r>
                      <a:r>
                        <a:rPr lang="en-US" sz="1200" dirty="0">
                          <a:effectLst/>
                        </a:rPr>
                        <a:t>  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ilKxw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 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2119024840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Dancing 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Nachna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n``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cxw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301546925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Listening to radio 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Radio </a:t>
                      </a:r>
                      <a:r>
                        <a:rPr lang="en-US" sz="1200" dirty="0" err="1">
                          <a:effectLst/>
                        </a:rPr>
                        <a:t>sunna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ryfIE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suxnw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1215797961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Watching TV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TV </a:t>
                      </a:r>
                      <a:r>
                        <a:rPr lang="en-US" sz="1200" dirty="0" err="1">
                          <a:effectLst/>
                        </a:rPr>
                        <a:t>dekhna</a:t>
                      </a:r>
                      <a:r>
                        <a:rPr lang="en-US" sz="1200" dirty="0">
                          <a:effectLst/>
                        </a:rPr>
                        <a:t>  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tI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vI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dyKxw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1925974533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Doing exercise 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Kesrat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kerna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ksrq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krnw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439574901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Playing cards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Taash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kedna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qwS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Kyfxw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 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1002739804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Reading newspaper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Akhbaar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perna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AKbwr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pVHxw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493164167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Reading a book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Kitaab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perna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ikqwb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pVHxw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2517994647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Swimming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Terna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qrnw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2170933679"/>
                  </a:ext>
                </a:extLst>
              </a:tr>
              <a:tr h="501949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Using computer 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Computer </a:t>
                      </a:r>
                      <a:r>
                        <a:rPr lang="en-US" sz="1200" dirty="0" err="1">
                          <a:effectLst/>
                        </a:rPr>
                        <a:t>tey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kanm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kerna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kMipaUtr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qy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kMm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krnw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576731226"/>
                  </a:ext>
                </a:extLst>
              </a:tr>
              <a:tr h="250974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Relax 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Aaram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kerna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Arwm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krnw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234" marR="60234" marT="0" marB="0"/>
                </a:tc>
                <a:extLst>
                  <a:ext uri="{0D108BD9-81ED-4DB2-BD59-A6C34878D82A}">
                    <a16:rowId xmlns:a16="http://schemas.microsoft.com/office/drawing/2014/main" val="967096987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8415980"/>
              </p:ext>
            </p:extLst>
          </p:nvPr>
        </p:nvGraphicFramePr>
        <p:xfrm>
          <a:off x="34277" y="5457628"/>
          <a:ext cx="4291343" cy="1320927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1041149">
                  <a:extLst>
                    <a:ext uri="{9D8B030D-6E8A-4147-A177-3AD203B41FA5}">
                      <a16:colId xmlns:a16="http://schemas.microsoft.com/office/drawing/2014/main" val="1398010843"/>
                    </a:ext>
                  </a:extLst>
                </a:gridCol>
                <a:gridCol w="1448554">
                  <a:extLst>
                    <a:ext uri="{9D8B030D-6E8A-4147-A177-3AD203B41FA5}">
                      <a16:colId xmlns:a16="http://schemas.microsoft.com/office/drawing/2014/main" val="871714202"/>
                    </a:ext>
                  </a:extLst>
                </a:gridCol>
                <a:gridCol w="1801640">
                  <a:extLst>
                    <a:ext uri="{9D8B030D-6E8A-4147-A177-3AD203B41FA5}">
                      <a16:colId xmlns:a16="http://schemas.microsoft.com/office/drawing/2014/main" val="2043865298"/>
                    </a:ext>
                  </a:extLst>
                </a:gridCol>
              </a:tblGrid>
              <a:tr h="172719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Playing games 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effectLst/>
                        </a:rPr>
                        <a:t>Game khedna </a:t>
                      </a:r>
                      <a:endParaRPr lang="en-GB" sz="12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effectLst/>
                          <a:latin typeface="GurbaniLipi" panose="00000400000000000000" pitchFamily="2" charset="0"/>
                        </a:rPr>
                        <a:t>gym </a:t>
                      </a:r>
                      <a:r>
                        <a:rPr lang="en-US" sz="1200" b="0" dirty="0" err="1">
                          <a:effectLst/>
                          <a:latin typeface="GurbaniLipi" panose="00000400000000000000" pitchFamily="2" charset="0"/>
                        </a:rPr>
                        <a:t>Kyfxw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59727288"/>
                  </a:ext>
                </a:extLst>
              </a:tr>
              <a:tr h="172719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Going Shopping/cinema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Shopping/cinema </a:t>
                      </a:r>
                      <a:r>
                        <a:rPr lang="en-US" sz="1200" dirty="0" err="1">
                          <a:effectLst/>
                        </a:rPr>
                        <a:t>jaana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SOipMg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jwxw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0988131"/>
                  </a:ext>
                </a:extLst>
              </a:tr>
              <a:tr h="172719"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effectLst/>
                        </a:rPr>
                        <a:t>Listening to music   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</a:rPr>
                        <a:t>Gaaney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sunna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gwxy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200" dirty="0" err="1">
                          <a:effectLst/>
                          <a:latin typeface="GurbaniLipi" panose="00000400000000000000" pitchFamily="2" charset="0"/>
                        </a:rPr>
                        <a:t>suxnw</a:t>
                      </a:r>
                      <a:r>
                        <a:rPr lang="en-US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2227395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017656"/>
              </p:ext>
            </p:extLst>
          </p:nvPr>
        </p:nvGraphicFramePr>
        <p:xfrm>
          <a:off x="4325620" y="969854"/>
          <a:ext cx="7866380" cy="2530327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2738116">
                  <a:extLst>
                    <a:ext uri="{9D8B030D-6E8A-4147-A177-3AD203B41FA5}">
                      <a16:colId xmlns:a16="http://schemas.microsoft.com/office/drawing/2014/main" val="2247837503"/>
                    </a:ext>
                  </a:extLst>
                </a:gridCol>
                <a:gridCol w="4986568">
                  <a:extLst>
                    <a:ext uri="{9D8B030D-6E8A-4147-A177-3AD203B41FA5}">
                      <a16:colId xmlns:a16="http://schemas.microsoft.com/office/drawing/2014/main" val="3712189755"/>
                    </a:ext>
                  </a:extLst>
                </a:gridCol>
                <a:gridCol w="141696">
                  <a:extLst>
                    <a:ext uri="{9D8B030D-6E8A-4147-A177-3AD203B41FA5}">
                      <a16:colId xmlns:a16="http://schemas.microsoft.com/office/drawing/2014/main" val="3046279839"/>
                    </a:ext>
                  </a:extLst>
                </a:gridCol>
              </a:tblGrid>
              <a:tr h="314727">
                <a:tc gridSpan="2"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2. Using Connectives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80133841"/>
                  </a:ext>
                </a:extLst>
              </a:tr>
              <a:tr h="944180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effectLst/>
                          <a:latin typeface="GurbaniLipi" panose="00000400000000000000" pitchFamily="2" charset="0"/>
                        </a:rPr>
                        <a:t>Aqy</a:t>
                      </a:r>
                      <a:r>
                        <a:rPr lang="en-GB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      ate                         And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  <a:latin typeface="GurbaniLipi" panose="00000400000000000000" pitchFamily="2" charset="0"/>
                        </a:rPr>
                        <a:t>audwhrx</a:t>
                      </a:r>
                      <a:r>
                        <a:rPr lang="en-GB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200" dirty="0" err="1">
                          <a:effectLst/>
                          <a:latin typeface="GurbaniLipi" panose="00000400000000000000" pitchFamily="2" charset="0"/>
                        </a:rPr>
                        <a:t>dy</a:t>
                      </a:r>
                      <a:r>
                        <a:rPr lang="en-GB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200" dirty="0" err="1">
                          <a:effectLst/>
                          <a:latin typeface="GurbaniLipi" panose="00000400000000000000" pitchFamily="2" charset="0"/>
                        </a:rPr>
                        <a:t>qOr</a:t>
                      </a:r>
                      <a:r>
                        <a:rPr lang="en-GB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200" dirty="0" err="1">
                          <a:effectLst/>
                          <a:latin typeface="GurbaniLipi" panose="00000400000000000000" pitchFamily="2" charset="0"/>
                        </a:rPr>
                        <a:t>qy</a:t>
                      </a:r>
                      <a:r>
                        <a:rPr lang="en-GB" sz="1200" dirty="0">
                          <a:effectLst/>
                          <a:latin typeface="GurbaniLipi" panose="00000400000000000000" pitchFamily="2" charset="0"/>
                        </a:rPr>
                        <a:t>  </a:t>
                      </a: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effectLst/>
                        </a:rPr>
                        <a:t>Udahran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dey</a:t>
                      </a:r>
                      <a:r>
                        <a:rPr lang="en-GB" sz="1200" dirty="0">
                          <a:effectLst/>
                        </a:rPr>
                        <a:t> tor </a:t>
                      </a:r>
                      <a:r>
                        <a:rPr lang="en-GB" sz="1200" dirty="0" err="1">
                          <a:effectLst/>
                        </a:rPr>
                        <a:t>tey</a:t>
                      </a:r>
                      <a:r>
                        <a:rPr lang="en-GB" sz="1200" dirty="0">
                          <a:effectLst/>
                        </a:rPr>
                        <a:t>              </a:t>
                      </a: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For Example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06417891"/>
                  </a:ext>
                </a:extLst>
              </a:tr>
              <a:tr h="629454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effectLst/>
                          <a:latin typeface="GurbaniLipi" panose="00000400000000000000" pitchFamily="2" charset="0"/>
                        </a:rPr>
                        <a:t>pr</a:t>
                      </a:r>
                      <a:r>
                        <a:rPr lang="en-GB" sz="1200" dirty="0">
                          <a:effectLst/>
                          <a:latin typeface="GurbaniLipi" panose="00000400000000000000" pitchFamily="2" charset="0"/>
                        </a:rPr>
                        <a:t>     </a:t>
                      </a:r>
                      <a:r>
                        <a:rPr lang="en-GB" sz="1200" dirty="0">
                          <a:effectLst/>
                        </a:rPr>
                        <a:t>    per                  But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  <a:latin typeface="GurbaniLipi" panose="00000400000000000000" pitchFamily="2" charset="0"/>
                        </a:rPr>
                        <a:t>nqIjy</a:t>
                      </a:r>
                      <a:r>
                        <a:rPr lang="en-GB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200" dirty="0" err="1">
                          <a:effectLst/>
                          <a:latin typeface="GurbaniLipi" panose="00000400000000000000" pitchFamily="2" charset="0"/>
                        </a:rPr>
                        <a:t>vjoN</a:t>
                      </a:r>
                      <a:r>
                        <a:rPr lang="en-GB" sz="1200" dirty="0">
                          <a:effectLst/>
                          <a:latin typeface="GurbaniLipi" panose="00000400000000000000" pitchFamily="2" charset="0"/>
                        </a:rPr>
                        <a:t>             </a:t>
                      </a:r>
                      <a:r>
                        <a:rPr lang="en-GB" sz="1200" dirty="0" err="1">
                          <a:effectLst/>
                        </a:rPr>
                        <a:t>nateejey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vajo</a:t>
                      </a:r>
                      <a:r>
                        <a:rPr lang="en-GB" sz="1200" dirty="0">
                          <a:effectLst/>
                        </a:rPr>
                        <a:t>                              As a result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11979352"/>
                  </a:ext>
                </a:extLst>
              </a:tr>
              <a:tr h="320983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effectLst/>
                          <a:latin typeface="GurbaniLipi" panose="00000400000000000000" pitchFamily="2" charset="0"/>
                        </a:rPr>
                        <a:t>ikauNik</a:t>
                      </a:r>
                      <a:r>
                        <a:rPr lang="en-GB" sz="1200" dirty="0">
                          <a:effectLst/>
                          <a:latin typeface="GurbaniLipi" panose="00000400000000000000" pitchFamily="2" charset="0"/>
                        </a:rPr>
                        <a:t>   </a:t>
                      </a:r>
                      <a:r>
                        <a:rPr lang="en-GB" sz="1200" dirty="0">
                          <a:effectLst/>
                        </a:rPr>
                        <a:t>       </a:t>
                      </a:r>
                      <a:r>
                        <a:rPr lang="en-GB" sz="1200" dirty="0" err="1">
                          <a:effectLst/>
                        </a:rPr>
                        <a:t>kiyukey</a:t>
                      </a:r>
                      <a:r>
                        <a:rPr lang="en-GB" sz="1200" dirty="0">
                          <a:effectLst/>
                        </a:rPr>
                        <a:t>                      Because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  <a:latin typeface="GurbaniLipi" panose="00000400000000000000" pitchFamily="2" charset="0"/>
                        </a:rPr>
                        <a:t>iPr</a:t>
                      </a:r>
                      <a:r>
                        <a:rPr lang="en-GB" sz="1200" dirty="0">
                          <a:effectLst/>
                          <a:latin typeface="GurbaniLipi" panose="00000400000000000000" pitchFamily="2" charset="0"/>
                        </a:rPr>
                        <a:t>    </a:t>
                      </a:r>
                      <a:r>
                        <a:rPr lang="en-GB" sz="1200" dirty="0">
                          <a:effectLst/>
                        </a:rPr>
                        <a:t>     </a:t>
                      </a:r>
                      <a:r>
                        <a:rPr lang="en-GB" sz="1200" dirty="0" err="1">
                          <a:effectLst/>
                        </a:rPr>
                        <a:t>phir</a:t>
                      </a:r>
                      <a:r>
                        <a:rPr lang="en-GB" sz="1200" dirty="0">
                          <a:effectLst/>
                        </a:rPr>
                        <a:t>                     Then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19611751"/>
                  </a:ext>
                </a:extLst>
              </a:tr>
              <a:tr h="320983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effectLst/>
                          <a:latin typeface="GurbaniLipi" panose="00000400000000000000" pitchFamily="2" charset="0"/>
                        </a:rPr>
                        <a:t>ies</a:t>
                      </a:r>
                      <a:r>
                        <a:rPr lang="en-GB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200" dirty="0" err="1">
                          <a:effectLst/>
                          <a:latin typeface="GurbaniLipi" panose="00000400000000000000" pitchFamily="2" charset="0"/>
                        </a:rPr>
                        <a:t>leI</a:t>
                      </a:r>
                      <a:r>
                        <a:rPr lang="en-GB" sz="1200" dirty="0">
                          <a:effectLst/>
                          <a:latin typeface="GurbaniLipi" panose="00000400000000000000" pitchFamily="2" charset="0"/>
                        </a:rPr>
                        <a:t>      </a:t>
                      </a:r>
                      <a:r>
                        <a:rPr lang="en-GB" sz="1200" dirty="0" err="1">
                          <a:effectLst/>
                        </a:rPr>
                        <a:t>iss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layee</a:t>
                      </a:r>
                      <a:r>
                        <a:rPr lang="en-GB" sz="1200" dirty="0">
                          <a:effectLst/>
                        </a:rPr>
                        <a:t>                      That’s why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  <a:latin typeface="GurbaniLipi" panose="00000400000000000000" pitchFamily="2" charset="0"/>
                        </a:rPr>
                        <a:t>vI</a:t>
                      </a:r>
                      <a:r>
                        <a:rPr lang="en-GB" sz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          vee                      Also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2949" marR="4294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80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34668192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148663"/>
              </p:ext>
            </p:extLst>
          </p:nvPr>
        </p:nvGraphicFramePr>
        <p:xfrm>
          <a:off x="4325620" y="3636397"/>
          <a:ext cx="7776184" cy="3090973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7776184">
                  <a:extLst>
                    <a:ext uri="{9D8B030D-6E8A-4147-A177-3AD203B41FA5}">
                      <a16:colId xmlns:a16="http://schemas.microsoft.com/office/drawing/2014/main" val="3780997900"/>
                    </a:ext>
                  </a:extLst>
                </a:gridCol>
              </a:tblGrid>
              <a:tr h="831052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050" dirty="0">
                        <a:effectLst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3. Verbs: To do</a:t>
                      </a:r>
                      <a:endParaRPr lang="en-GB" sz="1050" dirty="0">
                        <a:effectLst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3591124"/>
                  </a:ext>
                </a:extLst>
              </a:tr>
              <a:tr h="2259921">
                <a:tc>
                  <a:txBody>
                    <a:bodyPr/>
                    <a:lstStyle/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050" dirty="0">
                        <a:effectLst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do                                        </a:t>
                      </a:r>
                      <a:r>
                        <a:rPr lang="en-GB" sz="1400" dirty="0" err="1">
                          <a:effectLst/>
                        </a:rPr>
                        <a:t>mai</a:t>
                      </a:r>
                      <a:r>
                        <a:rPr lang="en-GB" sz="1400" dirty="0">
                          <a:effectLst/>
                        </a:rPr>
                        <a:t>…..</a:t>
                      </a:r>
                      <a:r>
                        <a:rPr lang="en-GB" sz="1400" dirty="0" err="1">
                          <a:effectLst/>
                        </a:rPr>
                        <a:t>kerda</a:t>
                      </a:r>
                      <a:r>
                        <a:rPr lang="en-GB" sz="1400" dirty="0">
                          <a:effectLst/>
                        </a:rPr>
                        <a:t>/</a:t>
                      </a:r>
                      <a:r>
                        <a:rPr lang="en-GB" sz="1400" dirty="0" err="1">
                          <a:effectLst/>
                        </a:rPr>
                        <a:t>kerdee</a:t>
                      </a:r>
                      <a:r>
                        <a:rPr lang="en-GB" sz="1400" dirty="0">
                          <a:effectLst/>
                        </a:rPr>
                        <a:t>                                                    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krdw</a:t>
                      </a:r>
                      <a:endParaRPr lang="en-GB" sz="1050" dirty="0">
                        <a:effectLst/>
                        <a:latin typeface="GurbaniLipi" panose="00000400000000000000" pitchFamily="2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You do                                  </a:t>
                      </a:r>
                      <a:r>
                        <a:rPr lang="en-GB" sz="1400" dirty="0" err="1">
                          <a:effectLst/>
                        </a:rPr>
                        <a:t>tusi</a:t>
                      </a:r>
                      <a:r>
                        <a:rPr lang="en-GB" sz="1400" dirty="0">
                          <a:effectLst/>
                        </a:rPr>
                        <a:t>…..</a:t>
                      </a:r>
                      <a:r>
                        <a:rPr lang="en-GB" sz="1400" dirty="0" err="1">
                          <a:effectLst/>
                        </a:rPr>
                        <a:t>kerdey</a:t>
                      </a:r>
                      <a:r>
                        <a:rPr lang="en-GB" sz="1400" dirty="0">
                          <a:effectLst/>
                        </a:rPr>
                        <a:t>                                                                 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qusIN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krdy</a:t>
                      </a:r>
                      <a:endParaRPr lang="en-GB" sz="1050" dirty="0">
                        <a:effectLst/>
                        <a:latin typeface="GurbaniLipi" panose="00000400000000000000" pitchFamily="2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He does                                uh……..</a:t>
                      </a:r>
                      <a:r>
                        <a:rPr lang="en-GB" sz="1400" dirty="0" err="1">
                          <a:effectLst/>
                        </a:rPr>
                        <a:t>kerda</a:t>
                      </a:r>
                      <a:r>
                        <a:rPr lang="en-GB" sz="1400" dirty="0">
                          <a:effectLst/>
                        </a:rPr>
                        <a:t>                                                                  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auh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krdw</a:t>
                      </a:r>
                      <a:endParaRPr lang="en-GB" sz="1050" dirty="0">
                        <a:effectLst/>
                        <a:latin typeface="GurbaniLipi" panose="00000400000000000000" pitchFamily="2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She does                              uh…….</a:t>
                      </a:r>
                      <a:r>
                        <a:rPr lang="en-GB" sz="1400" dirty="0" err="1">
                          <a:effectLst/>
                        </a:rPr>
                        <a:t>kerdee</a:t>
                      </a:r>
                      <a:r>
                        <a:rPr lang="en-GB" sz="1400" dirty="0">
                          <a:effectLst/>
                        </a:rPr>
                        <a:t>                                                                 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auh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krdI</a:t>
                      </a:r>
                      <a:endParaRPr lang="en-GB" sz="1050" dirty="0">
                        <a:effectLst/>
                        <a:latin typeface="GurbaniLipi" panose="00000400000000000000" pitchFamily="2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We do                                   </a:t>
                      </a:r>
                      <a:r>
                        <a:rPr lang="en-GB" sz="1400" dirty="0" err="1">
                          <a:effectLst/>
                        </a:rPr>
                        <a:t>asi</a:t>
                      </a:r>
                      <a:r>
                        <a:rPr lang="en-GB" sz="1400" dirty="0">
                          <a:effectLst/>
                        </a:rPr>
                        <a:t>…….</a:t>
                      </a:r>
                      <a:r>
                        <a:rPr lang="en-GB" sz="1400" dirty="0" err="1">
                          <a:effectLst/>
                        </a:rPr>
                        <a:t>kerdey</a:t>
                      </a:r>
                      <a:r>
                        <a:rPr lang="en-GB" sz="1400" dirty="0">
                          <a:effectLst/>
                        </a:rPr>
                        <a:t>                                                                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AsIN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krdy</a:t>
                      </a:r>
                      <a:endParaRPr lang="en-GB" sz="1050" dirty="0">
                        <a:effectLst/>
                        <a:latin typeface="GurbaniLipi" panose="00000400000000000000" pitchFamily="2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You do                                  </a:t>
                      </a:r>
                      <a:r>
                        <a:rPr lang="en-GB" sz="1400" dirty="0" err="1">
                          <a:effectLst/>
                        </a:rPr>
                        <a:t>tusi</a:t>
                      </a:r>
                      <a:r>
                        <a:rPr lang="en-GB" sz="1400" dirty="0">
                          <a:effectLst/>
                        </a:rPr>
                        <a:t>…..</a:t>
                      </a:r>
                      <a:r>
                        <a:rPr lang="en-GB" sz="1400" dirty="0" err="1">
                          <a:effectLst/>
                        </a:rPr>
                        <a:t>kerdey</a:t>
                      </a:r>
                      <a:r>
                        <a:rPr lang="en-GB" sz="1400" dirty="0">
                          <a:effectLst/>
                        </a:rPr>
                        <a:t>                                                                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qusIN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krdy</a:t>
                      </a:r>
                      <a:endParaRPr lang="en-GB" sz="1050" dirty="0">
                        <a:effectLst/>
                        <a:latin typeface="GurbaniLipi" panose="00000400000000000000" pitchFamily="2" charset="0"/>
                      </a:endParaRPr>
                    </a:p>
                    <a:p>
                      <a:pPr>
                        <a:lnSpc>
                          <a:spcPct val="125000"/>
                        </a:lnSpc>
                        <a:spcAft>
                          <a:spcPts val="0"/>
                        </a:spcAft>
                        <a:tabLst>
                          <a:tab pos="2489835" algn="ctr"/>
                        </a:tabLst>
                      </a:pPr>
                      <a:r>
                        <a:rPr lang="en-GB" sz="1400" dirty="0">
                          <a:effectLst/>
                        </a:rPr>
                        <a:t>They do                                uh……..</a:t>
                      </a:r>
                      <a:r>
                        <a:rPr lang="en-GB" sz="1400" dirty="0" err="1">
                          <a:effectLst/>
                        </a:rPr>
                        <a:t>kerdey</a:t>
                      </a:r>
                      <a:r>
                        <a:rPr lang="en-GB" sz="1400" dirty="0">
                          <a:effectLst/>
                        </a:rPr>
                        <a:t>	                                            </a:t>
                      </a:r>
                      <a:r>
                        <a:rPr lang="en-GB" sz="1400" dirty="0">
                          <a:effectLst/>
                          <a:latin typeface="GurbaniLipi" panose="00000400000000000000" pitchFamily="2" charset="0"/>
                        </a:rPr>
                        <a:t>auh </a:t>
                      </a:r>
                      <a:r>
                        <a:rPr lang="en-GB" sz="1400" dirty="0" err="1">
                          <a:effectLst/>
                          <a:latin typeface="GurbaniLipi" panose="00000400000000000000" pitchFamily="2" charset="0"/>
                        </a:rPr>
                        <a:t>krdy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GurbaniLipi" panose="000004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36951306"/>
                  </a:ext>
                </a:extLst>
              </a:tr>
            </a:tbl>
          </a:graphicData>
        </a:graphic>
      </p:graphicFrame>
      <p:sp>
        <p:nvSpPr>
          <p:cNvPr id="2" name="Oval 1"/>
          <p:cNvSpPr/>
          <p:nvPr/>
        </p:nvSpPr>
        <p:spPr>
          <a:xfrm>
            <a:off x="5562699" y="149264"/>
            <a:ext cx="3435365" cy="83406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Punjabi Year 7 Spring 2</a:t>
            </a:r>
            <a:endParaRPr lang="en-US" dirty="0"/>
          </a:p>
          <a:p>
            <a:pPr algn="ctr"/>
            <a:r>
              <a:rPr lang="en-GB" dirty="0">
                <a:solidFill>
                  <a:schemeClr val="tx1"/>
                </a:solidFill>
              </a:rPr>
              <a:t>Free time activities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228" y="1"/>
            <a:ext cx="1691291" cy="8757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04246" y="0"/>
            <a:ext cx="21456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1. Key words</a:t>
            </a:r>
          </a:p>
        </p:txBody>
      </p:sp>
    </p:spTree>
    <p:extLst>
      <p:ext uri="{BB962C8B-B14F-4D97-AF65-F5344CB8AC3E}">
        <p14:creationId xmlns:p14="http://schemas.microsoft.com/office/powerpoint/2010/main" val="31846340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/>
          <p:nvPr/>
        </p:nvSpPr>
        <p:spPr>
          <a:xfrm>
            <a:off x="68886" y="395943"/>
            <a:ext cx="3802121" cy="2352502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ea typeface="Calibri" panose="020F0502020204030204" pitchFamily="34" charset="0"/>
                <a:cs typeface="Times New Roman" panose="02020603050405020304" pitchFamily="18" charset="0"/>
              </a:rPr>
              <a:t>1. Fruits 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 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Phal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syb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seb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Apple 		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Anwr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anaar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Pomegranate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kylw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kela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Banana                       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hdvwxw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hadvana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Watermelon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AMb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anb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Mango 	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KurmwnI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khurmani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Apricot 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AMgUr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angoor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Grapes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KzUr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khajoor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Dates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nwSpwqI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nashpati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Pear           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AwlU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buKwrw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aaloo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bukhara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Plum       </a:t>
            </a:r>
            <a:r>
              <a:rPr lang="en-GB" sz="14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                       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Text Box 5"/>
          <p:cNvSpPr txBox="1"/>
          <p:nvPr/>
        </p:nvSpPr>
        <p:spPr>
          <a:xfrm>
            <a:off x="3802121" y="1"/>
            <a:ext cx="5358504" cy="235250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sbzIAW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sabzeeaan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vegetables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AwlU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aaloo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Potatoes 	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gMFw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gandhaa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Onion 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l``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sx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lasan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Garlic 	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ADrk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adhrak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Ginger 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tmwtr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tamater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          Tomatoes </a:t>
            </a:r>
            <a:r>
              <a:rPr lang="en-GB" sz="1200" b="1" dirty="0"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mtr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matar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Peas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gwjr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gaajar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             Carrot 	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iBMfI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bhindi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Okra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Slgm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	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shalgum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        Turnip 	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imrc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mirch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Chilli 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Pu``l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goBI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phullgobhee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             Cauliflower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iSmlw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imrc</a:t>
            </a:r>
            <a:r>
              <a:rPr lang="en-GB" sz="1200" b="1" dirty="0"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Shimla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mirch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peppers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 Box 7"/>
          <p:cNvSpPr txBox="1"/>
          <p:nvPr/>
        </p:nvSpPr>
        <p:spPr>
          <a:xfrm>
            <a:off x="0" y="2756757"/>
            <a:ext cx="5976851" cy="3656411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3. Opinions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 like to eat		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mYN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……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Kwxw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psMd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	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mai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……..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khana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psand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 really like to eat	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mYN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……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Kwxw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bhuq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psMd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mai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…….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khana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bhuat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psand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 don’t like to eat	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mYN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……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Kwxw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nhIN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psMd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mai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……..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khana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nahi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psand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 hate to eat	 	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mYN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……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Kwxw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iblkul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nhIN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psMd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mai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……..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khana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bilkul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nahi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psand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 think 		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myry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iKAwl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nwl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		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mere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khiaal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naal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My favourite 		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myrw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mnpsMd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		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mera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manpsand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1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eg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mYN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syb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Kwxw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psMd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krdw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masculine)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krdI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feminine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GB" sz="12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hW</a:t>
            </a:r>
            <a:r>
              <a:rPr lang="en-GB" sz="12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 [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Mai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seb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khana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psand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kerda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kerdi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haan</a:t>
            </a:r>
            <a:r>
              <a:rPr lang="en-GB" sz="12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.  I like to eat apple.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b="1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4"/>
          <p:cNvSpPr txBox="1"/>
          <p:nvPr/>
        </p:nvSpPr>
        <p:spPr>
          <a:xfrm>
            <a:off x="5976851" y="2352503"/>
            <a:ext cx="3325091" cy="2659289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4. Healthy life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ksrq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krnw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kesrat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kerna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doing exercise 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 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Kwxw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phal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khana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eating fruit 	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pwxI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pIxw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paani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peena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drinking water 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qwzw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Kwxw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taaza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khana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eating fresh food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qurnw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turna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walking		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KuS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rihxw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	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khush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rehna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be happy 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15"/>
          <p:cNvSpPr txBox="1"/>
          <p:nvPr/>
        </p:nvSpPr>
        <p:spPr>
          <a:xfrm>
            <a:off x="4882436" y="5011792"/>
            <a:ext cx="4278189" cy="1846206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5. Unhealthy life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tI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vI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dyKxw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tv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dekhna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	watching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tv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gymW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Kyfxw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geman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kehdna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 	playing games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jMk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Kwxw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junk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khana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	eating junk food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``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qy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rihxw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suthey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rehna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	being sleeping 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susq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rihxw</a:t>
            </a:r>
            <a:r>
              <a:rPr lang="en-GB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susat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rehna</a:t>
            </a: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		being lazy 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10"/>
          <p:cNvSpPr txBox="1"/>
          <p:nvPr/>
        </p:nvSpPr>
        <p:spPr>
          <a:xfrm>
            <a:off x="9094123" y="-114300"/>
            <a:ext cx="3097877" cy="697230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457200" algn="ctr">
              <a:lnSpc>
                <a:spcPct val="107000"/>
              </a:lnSpc>
              <a:spcAft>
                <a:spcPts val="800"/>
              </a:spcAft>
            </a:pPr>
            <a:r>
              <a:rPr lang="en-US" sz="12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6. KEY WORDS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Healthy          </a:t>
            </a:r>
            <a:r>
              <a:rPr lang="en-US" sz="11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sehatmand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ishqmMd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Unhealthy       </a:t>
            </a:r>
            <a:r>
              <a:rPr lang="en-US" sz="11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sehatmand</a:t>
            </a:r>
            <a:r>
              <a:rPr lang="en-US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nahi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ishqmMd</a:t>
            </a:r>
            <a:r>
              <a:rPr lang="en-US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nhIN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Exercise         </a:t>
            </a:r>
            <a:r>
              <a:rPr lang="en-US" sz="11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kesrat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ksrq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Water           </a:t>
            </a:r>
            <a:r>
              <a:rPr lang="en-US" sz="11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paani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pwxI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Fruit             phal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Vegetable       </a:t>
            </a:r>
            <a:r>
              <a:rPr lang="en-US" sz="11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sabzi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sbzI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Walk             </a:t>
            </a:r>
            <a:r>
              <a:rPr lang="en-US" sz="11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turna</a:t>
            </a:r>
            <a:r>
              <a:rPr lang="en-US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11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turan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qurnw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Swimming        </a:t>
            </a:r>
            <a:r>
              <a:rPr lang="en-US" sz="11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tairna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qrnw</a:t>
            </a:r>
            <a:r>
              <a:rPr lang="en-US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qYrnw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Fresh            </a:t>
            </a:r>
            <a:r>
              <a:rPr lang="en-US" sz="11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taaza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qwzw</a:t>
            </a:r>
            <a:r>
              <a:rPr lang="en-US" sz="11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qwzIAW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Boiled            </a:t>
            </a:r>
            <a:r>
              <a:rPr lang="en-US" sz="1100" b="1" dirty="0" err="1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ubliyaan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aublIAW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Salt              loon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lUx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Smiley Face 7"/>
          <p:cNvSpPr/>
          <p:nvPr/>
        </p:nvSpPr>
        <p:spPr>
          <a:xfrm>
            <a:off x="7762435" y="5091080"/>
            <a:ext cx="447675" cy="323850"/>
          </a:xfrm>
          <a:prstGeom prst="smileyFace">
            <a:avLst>
              <a:gd name="adj" fmla="val -4653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647599" flipV="1">
            <a:off x="8373667" y="2408294"/>
            <a:ext cx="341075" cy="3410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-3595" y="2799"/>
            <a:ext cx="3697083" cy="3693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dirty="0"/>
              <a:t>Punjabi Year 8 Spring 2 Topic: Food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6183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9629" y="133003"/>
            <a:ext cx="2011680" cy="2493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2992582" cy="181588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1.Time and Frequency Phrases</a:t>
            </a: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grmIAW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iv`c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in summer</a:t>
            </a:r>
            <a:endParaRPr lang="en-GB" sz="16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AwmqOr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qy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	</a:t>
            </a:r>
            <a:r>
              <a:rPr lang="en-GB" sz="1600" dirty="0">
                <a:solidFill>
                  <a:schemeClr val="tx1"/>
                </a:solidFill>
              </a:rPr>
              <a:t>normally</a:t>
            </a:r>
            <a:endParaRPr lang="en-GB" sz="16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kdI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kdI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	</a:t>
            </a:r>
            <a:r>
              <a:rPr lang="en-GB" sz="1600" dirty="0">
                <a:solidFill>
                  <a:schemeClr val="tx1"/>
                </a:solidFill>
              </a:rPr>
              <a:t>sometimes</a:t>
            </a:r>
            <a:endParaRPr lang="en-GB" sz="16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hmySw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	</a:t>
            </a:r>
            <a:r>
              <a:rPr lang="en-GB" sz="1600" dirty="0">
                <a:solidFill>
                  <a:schemeClr val="tx1"/>
                </a:solidFill>
              </a:rPr>
              <a:t>always</a:t>
            </a:r>
            <a:endParaRPr lang="en-GB" sz="16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rwq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nUM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 		</a:t>
            </a:r>
            <a:r>
              <a:rPr lang="en-GB" sz="1600" dirty="0">
                <a:solidFill>
                  <a:schemeClr val="tx1"/>
                </a:solidFill>
              </a:rPr>
              <a:t>at </a:t>
            </a:r>
            <a:r>
              <a:rPr lang="en-GB" sz="1600" dirty="0" err="1">
                <a:solidFill>
                  <a:schemeClr val="tx1"/>
                </a:solidFill>
              </a:rPr>
              <a:t>nignt</a:t>
            </a:r>
            <a:endParaRPr lang="en-GB" sz="16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endParaRPr lang="en-GB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1815882"/>
            <a:ext cx="2992582" cy="181588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2. Weather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Du``p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	  </a:t>
            </a:r>
            <a:r>
              <a:rPr lang="en-GB" sz="1400" dirty="0">
                <a:solidFill>
                  <a:schemeClr val="tx1"/>
                </a:solidFill>
              </a:rPr>
              <a:t>Sunny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grm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	  </a:t>
            </a:r>
            <a:r>
              <a:rPr lang="en-GB" sz="1400" dirty="0">
                <a:solidFill>
                  <a:schemeClr val="tx1"/>
                </a:solidFill>
              </a:rPr>
              <a:t>Hot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mOsm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cMgw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	  </a:t>
            </a:r>
            <a:r>
              <a:rPr lang="en-GB" sz="1400" dirty="0">
                <a:solidFill>
                  <a:schemeClr val="tx1"/>
                </a:solidFill>
              </a:rPr>
              <a:t>The weather's nice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mOsm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cMgw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nhIN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dirty="0">
                <a:solidFill>
                  <a:schemeClr val="tx1"/>
                </a:solidFill>
              </a:rPr>
              <a:t>The weather's bad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mINh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	  </a:t>
            </a:r>
            <a:r>
              <a:rPr lang="en-GB" sz="1400" dirty="0">
                <a:solidFill>
                  <a:schemeClr val="tx1"/>
                </a:solidFill>
              </a:rPr>
              <a:t>Raining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qyz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hvw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	  </a:t>
            </a:r>
            <a:r>
              <a:rPr lang="en-GB" sz="1400" dirty="0">
                <a:solidFill>
                  <a:schemeClr val="tx1"/>
                </a:solidFill>
              </a:rPr>
              <a:t>Windy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brP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	  </a:t>
            </a:r>
            <a:r>
              <a:rPr lang="en-GB" sz="1400" dirty="0">
                <a:solidFill>
                  <a:schemeClr val="tx1"/>
                </a:solidFill>
              </a:rPr>
              <a:t>Snow/ice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5548843"/>
            <a:ext cx="2992582" cy="14157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sz="1600" dirty="0"/>
          </a:p>
          <a:p>
            <a:r>
              <a:rPr lang="en-GB" sz="1400" dirty="0"/>
              <a:t>4. Connectives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Aqy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And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ikauNik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Because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pr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But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jykr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if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3631764"/>
            <a:ext cx="2992582" cy="20313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/>
              <a:t>3. Days of the week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somvwr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Monday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mMglvwr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Tuesday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bu`Dvwr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Wednesday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vIrvwr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Thursday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Su`krvwr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Friday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Sin`crvwr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Saturday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AYqvwr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Sunday </a:t>
            </a:r>
          </a:p>
          <a:p>
            <a:endParaRPr lang="en-GB" sz="1400" dirty="0"/>
          </a:p>
        </p:txBody>
      </p:sp>
      <p:sp>
        <p:nvSpPr>
          <p:cNvPr id="8" name="Oval 7"/>
          <p:cNvSpPr/>
          <p:nvPr/>
        </p:nvSpPr>
        <p:spPr>
          <a:xfrm>
            <a:off x="4072587" y="133003"/>
            <a:ext cx="3342105" cy="104740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Punjabi Year 9 Spring 2</a:t>
            </a:r>
            <a:endParaRPr lang="en-US" dirty="0"/>
          </a:p>
          <a:p>
            <a:pPr algn="ctr"/>
            <a:r>
              <a:rPr lang="en-GB" dirty="0">
                <a:solidFill>
                  <a:schemeClr val="tx1"/>
                </a:solidFill>
              </a:rPr>
              <a:t>Holidays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Cu``</a:t>
            </a:r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tIAW</a:t>
            </a:r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92582" y="1180407"/>
            <a:ext cx="2152997" cy="581697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5. Adjectives</a:t>
            </a:r>
          </a:p>
          <a:p>
            <a:pPr algn="ctr"/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mihMgw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Expensive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ssqw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Cheap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gMdw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Dirty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swP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Clean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suAwd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Delicious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boirMg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Boring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purwxw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Old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mzw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Fun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vDIAw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nice</a:t>
            </a:r>
          </a:p>
          <a:p>
            <a:pPr algn="ctr"/>
            <a:r>
              <a:rPr lang="en-GB" sz="1600" dirty="0"/>
              <a:t>6. Vocabulary </a:t>
            </a:r>
          </a:p>
          <a:p>
            <a:pPr algn="ctr"/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idlcsp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Interesting </a:t>
            </a:r>
            <a:r>
              <a:rPr lang="en-GB" sz="1600" dirty="0" err="1">
                <a:latin typeface="GurbaniLipi" panose="00000400000000000000" pitchFamily="2" charset="0"/>
              </a:rPr>
              <a:t>smuMdrI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jhwz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/>
              <a:t>Ship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hvweI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A`fw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/>
              <a:t>Airport </a:t>
            </a:r>
            <a:r>
              <a:rPr lang="en-GB" sz="1600" dirty="0" err="1">
                <a:latin typeface="GurbaniLipi" panose="00000400000000000000" pitchFamily="2" charset="0"/>
              </a:rPr>
              <a:t>ikSqI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Boat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Kws</a:t>
            </a:r>
            <a:r>
              <a:rPr lang="en-GB" sz="1600" dirty="0">
                <a:latin typeface="GurbaniLipi" panose="00000400000000000000" pitchFamily="2" charset="0"/>
              </a:rPr>
              <a:t> 	</a:t>
            </a:r>
            <a:r>
              <a:rPr lang="en-GB" sz="1600" dirty="0"/>
              <a:t>Special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itkt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Ticket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icVIAw</a:t>
            </a:r>
            <a:r>
              <a:rPr lang="en-GB" sz="1600" dirty="0">
                <a:latin typeface="GurbaniLipi" panose="00000400000000000000" pitchFamily="2" charset="0"/>
              </a:rPr>
              <a:t> Gr </a:t>
            </a:r>
            <a:r>
              <a:rPr lang="en-GB" sz="1600" dirty="0"/>
              <a:t>Zoo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qMbU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tent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153891" y="1180407"/>
            <a:ext cx="2984270" cy="224676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u="sng" dirty="0"/>
              <a:t>7. Verbs</a:t>
            </a:r>
          </a:p>
          <a:p>
            <a:endParaRPr lang="en-GB" sz="1400" dirty="0"/>
          </a:p>
          <a:p>
            <a:r>
              <a:rPr lang="en-GB" sz="1400" dirty="0" err="1">
                <a:latin typeface="GurbaniLipi" panose="00000400000000000000" pitchFamily="2" charset="0"/>
              </a:rPr>
              <a:t>mYN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igAw</a:t>
            </a:r>
            <a:r>
              <a:rPr lang="en-GB" sz="1400" dirty="0">
                <a:latin typeface="GurbaniLipi" panose="00000400000000000000" pitchFamily="2" charset="0"/>
              </a:rPr>
              <a:t>/</a:t>
            </a:r>
            <a:r>
              <a:rPr lang="en-GB" sz="1400" dirty="0" err="1">
                <a:latin typeface="GurbaniLipi" panose="00000400000000000000" pitchFamily="2" charset="0"/>
              </a:rPr>
              <a:t>geI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/>
              <a:t>I went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mYN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jwxw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hY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/>
              <a:t>(to) go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KrIdxw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(to) buy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dyKxw</a:t>
            </a:r>
            <a:r>
              <a:rPr lang="en-GB" sz="1400" dirty="0">
                <a:latin typeface="GurbaniLipi" panose="00000400000000000000" pitchFamily="2" charset="0"/>
              </a:rPr>
              <a:t>/</a:t>
            </a:r>
            <a:r>
              <a:rPr lang="en-GB" sz="1400" dirty="0" err="1">
                <a:latin typeface="GurbaniLipi" panose="00000400000000000000" pitchFamily="2" charset="0"/>
              </a:rPr>
              <a:t>imlxw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/>
              <a:t>(to) visit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Poto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iKcxw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/>
              <a:t>(to) take photo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qrnw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/>
              <a:t>(to) swim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qurnw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/>
              <a:t>walk</a:t>
            </a:r>
          </a:p>
          <a:p>
            <a:endParaRPr lang="en-GB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5145579" y="3427176"/>
            <a:ext cx="2992582" cy="344709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tx1"/>
                </a:solidFill>
              </a:rPr>
              <a:t>8. The Present Tense</a:t>
            </a:r>
          </a:p>
          <a:p>
            <a:r>
              <a:rPr lang="en-GB" sz="1400" dirty="0">
                <a:solidFill>
                  <a:schemeClr val="tx1"/>
                </a:solidFill>
              </a:rPr>
              <a:t>The present tense(s) of the regular and irregular verbs listed in the contexts 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hY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,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hW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,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hn</a:t>
            </a:r>
            <a:endParaRPr lang="en-GB" sz="14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The Past Tense</a:t>
            </a:r>
          </a:p>
          <a:p>
            <a:r>
              <a:rPr lang="en-GB" sz="1400" dirty="0">
                <a:solidFill>
                  <a:schemeClr val="tx1"/>
                </a:solidFill>
              </a:rPr>
              <a:t>The past tense(s) of the regular and irregular verbs listed in the contexts 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sI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,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sn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</a:p>
          <a:p>
            <a:r>
              <a:rPr lang="en-GB" sz="1400" dirty="0">
                <a:solidFill>
                  <a:schemeClr val="tx1"/>
                </a:solidFill>
              </a:rPr>
              <a:t>The Future Tense</a:t>
            </a:r>
          </a:p>
          <a:p>
            <a:r>
              <a:rPr lang="en-GB" sz="1400" dirty="0">
                <a:solidFill>
                  <a:schemeClr val="tx1"/>
                </a:solidFill>
              </a:rPr>
              <a:t>The future tense(s) of the regular and irregular verbs listed in the contexts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gw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,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gy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,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gI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dirty="0">
                <a:solidFill>
                  <a:schemeClr val="tx1"/>
                </a:solidFill>
              </a:rPr>
              <a:t>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38161" y="0"/>
            <a:ext cx="4053839" cy="175432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u="sng" dirty="0">
                <a:solidFill>
                  <a:schemeClr val="tx1"/>
                </a:solidFill>
              </a:rPr>
              <a:t>9.Question words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ikMny</a:t>
            </a:r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? </a:t>
            </a:r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ikMnw</a:t>
            </a:r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? </a:t>
            </a:r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ikvyN</a:t>
            </a:r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? </a:t>
            </a:r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kdoN</a:t>
            </a:r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? </a:t>
            </a:r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ik`Qy</a:t>
            </a:r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? </a:t>
            </a:r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ikhVw</a:t>
            </a:r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? </a:t>
            </a:r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kOx</a:t>
            </a:r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? </a:t>
            </a:r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ikauN</a:t>
            </a:r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?</a:t>
            </a:r>
          </a:p>
          <a:p>
            <a:endParaRPr lang="en-GB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endParaRPr lang="en-GB" dirty="0">
              <a:solidFill>
                <a:schemeClr val="tx1"/>
              </a:solidFill>
              <a:latin typeface="GurbaniLipi" panose="000004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138161" y="1670858"/>
            <a:ext cx="4053839" cy="181588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/>
              <a:t>10. Giving Opinions </a:t>
            </a:r>
          </a:p>
          <a:p>
            <a:endParaRPr lang="en-GB" sz="1400" dirty="0"/>
          </a:p>
          <a:p>
            <a:r>
              <a:rPr lang="en-GB" sz="1400" dirty="0" err="1">
                <a:latin typeface="GurbaniLipi" panose="00000400000000000000" pitchFamily="2" charset="0"/>
              </a:rPr>
              <a:t>myry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iKAwl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iv`c</a:t>
            </a:r>
            <a:r>
              <a:rPr lang="en-GB" sz="1400" dirty="0">
                <a:latin typeface="GurbaniLipi" panose="00000400000000000000" pitchFamily="2" charset="0"/>
              </a:rPr>
              <a:t> 	</a:t>
            </a:r>
            <a:r>
              <a:rPr lang="en-GB" sz="1400" dirty="0"/>
              <a:t>In my opinion 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psMd</a:t>
            </a:r>
            <a:r>
              <a:rPr lang="en-GB" sz="1400" dirty="0">
                <a:latin typeface="GurbaniLipi" panose="00000400000000000000" pitchFamily="2" charset="0"/>
              </a:rPr>
              <a:t>		</a:t>
            </a:r>
            <a:r>
              <a:rPr lang="en-GB" sz="1400" dirty="0"/>
              <a:t>Like 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mYnUM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psMd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nhIN</a:t>
            </a:r>
            <a:r>
              <a:rPr lang="en-GB" sz="1400" dirty="0">
                <a:latin typeface="GurbaniLipi" panose="00000400000000000000" pitchFamily="2" charset="0"/>
              </a:rPr>
              <a:t> 	</a:t>
            </a:r>
            <a:r>
              <a:rPr lang="en-GB" sz="1400" dirty="0"/>
              <a:t>I don’t like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mYN</a:t>
            </a:r>
            <a:r>
              <a:rPr lang="en-GB" sz="1400" dirty="0">
                <a:latin typeface="GurbaniLipi" panose="00000400000000000000" pitchFamily="2" charset="0"/>
              </a:rPr>
              <a:t> </a:t>
            </a:r>
            <a:r>
              <a:rPr lang="en-GB" sz="1400" dirty="0" err="1">
                <a:latin typeface="GurbaniLipi" panose="00000400000000000000" pitchFamily="2" charset="0"/>
              </a:rPr>
              <a:t>cwhuMdw</a:t>
            </a:r>
            <a:r>
              <a:rPr lang="en-GB" sz="1400" dirty="0">
                <a:latin typeface="GurbaniLipi" panose="00000400000000000000" pitchFamily="2" charset="0"/>
              </a:rPr>
              <a:t>/</a:t>
            </a:r>
            <a:r>
              <a:rPr lang="en-GB" sz="1400" dirty="0" err="1">
                <a:latin typeface="GurbaniLipi" panose="00000400000000000000" pitchFamily="2" charset="0"/>
              </a:rPr>
              <a:t>cwhuMdI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I prefer</a:t>
            </a:r>
          </a:p>
          <a:p>
            <a:endParaRPr lang="en-GB" sz="1400" dirty="0"/>
          </a:p>
          <a:p>
            <a:endParaRPr lang="en-GB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7933112" y="3425184"/>
            <a:ext cx="4258888" cy="344709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u="sng" dirty="0">
                <a:solidFill>
                  <a:schemeClr val="tx1"/>
                </a:solidFill>
              </a:rPr>
              <a:t>11 Nouns</a:t>
            </a:r>
          </a:p>
          <a:p>
            <a:pPr algn="ctr"/>
            <a:r>
              <a:rPr lang="en-GB" u="sng" dirty="0">
                <a:solidFill>
                  <a:schemeClr val="tx1"/>
                </a:solidFill>
              </a:rPr>
              <a:t> </a:t>
            </a: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smuMdr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The beach</a:t>
            </a: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phwV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The mountain</a:t>
            </a: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lok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The people</a:t>
            </a: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Kwxw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The food</a:t>
            </a: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Sihr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City </a:t>
            </a: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ipMf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Village</a:t>
            </a: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pMjwb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Punjab</a:t>
            </a: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AMimRqsr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 err="1">
                <a:solidFill>
                  <a:schemeClr val="tx1"/>
                </a:solidFill>
              </a:rPr>
              <a:t>Amirtsar</a:t>
            </a:r>
            <a:endParaRPr lang="en-GB" sz="1600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75" y="4539705"/>
            <a:ext cx="1828800" cy="95554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537" y="5853549"/>
            <a:ext cx="899667" cy="63652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6370" y="1815882"/>
            <a:ext cx="535478" cy="53547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331" y="810940"/>
            <a:ext cx="821575" cy="82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0743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GB" dirty="0"/>
              <a:t>Summer 1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7</a:t>
            </a:r>
          </a:p>
          <a:p>
            <a:r>
              <a:rPr lang="en-GB" dirty="0"/>
              <a:t>Year 8</a:t>
            </a:r>
          </a:p>
          <a:p>
            <a:r>
              <a:rPr lang="en-GB" dirty="0"/>
              <a:t>Year 9</a:t>
            </a:r>
          </a:p>
        </p:txBody>
      </p:sp>
    </p:spTree>
    <p:extLst>
      <p:ext uri="{BB962C8B-B14F-4D97-AF65-F5344CB8AC3E}">
        <p14:creationId xmlns:p14="http://schemas.microsoft.com/office/powerpoint/2010/main" val="29154460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262F26B-4600-4E29-802C-FB91A96570D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3932192" cy="5073674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205467">
                  <a:extLst>
                    <a:ext uri="{9D8B030D-6E8A-4147-A177-3AD203B41FA5}">
                      <a16:colId xmlns:a16="http://schemas.microsoft.com/office/drawing/2014/main" val="456969096"/>
                    </a:ext>
                  </a:extLst>
                </a:gridCol>
                <a:gridCol w="1318054">
                  <a:extLst>
                    <a:ext uri="{9D8B030D-6E8A-4147-A177-3AD203B41FA5}">
                      <a16:colId xmlns:a16="http://schemas.microsoft.com/office/drawing/2014/main" val="3334632809"/>
                    </a:ext>
                  </a:extLst>
                </a:gridCol>
                <a:gridCol w="1408671">
                  <a:extLst>
                    <a:ext uri="{9D8B030D-6E8A-4147-A177-3AD203B41FA5}">
                      <a16:colId xmlns:a16="http://schemas.microsoft.com/office/drawing/2014/main" val="1650702542"/>
                    </a:ext>
                  </a:extLst>
                </a:gridCol>
              </a:tblGrid>
              <a:tr h="327974">
                <a:tc gridSpan="3">
                  <a:txBody>
                    <a:bodyPr/>
                    <a:lstStyle/>
                    <a:p>
                      <a:r>
                        <a:rPr lang="en-GB" sz="1400" dirty="0"/>
                        <a:t>1 key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9553045"/>
                  </a:ext>
                </a:extLst>
              </a:tr>
              <a:tr h="35458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GurbaniLipi" panose="00000400000000000000" pitchFamily="2" charset="0"/>
                        </a:rPr>
                        <a:t>Gr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Ghar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House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426577"/>
                  </a:ext>
                </a:extLst>
              </a:tr>
              <a:tr h="354580">
                <a:tc>
                  <a:txBody>
                    <a:bodyPr/>
                    <a:lstStyle/>
                    <a:p>
                      <a:r>
                        <a:rPr lang="en-US" sz="1400" kern="1200" dirty="0" err="1">
                          <a:effectLst/>
                          <a:latin typeface="GurbaniLipi" panose="00000400000000000000" pitchFamily="2" charset="0"/>
                        </a:rPr>
                        <a:t>guslKwnw</a:t>
                      </a:r>
                      <a:r>
                        <a:rPr lang="en-US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Gusalkhana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Bathroon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495928"/>
                  </a:ext>
                </a:extLst>
              </a:tr>
              <a:tr h="354580">
                <a:tc>
                  <a:txBody>
                    <a:bodyPr/>
                    <a:lstStyle/>
                    <a:p>
                      <a:r>
                        <a:rPr lang="en-US" sz="1400" kern="1200" dirty="0" err="1">
                          <a:effectLst/>
                          <a:latin typeface="GurbaniLipi" panose="00000400000000000000" pitchFamily="2" charset="0"/>
                        </a:rPr>
                        <a:t>sOx</a:t>
                      </a:r>
                      <a:r>
                        <a:rPr lang="en-US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kern="1200" dirty="0" err="1">
                          <a:effectLst/>
                          <a:latin typeface="GurbaniLipi" panose="00000400000000000000" pitchFamily="2" charset="0"/>
                        </a:rPr>
                        <a:t>vwlw</a:t>
                      </a:r>
                      <a:r>
                        <a:rPr lang="en-US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kern="1200" dirty="0" err="1">
                          <a:effectLst/>
                          <a:latin typeface="GurbaniLipi" panose="00000400000000000000" pitchFamily="2" charset="0"/>
                        </a:rPr>
                        <a:t>kmrw</a:t>
                      </a:r>
                      <a:r>
                        <a:rPr lang="en-US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Soun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wala</a:t>
                      </a:r>
                      <a:r>
                        <a:rPr lang="en-GB" sz="1400" dirty="0"/>
                        <a:t> karma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Bedroom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0775050"/>
                  </a:ext>
                </a:extLst>
              </a:tr>
              <a:tr h="354580">
                <a:tc>
                  <a:txBody>
                    <a:bodyPr/>
                    <a:lstStyle/>
                    <a:p>
                      <a:r>
                        <a:rPr lang="en-US" sz="1400" kern="1200" dirty="0" err="1">
                          <a:effectLst/>
                          <a:latin typeface="GurbaniLipi" panose="00000400000000000000" pitchFamily="2" charset="0"/>
                        </a:rPr>
                        <a:t>rsoeI</a:t>
                      </a:r>
                      <a:r>
                        <a:rPr lang="en-US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Rsoiee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Kitchen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509309"/>
                  </a:ext>
                </a:extLst>
              </a:tr>
              <a:tr h="308545">
                <a:tc>
                  <a:txBody>
                    <a:bodyPr/>
                    <a:lstStyle/>
                    <a:p>
                      <a:r>
                        <a:rPr lang="en-US" sz="1400" kern="1200" dirty="0" err="1">
                          <a:effectLst/>
                          <a:latin typeface="GurbaniLipi" panose="00000400000000000000" pitchFamily="2" charset="0"/>
                        </a:rPr>
                        <a:t>Kwx</a:t>
                      </a:r>
                      <a:r>
                        <a:rPr lang="en-US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kern="1200" dirty="0" err="1">
                          <a:effectLst/>
                          <a:latin typeface="GurbaniLipi" panose="00000400000000000000" pitchFamily="2" charset="0"/>
                        </a:rPr>
                        <a:t>vwlw</a:t>
                      </a:r>
                      <a:r>
                        <a:rPr lang="en-US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kern="1200" dirty="0" err="1">
                          <a:effectLst/>
                          <a:latin typeface="GurbaniLipi" panose="00000400000000000000" pitchFamily="2" charset="0"/>
                        </a:rPr>
                        <a:t>kmrw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Khan </a:t>
                      </a:r>
                      <a:r>
                        <a:rPr lang="en-GB" sz="1400" dirty="0" err="1"/>
                        <a:t>wala</a:t>
                      </a:r>
                      <a:r>
                        <a:rPr lang="en-GB" sz="1400" dirty="0"/>
                        <a:t> karma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Dining room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4622252"/>
                  </a:ext>
                </a:extLst>
              </a:tr>
              <a:tr h="354580">
                <a:tc>
                  <a:txBody>
                    <a:bodyPr/>
                    <a:lstStyle/>
                    <a:p>
                      <a:r>
                        <a:rPr lang="en-US" sz="1400" kern="1200" dirty="0" err="1">
                          <a:effectLst/>
                          <a:latin typeface="GurbaniLipi" panose="00000400000000000000" pitchFamily="2" charset="0"/>
                        </a:rPr>
                        <a:t>bYTx</a:t>
                      </a:r>
                      <a:r>
                        <a:rPr lang="en-US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kern="1200" dirty="0" err="1">
                          <a:effectLst/>
                          <a:latin typeface="GurbaniLipi" panose="00000400000000000000" pitchFamily="2" charset="0"/>
                        </a:rPr>
                        <a:t>vwlw</a:t>
                      </a:r>
                      <a:r>
                        <a:rPr lang="en-US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US" sz="1400" kern="1200" dirty="0" err="1">
                          <a:effectLst/>
                          <a:latin typeface="GurbaniLipi" panose="00000400000000000000" pitchFamily="2" charset="0"/>
                        </a:rPr>
                        <a:t>kmrw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Baithan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wala</a:t>
                      </a:r>
                      <a:r>
                        <a:rPr lang="en-GB" sz="1400" dirty="0"/>
                        <a:t> karma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Living room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8637191"/>
                  </a:ext>
                </a:extLst>
              </a:tr>
              <a:tr h="354580">
                <a:tc>
                  <a:txBody>
                    <a:bodyPr/>
                    <a:lstStyle/>
                    <a:p>
                      <a:r>
                        <a:rPr lang="en-US" sz="1400" kern="1200" dirty="0" err="1">
                          <a:effectLst/>
                          <a:latin typeface="GurbaniLipi" panose="00000400000000000000" pitchFamily="2" charset="0"/>
                        </a:rPr>
                        <a:t>hwl</a:t>
                      </a:r>
                      <a:r>
                        <a:rPr lang="en-US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Haal</a:t>
                      </a:r>
                      <a:r>
                        <a:rPr lang="en-GB" sz="14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Hall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5044028"/>
                  </a:ext>
                </a:extLst>
              </a:tr>
              <a:tr h="354580">
                <a:tc>
                  <a:txBody>
                    <a:bodyPr/>
                    <a:lstStyle/>
                    <a:p>
                      <a:r>
                        <a:rPr lang="en-US" sz="1400" kern="1200" dirty="0" err="1">
                          <a:effectLst/>
                          <a:latin typeface="GurbaniLipi" panose="00000400000000000000" pitchFamily="2" charset="0"/>
                        </a:rPr>
                        <a:t>pOVIAW</a:t>
                      </a:r>
                      <a:r>
                        <a:rPr lang="en-US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Poriyaan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Stairs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6503802"/>
                  </a:ext>
                </a:extLst>
              </a:tr>
              <a:tr h="354580">
                <a:tc>
                  <a:txBody>
                    <a:bodyPr/>
                    <a:lstStyle/>
                    <a:p>
                      <a:r>
                        <a:rPr lang="en-US" sz="1400" kern="1200" dirty="0" err="1">
                          <a:effectLst/>
                          <a:latin typeface="GurbaniLipi" panose="00000400000000000000" pitchFamily="2" charset="0"/>
                        </a:rPr>
                        <a:t>bgIcw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Bgeecha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Garden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1529266"/>
                  </a:ext>
                </a:extLst>
              </a:tr>
              <a:tr h="354580">
                <a:tc>
                  <a:txBody>
                    <a:bodyPr/>
                    <a:lstStyle/>
                    <a:p>
                      <a:r>
                        <a:rPr lang="en-US" sz="1400" kern="1200" dirty="0" err="1">
                          <a:effectLst/>
                          <a:latin typeface="GurbaniLipi" panose="00000400000000000000" pitchFamily="2" charset="0"/>
                        </a:rPr>
                        <a:t>gYirj</a:t>
                      </a:r>
                      <a:r>
                        <a:rPr lang="en-US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Garage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Garage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1559488"/>
                  </a:ext>
                </a:extLst>
              </a:tr>
              <a:tr h="35458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dPqr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Dafter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Office/study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4931210"/>
                  </a:ext>
                </a:extLst>
              </a:tr>
              <a:tr h="35458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mMizlW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manjilaan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Floors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1918109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2FF9E4A-1238-4F01-B9CD-9833585FE42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" y="5029138"/>
          <a:ext cx="3932193" cy="185420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210961">
                  <a:extLst>
                    <a:ext uri="{9D8B030D-6E8A-4147-A177-3AD203B41FA5}">
                      <a16:colId xmlns:a16="http://schemas.microsoft.com/office/drawing/2014/main" val="3934309338"/>
                    </a:ext>
                  </a:extLst>
                </a:gridCol>
                <a:gridCol w="1293341">
                  <a:extLst>
                    <a:ext uri="{9D8B030D-6E8A-4147-A177-3AD203B41FA5}">
                      <a16:colId xmlns:a16="http://schemas.microsoft.com/office/drawing/2014/main" val="2611399555"/>
                    </a:ext>
                  </a:extLst>
                </a:gridCol>
                <a:gridCol w="1427891">
                  <a:extLst>
                    <a:ext uri="{9D8B030D-6E8A-4147-A177-3AD203B41FA5}">
                      <a16:colId xmlns:a16="http://schemas.microsoft.com/office/drawing/2014/main" val="27817236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b="0" dirty="0" err="1">
                          <a:latin typeface="GurbaniLipi" panose="00000400000000000000" pitchFamily="2" charset="0"/>
                        </a:rPr>
                        <a:t>ie`klw</a:t>
                      </a:r>
                      <a:r>
                        <a:rPr lang="en-GB" sz="1400" b="0" dirty="0">
                          <a:latin typeface="GurbaniLipi" panose="00000400000000000000" pitchFamily="2" charset="0"/>
                        </a:rPr>
                        <a:t> Gr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err="1"/>
                        <a:t>Ikalaa</a:t>
                      </a:r>
                      <a:r>
                        <a:rPr lang="en-GB" sz="1400" b="0" dirty="0"/>
                        <a:t> </a:t>
                      </a:r>
                      <a:r>
                        <a:rPr lang="en-GB" sz="1400" b="0" dirty="0" err="1"/>
                        <a:t>ghar</a:t>
                      </a:r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/>
                        <a:t>Detached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48348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juVvW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Gr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Jurvaan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ghar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Semi detached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2365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PlYt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flat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flat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75872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bMglw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banglaa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Bungalow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5622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drvwzw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dervaza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door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090659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56A7A5F-A6E1-463C-A098-5B0F609DA05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937000" y="1312637"/>
          <a:ext cx="4322809" cy="5570701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133669">
                  <a:extLst>
                    <a:ext uri="{9D8B030D-6E8A-4147-A177-3AD203B41FA5}">
                      <a16:colId xmlns:a16="http://schemas.microsoft.com/office/drawing/2014/main" val="3622530315"/>
                    </a:ext>
                  </a:extLst>
                </a:gridCol>
                <a:gridCol w="1370763">
                  <a:extLst>
                    <a:ext uri="{9D8B030D-6E8A-4147-A177-3AD203B41FA5}">
                      <a16:colId xmlns:a16="http://schemas.microsoft.com/office/drawing/2014/main" val="36774440"/>
                    </a:ext>
                  </a:extLst>
                </a:gridCol>
                <a:gridCol w="1818377">
                  <a:extLst>
                    <a:ext uri="{9D8B030D-6E8A-4147-A177-3AD203B41FA5}">
                      <a16:colId xmlns:a16="http://schemas.microsoft.com/office/drawing/2014/main" val="2760554684"/>
                    </a:ext>
                  </a:extLst>
                </a:gridCol>
              </a:tblGrid>
              <a:tr h="378941">
                <a:tc gridSpan="3">
                  <a:txBody>
                    <a:bodyPr/>
                    <a:lstStyle/>
                    <a:p>
                      <a:r>
                        <a:rPr lang="en-GB" dirty="0"/>
                        <a:t>2. Useful adjectives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37665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v`fw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Vada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5508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swP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Saaf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Clean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8155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vDIAw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Vadhyaa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4163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nvW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Navan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New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09685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bhuq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v`fw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Bahut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vada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Very big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6009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Cotw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Chota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Small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59595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gMdw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Gandaa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Dirty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61707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drimAwnw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Dermiana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Medium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94136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purwxw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Purana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Old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5152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bhuq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Cotw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Bahut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chota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Very small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41953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mihMgw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Mehnga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Expensive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82866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ssqw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Sasta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Cheap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04110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shuxw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Souna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Beautiful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68603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bdsUrq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badsurat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Ugly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0565162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D3B8FED-57CA-4D12-99D1-C0A18E04DC5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70789" y="8238"/>
          <a:ext cx="3921212" cy="3482821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572423">
                  <a:extLst>
                    <a:ext uri="{9D8B030D-6E8A-4147-A177-3AD203B41FA5}">
                      <a16:colId xmlns:a16="http://schemas.microsoft.com/office/drawing/2014/main" val="3831645205"/>
                    </a:ext>
                  </a:extLst>
                </a:gridCol>
                <a:gridCol w="1125581">
                  <a:extLst>
                    <a:ext uri="{9D8B030D-6E8A-4147-A177-3AD203B41FA5}">
                      <a16:colId xmlns:a16="http://schemas.microsoft.com/office/drawing/2014/main" val="2876023996"/>
                    </a:ext>
                  </a:extLst>
                </a:gridCol>
                <a:gridCol w="1223208">
                  <a:extLst>
                    <a:ext uri="{9D8B030D-6E8A-4147-A177-3AD203B41FA5}">
                      <a16:colId xmlns:a16="http://schemas.microsoft.com/office/drawing/2014/main" val="2858792990"/>
                    </a:ext>
                  </a:extLst>
                </a:gridCol>
              </a:tblGrid>
              <a:tr h="378941">
                <a:tc gridSpan="3">
                  <a:txBody>
                    <a:bodyPr/>
                    <a:lstStyle/>
                    <a:p>
                      <a:r>
                        <a:rPr lang="en-GB" dirty="0"/>
                        <a:t>3.</a:t>
                      </a:r>
                      <a:r>
                        <a:rPr lang="en-GB" sz="1800" kern="1200" dirty="0">
                          <a:effectLst/>
                        </a:rPr>
                        <a:t> Useful Connectives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28269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kern="1200" dirty="0" err="1">
                          <a:effectLst/>
                          <a:latin typeface="GurbaniLipi" panose="00000400000000000000" pitchFamily="2" charset="0"/>
                        </a:rPr>
                        <a:t>qW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taan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12785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kern="1200" dirty="0" err="1">
                          <a:effectLst/>
                          <a:latin typeface="GurbaniLipi" panose="00000400000000000000" pitchFamily="2" charset="0"/>
                        </a:rPr>
                        <a:t>ikauNik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keeyokee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Because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32029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kern="1200" dirty="0" err="1">
                          <a:effectLst/>
                          <a:latin typeface="GurbaniLipi" panose="00000400000000000000" pitchFamily="2" charset="0"/>
                        </a:rPr>
                        <a:t>ies</a:t>
                      </a:r>
                      <a:r>
                        <a:rPr lang="en-GB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kern="1200" dirty="0" err="1">
                          <a:effectLst/>
                          <a:latin typeface="GurbaniLipi" panose="00000400000000000000" pitchFamily="2" charset="0"/>
                        </a:rPr>
                        <a:t>leI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Iss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layee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That’s why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02059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kern="1200" dirty="0" err="1">
                          <a:effectLst/>
                          <a:latin typeface="GurbaniLipi" panose="00000400000000000000" pitchFamily="2" charset="0"/>
                        </a:rPr>
                        <a:t>Aqy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And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22692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pr</a:t>
                      </a:r>
                      <a:endParaRPr lang="en-GB" sz="1400" dirty="0">
                        <a:solidFill>
                          <a:srgbClr val="FF0000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per</a:t>
                      </a:r>
                      <a:endParaRPr lang="en-GB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but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05751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400" kern="1200" dirty="0">
                        <a:effectLst/>
                        <a:latin typeface="GurbaniLipi" panose="00000400000000000000" pitchFamily="2" charset="0"/>
                      </a:endParaRPr>
                    </a:p>
                    <a:p>
                      <a:r>
                        <a:rPr lang="en-GB" sz="1400" kern="1200" dirty="0" err="1">
                          <a:effectLst/>
                          <a:latin typeface="GurbaniLipi" panose="00000400000000000000" pitchFamily="2" charset="0"/>
                        </a:rPr>
                        <a:t>nqIjy</a:t>
                      </a:r>
                      <a:r>
                        <a:rPr lang="en-GB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kern="1200" dirty="0" err="1">
                          <a:effectLst/>
                          <a:latin typeface="GurbaniLipi" panose="00000400000000000000" pitchFamily="2" charset="0"/>
                        </a:rPr>
                        <a:t>vjoN</a:t>
                      </a:r>
                      <a:r>
                        <a:rPr lang="en-GB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</a:p>
                    <a:p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Nateejey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vajo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As a result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1371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kern="1200" dirty="0" err="1">
                          <a:effectLst/>
                          <a:latin typeface="GurbaniLipi" panose="00000400000000000000" pitchFamily="2" charset="0"/>
                        </a:rPr>
                        <a:t>audwhrx</a:t>
                      </a:r>
                      <a:r>
                        <a:rPr lang="en-GB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kern="1200" dirty="0" err="1">
                          <a:effectLst/>
                          <a:latin typeface="GurbaniLipi" panose="00000400000000000000" pitchFamily="2" charset="0"/>
                        </a:rPr>
                        <a:t>dy</a:t>
                      </a:r>
                      <a:r>
                        <a:rPr lang="en-GB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kern="1200" dirty="0" err="1">
                          <a:effectLst/>
                          <a:latin typeface="GurbaniLipi" panose="00000400000000000000" pitchFamily="2" charset="0"/>
                        </a:rPr>
                        <a:t>qOr</a:t>
                      </a:r>
                      <a:r>
                        <a:rPr lang="en-GB" sz="1400" kern="1200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kern="1200" dirty="0" err="1">
                          <a:effectLst/>
                          <a:latin typeface="GurbaniLipi" panose="00000400000000000000" pitchFamily="2" charset="0"/>
                        </a:rPr>
                        <a:t>qy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Udhran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dey</a:t>
                      </a:r>
                      <a:r>
                        <a:rPr lang="en-GB" sz="1400" dirty="0"/>
                        <a:t> tor </a:t>
                      </a:r>
                      <a:r>
                        <a:rPr lang="en-GB" sz="1400" dirty="0" err="1"/>
                        <a:t>tey</a:t>
                      </a:r>
                      <a:r>
                        <a:rPr lang="en-GB" sz="14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For example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297894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CFEFA5D-9BBD-4793-843E-F3C7FB94B5B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59808" y="3904735"/>
          <a:ext cx="3921210" cy="2829697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164278">
                  <a:extLst>
                    <a:ext uri="{9D8B030D-6E8A-4147-A177-3AD203B41FA5}">
                      <a16:colId xmlns:a16="http://schemas.microsoft.com/office/drawing/2014/main" val="3547205189"/>
                    </a:ext>
                  </a:extLst>
                </a:gridCol>
                <a:gridCol w="1556952">
                  <a:extLst>
                    <a:ext uri="{9D8B030D-6E8A-4147-A177-3AD203B41FA5}">
                      <a16:colId xmlns:a16="http://schemas.microsoft.com/office/drawing/2014/main" val="994334497"/>
                    </a:ext>
                  </a:extLst>
                </a:gridCol>
                <a:gridCol w="1199980">
                  <a:extLst>
                    <a:ext uri="{9D8B030D-6E8A-4147-A177-3AD203B41FA5}">
                      <a16:colId xmlns:a16="http://schemas.microsoft.com/office/drawing/2014/main" val="3690261645"/>
                    </a:ext>
                  </a:extLst>
                </a:gridCol>
              </a:tblGrid>
              <a:tr h="543697">
                <a:tc gridSpan="3">
                  <a:txBody>
                    <a:bodyPr/>
                    <a:lstStyle/>
                    <a:p>
                      <a:r>
                        <a:rPr lang="en-GB" dirty="0"/>
                        <a:t>4. </a:t>
                      </a:r>
                      <a:r>
                        <a:rPr lang="en-GB" sz="1800" b="1" dirty="0"/>
                        <a:t>Useful negatives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530281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nhIN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psMd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krdw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Mai </a:t>
                      </a:r>
                      <a:r>
                        <a:rPr lang="en-GB" sz="1400" dirty="0" err="1"/>
                        <a:t>nahi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psand</a:t>
                      </a:r>
                      <a:endParaRPr lang="en-GB" sz="1400" dirty="0"/>
                    </a:p>
                    <a:p>
                      <a:r>
                        <a:rPr lang="en-GB" sz="1400" dirty="0" err="1"/>
                        <a:t>kerda</a:t>
                      </a:r>
                      <a:r>
                        <a:rPr lang="en-GB" sz="14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I Don’t like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4512590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nhIN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shuxw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Nahi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souna</a:t>
                      </a:r>
                      <a:r>
                        <a:rPr lang="en-GB" sz="14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Not nice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43677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myry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kol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nhIN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hY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Mere </a:t>
                      </a:r>
                      <a:r>
                        <a:rPr lang="en-GB" sz="1400" dirty="0" err="1"/>
                        <a:t>kol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nahi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hai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I don’t have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598329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nhIN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cwhuMdw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cwhuMdI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Mai </a:t>
                      </a:r>
                      <a:r>
                        <a:rPr lang="en-GB" sz="1400" dirty="0" err="1"/>
                        <a:t>nahi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chaunda</a:t>
                      </a:r>
                      <a:r>
                        <a:rPr lang="en-GB" sz="1400" dirty="0"/>
                        <a:t>/</a:t>
                      </a:r>
                      <a:r>
                        <a:rPr lang="en-GB" sz="1400" dirty="0" err="1"/>
                        <a:t>chundee</a:t>
                      </a:r>
                      <a:endParaRPr lang="en-GB" sz="1400" dirty="0"/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I don’t want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219623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AD4790B3-3C34-41E9-B4EF-958DA0D06D9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59809" y="3491059"/>
          <a:ext cx="3932191" cy="36576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584407">
                  <a:extLst>
                    <a:ext uri="{9D8B030D-6E8A-4147-A177-3AD203B41FA5}">
                      <a16:colId xmlns:a16="http://schemas.microsoft.com/office/drawing/2014/main" val="4168570075"/>
                    </a:ext>
                  </a:extLst>
                </a:gridCol>
                <a:gridCol w="1136822">
                  <a:extLst>
                    <a:ext uri="{9D8B030D-6E8A-4147-A177-3AD203B41FA5}">
                      <a16:colId xmlns:a16="http://schemas.microsoft.com/office/drawing/2014/main" val="3397307054"/>
                    </a:ext>
                  </a:extLst>
                </a:gridCol>
                <a:gridCol w="1210962">
                  <a:extLst>
                    <a:ext uri="{9D8B030D-6E8A-4147-A177-3AD203B41FA5}">
                      <a16:colId xmlns:a16="http://schemas.microsoft.com/office/drawing/2014/main" val="83433943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775526"/>
                  </a:ext>
                </a:extLst>
              </a:tr>
            </a:tbl>
          </a:graphicData>
        </a:graphic>
      </p:graphicFrame>
      <p:sp>
        <p:nvSpPr>
          <p:cNvPr id="13" name="Oval 12">
            <a:extLst>
              <a:ext uri="{FF2B5EF4-FFF2-40B4-BE49-F238E27FC236}">
                <a16:creationId xmlns:a16="http://schemas.microsoft.com/office/drawing/2014/main" id="{7B171233-1CB1-4293-9657-C2059980C4C7}"/>
              </a:ext>
            </a:extLst>
          </p:cNvPr>
          <p:cNvSpPr/>
          <p:nvPr/>
        </p:nvSpPr>
        <p:spPr>
          <a:xfrm>
            <a:off x="4399005" y="52248"/>
            <a:ext cx="3080951" cy="1243913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Punjabi Year 7 Summer 1</a:t>
            </a:r>
            <a:endParaRPr lang="en-US" dirty="0"/>
          </a:p>
          <a:p>
            <a:pPr algn="ctr"/>
            <a:r>
              <a:rPr lang="en-GB" dirty="0"/>
              <a:t>Topic: My Home </a:t>
            </a:r>
          </a:p>
        </p:txBody>
      </p:sp>
    </p:spTree>
    <p:extLst>
      <p:ext uri="{BB962C8B-B14F-4D97-AF65-F5344CB8AC3E}">
        <p14:creationId xmlns:p14="http://schemas.microsoft.com/office/powerpoint/2010/main" val="35873679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9629" y="133003"/>
            <a:ext cx="2011680" cy="2493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059494" y="1221727"/>
            <a:ext cx="2992582" cy="181588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3. Time and Frequency Phrases</a:t>
            </a: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grmIAW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iv`c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in summer</a:t>
            </a:r>
            <a:endParaRPr lang="en-GB" sz="16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AwmqOr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qy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	</a:t>
            </a:r>
            <a:r>
              <a:rPr lang="en-GB" sz="1600" dirty="0">
                <a:solidFill>
                  <a:schemeClr val="tx1"/>
                </a:solidFill>
              </a:rPr>
              <a:t>normally</a:t>
            </a:r>
            <a:endParaRPr lang="en-GB" sz="16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kdI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kdI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	</a:t>
            </a:r>
            <a:r>
              <a:rPr lang="en-GB" sz="1600" dirty="0">
                <a:solidFill>
                  <a:schemeClr val="tx1"/>
                </a:solidFill>
              </a:rPr>
              <a:t>sometimes</a:t>
            </a:r>
            <a:endParaRPr lang="en-GB" sz="16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hmySw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	</a:t>
            </a:r>
            <a:r>
              <a:rPr lang="en-GB" sz="1600" dirty="0">
                <a:solidFill>
                  <a:schemeClr val="tx1"/>
                </a:solidFill>
              </a:rPr>
              <a:t>always</a:t>
            </a:r>
            <a:endParaRPr lang="en-GB" sz="16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rwq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nUM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 		</a:t>
            </a:r>
            <a:r>
              <a:rPr lang="en-GB" sz="1600" dirty="0">
                <a:solidFill>
                  <a:schemeClr val="tx1"/>
                </a:solidFill>
              </a:rPr>
              <a:t>at night</a:t>
            </a:r>
            <a:endParaRPr lang="en-GB" sz="16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endParaRPr lang="en-GB" sz="1600" dirty="0">
              <a:solidFill>
                <a:schemeClr val="tx1"/>
              </a:solidFill>
              <a:latin typeface="GurbaniLipi" panose="000004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59494" y="3037609"/>
            <a:ext cx="2992582" cy="181588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4. Weather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Du``p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	  </a:t>
            </a:r>
            <a:r>
              <a:rPr lang="en-GB" sz="1400" dirty="0">
                <a:solidFill>
                  <a:schemeClr val="tx1"/>
                </a:solidFill>
              </a:rPr>
              <a:t>Sunny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grm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	  </a:t>
            </a:r>
            <a:r>
              <a:rPr lang="en-GB" sz="1400" dirty="0">
                <a:solidFill>
                  <a:schemeClr val="tx1"/>
                </a:solidFill>
              </a:rPr>
              <a:t>Hot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mOsm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cMgw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	  </a:t>
            </a:r>
            <a:r>
              <a:rPr lang="en-GB" sz="1400" dirty="0">
                <a:solidFill>
                  <a:schemeClr val="tx1"/>
                </a:solidFill>
              </a:rPr>
              <a:t>The weather's nice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mOsm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cMgw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nhIN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dirty="0">
                <a:solidFill>
                  <a:schemeClr val="tx1"/>
                </a:solidFill>
              </a:rPr>
              <a:t>The weather's bad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mINh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	  </a:t>
            </a:r>
            <a:r>
              <a:rPr lang="en-GB" sz="1400" dirty="0">
                <a:solidFill>
                  <a:schemeClr val="tx1"/>
                </a:solidFill>
              </a:rPr>
              <a:t>Raining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qyz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hvw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	  </a:t>
            </a:r>
            <a:r>
              <a:rPr lang="en-GB" sz="1400" dirty="0">
                <a:solidFill>
                  <a:schemeClr val="tx1"/>
                </a:solidFill>
              </a:rPr>
              <a:t>Windy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brP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	  </a:t>
            </a:r>
            <a:r>
              <a:rPr lang="en-GB" sz="1400" dirty="0">
                <a:solidFill>
                  <a:schemeClr val="tx1"/>
                </a:solidFill>
              </a:rPr>
              <a:t>Snow/ice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59494" y="4853491"/>
            <a:ext cx="2992582" cy="20313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5. Days of the week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somvwr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Monday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mMglvwr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Tuesday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bu`Dvwr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Wednesday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vIrvwr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Thursday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Su`krvwr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Friday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sin`crvwr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Saturday</a:t>
            </a:r>
          </a:p>
          <a:p>
            <a:r>
              <a:rPr lang="en-GB" sz="1400" dirty="0" err="1">
                <a:latin typeface="GurbaniLipi" panose="00000400000000000000" pitchFamily="2" charset="0"/>
              </a:rPr>
              <a:t>AYqvwr</a:t>
            </a:r>
            <a:r>
              <a:rPr lang="en-GB" sz="1400" dirty="0">
                <a:latin typeface="GurbaniLipi" panose="00000400000000000000" pitchFamily="2" charset="0"/>
              </a:rPr>
              <a:t>	</a:t>
            </a:r>
            <a:r>
              <a:rPr lang="en-GB" sz="1400" dirty="0"/>
              <a:t>Sunday </a:t>
            </a:r>
          </a:p>
          <a:p>
            <a:endParaRPr lang="en-GB" sz="1400" dirty="0"/>
          </a:p>
        </p:txBody>
      </p:sp>
      <p:sp>
        <p:nvSpPr>
          <p:cNvPr id="8" name="Oval 7"/>
          <p:cNvSpPr/>
          <p:nvPr/>
        </p:nvSpPr>
        <p:spPr>
          <a:xfrm>
            <a:off x="4986338" y="50140"/>
            <a:ext cx="3020636" cy="104740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Punjabi Year 8 Summer 1</a:t>
            </a:r>
            <a:endParaRPr lang="en-US" dirty="0"/>
          </a:p>
          <a:p>
            <a:pPr algn="ctr"/>
            <a:r>
              <a:rPr lang="en-GB" dirty="0">
                <a:solidFill>
                  <a:schemeClr val="tx1"/>
                </a:solidFill>
              </a:rPr>
              <a:t>Holidays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Cu``</a:t>
            </a:r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tIAW</a:t>
            </a:r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/>
          </p:nvPr>
        </p:nvGraphicFramePr>
        <p:xfrm>
          <a:off x="8309956" y="0"/>
          <a:ext cx="3882044" cy="37445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22">
                  <a:extLst>
                    <a:ext uri="{9D8B030D-6E8A-4147-A177-3AD203B41FA5}">
                      <a16:colId xmlns:a16="http://schemas.microsoft.com/office/drawing/2014/main" val="2179452212"/>
                    </a:ext>
                  </a:extLst>
                </a:gridCol>
                <a:gridCol w="1941022">
                  <a:extLst>
                    <a:ext uri="{9D8B030D-6E8A-4147-A177-3AD203B41FA5}">
                      <a16:colId xmlns:a16="http://schemas.microsoft.com/office/drawing/2014/main" val="3359225921"/>
                    </a:ext>
                  </a:extLst>
                </a:gridCol>
              </a:tblGrid>
              <a:tr h="366853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Holiday quiz 2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4744334"/>
                  </a:ext>
                </a:extLst>
              </a:tr>
              <a:tr h="4559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Three things you bought!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2428616"/>
                  </a:ext>
                </a:extLst>
              </a:tr>
              <a:tr h="6383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Three people you spent time with!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5347419"/>
                  </a:ext>
                </a:extLst>
              </a:tr>
              <a:tr h="4559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Three places you visited!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1201438"/>
                  </a:ext>
                </a:extLst>
              </a:tr>
              <a:tr h="4559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Three foods you ate and liked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371169"/>
                  </a:ext>
                </a:extLst>
              </a:tr>
              <a:tr h="4559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Three foods you ate and disliked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2995406"/>
                  </a:ext>
                </a:extLst>
              </a:tr>
              <a:tr h="4559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Three things you said!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2428375"/>
                  </a:ext>
                </a:extLst>
              </a:tr>
              <a:tr h="4559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Three things you enjoyed!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322763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/>
          </p:nvPr>
        </p:nvGraphicFramePr>
        <p:xfrm>
          <a:off x="8309956" y="3744541"/>
          <a:ext cx="3882044" cy="301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22">
                  <a:extLst>
                    <a:ext uri="{9D8B030D-6E8A-4147-A177-3AD203B41FA5}">
                      <a16:colId xmlns:a16="http://schemas.microsoft.com/office/drawing/2014/main" val="1198898828"/>
                    </a:ext>
                  </a:extLst>
                </a:gridCol>
                <a:gridCol w="1941022">
                  <a:extLst>
                    <a:ext uri="{9D8B030D-6E8A-4147-A177-3AD203B41FA5}">
                      <a16:colId xmlns:a16="http://schemas.microsoft.com/office/drawing/2014/main" val="37894412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Three things you regret having done!</a:t>
                      </a:r>
                      <a:endParaRPr lang="en-GB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23760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Three </a:t>
                      </a:r>
                      <a:r>
                        <a:rPr lang="en-US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favourite</a:t>
                      </a: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activities.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19172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Three episodes you will remember from the holiday.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46055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Three ways to get to your destination.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57965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Three reasons to go where you did!</a:t>
                      </a: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2652271"/>
                  </a:ext>
                </a:extLst>
              </a:tr>
            </a:tbl>
          </a:graphicData>
        </a:graphic>
      </p:graphicFrame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43" y="0"/>
            <a:ext cx="47818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4255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"/>
          <p:cNvSpPr txBox="1"/>
          <p:nvPr/>
        </p:nvSpPr>
        <p:spPr>
          <a:xfrm>
            <a:off x="0" y="1481851"/>
            <a:ext cx="4450977" cy="2623617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 Opinions/</a:t>
            </a:r>
            <a:r>
              <a:rPr lang="en-GB" sz="1400" b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masculine/feminine </a:t>
            </a:r>
            <a:endParaRPr lang="en-GB" sz="14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 like 		 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mYN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……  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psMd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krdw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krdI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	</a:t>
            </a:r>
            <a:endParaRPr lang="en-GB" sz="14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 really like 	 	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mYN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…… 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bhuq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psMd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krdw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krdI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4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 don’t like 	 	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mYN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…… 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nhIN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psMd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krdw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krdI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GB" sz="1400" b="1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hate </a:t>
            </a:r>
            <a:r>
              <a:rPr lang="en-GB" sz="1400" b="1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400" b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	 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mYN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…… 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iblkul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nhIN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psMd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krdw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krdI</a:t>
            </a:r>
            <a:endParaRPr lang="en-GB" sz="14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My favourite 	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myrw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mnpsMd</a:t>
            </a:r>
            <a:r>
              <a:rPr lang="en-GB" sz="14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b="1" dirty="0">
                <a:solidFill>
                  <a:schemeClr val="tx1"/>
                </a:solidFill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GB" sz="11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4"/>
          <p:cNvSpPr txBox="1"/>
          <p:nvPr/>
        </p:nvSpPr>
        <p:spPr>
          <a:xfrm>
            <a:off x="8866909" y="4460540"/>
            <a:ext cx="3325091" cy="229669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5 Time and Frequency Phrases</a:t>
            </a:r>
          </a:p>
          <a:p>
            <a:pPr algn="ctr"/>
            <a:endParaRPr lang="en-GB" sz="1400" b="1" dirty="0">
              <a:solidFill>
                <a:schemeClr val="tx1"/>
              </a:solidFill>
            </a:endParaRPr>
          </a:p>
          <a:p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</a:rPr>
              <a:t>grmIAW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</a:rPr>
              <a:t>iv`c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</a:rPr>
              <a:t>		</a:t>
            </a:r>
            <a:r>
              <a:rPr lang="en-GB" sz="1400" b="1" dirty="0">
                <a:solidFill>
                  <a:schemeClr val="tx1"/>
                </a:solidFill>
              </a:rPr>
              <a:t>in summer</a:t>
            </a:r>
            <a:endParaRPr lang="en-GB" sz="1400" b="1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</a:rPr>
              <a:t>AwmqOr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</a:rPr>
              <a:t>qy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</a:rPr>
              <a:t>		</a:t>
            </a:r>
            <a:r>
              <a:rPr lang="en-GB" sz="1400" b="1" dirty="0">
                <a:solidFill>
                  <a:schemeClr val="tx1"/>
                </a:solidFill>
              </a:rPr>
              <a:t>normally</a:t>
            </a:r>
            <a:endParaRPr lang="en-GB" sz="1400" b="1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</a:rPr>
              <a:t>kdI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</a:rPr>
              <a:t>kdI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</a:rPr>
              <a:t>		</a:t>
            </a:r>
            <a:r>
              <a:rPr lang="en-GB" sz="1400" b="1" dirty="0">
                <a:solidFill>
                  <a:schemeClr val="tx1"/>
                </a:solidFill>
              </a:rPr>
              <a:t>sometimes</a:t>
            </a:r>
            <a:endParaRPr lang="en-GB" sz="1400" b="1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</a:rPr>
              <a:t>hmySw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</a:rPr>
              <a:t>		</a:t>
            </a:r>
            <a:r>
              <a:rPr lang="en-GB" sz="1400" b="1" dirty="0">
                <a:solidFill>
                  <a:schemeClr val="tx1"/>
                </a:solidFill>
              </a:rPr>
              <a:t>always</a:t>
            </a:r>
            <a:endParaRPr lang="en-GB" sz="1400" b="1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</a:rPr>
              <a:t>rwq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</a:rPr>
              <a:t>nUM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</a:rPr>
              <a:t> 		</a:t>
            </a:r>
            <a:r>
              <a:rPr lang="en-GB" sz="1400" b="1" dirty="0">
                <a:solidFill>
                  <a:schemeClr val="tx1"/>
                </a:solidFill>
              </a:rPr>
              <a:t>at night</a:t>
            </a:r>
          </a:p>
          <a:p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</a:rPr>
              <a:t>A`j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</a:rPr>
              <a:t>		</a:t>
            </a:r>
            <a:r>
              <a:rPr lang="en-GB" sz="1400" b="1" dirty="0">
                <a:solidFill>
                  <a:schemeClr val="tx1"/>
                </a:solidFill>
              </a:rPr>
              <a:t>today</a:t>
            </a:r>
            <a:endParaRPr lang="en-GB" sz="1400" b="1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</a:rPr>
              <a:t>k`lH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</a:rPr>
              <a:t>	          	</a:t>
            </a:r>
            <a:r>
              <a:rPr lang="en-GB" sz="1400" b="1" dirty="0">
                <a:solidFill>
                  <a:schemeClr val="tx1"/>
                </a:solidFill>
              </a:rPr>
              <a:t>tomorrow</a:t>
            </a:r>
            <a:endParaRPr lang="en-GB" sz="1400" b="1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</a:rPr>
              <a:t>k`lH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</a:rPr>
              <a:t>		</a:t>
            </a:r>
            <a:r>
              <a:rPr lang="en-GB" sz="1400" b="1" dirty="0">
                <a:solidFill>
                  <a:schemeClr val="tx1"/>
                </a:solidFill>
              </a:rPr>
              <a:t>yesterday</a:t>
            </a:r>
            <a:endParaRPr lang="en-GB" sz="1400" b="1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endParaRPr lang="en-GB" sz="1400" dirty="0"/>
          </a:p>
        </p:txBody>
      </p:sp>
      <p:sp>
        <p:nvSpPr>
          <p:cNvPr id="6" name="Text Box 15"/>
          <p:cNvSpPr txBox="1"/>
          <p:nvPr/>
        </p:nvSpPr>
        <p:spPr>
          <a:xfrm>
            <a:off x="1391" y="4198967"/>
            <a:ext cx="4450977" cy="2623617"/>
          </a:xfrm>
          <a:prstGeom prst="roundRect">
            <a:avLst/>
          </a:prstGeom>
          <a:solidFill>
            <a:schemeClr val="accent2"/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 Months name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January	</a:t>
            </a:r>
            <a:r>
              <a:rPr lang="en-GB" sz="1400" b="1" dirty="0" err="1"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jnvrI</a:t>
            </a:r>
            <a:r>
              <a:rPr lang="en-GB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	July	</a:t>
            </a:r>
            <a:r>
              <a:rPr lang="en-GB" sz="1400" b="1" dirty="0" err="1"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julweI</a:t>
            </a:r>
            <a:endParaRPr lang="en-GB" sz="1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February	</a:t>
            </a:r>
            <a:r>
              <a:rPr lang="en-GB" sz="1400" b="1" dirty="0" err="1"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PrvrI</a:t>
            </a:r>
            <a:r>
              <a:rPr lang="en-GB" sz="14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	August 	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Agsq</a:t>
            </a:r>
            <a:endParaRPr lang="en-GB" sz="14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March	</a:t>
            </a:r>
            <a:r>
              <a:rPr lang="en-GB" sz="1400" b="1" dirty="0" err="1"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mwrc</a:t>
            </a:r>
            <a:r>
              <a:rPr lang="en-GB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	September	</a:t>
            </a:r>
            <a:r>
              <a:rPr lang="en-GB" sz="1400" b="1" dirty="0" err="1"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sqMbr</a:t>
            </a:r>
            <a:endParaRPr lang="en-GB" sz="1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April 	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ApRYl</a:t>
            </a:r>
            <a:r>
              <a:rPr lang="en-GB" sz="14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	October	</a:t>
            </a:r>
            <a:r>
              <a:rPr lang="en-GB" sz="1400" b="1" dirty="0" err="1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AkqUbr</a:t>
            </a:r>
            <a:r>
              <a:rPr lang="en-GB" sz="14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May 	</a:t>
            </a:r>
            <a:r>
              <a:rPr lang="en-GB" sz="1400" b="1" dirty="0" err="1"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meI</a:t>
            </a:r>
            <a:r>
              <a:rPr lang="en-GB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	November 	</a:t>
            </a:r>
            <a:r>
              <a:rPr lang="en-GB" sz="1400" b="1" dirty="0" err="1"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nvMbr</a:t>
            </a:r>
            <a:endParaRPr lang="en-GB" sz="1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June	</a:t>
            </a:r>
            <a:r>
              <a:rPr lang="en-GB" sz="1400" b="1" dirty="0">
                <a:effectLst/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jUn</a:t>
            </a:r>
            <a:r>
              <a:rPr lang="en-GB" sz="14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	December 	</a:t>
            </a:r>
            <a:r>
              <a:rPr lang="en-GB" sz="1400" b="1" dirty="0" err="1"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dsMbr</a:t>
            </a:r>
            <a:endParaRPr lang="en-GB" sz="14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10"/>
          <p:cNvSpPr txBox="1"/>
          <p:nvPr/>
        </p:nvSpPr>
        <p:spPr>
          <a:xfrm>
            <a:off x="8689144" y="0"/>
            <a:ext cx="3438535" cy="4460540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dirty="0"/>
              <a:t>4 Opposite Weather</a:t>
            </a:r>
          </a:p>
          <a:p>
            <a:pPr algn="ctr"/>
            <a:endParaRPr lang="en-US" sz="1400" b="1" dirty="0"/>
          </a:p>
          <a:p>
            <a:pPr algn="ctr"/>
            <a:r>
              <a:rPr lang="en-US" sz="1600" b="1" dirty="0">
                <a:latin typeface="GurbaniLipi" panose="00000400000000000000" pitchFamily="2" charset="0"/>
              </a:rPr>
              <a:t>	</a:t>
            </a:r>
            <a:r>
              <a:rPr lang="en-US" sz="1600" b="1" dirty="0" err="1">
                <a:latin typeface="GurbaniLipi" panose="00000400000000000000" pitchFamily="2" charset="0"/>
              </a:rPr>
              <a:t>srd</a:t>
            </a:r>
            <a:r>
              <a:rPr lang="en-US" sz="1600" b="1" dirty="0">
                <a:latin typeface="GurbaniLipi" panose="00000400000000000000" pitchFamily="2" charset="0"/>
              </a:rPr>
              <a:t>/</a:t>
            </a:r>
            <a:r>
              <a:rPr lang="en-US" sz="1600" b="1" dirty="0" err="1">
                <a:latin typeface="GurbaniLipi" panose="00000400000000000000" pitchFamily="2" charset="0"/>
              </a:rPr>
              <a:t>srdI</a:t>
            </a:r>
            <a:endParaRPr lang="en-US" sz="1600" b="1" dirty="0">
              <a:latin typeface="GurbaniLipi" panose="00000400000000000000" pitchFamily="2" charset="0"/>
            </a:endParaRPr>
          </a:p>
          <a:p>
            <a:pPr algn="ctr"/>
            <a:endParaRPr lang="en-US" sz="1600" b="1" dirty="0">
              <a:latin typeface="GurbaniLipi" panose="00000400000000000000" pitchFamily="2" charset="0"/>
            </a:endParaRPr>
          </a:p>
          <a:p>
            <a:pPr algn="ctr"/>
            <a:endParaRPr lang="en-US" sz="1600" b="1" dirty="0">
              <a:latin typeface="GurbaniLipi" panose="00000400000000000000" pitchFamily="2" charset="0"/>
            </a:endParaRPr>
          </a:p>
          <a:p>
            <a:pPr algn="ctr"/>
            <a:r>
              <a:rPr lang="en-US" sz="1600" b="1" dirty="0">
                <a:latin typeface="GurbaniLipi" panose="00000400000000000000" pitchFamily="2" charset="0"/>
              </a:rPr>
              <a:t>	</a:t>
            </a:r>
            <a:r>
              <a:rPr lang="en-US" sz="1600" b="1" dirty="0" err="1">
                <a:latin typeface="GurbaniLipi" panose="00000400000000000000" pitchFamily="2" charset="0"/>
              </a:rPr>
              <a:t>swP</a:t>
            </a:r>
            <a:endParaRPr lang="en-US" sz="1600" b="1" dirty="0">
              <a:latin typeface="GurbaniLipi" panose="00000400000000000000" pitchFamily="2" charset="0"/>
            </a:endParaRPr>
          </a:p>
          <a:p>
            <a:pPr algn="ctr"/>
            <a:endParaRPr lang="en-US" sz="1600" b="1" dirty="0">
              <a:latin typeface="GurbaniLipi" panose="00000400000000000000" pitchFamily="2" charset="0"/>
            </a:endParaRPr>
          </a:p>
          <a:p>
            <a:pPr algn="ctr"/>
            <a:endParaRPr lang="en-US" sz="1600" b="1" dirty="0">
              <a:latin typeface="GurbaniLipi" panose="00000400000000000000" pitchFamily="2" charset="0"/>
            </a:endParaRPr>
          </a:p>
          <a:p>
            <a:pPr algn="ctr"/>
            <a:r>
              <a:rPr lang="en-GB" sz="1600" b="1" dirty="0">
                <a:latin typeface="GurbaniLipi" panose="00000400000000000000" pitchFamily="2" charset="0"/>
              </a:rPr>
              <a:t>	</a:t>
            </a:r>
            <a:r>
              <a:rPr lang="en-GB" sz="1600" b="1" dirty="0" err="1">
                <a:latin typeface="GurbaniLipi" panose="00000400000000000000" pitchFamily="2" charset="0"/>
              </a:rPr>
              <a:t>quPwn</a:t>
            </a:r>
            <a:endParaRPr lang="en-GB" sz="1600" b="1" dirty="0">
              <a:latin typeface="GurbaniLipi" panose="00000400000000000000" pitchFamily="2" charset="0"/>
            </a:endParaRPr>
          </a:p>
          <a:p>
            <a:pPr algn="ctr"/>
            <a:endParaRPr lang="en-GB" sz="1600" b="1" dirty="0">
              <a:latin typeface="GurbaniLipi" panose="00000400000000000000" pitchFamily="2" charset="0"/>
            </a:endParaRPr>
          </a:p>
          <a:p>
            <a:pPr algn="ctr"/>
            <a:endParaRPr lang="en-GB" sz="1600" b="1" dirty="0">
              <a:latin typeface="GurbaniLipi" panose="00000400000000000000" pitchFamily="2" charset="0"/>
            </a:endParaRPr>
          </a:p>
          <a:p>
            <a:pPr algn="ctr"/>
            <a:r>
              <a:rPr lang="en-GB" sz="1600" b="1" dirty="0">
                <a:latin typeface="GurbaniLipi" panose="00000400000000000000" pitchFamily="2" charset="0"/>
              </a:rPr>
              <a:t>	</a:t>
            </a:r>
            <a:r>
              <a:rPr lang="en-GB" sz="1600" b="1" dirty="0" err="1">
                <a:latin typeface="GurbaniLipi" panose="00000400000000000000" pitchFamily="2" charset="0"/>
              </a:rPr>
              <a:t>TMf</a:t>
            </a:r>
            <a:endParaRPr lang="en-GB" sz="1600" b="1" dirty="0">
              <a:latin typeface="GurbaniLipi" panose="00000400000000000000" pitchFamily="2" charset="0"/>
            </a:endParaRPr>
          </a:p>
          <a:p>
            <a:pPr algn="ctr"/>
            <a:endParaRPr lang="en-GB" sz="1600" b="1" dirty="0">
              <a:latin typeface="GurbaniLipi" panose="00000400000000000000" pitchFamily="2" charset="0"/>
            </a:endParaRPr>
          </a:p>
          <a:p>
            <a:pPr algn="ctr"/>
            <a:endParaRPr lang="en-GB" sz="1600" b="1" dirty="0">
              <a:latin typeface="GurbaniLipi" panose="00000400000000000000" pitchFamily="2" charset="0"/>
            </a:endParaRPr>
          </a:p>
          <a:p>
            <a:pPr algn="ctr"/>
            <a:r>
              <a:rPr lang="en-GB" sz="1600" b="1" dirty="0">
                <a:latin typeface="GurbaniLipi" panose="00000400000000000000" pitchFamily="2" charset="0"/>
              </a:rPr>
              <a:t>	</a:t>
            </a:r>
            <a:r>
              <a:rPr lang="en-GB" sz="1600" b="1" dirty="0" err="1">
                <a:latin typeface="GurbaniLipi" panose="00000400000000000000" pitchFamily="2" charset="0"/>
              </a:rPr>
              <a:t>KuSk</a:t>
            </a:r>
            <a:endParaRPr lang="en-GB" sz="1600" b="1" dirty="0">
              <a:latin typeface="GurbaniLipi" panose="00000400000000000000" pitchFamily="2" charset="0"/>
            </a:endParaRPr>
          </a:p>
        </p:txBody>
      </p:sp>
      <p:pic>
        <p:nvPicPr>
          <p:cNvPr id="1038" name="Picture 14" descr="1ho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0187" y="617998"/>
            <a:ext cx="1095375" cy="519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5" descr="1w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5711" y="3482016"/>
            <a:ext cx="1095375" cy="519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6" descr="1fogg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909" y="1308644"/>
            <a:ext cx="1095375" cy="519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9" descr="1sunn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1229" y="2751655"/>
            <a:ext cx="1095375" cy="519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4605572" y="242522"/>
          <a:ext cx="4051411" cy="5102098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1613294">
                  <a:extLst>
                    <a:ext uri="{9D8B030D-6E8A-4147-A177-3AD203B41FA5}">
                      <a16:colId xmlns:a16="http://schemas.microsoft.com/office/drawing/2014/main" val="832831126"/>
                    </a:ext>
                  </a:extLst>
                </a:gridCol>
                <a:gridCol w="2438117">
                  <a:extLst>
                    <a:ext uri="{9D8B030D-6E8A-4147-A177-3AD203B41FA5}">
                      <a16:colId xmlns:a16="http://schemas.microsoft.com/office/drawing/2014/main" val="4080367988"/>
                    </a:ext>
                  </a:extLst>
                </a:gridCol>
              </a:tblGrid>
              <a:tr h="263005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1. Key words 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extLst>
                  <a:ext uri="{0D108BD9-81ED-4DB2-BD59-A6C34878D82A}">
                    <a16:rowId xmlns:a16="http://schemas.microsoft.com/office/drawing/2014/main" val="2897074885"/>
                  </a:ext>
                </a:extLst>
              </a:tr>
              <a:tr h="366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COLD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 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</a:rPr>
                        <a:t>TMf</a:t>
                      </a:r>
                      <a:endParaRPr lang="en-GB" sz="1400" b="1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extLst>
                  <a:ext uri="{0D108BD9-81ED-4DB2-BD59-A6C34878D82A}">
                    <a16:rowId xmlns:a16="http://schemas.microsoft.com/office/drawing/2014/main" val="3099251237"/>
                  </a:ext>
                </a:extLst>
              </a:tr>
              <a:tr h="366052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DRIZZLE</a:t>
                      </a: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 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</a:rPr>
                        <a:t>bUMdw-bWdI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400" b="1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extLst>
                  <a:ext uri="{0D108BD9-81ED-4DB2-BD59-A6C34878D82A}">
                    <a16:rowId xmlns:a16="http://schemas.microsoft.com/office/drawing/2014/main" val="3936786755"/>
                  </a:ext>
                </a:extLst>
              </a:tr>
              <a:tr h="366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DRY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 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</a:rPr>
                        <a:t>KuSk</a:t>
                      </a:r>
                      <a:endParaRPr lang="en-GB" sz="1400" b="1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extLst>
                  <a:ext uri="{0D108BD9-81ED-4DB2-BD59-A6C34878D82A}">
                    <a16:rowId xmlns:a16="http://schemas.microsoft.com/office/drawing/2014/main" val="4139647224"/>
                  </a:ext>
                </a:extLst>
              </a:tr>
              <a:tr h="366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FOG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 </a:t>
                      </a:r>
                      <a:r>
                        <a:rPr lang="en-US" sz="1400" b="1" dirty="0" err="1">
                          <a:latin typeface="GurbaniLipi" panose="00000400000000000000" pitchFamily="2" charset="0"/>
                        </a:rPr>
                        <a:t>DuMd</a:t>
                      </a:r>
                      <a:endParaRPr lang="en-GB" sz="1400" b="1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extLst>
                  <a:ext uri="{0D108BD9-81ED-4DB2-BD59-A6C34878D82A}">
                    <a16:rowId xmlns:a16="http://schemas.microsoft.com/office/drawing/2014/main" val="1937621190"/>
                  </a:ext>
                </a:extLst>
              </a:tr>
              <a:tr h="366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FROST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 </a:t>
                      </a:r>
                      <a:r>
                        <a:rPr lang="en-US" sz="1400" b="1" dirty="0" err="1">
                          <a:latin typeface="GurbaniLipi" panose="00000400000000000000" pitchFamily="2" charset="0"/>
                        </a:rPr>
                        <a:t>korw</a:t>
                      </a:r>
                      <a:endParaRPr lang="en-GB" sz="1400" b="1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extLst>
                  <a:ext uri="{0D108BD9-81ED-4DB2-BD59-A6C34878D82A}">
                    <a16:rowId xmlns:a16="http://schemas.microsoft.com/office/drawing/2014/main" val="3676979963"/>
                  </a:ext>
                </a:extLst>
              </a:tr>
              <a:tr h="366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HAIL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 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</a:rPr>
                        <a:t>gVy</a:t>
                      </a:r>
                      <a:endParaRPr lang="en-GB" sz="1400" b="1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extLst>
                  <a:ext uri="{0D108BD9-81ED-4DB2-BD59-A6C34878D82A}">
                    <a16:rowId xmlns:a16="http://schemas.microsoft.com/office/drawing/2014/main" val="1716084991"/>
                  </a:ext>
                </a:extLst>
              </a:tr>
              <a:tr h="366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CLOUD</a:t>
                      </a:r>
                    </a:p>
                  </a:txBody>
                  <a:tcPr marL="52579" marR="5257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 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</a:rPr>
                        <a:t>b``dl</a:t>
                      </a:r>
                      <a:endParaRPr lang="en-GB" sz="1400" b="1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extLst>
                  <a:ext uri="{0D108BD9-81ED-4DB2-BD59-A6C34878D82A}">
                    <a16:rowId xmlns:a16="http://schemas.microsoft.com/office/drawing/2014/main" val="2168633122"/>
                  </a:ext>
                </a:extLst>
              </a:tr>
              <a:tr h="366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RAIN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 </a:t>
                      </a:r>
                      <a:r>
                        <a:rPr lang="en-US" sz="1400" b="1" dirty="0" err="1">
                          <a:latin typeface="GurbaniLipi" panose="00000400000000000000" pitchFamily="2" charset="0"/>
                        </a:rPr>
                        <a:t>mINh</a:t>
                      </a:r>
                      <a:endParaRPr lang="en-GB" sz="1400" b="1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extLst>
                  <a:ext uri="{0D108BD9-81ED-4DB2-BD59-A6C34878D82A}">
                    <a16:rowId xmlns:a16="http://schemas.microsoft.com/office/drawing/2014/main" val="4045582387"/>
                  </a:ext>
                </a:extLst>
              </a:tr>
              <a:tr h="366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STROM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 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</a:rPr>
                        <a:t>quPwn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endParaRPr lang="en-GB" sz="1400" b="1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extLst>
                  <a:ext uri="{0D108BD9-81ED-4DB2-BD59-A6C34878D82A}">
                    <a16:rowId xmlns:a16="http://schemas.microsoft.com/office/drawing/2014/main" val="1348304376"/>
                  </a:ext>
                </a:extLst>
              </a:tr>
              <a:tr h="366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SNOW/ICE</a:t>
                      </a:r>
                    </a:p>
                  </a:txBody>
                  <a:tcPr marL="52579" marR="5257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 </a:t>
                      </a:r>
                      <a:r>
                        <a:rPr lang="en-US" sz="1400" b="1" dirty="0" err="1">
                          <a:latin typeface="GurbaniLipi" panose="00000400000000000000" pitchFamily="2" charset="0"/>
                        </a:rPr>
                        <a:t>brP</a:t>
                      </a:r>
                      <a:endParaRPr lang="en-GB" sz="1400" b="1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extLst>
                  <a:ext uri="{0D108BD9-81ED-4DB2-BD59-A6C34878D82A}">
                    <a16:rowId xmlns:a16="http://schemas.microsoft.com/office/drawing/2014/main" val="3628778326"/>
                  </a:ext>
                </a:extLst>
              </a:tr>
              <a:tr h="366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SUNNY</a:t>
                      </a:r>
                    </a:p>
                  </a:txBody>
                  <a:tcPr marL="52579" marR="5257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 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</a:rPr>
                        <a:t>D``up</a:t>
                      </a:r>
                      <a:endParaRPr lang="en-GB" sz="1400" b="1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extLst>
                  <a:ext uri="{0D108BD9-81ED-4DB2-BD59-A6C34878D82A}">
                    <a16:rowId xmlns:a16="http://schemas.microsoft.com/office/drawing/2014/main" val="3930886994"/>
                  </a:ext>
                </a:extLst>
              </a:tr>
              <a:tr h="366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LIGHTING </a:t>
                      </a:r>
                    </a:p>
                  </a:txBody>
                  <a:tcPr marL="52579" marR="5257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 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</a:rPr>
                        <a:t>ibjlI</a:t>
                      </a: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effectLst/>
                          <a:latin typeface="GurbaniLipi" panose="00000400000000000000" pitchFamily="2" charset="0"/>
                        </a:rPr>
                        <a:t>cmkxw</a:t>
                      </a:r>
                      <a:endParaRPr lang="en-GB" sz="1400" b="1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extLst>
                  <a:ext uri="{0D108BD9-81ED-4DB2-BD59-A6C34878D82A}">
                    <a16:rowId xmlns:a16="http://schemas.microsoft.com/office/drawing/2014/main" val="1390595339"/>
                  </a:ext>
                </a:extLst>
              </a:tr>
              <a:tr h="366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WIND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GurbaniLipi" panose="00000400000000000000" pitchFamily="2" charset="0"/>
                        </a:rPr>
                        <a:t> </a:t>
                      </a:r>
                      <a:r>
                        <a:rPr lang="en-US" sz="1400" b="1" dirty="0" err="1">
                          <a:latin typeface="GurbaniLipi" panose="00000400000000000000" pitchFamily="2" charset="0"/>
                        </a:rPr>
                        <a:t>hvw</a:t>
                      </a:r>
                      <a:endParaRPr lang="en-GB" sz="1400" b="1" dirty="0">
                        <a:effectLst/>
                        <a:latin typeface="GurbaniLipi" panose="000004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2579" marR="52579" marT="0" marB="0"/>
                </a:tc>
                <a:extLst>
                  <a:ext uri="{0D108BD9-81ED-4DB2-BD59-A6C34878D82A}">
                    <a16:rowId xmlns:a16="http://schemas.microsoft.com/office/drawing/2014/main" val="1457937679"/>
                  </a:ext>
                </a:extLst>
              </a:tr>
            </a:tbl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DD34361D-B827-412B-838F-D1F22025BBFF}"/>
              </a:ext>
            </a:extLst>
          </p:cNvPr>
          <p:cNvSpPr/>
          <p:nvPr/>
        </p:nvSpPr>
        <p:spPr>
          <a:xfrm>
            <a:off x="48575" y="0"/>
            <a:ext cx="4282751" cy="138835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Punjabi Year 9 Summer 1</a:t>
            </a:r>
            <a:endParaRPr lang="en-US" dirty="0"/>
          </a:p>
          <a:p>
            <a:pPr algn="ctr"/>
            <a:r>
              <a:rPr lang="en-GB" dirty="0"/>
              <a:t>Topic: Weather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9E85AAC-7BB1-4446-AAA6-6785CEF725C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73411" y="5280929"/>
          <a:ext cx="4051412" cy="1332696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629935">
                  <a:extLst>
                    <a:ext uri="{9D8B030D-6E8A-4147-A177-3AD203B41FA5}">
                      <a16:colId xmlns:a16="http://schemas.microsoft.com/office/drawing/2014/main" val="3749308661"/>
                    </a:ext>
                  </a:extLst>
                </a:gridCol>
                <a:gridCol w="2421477">
                  <a:extLst>
                    <a:ext uri="{9D8B030D-6E8A-4147-A177-3AD203B41FA5}">
                      <a16:colId xmlns:a16="http://schemas.microsoft.com/office/drawing/2014/main" val="1403995499"/>
                    </a:ext>
                  </a:extLst>
                </a:gridCol>
              </a:tblGrid>
              <a:tr h="285338">
                <a:tc>
                  <a:txBody>
                    <a:bodyPr/>
                    <a:lstStyle/>
                    <a:p>
                      <a:r>
                        <a:rPr lang="en-GB" sz="1400" b="1" dirty="0"/>
                        <a:t>WINTER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srdI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2981014"/>
                  </a:ext>
                </a:extLst>
              </a:tr>
              <a:tr h="342632">
                <a:tc>
                  <a:txBody>
                    <a:bodyPr/>
                    <a:lstStyle/>
                    <a:p>
                      <a:r>
                        <a:rPr lang="en-GB" sz="1400" b="1" dirty="0"/>
                        <a:t>AUTUMN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p`qJV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030874"/>
                  </a:ext>
                </a:extLst>
              </a:tr>
              <a:tr h="342632">
                <a:tc>
                  <a:txBody>
                    <a:bodyPr/>
                    <a:lstStyle/>
                    <a:p>
                      <a:r>
                        <a:rPr lang="en-GB" sz="1400" b="1" dirty="0"/>
                        <a:t>SPRING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bhwr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078559"/>
                  </a:ext>
                </a:extLst>
              </a:tr>
              <a:tr h="342632">
                <a:tc>
                  <a:txBody>
                    <a:bodyPr/>
                    <a:lstStyle/>
                    <a:p>
                      <a:r>
                        <a:rPr lang="en-GB" sz="1400" b="1" dirty="0"/>
                        <a:t>SUMMER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grmI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2045552"/>
                  </a:ext>
                </a:extLst>
              </a:tr>
            </a:tbl>
          </a:graphicData>
        </a:graphic>
      </p:graphicFrame>
      <p:pic>
        <p:nvPicPr>
          <p:cNvPr id="29" name="Picture 8" descr="1calm1">
            <a:extLst>
              <a:ext uri="{FF2B5EF4-FFF2-40B4-BE49-F238E27FC236}">
                <a16:creationId xmlns:a16="http://schemas.microsoft.com/office/drawing/2014/main" id="{41F6C11E-1321-481A-A1C8-0A1AD52D44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0196" y="2021295"/>
            <a:ext cx="1095375" cy="519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62120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GB" dirty="0"/>
              <a:t>Summer 2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7</a:t>
            </a:r>
          </a:p>
          <a:p>
            <a:r>
              <a:rPr lang="en-GB" dirty="0"/>
              <a:t>Year 8</a:t>
            </a:r>
          </a:p>
          <a:p>
            <a:r>
              <a:rPr lang="en-GB" dirty="0"/>
              <a:t>Year 9</a:t>
            </a:r>
          </a:p>
        </p:txBody>
      </p:sp>
    </p:spTree>
    <p:extLst>
      <p:ext uri="{BB962C8B-B14F-4D97-AF65-F5344CB8AC3E}">
        <p14:creationId xmlns:p14="http://schemas.microsoft.com/office/powerpoint/2010/main" val="30481134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7991650F-9F8D-4099-84EB-2DE5B0865D25}"/>
              </a:ext>
            </a:extLst>
          </p:cNvPr>
          <p:cNvSpPr/>
          <p:nvPr/>
        </p:nvSpPr>
        <p:spPr>
          <a:xfrm>
            <a:off x="5545439" y="0"/>
            <a:ext cx="3080951" cy="1243913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Punjabi Year 7 Summer 2</a:t>
            </a:r>
            <a:endParaRPr lang="en-US" dirty="0"/>
          </a:p>
          <a:p>
            <a:pPr algn="ctr"/>
            <a:r>
              <a:rPr lang="en-GB" dirty="0"/>
              <a:t>Topic: Local Area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8852692-FB2D-4C30-B525-E375C4E0A6E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5143158" cy="685799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714386">
                  <a:extLst>
                    <a:ext uri="{9D8B030D-6E8A-4147-A177-3AD203B41FA5}">
                      <a16:colId xmlns:a16="http://schemas.microsoft.com/office/drawing/2014/main" val="1898300723"/>
                    </a:ext>
                  </a:extLst>
                </a:gridCol>
                <a:gridCol w="1714386">
                  <a:extLst>
                    <a:ext uri="{9D8B030D-6E8A-4147-A177-3AD203B41FA5}">
                      <a16:colId xmlns:a16="http://schemas.microsoft.com/office/drawing/2014/main" val="1674995103"/>
                    </a:ext>
                  </a:extLst>
                </a:gridCol>
                <a:gridCol w="1714386">
                  <a:extLst>
                    <a:ext uri="{9D8B030D-6E8A-4147-A177-3AD203B41FA5}">
                      <a16:colId xmlns:a16="http://schemas.microsoft.com/office/drawing/2014/main" val="664390631"/>
                    </a:ext>
                  </a:extLst>
                </a:gridCol>
              </a:tblGrid>
              <a:tr h="392012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/>
                        <a:t>1.Key vocabulary 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0702895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ielwkw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ilaakaa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Area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7012237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shUlqW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sahultaan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Facilities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21534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dukwnW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dukaana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Shops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6827931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bYNk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bank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Bank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3435422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sVk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srak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Road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5559399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guAWFI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guaandee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Neighbour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6387598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pwTSwlw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paathshala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School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7835914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hspqwl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hasptal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Hospital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6416589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lwiebryrI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Library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Library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7927143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GurbaniLipi" panose="00000400000000000000" pitchFamily="2" charset="0"/>
                        </a:rPr>
                        <a:t>b`s A``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fw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Bus </a:t>
                      </a:r>
                      <a:r>
                        <a:rPr lang="en-GB" sz="1400" dirty="0" err="1"/>
                        <a:t>adda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Bus station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4573555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fwktr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dI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drjrI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Dacter</a:t>
                      </a:r>
                      <a:r>
                        <a:rPr lang="en-GB" sz="1400" dirty="0"/>
                        <a:t> dee surgery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Doctor's surgery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392952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GurbaniLipi" panose="00000400000000000000" pitchFamily="2" charset="0"/>
                        </a:rPr>
                        <a:t>Pu``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lW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dI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dukwn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Phulaan</a:t>
                      </a:r>
                      <a:r>
                        <a:rPr lang="en-GB" sz="1400" dirty="0"/>
                        <a:t> dee </a:t>
                      </a:r>
                      <a:r>
                        <a:rPr lang="en-GB" sz="1400" dirty="0" err="1"/>
                        <a:t>dukan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Flowers shop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2144663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PlW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dI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dukwn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Phalaan</a:t>
                      </a:r>
                      <a:r>
                        <a:rPr lang="en-GB" sz="1400" dirty="0"/>
                        <a:t> dee </a:t>
                      </a:r>
                      <a:r>
                        <a:rPr lang="en-GB" sz="1400" dirty="0" err="1"/>
                        <a:t>dukan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Fruit shop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235141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sbzIAW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dI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dukwn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Sabzeean</a:t>
                      </a:r>
                      <a:r>
                        <a:rPr lang="en-GB" sz="1400" dirty="0"/>
                        <a:t> dee </a:t>
                      </a:r>
                      <a:r>
                        <a:rPr lang="en-GB" sz="1400" dirty="0" err="1"/>
                        <a:t>dukan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Vegetable shop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8545053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du`D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vwlw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Dudh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wala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Milk man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9048505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fwkIAw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Daakiyaa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Postman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1763329"/>
                  </a:ext>
                </a:extLst>
              </a:tr>
              <a:tr h="380352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fwkKwnw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daakkhana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Post office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1674385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2A05938-CDCC-4C84-8053-9E335770CF5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43159" y="1243913"/>
          <a:ext cx="3885512" cy="27432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149814">
                  <a:extLst>
                    <a:ext uri="{9D8B030D-6E8A-4147-A177-3AD203B41FA5}">
                      <a16:colId xmlns:a16="http://schemas.microsoft.com/office/drawing/2014/main" val="1087183909"/>
                    </a:ext>
                  </a:extLst>
                </a:gridCol>
                <a:gridCol w="1412193">
                  <a:extLst>
                    <a:ext uri="{9D8B030D-6E8A-4147-A177-3AD203B41FA5}">
                      <a16:colId xmlns:a16="http://schemas.microsoft.com/office/drawing/2014/main" val="1922281272"/>
                    </a:ext>
                  </a:extLst>
                </a:gridCol>
                <a:gridCol w="1323505">
                  <a:extLst>
                    <a:ext uri="{9D8B030D-6E8A-4147-A177-3AD203B41FA5}">
                      <a16:colId xmlns:a16="http://schemas.microsoft.com/office/drawing/2014/main" val="1137823689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2.Key prepositions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8082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s`jy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pwsy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Sjaye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paasey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On the right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33595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K``by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pwsy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Khbey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paasey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On the left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93558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GurbaniLipi" panose="00000400000000000000" pitchFamily="2" charset="0"/>
                        </a:rPr>
                        <a:t>A``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gy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Aagey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Next 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436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ivckwr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Vichkaar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In between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7754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swhmxy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Sahmney</a:t>
                      </a:r>
                      <a:r>
                        <a:rPr lang="en-GB" sz="14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Opposite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48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swhmxy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>
                        <a:solidFill>
                          <a:srgbClr val="FF0000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sahmney</a:t>
                      </a:r>
                      <a:endParaRPr lang="en-GB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Front </a:t>
                      </a:r>
                      <a:endParaRPr lang="en-GB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774929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13CCF57-A931-4BCF-8CB1-239B343546B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43159" y="3987113"/>
          <a:ext cx="3885512" cy="281432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156636">
                  <a:extLst>
                    <a:ext uri="{9D8B030D-6E8A-4147-A177-3AD203B41FA5}">
                      <a16:colId xmlns:a16="http://schemas.microsoft.com/office/drawing/2014/main" val="1867654285"/>
                    </a:ext>
                  </a:extLst>
                </a:gridCol>
                <a:gridCol w="1412193">
                  <a:extLst>
                    <a:ext uri="{9D8B030D-6E8A-4147-A177-3AD203B41FA5}">
                      <a16:colId xmlns:a16="http://schemas.microsoft.com/office/drawing/2014/main" val="3569040984"/>
                    </a:ext>
                  </a:extLst>
                </a:gridCol>
                <a:gridCol w="1316683">
                  <a:extLst>
                    <a:ext uri="{9D8B030D-6E8A-4147-A177-3AD203B41FA5}">
                      <a16:colId xmlns:a16="http://schemas.microsoft.com/office/drawing/2014/main" val="3236532245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/>
                        <a:t>3. key opinions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63052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err="1">
                          <a:latin typeface="GurbaniLipi" panose="00000400000000000000" pitchFamily="2" charset="0"/>
                        </a:rPr>
                        <a:t>bhuq</a:t>
                      </a:r>
                      <a:r>
                        <a:rPr lang="en-GB" sz="1400" b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0" dirty="0" err="1">
                          <a:latin typeface="GurbaniLipi" panose="00000400000000000000" pitchFamily="2" charset="0"/>
                        </a:rPr>
                        <a:t>vDIAw</a:t>
                      </a:r>
                      <a:r>
                        <a:rPr lang="en-GB" sz="1400" b="0" dirty="0">
                          <a:latin typeface="GurbaniLipi" panose="00000400000000000000" pitchFamily="2" charset="0"/>
                        </a:rPr>
                        <a:t> 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  <a:p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err="1"/>
                        <a:t>Bahut</a:t>
                      </a:r>
                      <a:r>
                        <a:rPr lang="en-GB" sz="1400" b="0" dirty="0"/>
                        <a:t> </a:t>
                      </a:r>
                      <a:r>
                        <a:rPr lang="en-GB" sz="1400" b="0" dirty="0" err="1"/>
                        <a:t>vadeeya</a:t>
                      </a:r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/>
                        <a:t>Very nice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83433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err="1">
                          <a:latin typeface="GurbaniLipi" panose="00000400000000000000" pitchFamily="2" charset="0"/>
                        </a:rPr>
                        <a:t>AkwaU</a:t>
                      </a:r>
                      <a:r>
                        <a:rPr lang="en-GB" sz="1400" b="0" dirty="0"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b="0" dirty="0" err="1">
                          <a:latin typeface="GurbaniLipi" panose="00000400000000000000" pitchFamily="2" charset="0"/>
                        </a:rPr>
                        <a:t>nIrs</a:t>
                      </a:r>
                      <a:endParaRPr lang="en-GB" sz="1400" b="0" dirty="0">
                        <a:latin typeface="GurbaniLipi" panose="00000400000000000000" pitchFamily="2" charset="0"/>
                      </a:endParaRPr>
                    </a:p>
                    <a:p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Akaau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neeras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boring</a:t>
                      </a:r>
                    </a:p>
                    <a:p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98707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err="1">
                          <a:latin typeface="GurbaniLipi" panose="00000400000000000000" pitchFamily="2" charset="0"/>
                        </a:rPr>
                        <a:t>ieiqhwsk</a:t>
                      </a:r>
                      <a:endParaRPr lang="en-GB" sz="1400" b="0" dirty="0">
                        <a:latin typeface="GurbaniLipi" panose="00000400000000000000" pitchFamily="2" charset="0"/>
                      </a:endParaRPr>
                    </a:p>
                    <a:p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err="1"/>
                        <a:t>itihaasak</a:t>
                      </a:r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Historical </a:t>
                      </a:r>
                    </a:p>
                    <a:p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62209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 err="1">
                          <a:latin typeface="GurbaniLipi" panose="00000400000000000000" pitchFamily="2" charset="0"/>
                        </a:rPr>
                        <a:t>siBAwcwrk</a:t>
                      </a:r>
                      <a:r>
                        <a:rPr lang="en-GB" sz="1400" b="0" dirty="0">
                          <a:latin typeface="GurbaniLipi" panose="00000400000000000000" pitchFamily="2" charset="0"/>
                        </a:rPr>
                        <a:t> </a:t>
                      </a:r>
                    </a:p>
                    <a:p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err="1"/>
                        <a:t>sabhiaachark</a:t>
                      </a:r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Cultural </a:t>
                      </a:r>
                    </a:p>
                    <a:p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91135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dirty="0" err="1">
                          <a:latin typeface="GurbaniLipi" panose="00000400000000000000" pitchFamily="2" charset="0"/>
                        </a:rPr>
                        <a:t>shuxw</a:t>
                      </a:r>
                      <a:endParaRPr lang="en-GB" sz="1400" b="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err="1"/>
                        <a:t>sahuna</a:t>
                      </a:r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/>
                        <a:t>Beautiful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257518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732D5C0-2516-4874-B817-3DFF4C42CA4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028672" y="594637"/>
          <a:ext cx="3080950" cy="2898621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807988">
                  <a:extLst>
                    <a:ext uri="{9D8B030D-6E8A-4147-A177-3AD203B41FA5}">
                      <a16:colId xmlns:a16="http://schemas.microsoft.com/office/drawing/2014/main" val="234305245"/>
                    </a:ext>
                  </a:extLst>
                </a:gridCol>
                <a:gridCol w="1094951">
                  <a:extLst>
                    <a:ext uri="{9D8B030D-6E8A-4147-A177-3AD203B41FA5}">
                      <a16:colId xmlns:a16="http://schemas.microsoft.com/office/drawing/2014/main" val="158332998"/>
                    </a:ext>
                  </a:extLst>
                </a:gridCol>
                <a:gridCol w="1178011">
                  <a:extLst>
                    <a:ext uri="{9D8B030D-6E8A-4147-A177-3AD203B41FA5}">
                      <a16:colId xmlns:a16="http://schemas.microsoft.com/office/drawing/2014/main" val="973227406"/>
                    </a:ext>
                  </a:extLst>
                </a:gridCol>
              </a:tblGrid>
              <a:tr h="378941">
                <a:tc gridSpan="3">
                  <a:txBody>
                    <a:bodyPr/>
                    <a:lstStyle/>
                    <a:p>
                      <a:r>
                        <a:rPr lang="en-GB" dirty="0"/>
                        <a:t>4. Useful adjectives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62183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v`fw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Vada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Big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34242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swP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Saaf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Clean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5678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vDIAw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Vadhyaa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87663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nvW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Navan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New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83587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bhuq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v`fw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Bahut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vada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Very big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10026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Cotw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Chota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Small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8331746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90C8F29-0C57-453E-BAB6-B3AAFDD7621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028672" y="3370924"/>
          <a:ext cx="3080950" cy="27330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807988">
                  <a:extLst>
                    <a:ext uri="{9D8B030D-6E8A-4147-A177-3AD203B41FA5}">
                      <a16:colId xmlns:a16="http://schemas.microsoft.com/office/drawing/2014/main" val="3951084479"/>
                    </a:ext>
                  </a:extLst>
                </a:gridCol>
                <a:gridCol w="1086713">
                  <a:extLst>
                    <a:ext uri="{9D8B030D-6E8A-4147-A177-3AD203B41FA5}">
                      <a16:colId xmlns:a16="http://schemas.microsoft.com/office/drawing/2014/main" val="98402727"/>
                    </a:ext>
                  </a:extLst>
                </a:gridCol>
                <a:gridCol w="1186249">
                  <a:extLst>
                    <a:ext uri="{9D8B030D-6E8A-4147-A177-3AD203B41FA5}">
                      <a16:colId xmlns:a16="http://schemas.microsoft.com/office/drawing/2014/main" val="37836314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b="0" dirty="0" err="1">
                          <a:latin typeface="GurbaniLipi" panose="00000400000000000000" pitchFamily="2" charset="0"/>
                        </a:rPr>
                        <a:t>SWqmeI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err="1"/>
                        <a:t>shantmayee</a:t>
                      </a:r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/>
                        <a:t>peaceful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76384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rOlw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  <a:p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roula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noisy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0831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GurbaniLipi" panose="00000400000000000000" pitchFamily="2" charset="0"/>
                        </a:rPr>
                        <a:t>BIV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BVkw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  <a:p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Bheer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bhraka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Crowdy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8219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purwxw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purana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old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5223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Ku``</a:t>
                      </a:r>
                      <a:r>
                        <a:rPr lang="en-GB" sz="1400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lHw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khulaa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open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76351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BIVw</a:t>
                      </a:r>
                      <a:endParaRPr lang="en-GB" sz="140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bheera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Tight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0727284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E2E279A-B46A-4251-86D5-EEFDAC591CF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028671" y="6103964"/>
          <a:ext cx="3080951" cy="3708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873210">
                  <a:extLst>
                    <a:ext uri="{9D8B030D-6E8A-4147-A177-3AD203B41FA5}">
                      <a16:colId xmlns:a16="http://schemas.microsoft.com/office/drawing/2014/main" val="2094303910"/>
                    </a:ext>
                  </a:extLst>
                </a:gridCol>
                <a:gridCol w="1037968">
                  <a:extLst>
                    <a:ext uri="{9D8B030D-6E8A-4147-A177-3AD203B41FA5}">
                      <a16:colId xmlns:a16="http://schemas.microsoft.com/office/drawing/2014/main" val="2447719012"/>
                    </a:ext>
                  </a:extLst>
                </a:gridCol>
                <a:gridCol w="1169773">
                  <a:extLst>
                    <a:ext uri="{9D8B030D-6E8A-4147-A177-3AD203B41FA5}">
                      <a16:colId xmlns:a16="http://schemas.microsoft.com/office/drawing/2014/main" val="33772762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qMg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tang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Narrow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98055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67144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81314" y="4220527"/>
            <a:ext cx="4010686" cy="2616101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6. Nouns</a:t>
            </a:r>
          </a:p>
          <a:p>
            <a:pPr algn="ctr"/>
            <a:r>
              <a:rPr lang="en-GB" u="sng" dirty="0">
                <a:solidFill>
                  <a:schemeClr val="tx1"/>
                </a:solidFill>
              </a:rPr>
              <a:t> </a:t>
            </a: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smuMdr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The beach		</a:t>
            </a:r>
            <a:r>
              <a:rPr lang="en-GB" sz="1600" dirty="0" err="1">
                <a:solidFill>
                  <a:schemeClr val="tx1"/>
                </a:solidFill>
              </a:rPr>
              <a:t>samundar</a:t>
            </a:r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phwV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The mountain	</a:t>
            </a:r>
            <a:r>
              <a:rPr lang="en-GB" sz="1600" dirty="0" err="1">
                <a:solidFill>
                  <a:schemeClr val="tx1"/>
                </a:solidFill>
              </a:rPr>
              <a:t>phaar</a:t>
            </a:r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lok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The people	</a:t>
            </a:r>
            <a:r>
              <a:rPr lang="en-GB" sz="1600" dirty="0" err="1">
                <a:solidFill>
                  <a:schemeClr val="tx1"/>
                </a:solidFill>
              </a:rPr>
              <a:t>lok</a:t>
            </a:r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Kwxw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The food		</a:t>
            </a:r>
            <a:r>
              <a:rPr lang="en-GB" sz="1600" dirty="0" err="1">
                <a:solidFill>
                  <a:schemeClr val="tx1"/>
                </a:solidFill>
              </a:rPr>
              <a:t>khana</a:t>
            </a:r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Sihr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City 		shear </a:t>
            </a: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ipMf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Village		</a:t>
            </a:r>
            <a:r>
              <a:rPr lang="en-GB" sz="1600" dirty="0" err="1">
                <a:solidFill>
                  <a:schemeClr val="tx1"/>
                </a:solidFill>
              </a:rPr>
              <a:t>pind</a:t>
            </a:r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pMjwb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>
                <a:solidFill>
                  <a:schemeClr val="tx1"/>
                </a:solidFill>
              </a:rPr>
              <a:t>Punjab		Punjab</a:t>
            </a:r>
          </a:p>
          <a:p>
            <a:r>
              <a:rPr lang="en-GB" sz="1600" dirty="0" err="1">
                <a:solidFill>
                  <a:schemeClr val="tx1"/>
                </a:solidFill>
                <a:latin typeface="GurbaniLipi" panose="00000400000000000000" pitchFamily="2" charset="0"/>
              </a:rPr>
              <a:t>AMimRqsr</a:t>
            </a:r>
            <a:r>
              <a:rPr lang="en-GB" sz="1600" dirty="0">
                <a:solidFill>
                  <a:schemeClr val="tx1"/>
                </a:solidFill>
                <a:latin typeface="GurbaniLipi" panose="00000400000000000000" pitchFamily="2" charset="0"/>
              </a:rPr>
              <a:t>	</a:t>
            </a:r>
            <a:r>
              <a:rPr lang="en-GB" sz="1600" dirty="0" err="1">
                <a:solidFill>
                  <a:schemeClr val="tx1"/>
                </a:solidFill>
              </a:rPr>
              <a:t>Amirtsar</a:t>
            </a:r>
            <a:r>
              <a:rPr lang="en-GB" sz="1600" dirty="0">
                <a:solidFill>
                  <a:schemeClr val="tx1"/>
                </a:solidFill>
              </a:rPr>
              <a:t>		</a:t>
            </a:r>
            <a:r>
              <a:rPr lang="en-GB" sz="1600" dirty="0" err="1">
                <a:solidFill>
                  <a:schemeClr val="tx1"/>
                </a:solidFill>
              </a:rPr>
              <a:t>Amitsar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877985"/>
            <a:ext cx="3385996" cy="27722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4 Opinions/</a:t>
            </a:r>
            <a:r>
              <a:rPr lang="en-GB" sz="1400" b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masculine/feminine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 like 	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mYN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…… 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psMd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krdw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krdI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	</a:t>
            </a:r>
            <a:endParaRPr lang="en-GB" sz="14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 really like 	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mYN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……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bhuq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psMd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krdw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krdI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4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 don’t like 	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mYN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……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nhIN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psMd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krdw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krdI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 hate 	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mYN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……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iblkul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nhIN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psMd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krdw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krdI</a:t>
            </a:r>
            <a:endParaRPr lang="en-GB" sz="1400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My favourite 	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myrw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mnpsMd</a:t>
            </a:r>
            <a:r>
              <a:rPr lang="en-GB" sz="14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dirty="0">
                <a:solidFill>
                  <a:schemeClr val="tx1"/>
                </a:solidFill>
                <a:latin typeface="GurbaniLipi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3263524" cy="387798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3. Tenses </a:t>
            </a:r>
          </a:p>
          <a:p>
            <a:r>
              <a:rPr lang="en-GB" sz="1400" dirty="0">
                <a:solidFill>
                  <a:schemeClr val="tx1"/>
                </a:solidFill>
              </a:rPr>
              <a:t>The Present Tense</a:t>
            </a:r>
          </a:p>
          <a:p>
            <a:r>
              <a:rPr lang="en-GB" sz="1400" dirty="0">
                <a:solidFill>
                  <a:schemeClr val="tx1"/>
                </a:solidFill>
              </a:rPr>
              <a:t>The present tense(s) of the regular and irregular verbs listed in the contexts 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hY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,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hW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,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hn</a:t>
            </a:r>
            <a:endParaRPr lang="en-GB" sz="14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endParaRPr lang="en-GB" sz="14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The Past Tense</a:t>
            </a:r>
          </a:p>
          <a:p>
            <a:r>
              <a:rPr lang="en-GB" sz="1400" dirty="0">
                <a:solidFill>
                  <a:schemeClr val="tx1"/>
                </a:solidFill>
              </a:rPr>
              <a:t>The past tense(s) of the regular and irregular verbs listed in the contexts 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sI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,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sn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</a:p>
          <a:p>
            <a:endParaRPr lang="en-GB" sz="1400" dirty="0">
              <a:solidFill>
                <a:schemeClr val="tx1"/>
              </a:solidFill>
              <a:latin typeface="GurbaniLipi" panose="00000400000000000000" pitchFamily="2" charset="0"/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The Future Tense</a:t>
            </a:r>
          </a:p>
          <a:p>
            <a:r>
              <a:rPr lang="en-GB" sz="1400" dirty="0">
                <a:solidFill>
                  <a:schemeClr val="tx1"/>
                </a:solidFill>
              </a:rPr>
              <a:t>The future tense(s) of the regular and irregular verbs listed in the contexts</a:t>
            </a:r>
          </a:p>
          <a:p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gw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,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gy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, </a:t>
            </a:r>
            <a:r>
              <a:rPr lang="en-GB" sz="1400" dirty="0" err="1">
                <a:solidFill>
                  <a:schemeClr val="tx1"/>
                </a:solidFill>
                <a:latin typeface="GurbaniLipi" panose="00000400000000000000" pitchFamily="2" charset="0"/>
              </a:rPr>
              <a:t>gI</a:t>
            </a:r>
            <a:r>
              <a:rPr lang="en-GB" sz="1400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  <a:r>
              <a:rPr lang="en-GB" sz="1400" dirty="0">
                <a:solidFill>
                  <a:schemeClr val="tx1"/>
                </a:solidFill>
              </a:rPr>
              <a:t>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24760" y="1268627"/>
            <a:ext cx="4917790" cy="55092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1. Adjectives</a:t>
            </a:r>
          </a:p>
          <a:p>
            <a:pPr algn="ctr"/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mihMgw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Expensive		</a:t>
            </a:r>
            <a:r>
              <a:rPr lang="en-GB" sz="1600" dirty="0" err="1"/>
              <a:t>mehnaga</a:t>
            </a:r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ssqw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Cheap		</a:t>
            </a:r>
            <a:r>
              <a:rPr lang="en-GB" sz="1600" dirty="0" err="1"/>
              <a:t>sasta</a:t>
            </a:r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gMdw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Dirty		</a:t>
            </a:r>
            <a:r>
              <a:rPr lang="en-GB" sz="1600" dirty="0" err="1"/>
              <a:t>ganda</a:t>
            </a:r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swP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Clean		</a:t>
            </a:r>
            <a:r>
              <a:rPr lang="en-GB" sz="1600" dirty="0" err="1"/>
              <a:t>saaf</a:t>
            </a:r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suAwd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Delicious		</a:t>
            </a:r>
            <a:r>
              <a:rPr lang="en-GB" sz="1600" dirty="0" err="1"/>
              <a:t>swad</a:t>
            </a:r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boirMg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Boring		boring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purwxw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Old		</a:t>
            </a:r>
            <a:r>
              <a:rPr lang="en-GB" sz="1600" dirty="0" err="1"/>
              <a:t>purana</a:t>
            </a:r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mzw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Fun		</a:t>
            </a:r>
            <a:r>
              <a:rPr lang="en-GB" sz="1600" dirty="0" err="1"/>
              <a:t>maza</a:t>
            </a:r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vDIAw</a:t>
            </a:r>
            <a:r>
              <a:rPr lang="en-GB" sz="1600" dirty="0">
                <a:latin typeface="GurbaniLipi" panose="00000400000000000000" pitchFamily="2" charset="0"/>
              </a:rPr>
              <a:t>	</a:t>
            </a:r>
            <a:r>
              <a:rPr lang="en-GB" sz="1600" dirty="0"/>
              <a:t>nice		</a:t>
            </a:r>
            <a:r>
              <a:rPr lang="en-GB" sz="1600" dirty="0" err="1"/>
              <a:t>vadhiaa</a:t>
            </a:r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2. Vocabulary </a:t>
            </a:r>
          </a:p>
          <a:p>
            <a:pPr algn="ctr"/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idlcsp</a:t>
            </a:r>
            <a:r>
              <a:rPr lang="en-GB" sz="1600" dirty="0">
                <a:latin typeface="GurbaniLipi" panose="00000400000000000000" pitchFamily="2" charset="0"/>
              </a:rPr>
              <a:t>		</a:t>
            </a:r>
            <a:r>
              <a:rPr lang="en-GB" sz="1600" dirty="0"/>
              <a:t>interesting		</a:t>
            </a:r>
            <a:r>
              <a:rPr lang="en-GB" sz="1600" dirty="0" err="1"/>
              <a:t>dilchsap</a:t>
            </a:r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hvweI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jhwz</a:t>
            </a:r>
            <a:r>
              <a:rPr lang="en-GB" sz="1600" dirty="0">
                <a:latin typeface="GurbaniLipi" panose="00000400000000000000" pitchFamily="2" charset="0"/>
              </a:rPr>
              <a:t> 	</a:t>
            </a:r>
            <a:r>
              <a:rPr lang="en-GB" sz="1600" dirty="0"/>
              <a:t>aeroplane		</a:t>
            </a:r>
            <a:r>
              <a:rPr lang="en-GB" sz="1600" dirty="0" err="1"/>
              <a:t>hawai</a:t>
            </a:r>
            <a:r>
              <a:rPr lang="en-GB" sz="1600" dirty="0"/>
              <a:t> </a:t>
            </a:r>
            <a:r>
              <a:rPr lang="en-GB" sz="1600" dirty="0" err="1"/>
              <a:t>jahaz</a:t>
            </a:r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hvweI</a:t>
            </a:r>
            <a:r>
              <a:rPr lang="en-GB" sz="1600" dirty="0">
                <a:latin typeface="GurbaniLipi" panose="00000400000000000000" pitchFamily="2" charset="0"/>
              </a:rPr>
              <a:t> </a:t>
            </a:r>
            <a:r>
              <a:rPr lang="en-GB" sz="1600" dirty="0" err="1">
                <a:latin typeface="GurbaniLipi" panose="00000400000000000000" pitchFamily="2" charset="0"/>
              </a:rPr>
              <a:t>A`fw</a:t>
            </a:r>
            <a:r>
              <a:rPr lang="en-GB" sz="1600" dirty="0">
                <a:latin typeface="GurbaniLipi" panose="00000400000000000000" pitchFamily="2" charset="0"/>
              </a:rPr>
              <a:t> 		</a:t>
            </a:r>
            <a:r>
              <a:rPr lang="en-GB" sz="1600" dirty="0"/>
              <a:t>airport		</a:t>
            </a:r>
            <a:r>
              <a:rPr lang="en-GB" sz="1600" dirty="0" err="1"/>
              <a:t>hawai</a:t>
            </a:r>
            <a:r>
              <a:rPr lang="en-GB" sz="1600" dirty="0"/>
              <a:t> </a:t>
            </a:r>
            <a:r>
              <a:rPr lang="en-GB" sz="1600" dirty="0" err="1"/>
              <a:t>adda</a:t>
            </a:r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</a:rPr>
              <a:t>itkt</a:t>
            </a:r>
            <a:r>
              <a:rPr lang="en-GB" sz="1600" dirty="0">
                <a:latin typeface="GurbaniLipi" panose="00000400000000000000" pitchFamily="2" charset="0"/>
              </a:rPr>
              <a:t>		</a:t>
            </a:r>
            <a:r>
              <a:rPr lang="en-GB" sz="1600" dirty="0"/>
              <a:t>ticket		Ticket</a:t>
            </a:r>
          </a:p>
          <a:p>
            <a:r>
              <a:rPr lang="en-GB" sz="1600" dirty="0" err="1">
                <a:latin typeface="GurbaniLipi" panose="00000400000000000000" pitchFamily="2" charset="0"/>
              </a:rPr>
              <a:t>gurduAwrw</a:t>
            </a:r>
            <a:r>
              <a:rPr lang="en-GB" sz="1600" dirty="0">
                <a:latin typeface="GurbaniLipi" panose="00000400000000000000" pitchFamily="2" charset="0"/>
              </a:rPr>
              <a:t>		</a:t>
            </a:r>
            <a:r>
              <a:rPr lang="en-GB" sz="1600" dirty="0" err="1"/>
              <a:t>Gurudwara</a:t>
            </a:r>
            <a:r>
              <a:rPr lang="en-GB" sz="1600" dirty="0"/>
              <a:t>	</a:t>
            </a:r>
            <a:r>
              <a:rPr lang="en-GB" sz="1600" dirty="0" err="1"/>
              <a:t>gurudwara</a:t>
            </a:r>
            <a:endParaRPr lang="en-GB" sz="1600" dirty="0">
              <a:latin typeface="GurbaniLipi" panose="00000400000000000000" pitchFamily="2" charset="0"/>
            </a:endParaRPr>
          </a:p>
          <a:p>
            <a:r>
              <a:rPr lang="en-GB" sz="1600" dirty="0" err="1">
                <a:latin typeface="GurbaniLipi" panose="00000400000000000000" pitchFamily="2" charset="0"/>
              </a:rPr>
              <a:t>mnorMjn</a:t>
            </a:r>
            <a:r>
              <a:rPr lang="en-GB" sz="1600" dirty="0">
                <a:latin typeface="GurbaniLipi" panose="00000400000000000000" pitchFamily="2" charset="0"/>
              </a:rPr>
              <a:t>		</a:t>
            </a:r>
            <a:r>
              <a:rPr lang="en-GB" sz="1600" dirty="0"/>
              <a:t>entertainment 	</a:t>
            </a:r>
            <a:r>
              <a:rPr lang="en-GB" sz="1600" dirty="0" err="1"/>
              <a:t>manoranjan</a:t>
            </a:r>
            <a:endParaRPr lang="en-GB" sz="1600" dirty="0"/>
          </a:p>
          <a:p>
            <a:r>
              <a:rPr lang="en-GB" sz="1600" dirty="0" err="1">
                <a:latin typeface="GurbaniLipi" panose="00000400000000000000" pitchFamily="2" charset="0"/>
                <a:ea typeface="BatangChe" panose="02030609000101010101" pitchFamily="49" charset="-127"/>
              </a:rPr>
              <a:t>irSqydwr</a:t>
            </a:r>
            <a:r>
              <a:rPr lang="en-GB" sz="1600" dirty="0">
                <a:latin typeface="GurbaniLipi" panose="00000400000000000000" pitchFamily="2" charset="0"/>
                <a:ea typeface="BatangChe" panose="02030609000101010101" pitchFamily="49" charset="-127"/>
              </a:rPr>
              <a:t>		</a:t>
            </a:r>
            <a:r>
              <a:rPr lang="en-GB" sz="1600" dirty="0">
                <a:ea typeface="BatangChe" panose="02030609000101010101" pitchFamily="49" charset="-127"/>
              </a:rPr>
              <a:t>relatives 		</a:t>
            </a:r>
            <a:r>
              <a:rPr lang="en-GB" sz="1600" dirty="0" err="1">
                <a:ea typeface="BatangChe" panose="02030609000101010101" pitchFamily="49" charset="-127"/>
              </a:rPr>
              <a:t>rishteydaar</a:t>
            </a:r>
            <a:endParaRPr lang="en-GB" sz="1600" dirty="0">
              <a:ea typeface="BatangChe" panose="02030609000101010101" pitchFamily="49" charset="-127"/>
            </a:endParaRPr>
          </a:p>
          <a:p>
            <a:r>
              <a:rPr lang="en-GB" sz="1600" dirty="0" err="1">
                <a:latin typeface="GurbaniLipi" panose="00000400000000000000" pitchFamily="2" charset="0"/>
                <a:ea typeface="BatangChe" panose="02030609000101010101" pitchFamily="49" charset="-127"/>
              </a:rPr>
              <a:t>pirvwr</a:t>
            </a:r>
            <a:r>
              <a:rPr lang="en-GB" sz="1600" dirty="0">
                <a:latin typeface="GurbaniLipi" panose="00000400000000000000" pitchFamily="2" charset="0"/>
                <a:ea typeface="BatangChe" panose="02030609000101010101" pitchFamily="49" charset="-127"/>
              </a:rPr>
              <a:t>		</a:t>
            </a:r>
            <a:r>
              <a:rPr lang="en-GB" sz="1600" dirty="0">
                <a:ea typeface="BatangChe" panose="02030609000101010101" pitchFamily="49" charset="-127"/>
              </a:rPr>
              <a:t>family 		</a:t>
            </a:r>
            <a:r>
              <a:rPr lang="en-GB" sz="1600" dirty="0" err="1">
                <a:ea typeface="BatangChe" panose="02030609000101010101" pitchFamily="49" charset="-127"/>
              </a:rPr>
              <a:t>parivaar</a:t>
            </a:r>
            <a:r>
              <a:rPr lang="en-GB" sz="1600" dirty="0"/>
              <a:t> </a:t>
            </a:r>
            <a:endParaRPr lang="en-GB" sz="1600" dirty="0">
              <a:latin typeface="GurbaniLipi" panose="00000400000000000000" pitchFamily="2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994991" y="0"/>
            <a:ext cx="3815131" cy="1268627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Punjabi Year 8 Summer 2</a:t>
            </a:r>
            <a:endParaRPr lang="en-US" dirty="0"/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Holidays (Going to Punjab)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Cu``</a:t>
            </a:r>
            <a:r>
              <a:rPr lang="en-GB" dirty="0" err="1">
                <a:solidFill>
                  <a:schemeClr val="tx1"/>
                </a:solidFill>
                <a:latin typeface="GurbaniLipi" panose="00000400000000000000" pitchFamily="2" charset="0"/>
              </a:rPr>
              <a:t>tIAW</a:t>
            </a:r>
            <a:r>
              <a:rPr lang="en-GB" dirty="0">
                <a:solidFill>
                  <a:schemeClr val="tx1"/>
                </a:solidFill>
                <a:latin typeface="GurbaniLipi" panose="00000400000000000000" pitchFamily="2" charset="0"/>
              </a:rPr>
              <a:t> 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8181314" y="0"/>
          <a:ext cx="4010686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5343">
                  <a:extLst>
                    <a:ext uri="{9D8B030D-6E8A-4147-A177-3AD203B41FA5}">
                      <a16:colId xmlns:a16="http://schemas.microsoft.com/office/drawing/2014/main" val="982490420"/>
                    </a:ext>
                  </a:extLst>
                </a:gridCol>
                <a:gridCol w="2005343">
                  <a:extLst>
                    <a:ext uri="{9D8B030D-6E8A-4147-A177-3AD203B41FA5}">
                      <a16:colId xmlns:a16="http://schemas.microsoft.com/office/drawing/2014/main" val="3873239383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u="none" dirty="0"/>
                        <a:t>5. Verbs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69674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igAw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geI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	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I went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Mai </a:t>
                      </a:r>
                      <a:r>
                        <a:rPr lang="en-GB" sz="1400" dirty="0" err="1"/>
                        <a:t>gyaa</a:t>
                      </a:r>
                      <a:r>
                        <a:rPr lang="en-GB" sz="1400" dirty="0"/>
                        <a:t>/</a:t>
                      </a:r>
                      <a:r>
                        <a:rPr lang="en-GB" sz="1400" dirty="0" err="1"/>
                        <a:t>gayee</a:t>
                      </a:r>
                      <a:r>
                        <a:rPr lang="en-GB" sz="1400" dirty="0"/>
                        <a:t> see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3403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jwxw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hY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	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(to) go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Mai </a:t>
                      </a:r>
                      <a:r>
                        <a:rPr lang="en-GB" sz="1400" dirty="0" err="1"/>
                        <a:t>jana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hai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15759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KrIdxw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(to) buy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/>
                        <a:t>khreedna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75255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imlxw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	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/>
                        <a:t>(to) visit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/>
                        <a:t>millna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756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Poto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iKcxw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(to) take photo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Photo </a:t>
                      </a:r>
                      <a:r>
                        <a:rPr lang="en-GB" sz="1400" dirty="0" err="1"/>
                        <a:t>khichna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82553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qrnw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(to) swim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/>
                        <a:t>terna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3286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qurnw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Walk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/>
                        <a:t>turna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1181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36237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9441078" y="3568629"/>
            <a:ext cx="2634845" cy="27699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b="1" dirty="0"/>
              <a:t>5. Weather in the past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/>
          </p:nvPr>
        </p:nvGraphicFramePr>
        <p:xfrm>
          <a:off x="9441077" y="3902931"/>
          <a:ext cx="2634845" cy="161907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109378">
                  <a:extLst>
                    <a:ext uri="{9D8B030D-6E8A-4147-A177-3AD203B41FA5}">
                      <a16:colId xmlns:a16="http://schemas.microsoft.com/office/drawing/2014/main" val="2545588577"/>
                    </a:ext>
                  </a:extLst>
                </a:gridCol>
                <a:gridCol w="1525467">
                  <a:extLst>
                    <a:ext uri="{9D8B030D-6E8A-4147-A177-3AD203B41FA5}">
                      <a16:colId xmlns:a16="http://schemas.microsoft.com/office/drawing/2014/main" val="726060031"/>
                    </a:ext>
                  </a:extLst>
                </a:gridCol>
              </a:tblGrid>
              <a:tr h="3041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bhuq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vDIAw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sI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  <a:p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It</a:t>
                      </a:r>
                      <a:r>
                        <a:rPr lang="en-GB" sz="1400" b="1" baseline="0" dirty="0"/>
                        <a:t> was nice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4334599"/>
                  </a:ext>
                </a:extLst>
              </a:tr>
              <a:tr h="443775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grmI</a:t>
                      </a:r>
                      <a:r>
                        <a:rPr lang="en-GB" sz="1400" b="1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baseline="0" dirty="0" err="1">
                          <a:latin typeface="GurbaniLipi" panose="00000400000000000000" pitchFamily="2" charset="0"/>
                        </a:rPr>
                        <a:t>sI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baseline="0" dirty="0"/>
                        <a:t>It was hot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8681947"/>
                  </a:ext>
                </a:extLst>
              </a:tr>
              <a:tr h="443775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TMf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sI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It</a:t>
                      </a:r>
                      <a:r>
                        <a:rPr lang="en-GB" sz="1400" b="1" baseline="0" dirty="0"/>
                        <a:t> was cold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3310395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/>
          </p:nvPr>
        </p:nvGraphicFramePr>
        <p:xfrm>
          <a:off x="3130950" y="1819847"/>
          <a:ext cx="6333980" cy="2862202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903445">
                  <a:extLst>
                    <a:ext uri="{9D8B030D-6E8A-4147-A177-3AD203B41FA5}">
                      <a16:colId xmlns:a16="http://schemas.microsoft.com/office/drawing/2014/main" val="93064716"/>
                    </a:ext>
                  </a:extLst>
                </a:gridCol>
                <a:gridCol w="2155371">
                  <a:extLst>
                    <a:ext uri="{9D8B030D-6E8A-4147-A177-3AD203B41FA5}">
                      <a16:colId xmlns:a16="http://schemas.microsoft.com/office/drawing/2014/main" val="3016785060"/>
                    </a:ext>
                  </a:extLst>
                </a:gridCol>
                <a:gridCol w="2275164">
                  <a:extLst>
                    <a:ext uri="{9D8B030D-6E8A-4147-A177-3AD203B41FA5}">
                      <a16:colId xmlns:a16="http://schemas.microsoft.com/office/drawing/2014/main" val="81343326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3. Key vocabulary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766281"/>
                  </a:ext>
                </a:extLst>
              </a:tr>
              <a:tr h="482952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kirsms</a:t>
                      </a:r>
                      <a:r>
                        <a:rPr lang="en-GB" sz="1400" b="1" dirty="0"/>
                        <a:t>=Christmas 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ivswKI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 </a:t>
                      </a:r>
                      <a:r>
                        <a:rPr lang="en-GB" sz="1400" b="1" dirty="0">
                          <a:latin typeface="+mn-lt"/>
                        </a:rPr>
                        <a:t>Vaisakhi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ngr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kIrqn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=</a:t>
                      </a:r>
                      <a:r>
                        <a:rPr lang="en-GB" sz="1400" b="1" dirty="0" err="1">
                          <a:latin typeface="+mn-lt"/>
                        </a:rPr>
                        <a:t>nagar</a:t>
                      </a:r>
                      <a:r>
                        <a:rPr lang="en-GB" sz="1400" b="1" dirty="0">
                          <a:latin typeface="+mn-lt"/>
                        </a:rPr>
                        <a:t> kirtan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9511605"/>
                  </a:ext>
                </a:extLst>
              </a:tr>
              <a:tr h="482952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eIstr</a:t>
                      </a:r>
                      <a:r>
                        <a:rPr lang="en-GB" sz="1400" b="1" dirty="0"/>
                        <a:t>=Easter</a:t>
                      </a:r>
                    </a:p>
                    <a:p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baseline="0" dirty="0" err="1">
                          <a:latin typeface="GurbaniLipi" panose="00000400000000000000" pitchFamily="2" charset="0"/>
                        </a:rPr>
                        <a:t>Kwxw</a:t>
                      </a:r>
                      <a:r>
                        <a:rPr lang="en-GB" sz="1400" b="1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baseline="0" dirty="0"/>
                        <a:t>=meal/dish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mylw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 </a:t>
                      </a:r>
                      <a:r>
                        <a:rPr lang="en-GB" sz="1400" b="1" dirty="0">
                          <a:latin typeface="+mn-lt"/>
                        </a:rPr>
                        <a:t>Fair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6982460"/>
                  </a:ext>
                </a:extLst>
              </a:tr>
              <a:tr h="540665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lok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= 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+mn-lt"/>
                        </a:rPr>
                        <a:t>people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baseline="0" dirty="0" err="1">
                          <a:latin typeface="GurbaniLipi" panose="00000400000000000000" pitchFamily="2" charset="0"/>
                        </a:rPr>
                        <a:t>AwiqSbwzI</a:t>
                      </a:r>
                      <a:r>
                        <a:rPr lang="en-GB" sz="1400" b="1" baseline="0" dirty="0"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b="1" baseline="0" dirty="0" err="1">
                          <a:latin typeface="GurbaniLipi" panose="00000400000000000000" pitchFamily="2" charset="0"/>
                        </a:rPr>
                        <a:t>ptwky</a:t>
                      </a:r>
                      <a:r>
                        <a:rPr lang="en-GB" sz="1400" b="1" baseline="0" dirty="0"/>
                        <a:t>=fireworks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sMgq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 </a:t>
                      </a:r>
                      <a:r>
                        <a:rPr lang="en-GB" sz="1400" b="1" dirty="0">
                          <a:latin typeface="+mn-lt"/>
                        </a:rPr>
                        <a:t>people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2695328"/>
                  </a:ext>
                </a:extLst>
              </a:tr>
              <a:tr h="482952">
                <a:tc>
                  <a:txBody>
                    <a:bodyPr/>
                    <a:lstStyle/>
                    <a:p>
                      <a:r>
                        <a:rPr lang="en-GB" sz="1400" b="1" baseline="0" dirty="0" err="1">
                          <a:latin typeface="GurbaniLipi" panose="00000400000000000000" pitchFamily="2" charset="0"/>
                        </a:rPr>
                        <a:t>qyrW</a:t>
                      </a:r>
                      <a:r>
                        <a:rPr lang="en-GB" sz="1400" b="1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baseline="0" dirty="0" err="1">
                          <a:latin typeface="GurbaniLipi" panose="00000400000000000000" pitchFamily="2" charset="0"/>
                        </a:rPr>
                        <a:t>ApRYl</a:t>
                      </a:r>
                      <a:r>
                        <a:rPr lang="en-GB" sz="1400" b="1" baseline="0" dirty="0"/>
                        <a:t>=April 13</a:t>
                      </a:r>
                      <a:r>
                        <a:rPr lang="en-GB" sz="1400" b="1" baseline="30000" dirty="0"/>
                        <a:t>th</a:t>
                      </a:r>
                      <a:r>
                        <a:rPr lang="en-GB" sz="1400" b="1" baseline="0" dirty="0"/>
                        <a:t>  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baseline="0" dirty="0" err="1">
                          <a:latin typeface="GurbaniLipi" panose="00000400000000000000" pitchFamily="2" charset="0"/>
                        </a:rPr>
                        <a:t>jSn</a:t>
                      </a:r>
                      <a:r>
                        <a:rPr lang="en-GB" sz="1400" b="1" baseline="0" dirty="0"/>
                        <a:t>=a party/a celebration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gurduAwrw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 </a:t>
                      </a:r>
                      <a:r>
                        <a:rPr lang="en-GB" sz="1400" b="1" dirty="0">
                          <a:latin typeface="+mn-lt"/>
                        </a:rPr>
                        <a:t>Gurdwara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6923635"/>
                  </a:ext>
                </a:extLst>
              </a:tr>
              <a:tr h="532673">
                <a:tc>
                  <a:txBody>
                    <a:bodyPr/>
                    <a:lstStyle/>
                    <a:p>
                      <a:r>
                        <a:rPr lang="en-GB" sz="1400" b="1" baseline="0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pMJI</a:t>
                      </a:r>
                      <a:r>
                        <a:rPr lang="en-GB" sz="1400" b="1" baseline="0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baseline="0" dirty="0" err="1">
                          <a:latin typeface="GurbaniLipi" panose="00000400000000000000" pitchFamily="2" charset="0"/>
                        </a:rPr>
                        <a:t>dsMbr</a:t>
                      </a:r>
                      <a:r>
                        <a:rPr lang="en-GB" sz="1400" b="1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baseline="0" dirty="0"/>
                        <a:t>=25</a:t>
                      </a:r>
                      <a:r>
                        <a:rPr lang="en-GB" sz="1400" b="1" baseline="30000" dirty="0"/>
                        <a:t>th</a:t>
                      </a:r>
                      <a:r>
                        <a:rPr lang="en-GB" sz="1400" b="1" baseline="0" dirty="0"/>
                        <a:t> December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holI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</a:t>
                      </a:r>
                      <a:r>
                        <a:rPr lang="en-GB" sz="1400" b="1" dirty="0">
                          <a:latin typeface="+mn-lt"/>
                        </a:rPr>
                        <a:t>Holi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syvw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 </a:t>
                      </a:r>
                      <a:r>
                        <a:rPr lang="en-GB" sz="1400" b="1" dirty="0">
                          <a:latin typeface="+mn-lt"/>
                        </a:rPr>
                        <a:t>selfless service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3173223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9441079" y="197001"/>
            <a:ext cx="2634845" cy="27699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b="1" dirty="0"/>
              <a:t>4.Useful time phrases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9441080" y="485700"/>
          <a:ext cx="2634845" cy="74168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72079">
                  <a:extLst>
                    <a:ext uri="{9D8B030D-6E8A-4147-A177-3AD203B41FA5}">
                      <a16:colId xmlns:a16="http://schemas.microsoft.com/office/drawing/2014/main" val="3838845521"/>
                    </a:ext>
                  </a:extLst>
                </a:gridCol>
                <a:gridCol w="1462766">
                  <a:extLst>
                    <a:ext uri="{9D8B030D-6E8A-4147-A177-3AD203B41FA5}">
                      <a16:colId xmlns:a16="http://schemas.microsoft.com/office/drawing/2014/main" val="16597608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b="0" i="0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AwmqOr</a:t>
                      </a:r>
                      <a:r>
                        <a:rPr lang="en-GB" sz="1400" b="0" i="0" baseline="0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0" i="0" baseline="0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qy</a:t>
                      </a:r>
                      <a:endParaRPr lang="en-GB" sz="1400" b="0" i="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i="0" dirty="0"/>
                        <a:t>Usually</a:t>
                      </a:r>
                      <a:r>
                        <a:rPr lang="en-GB" sz="1400" i="0" baseline="0" dirty="0"/>
                        <a:t> </a:t>
                      </a:r>
                      <a:endParaRPr lang="en-GB" sz="1400" b="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71489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0" i="0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ipCly</a:t>
                      </a:r>
                      <a:r>
                        <a:rPr lang="en-GB" sz="1400" b="0" i="0" baseline="0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0" i="0" baseline="0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swl</a:t>
                      </a:r>
                      <a:r>
                        <a:rPr lang="en-GB" sz="1400" b="0" i="0" baseline="0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endParaRPr lang="en-GB" sz="1400" b="0" i="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i="0" dirty="0"/>
                        <a:t>Last</a:t>
                      </a:r>
                      <a:r>
                        <a:rPr lang="en-GB" sz="1400" i="0" baseline="0" dirty="0"/>
                        <a:t> year</a:t>
                      </a:r>
                      <a:endParaRPr lang="en-GB" sz="1400" b="0" i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926343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9441080" y="1227380"/>
          <a:ext cx="2634845" cy="1086773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172079">
                  <a:extLst>
                    <a:ext uri="{9D8B030D-6E8A-4147-A177-3AD203B41FA5}">
                      <a16:colId xmlns:a16="http://schemas.microsoft.com/office/drawing/2014/main" val="54734369"/>
                    </a:ext>
                  </a:extLst>
                </a:gridCol>
                <a:gridCol w="1462766">
                  <a:extLst>
                    <a:ext uri="{9D8B030D-6E8A-4147-A177-3AD203B41FA5}">
                      <a16:colId xmlns:a16="http://schemas.microsoft.com/office/drawing/2014/main" val="4005381680"/>
                    </a:ext>
                  </a:extLst>
                </a:gridCol>
              </a:tblGrid>
              <a:tr h="328279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ipCly</a:t>
                      </a:r>
                      <a:r>
                        <a:rPr lang="en-GB" sz="1400" b="1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baseline="0" dirty="0" err="1">
                          <a:latin typeface="GurbaniLipi" panose="00000400000000000000" pitchFamily="2" charset="0"/>
                        </a:rPr>
                        <a:t>hPqy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Last</a:t>
                      </a:r>
                      <a:r>
                        <a:rPr lang="en-GB" sz="1400" b="1" baseline="0" dirty="0"/>
                        <a:t> week 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351753"/>
                  </a:ext>
                </a:extLst>
              </a:tr>
              <a:tr h="409766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bYNk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holIfy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A</a:t>
                      </a:r>
                      <a:r>
                        <a:rPr lang="en-GB" sz="1400" b="1" baseline="0" dirty="0"/>
                        <a:t> bank holiday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4864613"/>
                  </a:ext>
                </a:extLst>
              </a:tr>
              <a:tr h="34872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jUn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iv`c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In</a:t>
                      </a:r>
                      <a:r>
                        <a:rPr lang="en-GB" sz="1400" b="1" baseline="0" dirty="0"/>
                        <a:t> June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9056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2090" y="3534048"/>
            <a:ext cx="3105004" cy="2769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b="1" dirty="0"/>
              <a:t>2. key opinions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/>
          </p:nvPr>
        </p:nvGraphicFramePr>
        <p:xfrm>
          <a:off x="0" y="3811047"/>
          <a:ext cx="3167010" cy="1710954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556328">
                  <a:extLst>
                    <a:ext uri="{9D8B030D-6E8A-4147-A177-3AD203B41FA5}">
                      <a16:colId xmlns:a16="http://schemas.microsoft.com/office/drawing/2014/main" val="1587854130"/>
                    </a:ext>
                  </a:extLst>
                </a:gridCol>
                <a:gridCol w="1610682">
                  <a:extLst>
                    <a:ext uri="{9D8B030D-6E8A-4147-A177-3AD203B41FA5}">
                      <a16:colId xmlns:a16="http://schemas.microsoft.com/office/drawing/2014/main" val="328999354"/>
                    </a:ext>
                  </a:extLst>
                </a:gridCol>
              </a:tblGrid>
              <a:tr h="350784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bhuq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vDIAw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hY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sI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It</a:t>
                      </a:r>
                      <a:r>
                        <a:rPr lang="en-GB" sz="1400" baseline="0" dirty="0"/>
                        <a:t> is /It was great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070949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hwsy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vwlw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hY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sI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It</a:t>
                      </a:r>
                      <a:r>
                        <a:rPr lang="en-GB" sz="1400" b="1" baseline="0" dirty="0"/>
                        <a:t> is/It was  funny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6322484"/>
                  </a:ext>
                </a:extLst>
              </a:tr>
              <a:tr h="3412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mnorMjk</a:t>
                      </a:r>
                      <a:r>
                        <a:rPr lang="en-GB" sz="1400" b="1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baseline="0" dirty="0" err="1">
                          <a:latin typeface="GurbaniLipi" panose="00000400000000000000" pitchFamily="2" charset="0"/>
                        </a:rPr>
                        <a:t>hY</a:t>
                      </a:r>
                      <a:r>
                        <a:rPr lang="en-GB" sz="1400" b="1" baseline="0" dirty="0"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b="1" baseline="0" dirty="0" err="1">
                          <a:latin typeface="GurbaniLipi" panose="00000400000000000000" pitchFamily="2" charset="0"/>
                        </a:rPr>
                        <a:t>sI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It</a:t>
                      </a:r>
                      <a:r>
                        <a:rPr lang="en-GB" sz="1400" b="1" baseline="0" dirty="0"/>
                        <a:t> is/It was  amusing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1535149"/>
                  </a:ext>
                </a:extLst>
              </a:tr>
              <a:tr h="413907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idlcsp</a:t>
                      </a:r>
                      <a:r>
                        <a:rPr lang="en-GB" sz="1400" b="1" baseline="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baseline="0" dirty="0" err="1">
                          <a:latin typeface="GurbaniLipi" panose="00000400000000000000" pitchFamily="2" charset="0"/>
                        </a:rPr>
                        <a:t>hY</a:t>
                      </a:r>
                      <a:r>
                        <a:rPr lang="en-GB" sz="1400" b="1" baseline="0" dirty="0"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b="1" baseline="0" dirty="0" err="1">
                          <a:latin typeface="GurbaniLipi" panose="00000400000000000000" pitchFamily="2" charset="0"/>
                        </a:rPr>
                        <a:t>sI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It</a:t>
                      </a:r>
                      <a:r>
                        <a:rPr lang="en-GB" sz="1400" b="1" baseline="0" dirty="0"/>
                        <a:t> is/It was  interesting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9455609"/>
                  </a:ext>
                </a:extLst>
              </a:tr>
            </a:tbl>
          </a:graphicData>
        </a:graphic>
      </p:graphicFrame>
      <p:sp>
        <p:nvSpPr>
          <p:cNvPr id="20" name="Content Placeholder 4"/>
          <p:cNvSpPr txBox="1">
            <a:spLocks/>
          </p:cNvSpPr>
          <p:nvPr/>
        </p:nvSpPr>
        <p:spPr>
          <a:xfrm>
            <a:off x="25434" y="404757"/>
            <a:ext cx="3093864" cy="4801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b="1" dirty="0"/>
              <a:t>1.Key challenging verbs in the past tense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/>
          </p:nvPr>
        </p:nvGraphicFramePr>
        <p:xfrm>
          <a:off x="-11140" y="829914"/>
          <a:ext cx="3130438" cy="2704134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672015">
                  <a:extLst>
                    <a:ext uri="{9D8B030D-6E8A-4147-A177-3AD203B41FA5}">
                      <a16:colId xmlns:a16="http://schemas.microsoft.com/office/drawing/2014/main" val="170690310"/>
                    </a:ext>
                  </a:extLst>
                </a:gridCol>
                <a:gridCol w="1458423">
                  <a:extLst>
                    <a:ext uri="{9D8B030D-6E8A-4147-A177-3AD203B41FA5}">
                      <a16:colId xmlns:a16="http://schemas.microsoft.com/office/drawing/2014/main" val="3083834366"/>
                    </a:ext>
                  </a:extLst>
                </a:gridCol>
              </a:tblGrid>
              <a:tr h="357174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igAw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sI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/>
                        <a:t>I went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0075483"/>
                  </a:ext>
                </a:extLst>
              </a:tr>
              <a:tr h="284621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AsIN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kIqw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I</a:t>
                      </a:r>
                      <a:r>
                        <a:rPr lang="en-GB" sz="1400" b="1" baseline="0" dirty="0"/>
                        <a:t> / we did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5069889"/>
                  </a:ext>
                </a:extLst>
              </a:tr>
              <a:tr h="255191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AsIN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dyiKAw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I</a:t>
                      </a:r>
                      <a:r>
                        <a:rPr lang="en-GB" sz="1400" b="1" baseline="0" dirty="0"/>
                        <a:t> / we saw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9901680"/>
                  </a:ext>
                </a:extLst>
              </a:tr>
              <a:tr h="2483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AsIN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Kwdw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/>
                        <a:t>I/</a:t>
                      </a:r>
                      <a:r>
                        <a:rPr lang="en-GB" sz="1400" b="1" baseline="0" dirty="0"/>
                        <a:t> we ate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137486"/>
                  </a:ext>
                </a:extLst>
              </a:tr>
              <a:tr h="262032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AsIN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suixAw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/>
                        <a:t>i</a:t>
                      </a:r>
                      <a:r>
                        <a:rPr lang="en-GB" sz="1400" b="1" dirty="0"/>
                        <a:t>/ we listened to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1851247"/>
                  </a:ext>
                </a:extLst>
              </a:tr>
              <a:tr h="248348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AsIN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rhy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I /we stayed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9081287"/>
                  </a:ext>
                </a:extLst>
              </a:tr>
              <a:tr h="250938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AsIN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psMd</a:t>
                      </a:r>
                      <a:r>
                        <a:rPr lang="en-GB" sz="1400" b="1" baseline="0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baseline="0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kIqw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We liked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4782785"/>
                  </a:ext>
                </a:extLst>
              </a:tr>
              <a:tr h="355479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mYN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AsIN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bhuq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psMd</a:t>
                      </a:r>
                      <a:r>
                        <a:rPr lang="en-GB" sz="1400" b="1" baseline="0" dirty="0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baseline="0" dirty="0" err="1">
                          <a:solidFill>
                            <a:schemeClr val="tx1"/>
                          </a:solidFill>
                          <a:latin typeface="GurbaniLipi" panose="00000400000000000000" pitchFamily="2" charset="0"/>
                        </a:rPr>
                        <a:t>kIqw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I/ we loved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785019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84A5E38-6D4C-4B77-8BC5-40CB284F0E1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5434" y="5522001"/>
          <a:ext cx="3141576" cy="1044342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532778">
                  <a:extLst>
                    <a:ext uri="{9D8B030D-6E8A-4147-A177-3AD203B41FA5}">
                      <a16:colId xmlns:a16="http://schemas.microsoft.com/office/drawing/2014/main" val="535725481"/>
                    </a:ext>
                  </a:extLst>
                </a:gridCol>
                <a:gridCol w="1608798">
                  <a:extLst>
                    <a:ext uri="{9D8B030D-6E8A-4147-A177-3AD203B41FA5}">
                      <a16:colId xmlns:a16="http://schemas.microsoft.com/office/drawing/2014/main" val="3009114705"/>
                    </a:ext>
                  </a:extLst>
                </a:gridCol>
              </a:tblGrid>
              <a:tr h="348114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AkwaU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hY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/</a:t>
                      </a:r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sI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It is/was boring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6204028"/>
                  </a:ext>
                </a:extLst>
              </a:tr>
              <a:tr h="348114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ieiqhwsk</a:t>
                      </a:r>
                      <a:endParaRPr lang="en-GB" sz="1400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Historical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1170844"/>
                  </a:ext>
                </a:extLst>
              </a:tr>
              <a:tr h="348114">
                <a:tc>
                  <a:txBody>
                    <a:bodyPr/>
                    <a:lstStyle/>
                    <a:p>
                      <a:r>
                        <a:rPr lang="en-GB" sz="1400" dirty="0" err="1">
                          <a:latin typeface="GurbaniLipi" panose="00000400000000000000" pitchFamily="2" charset="0"/>
                        </a:rPr>
                        <a:t>siBAwcwrk</a:t>
                      </a:r>
                      <a:r>
                        <a:rPr lang="en-GB" sz="1400" dirty="0">
                          <a:latin typeface="GurbaniLipi" panose="00000400000000000000" pitchFamily="2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Cultural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638808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7A6A8F5-85AA-4275-BFCB-1FEDECA16E8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441077" y="2314152"/>
          <a:ext cx="2634846" cy="108855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205152">
                  <a:extLst>
                    <a:ext uri="{9D8B030D-6E8A-4147-A177-3AD203B41FA5}">
                      <a16:colId xmlns:a16="http://schemas.microsoft.com/office/drawing/2014/main" val="1975183048"/>
                    </a:ext>
                  </a:extLst>
                </a:gridCol>
                <a:gridCol w="1429694">
                  <a:extLst>
                    <a:ext uri="{9D8B030D-6E8A-4147-A177-3AD203B41FA5}">
                      <a16:colId xmlns:a16="http://schemas.microsoft.com/office/drawing/2014/main" val="3436062633"/>
                    </a:ext>
                  </a:extLst>
                </a:gridCol>
              </a:tblGrid>
              <a:tr h="362852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Agly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AYqvwr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Next Sunday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937449"/>
                  </a:ext>
                </a:extLst>
              </a:tr>
              <a:tr h="362852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Agly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mhIny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Next month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1021018"/>
                  </a:ext>
                </a:extLst>
              </a:tr>
              <a:tr h="362852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grmIAW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iv``c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In summer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409622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871B174-62E8-4300-A80A-C7BF9CF92C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441074" y="5522001"/>
          <a:ext cx="2634847" cy="104648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121179">
                  <a:extLst>
                    <a:ext uri="{9D8B030D-6E8A-4147-A177-3AD203B41FA5}">
                      <a16:colId xmlns:a16="http://schemas.microsoft.com/office/drawing/2014/main" val="919770676"/>
                    </a:ext>
                  </a:extLst>
                </a:gridCol>
                <a:gridCol w="1513668">
                  <a:extLst>
                    <a:ext uri="{9D8B030D-6E8A-4147-A177-3AD203B41FA5}">
                      <a16:colId xmlns:a16="http://schemas.microsoft.com/office/drawing/2014/main" val="4208933455"/>
                    </a:ext>
                  </a:extLst>
                </a:gridCol>
              </a:tblGrid>
              <a:tr h="167079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Du``p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sI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It was sunny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53920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mINh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sI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It was raining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75740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brP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pYNdI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sI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/>
                        <a:t>It was snowing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1816392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6DD62DF2-2C85-4E7B-A74B-FB4E7AD5FC3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43151" y="4695788"/>
          <a:ext cx="6297922" cy="2016983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904710">
                  <a:extLst>
                    <a:ext uri="{9D8B030D-6E8A-4147-A177-3AD203B41FA5}">
                      <a16:colId xmlns:a16="http://schemas.microsoft.com/office/drawing/2014/main" val="218439374"/>
                    </a:ext>
                  </a:extLst>
                </a:gridCol>
                <a:gridCol w="2127380">
                  <a:extLst>
                    <a:ext uri="{9D8B030D-6E8A-4147-A177-3AD203B41FA5}">
                      <a16:colId xmlns:a16="http://schemas.microsoft.com/office/drawing/2014/main" val="126789718"/>
                    </a:ext>
                  </a:extLst>
                </a:gridCol>
                <a:gridCol w="2265832">
                  <a:extLst>
                    <a:ext uri="{9D8B030D-6E8A-4147-A177-3AD203B41FA5}">
                      <a16:colId xmlns:a16="http://schemas.microsoft.com/office/drawing/2014/main" val="3478184289"/>
                    </a:ext>
                  </a:extLst>
                </a:gridCol>
              </a:tblGrid>
              <a:tr h="386303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momb`qI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 </a:t>
                      </a:r>
                      <a:r>
                        <a:rPr lang="en-GB" sz="1400" b="1" dirty="0">
                          <a:latin typeface="+mn-lt"/>
                        </a:rPr>
                        <a:t>Candle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nvW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swl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</a:t>
                      </a:r>
                      <a:r>
                        <a:rPr lang="en-GB" sz="1400" b="1" dirty="0">
                          <a:latin typeface="+mn-lt"/>
                        </a:rPr>
                        <a:t>New Year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mdrz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fy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 </a:t>
                      </a:r>
                      <a:r>
                        <a:rPr lang="en-GB" sz="1400" b="1" dirty="0">
                          <a:latin typeface="+mn-lt"/>
                        </a:rPr>
                        <a:t>Mothers Day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7188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lMgr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 </a:t>
                      </a:r>
                      <a:r>
                        <a:rPr lang="en-GB" sz="1400" b="1" dirty="0">
                          <a:latin typeface="+mn-lt"/>
                        </a:rPr>
                        <a:t>Langer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holw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mohlw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/>
                        <a:t>=Holla </a:t>
                      </a:r>
                      <a:r>
                        <a:rPr lang="en-GB" sz="1400" b="1" dirty="0" err="1"/>
                        <a:t>mohalla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jnmidn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/>
                        <a:t>=birthday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5803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r`KVI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 </a:t>
                      </a:r>
                      <a:r>
                        <a:rPr lang="en-GB" sz="1400" b="1" dirty="0" err="1">
                          <a:latin typeface="+mn-lt"/>
                        </a:rPr>
                        <a:t>Rakhri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JUty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 </a:t>
                      </a:r>
                      <a:r>
                        <a:rPr lang="en-GB" sz="1400" b="1" dirty="0">
                          <a:latin typeface="+mn-lt"/>
                        </a:rPr>
                        <a:t>rides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qohPy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/>
                        <a:t>= presents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419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lohVI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 </a:t>
                      </a:r>
                      <a:r>
                        <a:rPr lang="en-GB" sz="1400" b="1" dirty="0" err="1">
                          <a:latin typeface="+mn-lt"/>
                        </a:rPr>
                        <a:t>Lohri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pwrk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 </a:t>
                      </a:r>
                      <a:r>
                        <a:rPr lang="en-GB" sz="1400" b="1" dirty="0">
                          <a:latin typeface="+mn-lt"/>
                        </a:rPr>
                        <a:t>park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vrHygMF</a:t>
                      </a:r>
                      <a:r>
                        <a:rPr lang="en-GB" sz="1400" b="1" dirty="0"/>
                        <a:t>=anniversary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34171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gurpurb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 </a:t>
                      </a:r>
                      <a:r>
                        <a:rPr lang="en-GB" sz="1400" b="1" dirty="0" err="1">
                          <a:latin typeface="+mn-lt"/>
                        </a:rPr>
                        <a:t>Gurpurab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jlybIAW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= </a:t>
                      </a:r>
                      <a:r>
                        <a:rPr lang="en-GB" sz="1400" b="1" dirty="0" err="1">
                          <a:latin typeface="+mn-lt"/>
                        </a:rPr>
                        <a:t>jalebiyaan</a:t>
                      </a:r>
                      <a:endParaRPr lang="en-GB" sz="1400" b="1" dirty="0">
                        <a:latin typeface="GurbaniLipi" panose="000004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Pwdrz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 err="1">
                          <a:latin typeface="GurbaniLipi" panose="00000400000000000000" pitchFamily="2" charset="0"/>
                        </a:rPr>
                        <a:t>fy</a:t>
                      </a:r>
                      <a:r>
                        <a:rPr lang="en-GB" sz="1400" b="1" dirty="0">
                          <a:latin typeface="GurbaniLipi" panose="00000400000000000000" pitchFamily="2" charset="0"/>
                        </a:rPr>
                        <a:t> </a:t>
                      </a:r>
                      <a:r>
                        <a:rPr lang="en-GB" sz="1400" b="1" dirty="0"/>
                        <a:t>=Fathers 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5402783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7163F6CD-DDC6-4A97-BA63-D8A3297BD956}"/>
              </a:ext>
            </a:extLst>
          </p:cNvPr>
          <p:cNvSpPr/>
          <p:nvPr/>
        </p:nvSpPr>
        <p:spPr>
          <a:xfrm>
            <a:off x="3946849" y="48601"/>
            <a:ext cx="4086808" cy="1653625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  <a:p>
            <a:pPr algn="ctr"/>
            <a:r>
              <a:rPr lang="en-GB" b="1" dirty="0"/>
              <a:t>Punjabi Knowledge Organiser year 9 Summer 2</a:t>
            </a:r>
            <a:endParaRPr lang="en-GB" dirty="0"/>
          </a:p>
          <a:p>
            <a:pPr algn="ctr"/>
            <a:endParaRPr lang="en-GB" b="1" dirty="0"/>
          </a:p>
          <a:p>
            <a:pPr algn="ctr"/>
            <a:r>
              <a:rPr lang="en-GB" b="1" dirty="0"/>
              <a:t>Topic: festivals/celebrations 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57677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5B95018EEC6A4E957E291E46DCCEC2" ma:contentTypeVersion="6" ma:contentTypeDescription="Create a new document." ma:contentTypeScope="" ma:versionID="79ae722024606cc1a2ceb13140155457">
  <xsd:schema xmlns:xsd="http://www.w3.org/2001/XMLSchema" xmlns:xs="http://www.w3.org/2001/XMLSchema" xmlns:p="http://schemas.microsoft.com/office/2006/metadata/properties" xmlns:ns2="98ad77b7-36cf-4fc5-a12d-9aab5d805e21" xmlns:ns3="22fdf05c-3d90-4b3b-b969-2cb9f703fbb9" targetNamespace="http://schemas.microsoft.com/office/2006/metadata/properties" ma:root="true" ma:fieldsID="53bcbe81e7b6cb1009ee87a12d1b3902" ns2:_="" ns3:_="">
    <xsd:import namespace="98ad77b7-36cf-4fc5-a12d-9aab5d805e21"/>
    <xsd:import namespace="22fdf05c-3d90-4b3b-b969-2cb9f703fbb9"/>
    <xsd:element name="properties">
      <xsd:complexType>
        <xsd:sequence>
          <xsd:element name="documentManagement">
            <xsd:complexType>
              <xsd:all>
                <xsd:element ref="ns2:ocd6018547d84eb2a74aa46bab3c27a8" minOccurs="0"/>
                <xsd:element ref="ns2:TaxCatchAll" minOccurs="0"/>
                <xsd:element ref="ns2:TaxCatchAllLabel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ad77b7-36cf-4fc5-a12d-9aab5d805e21" elementFormDefault="qualified">
    <xsd:import namespace="http://schemas.microsoft.com/office/2006/documentManagement/types"/>
    <xsd:import namespace="http://schemas.microsoft.com/office/infopath/2007/PartnerControls"/>
    <xsd:element name="ocd6018547d84eb2a74aa46bab3c27a8" ma:index="8" nillable="true" ma:taxonomy="true" ma:internalName="ocd6018547d84eb2a74aa46bab3c27a8" ma:taxonomyFieldName="Postcard" ma:displayName="Postcard" ma:default="" ma:fieldId="{8cd60185-47d8-4eb2-a74a-a46bab3c27a8}" ma:sspId="57ebdaee-1bf1-45d5-bffb-ea09575836d3" ma:termSetId="a11b10ce-8768-4fd2-9f97-ff5f6f061f40" ma:anchorId="64bdbb01-3650-4a35-8cdc-db8cd1f8be86" ma:open="false" ma:isKeyword="false">
      <xsd:complexType>
        <xsd:sequence>
          <xsd:element ref="pc:Terms" minOccurs="0" maxOccurs="1"/>
        </xsd:sequence>
      </xsd:complexType>
    </xsd:element>
    <xsd:element name="TaxCatchAll" ma:index="9" nillable="true" ma:displayName="Taxonomy Catch All Column" ma:description="" ma:hidden="true" ma:list="{98ab181d-b29a-4820-ac95-3d8495c19432}" ma:internalName="TaxCatchAll" ma:showField="CatchAllData" ma:web="98ad77b7-36cf-4fc5-a12d-9aab5d805e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0" nillable="true" ma:displayName="Taxonomy Catch All Column1" ma:description="" ma:hidden="true" ma:list="{98ab181d-b29a-4820-ac95-3d8495c19432}" ma:internalName="TaxCatchAllLabel" ma:readOnly="true" ma:showField="CatchAllDataLabel" ma:web="98ad77b7-36cf-4fc5-a12d-9aab5d805e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4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f05c-3d90-4b3b-b969-2cb9f703fb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ocd6018547d84eb2a74aa46bab3c27a8 xmlns="98ad77b7-36cf-4fc5-a12d-9aab5d805e21">
      <Terms xmlns="http://schemas.microsoft.com/office/infopath/2007/PartnerControls"/>
    </ocd6018547d84eb2a74aa46bab3c27a8>
    <SharedWithUsers xmlns="98ad77b7-36cf-4fc5-a12d-9aab5d805e21">
      <UserInfo>
        <DisplayName/>
        <AccountId xsi:nil="true"/>
        <AccountType/>
      </UserInfo>
    </SharedWithUsers>
    <TaxCatchAll xmlns="98ad77b7-36cf-4fc5-a12d-9aab5d805e21"/>
  </documentManagement>
</p:properties>
</file>

<file path=customXml/itemProps1.xml><?xml version="1.0" encoding="utf-8"?>
<ds:datastoreItem xmlns:ds="http://schemas.openxmlformats.org/officeDocument/2006/customXml" ds:itemID="{44A88792-280E-4B4B-B9D6-0F2959A5CF85}"/>
</file>

<file path=customXml/itemProps2.xml><?xml version="1.0" encoding="utf-8"?>
<ds:datastoreItem xmlns:ds="http://schemas.openxmlformats.org/officeDocument/2006/customXml" ds:itemID="{A57FB3B4-6541-4528-B470-D078D77F9D36}"/>
</file>

<file path=customXml/itemProps3.xml><?xml version="1.0" encoding="utf-8"?>
<ds:datastoreItem xmlns:ds="http://schemas.openxmlformats.org/officeDocument/2006/customXml" ds:itemID="{DC089E08-C10A-41FD-B295-BBC51B959FAB}"/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2605</Words>
  <Application>Microsoft Office PowerPoint</Application>
  <PresentationFormat>Widescreen</PresentationFormat>
  <Paragraphs>1631</Paragraphs>
  <Slides>24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Autumn 1 </vt:lpstr>
      <vt:lpstr>PowerPoint Presentation</vt:lpstr>
      <vt:lpstr>PowerPoint Presentation</vt:lpstr>
      <vt:lpstr>PowerPoint Presentation</vt:lpstr>
      <vt:lpstr>Autumn 2 </vt:lpstr>
      <vt:lpstr>PowerPoint Presentation</vt:lpstr>
      <vt:lpstr>PowerPoint Presentation</vt:lpstr>
      <vt:lpstr>PowerPoint Presentation</vt:lpstr>
      <vt:lpstr>Spring 1 </vt:lpstr>
      <vt:lpstr>PowerPoint Presentation</vt:lpstr>
      <vt:lpstr>PowerPoint Presentation</vt:lpstr>
      <vt:lpstr>PowerPoint Presentation</vt:lpstr>
      <vt:lpstr>Spring 2 </vt:lpstr>
      <vt:lpstr>PowerPoint Presentation</vt:lpstr>
      <vt:lpstr>PowerPoint Presentation</vt:lpstr>
      <vt:lpstr>PowerPoint Presentation</vt:lpstr>
      <vt:lpstr>Summer 1 </vt:lpstr>
      <vt:lpstr>PowerPoint Presentation</vt:lpstr>
      <vt:lpstr>PowerPoint Presentation</vt:lpstr>
      <vt:lpstr>PowerPoint Presentation</vt:lpstr>
      <vt:lpstr>Summer 2 </vt:lpstr>
      <vt:lpstr>PowerPoint Presentation</vt:lpstr>
      <vt:lpstr>PowerPoint Presentation</vt:lpstr>
      <vt:lpstr>PowerPoint Presentation</vt:lpstr>
    </vt:vector>
  </TitlesOfParts>
  <Company>Nishkam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Simerjit Basrai</dc:creator>
  <cp:lastModifiedBy>Natalie Deeks</cp:lastModifiedBy>
  <cp:revision>31</cp:revision>
  <dcterms:created xsi:type="dcterms:W3CDTF">2018-06-18T09:01:30Z</dcterms:created>
  <dcterms:modified xsi:type="dcterms:W3CDTF">2018-08-07T08:59:52Z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0x010100535B95018EEC6A4E957E291E46DCCEC2</vt:lpwstr>
  </property>
  <property fmtid="{D5CDD505-2E9C-101B-9397-08002B2CF9AE}" pid="3" name="_SourceUrl">
    <vt:lpwstr/>
  </property>
  <property fmtid="{D5CDD505-2E9C-101B-9397-08002B2CF9AE}" pid="4" name="_SharedFileIndex">
    <vt:lpwstr/>
  </property>
  <property fmtid="{D5CDD505-2E9C-101B-9397-08002B2CF9AE}" pid="5" name="ComplianceAssetId">
    <vt:lpwstr/>
  </property>
  <property fmtid="{D5CDD505-2E9C-101B-9397-08002B2CF9AE}" pid="6" name="Postcard">
    <vt:lpwstr/>
  </property>
</Properties>
</file>