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s/slide7.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8.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14.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13.xml" ContentType="application/vnd.openxmlformats-officedocument.presentationml.slide+xml"/>
  <Override PartName="/ppt/slides/slide3.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2.xml" ContentType="application/vnd.openxmlformats-officedocument.presentationml.notesSlid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77" r:id="rId2"/>
    <p:sldId id="276" r:id="rId3"/>
    <p:sldId id="275" r:id="rId4"/>
    <p:sldId id="274" r:id="rId5"/>
    <p:sldId id="273" r:id="rId6"/>
    <p:sldId id="272" r:id="rId7"/>
    <p:sldId id="264" r:id="rId8"/>
    <p:sldId id="268" r:id="rId9"/>
    <p:sldId id="270" r:id="rId10"/>
    <p:sldId id="266" r:id="rId11"/>
    <p:sldId id="262" r:id="rId12"/>
    <p:sldId id="257" r:id="rId13"/>
    <p:sldId id="260" r:id="rId14"/>
    <p:sldId id="259" r:id="rId15"/>
    <p:sldId id="280" r:id="rId16"/>
    <p:sldId id="28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70" autoAdjust="0"/>
  </p:normalViewPr>
  <p:slideViewPr>
    <p:cSldViewPr snapToGrid="0">
      <p:cViewPr varScale="1">
        <p:scale>
          <a:sx n="83" d="100"/>
          <a:sy n="83" d="100"/>
        </p:scale>
        <p:origin x="643" y="7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A98628-497A-46CE-8638-F983B67DF60C}" type="datetimeFigureOut">
              <a:rPr lang="en-GB" smtClean="0"/>
              <a:t>29/06/2018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8810E8-55D6-4DC5-AD0E-87BC56927FA1}" type="slidenum">
              <a:rPr lang="en-GB" smtClean="0"/>
              <a:t>‹#›</a:t>
            </a:fld>
            <a:endParaRPr lang="en-GB"/>
          </a:p>
        </p:txBody>
      </p:sp>
    </p:spTree>
    <p:extLst>
      <p:ext uri="{BB962C8B-B14F-4D97-AF65-F5344CB8AC3E}">
        <p14:creationId xmlns:p14="http://schemas.microsoft.com/office/powerpoint/2010/main" val="7534808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Shape 5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2" name="Shape 52"/>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dirty="0"/>
          </a:p>
        </p:txBody>
      </p:sp>
    </p:spTree>
    <p:extLst>
      <p:ext uri="{BB962C8B-B14F-4D97-AF65-F5344CB8AC3E}">
        <p14:creationId xmlns:p14="http://schemas.microsoft.com/office/powerpoint/2010/main" val="28233457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Shape 5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2" name="Shape 52"/>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dirty="0"/>
          </a:p>
        </p:txBody>
      </p:sp>
    </p:spTree>
    <p:extLst>
      <p:ext uri="{BB962C8B-B14F-4D97-AF65-F5344CB8AC3E}">
        <p14:creationId xmlns:p14="http://schemas.microsoft.com/office/powerpoint/2010/main" val="26358448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Shape 5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2" name="Shape 52"/>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dirty="0"/>
          </a:p>
        </p:txBody>
      </p:sp>
    </p:spTree>
    <p:extLst>
      <p:ext uri="{BB962C8B-B14F-4D97-AF65-F5344CB8AC3E}">
        <p14:creationId xmlns:p14="http://schemas.microsoft.com/office/powerpoint/2010/main" val="27103580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Shape 5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2" name="Shape 52"/>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dirty="0"/>
          </a:p>
        </p:txBody>
      </p:sp>
    </p:spTree>
    <p:extLst>
      <p:ext uri="{BB962C8B-B14F-4D97-AF65-F5344CB8AC3E}">
        <p14:creationId xmlns:p14="http://schemas.microsoft.com/office/powerpoint/2010/main" val="19902008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Shape 5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2" name="Shape 52"/>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dirty="0"/>
          </a:p>
        </p:txBody>
      </p:sp>
    </p:spTree>
    <p:extLst>
      <p:ext uri="{BB962C8B-B14F-4D97-AF65-F5344CB8AC3E}">
        <p14:creationId xmlns:p14="http://schemas.microsoft.com/office/powerpoint/2010/main" val="7129124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2AD760A-EEC0-4DCB-8F9F-BA29C04AB6F0}"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208C95-62EA-4C91-872E-C6603E855A52}" type="slidenum">
              <a:rPr lang="en-GB" smtClean="0"/>
              <a:t>‹#›</a:t>
            </a:fld>
            <a:endParaRPr lang="en-GB"/>
          </a:p>
        </p:txBody>
      </p:sp>
    </p:spTree>
    <p:extLst>
      <p:ext uri="{BB962C8B-B14F-4D97-AF65-F5344CB8AC3E}">
        <p14:creationId xmlns:p14="http://schemas.microsoft.com/office/powerpoint/2010/main" val="36571792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2AD760A-EEC0-4DCB-8F9F-BA29C04AB6F0}"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208C95-62EA-4C91-872E-C6603E855A52}" type="slidenum">
              <a:rPr lang="en-GB" smtClean="0"/>
              <a:t>‹#›</a:t>
            </a:fld>
            <a:endParaRPr lang="en-GB"/>
          </a:p>
        </p:txBody>
      </p:sp>
    </p:spTree>
    <p:extLst>
      <p:ext uri="{BB962C8B-B14F-4D97-AF65-F5344CB8AC3E}">
        <p14:creationId xmlns:p14="http://schemas.microsoft.com/office/powerpoint/2010/main" val="13929501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2AD760A-EEC0-4DCB-8F9F-BA29C04AB6F0}"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208C95-62EA-4C91-872E-C6603E855A52}" type="slidenum">
              <a:rPr lang="en-GB" smtClean="0"/>
              <a:t>‹#›</a:t>
            </a:fld>
            <a:endParaRPr lang="en-GB"/>
          </a:p>
        </p:txBody>
      </p:sp>
    </p:spTree>
    <p:extLst>
      <p:ext uri="{BB962C8B-B14F-4D97-AF65-F5344CB8AC3E}">
        <p14:creationId xmlns:p14="http://schemas.microsoft.com/office/powerpoint/2010/main" val="1016518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2AD760A-EEC0-4DCB-8F9F-BA29C04AB6F0}" type="datetimeFigureOut">
              <a:rPr lang="en-GB" smtClean="0"/>
              <a:t>29/06/2018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208C95-62EA-4C91-872E-C6603E855A52}" type="slidenum">
              <a:rPr lang="en-GB" smtClean="0"/>
              <a:t>‹#›</a:t>
            </a:fld>
            <a:endParaRPr lang="en-GB"/>
          </a:p>
        </p:txBody>
      </p:sp>
    </p:spTree>
    <p:extLst>
      <p:ext uri="{BB962C8B-B14F-4D97-AF65-F5344CB8AC3E}">
        <p14:creationId xmlns:p14="http://schemas.microsoft.com/office/powerpoint/2010/main" val="2291721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2AD760A-EEC0-4DCB-8F9F-BA29C04AB6F0}" type="datetimeFigureOut">
              <a:rPr lang="en-GB" smtClean="0"/>
              <a:t>29/06/2018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7208C95-62EA-4C91-872E-C6603E855A52}" type="slidenum">
              <a:rPr lang="en-GB" smtClean="0"/>
              <a:t>‹#›</a:t>
            </a:fld>
            <a:endParaRPr lang="en-GB"/>
          </a:p>
        </p:txBody>
      </p:sp>
    </p:spTree>
    <p:extLst>
      <p:ext uri="{BB962C8B-B14F-4D97-AF65-F5344CB8AC3E}">
        <p14:creationId xmlns:p14="http://schemas.microsoft.com/office/powerpoint/2010/main" val="1815155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2AD760A-EEC0-4DCB-8F9F-BA29C04AB6F0}" type="datetimeFigureOut">
              <a:rPr lang="en-GB" smtClean="0"/>
              <a:t>29/06/2018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7208C95-62EA-4C91-872E-C6603E855A52}" type="slidenum">
              <a:rPr lang="en-GB" smtClean="0"/>
              <a:t>‹#›</a:t>
            </a:fld>
            <a:endParaRPr lang="en-GB"/>
          </a:p>
        </p:txBody>
      </p:sp>
    </p:spTree>
    <p:extLst>
      <p:ext uri="{BB962C8B-B14F-4D97-AF65-F5344CB8AC3E}">
        <p14:creationId xmlns:p14="http://schemas.microsoft.com/office/powerpoint/2010/main" val="8773316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AD760A-EEC0-4DCB-8F9F-BA29C04AB6F0}" type="datetimeFigureOut">
              <a:rPr lang="en-GB" smtClean="0"/>
              <a:t>29/06/2018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7208C95-62EA-4C91-872E-C6603E855A52}" type="slidenum">
              <a:rPr lang="en-GB" smtClean="0"/>
              <a:t>‹#›</a:t>
            </a:fld>
            <a:endParaRPr lang="en-GB"/>
          </a:p>
        </p:txBody>
      </p:sp>
    </p:spTree>
    <p:extLst>
      <p:ext uri="{BB962C8B-B14F-4D97-AF65-F5344CB8AC3E}">
        <p14:creationId xmlns:p14="http://schemas.microsoft.com/office/powerpoint/2010/main" val="33652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2AD760A-EEC0-4DCB-8F9F-BA29C04AB6F0}" type="datetimeFigureOut">
              <a:rPr lang="en-GB" smtClean="0"/>
              <a:t>29/06/2018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208C95-62EA-4C91-872E-C6603E855A52}" type="slidenum">
              <a:rPr lang="en-GB" smtClean="0"/>
              <a:t>‹#›</a:t>
            </a:fld>
            <a:endParaRPr lang="en-GB"/>
          </a:p>
        </p:txBody>
      </p:sp>
    </p:spTree>
    <p:extLst>
      <p:ext uri="{BB962C8B-B14F-4D97-AF65-F5344CB8AC3E}">
        <p14:creationId xmlns:p14="http://schemas.microsoft.com/office/powerpoint/2010/main" val="10722649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2AD760A-EEC0-4DCB-8F9F-BA29C04AB6F0}" type="datetimeFigureOut">
              <a:rPr lang="en-GB" smtClean="0"/>
              <a:t>29/06/2018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208C95-62EA-4C91-872E-C6603E855A52}" type="slidenum">
              <a:rPr lang="en-GB" smtClean="0"/>
              <a:t>‹#›</a:t>
            </a:fld>
            <a:endParaRPr lang="en-GB"/>
          </a:p>
        </p:txBody>
      </p:sp>
    </p:spTree>
    <p:extLst>
      <p:ext uri="{BB962C8B-B14F-4D97-AF65-F5344CB8AC3E}">
        <p14:creationId xmlns:p14="http://schemas.microsoft.com/office/powerpoint/2010/main" val="3458183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2AD760A-EEC0-4DCB-8F9F-BA29C04AB6F0}"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208C95-62EA-4C91-872E-C6603E855A52}" type="slidenum">
              <a:rPr lang="en-GB" smtClean="0"/>
              <a:t>‹#›</a:t>
            </a:fld>
            <a:endParaRPr lang="en-GB"/>
          </a:p>
        </p:txBody>
      </p:sp>
    </p:spTree>
    <p:extLst>
      <p:ext uri="{BB962C8B-B14F-4D97-AF65-F5344CB8AC3E}">
        <p14:creationId xmlns:p14="http://schemas.microsoft.com/office/powerpoint/2010/main" val="1653651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2AD760A-EEC0-4DCB-8F9F-BA29C04AB6F0}" type="datetimeFigureOut">
              <a:rPr lang="en-GB" smtClean="0"/>
              <a:t>29/06/2018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208C95-62EA-4C91-872E-C6603E855A52}" type="slidenum">
              <a:rPr lang="en-GB" smtClean="0"/>
              <a:t>‹#›</a:t>
            </a:fld>
            <a:endParaRPr lang="en-GB"/>
          </a:p>
        </p:txBody>
      </p:sp>
    </p:spTree>
    <p:extLst>
      <p:ext uri="{BB962C8B-B14F-4D97-AF65-F5344CB8AC3E}">
        <p14:creationId xmlns:p14="http://schemas.microsoft.com/office/powerpoint/2010/main" val="30268101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AD760A-EEC0-4DCB-8F9F-BA29C04AB6F0}" type="datetimeFigureOut">
              <a:rPr lang="en-GB" smtClean="0"/>
              <a:t>29/06/2018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208C95-62EA-4C91-872E-C6603E855A52}" type="slidenum">
              <a:rPr lang="en-GB" smtClean="0"/>
              <a:t>‹#›</a:t>
            </a:fld>
            <a:endParaRPr lang="en-GB"/>
          </a:p>
        </p:txBody>
      </p:sp>
    </p:spTree>
    <p:extLst>
      <p:ext uri="{BB962C8B-B14F-4D97-AF65-F5344CB8AC3E}">
        <p14:creationId xmlns:p14="http://schemas.microsoft.com/office/powerpoint/2010/main" val="25376133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gif"/><Relationship Id="rId5" Type="http://schemas.openxmlformats.org/officeDocument/2006/relationships/image" Target="../media/image7.gif"/><Relationship Id="rId4" Type="http://schemas.openxmlformats.org/officeDocument/2006/relationships/image" Target="../media/image6.gif"/></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7"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31.tmp"/><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tmp"/></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84963585"/>
              </p:ext>
            </p:extLst>
          </p:nvPr>
        </p:nvGraphicFramePr>
        <p:xfrm>
          <a:off x="80233" y="130629"/>
          <a:ext cx="3983594" cy="3681773"/>
        </p:xfrm>
        <a:graphic>
          <a:graphicData uri="http://schemas.openxmlformats.org/drawingml/2006/table">
            <a:tbl>
              <a:tblPr firstRow="1" bandRow="1">
                <a:tableStyleId>{5C22544A-7EE6-4342-B048-85BDC9FD1C3A}</a:tableStyleId>
              </a:tblPr>
              <a:tblGrid>
                <a:gridCol w="955465">
                  <a:extLst>
                    <a:ext uri="{9D8B030D-6E8A-4147-A177-3AD203B41FA5}">
                      <a16:colId xmlns:a16="http://schemas.microsoft.com/office/drawing/2014/main" val="2676901653"/>
                    </a:ext>
                  </a:extLst>
                </a:gridCol>
                <a:gridCol w="3028129">
                  <a:extLst>
                    <a:ext uri="{9D8B030D-6E8A-4147-A177-3AD203B41FA5}">
                      <a16:colId xmlns:a16="http://schemas.microsoft.com/office/drawing/2014/main" val="185643639"/>
                    </a:ext>
                  </a:extLst>
                </a:gridCol>
              </a:tblGrid>
              <a:tr h="625151">
                <a:tc gridSpan="2">
                  <a:txBody>
                    <a:bodyPr/>
                    <a:lstStyle/>
                    <a:p>
                      <a:pPr algn="ctr"/>
                      <a:r>
                        <a:rPr lang="en-GB" sz="1800" dirty="0" smtClean="0">
                          <a:solidFill>
                            <a:schemeClr val="bg1"/>
                          </a:solidFill>
                        </a:rPr>
                        <a:t>1 Structure and function of respiratory system</a:t>
                      </a:r>
                      <a:endParaRPr lang="en-GB" sz="1800" dirty="0">
                        <a:solidFill>
                          <a:schemeClr val="bg1"/>
                        </a:solidFill>
                      </a:endParaRPr>
                    </a:p>
                  </a:txBody>
                  <a:tcPr/>
                </a:tc>
                <a:tc hMerge="1">
                  <a:txBody>
                    <a:bodyPr/>
                    <a:lstStyle/>
                    <a:p>
                      <a:endParaRPr lang="en-GB" dirty="0"/>
                    </a:p>
                  </a:txBody>
                  <a:tcPr/>
                </a:tc>
                <a:extLst>
                  <a:ext uri="{0D108BD9-81ED-4DB2-BD59-A6C34878D82A}">
                    <a16:rowId xmlns:a16="http://schemas.microsoft.com/office/drawing/2014/main" val="2054751044"/>
                  </a:ext>
                </a:extLst>
              </a:tr>
              <a:tr h="589595">
                <a:tc>
                  <a:txBody>
                    <a:bodyPr/>
                    <a:lstStyle/>
                    <a:p>
                      <a:pPr algn="l">
                        <a:lnSpc>
                          <a:spcPct val="115000"/>
                        </a:lnSpc>
                        <a:spcAft>
                          <a:spcPts val="0"/>
                        </a:spcAft>
                      </a:pPr>
                      <a:r>
                        <a:rPr lang="en-GB" sz="1200" dirty="0" smtClean="0"/>
                        <a:t>Gas exchange</a:t>
                      </a:r>
                      <a:endParaRPr lang="en-GB" sz="1200" dirty="0"/>
                    </a:p>
                  </a:txBody>
                  <a:tcPr marL="23094" marR="23094" marT="0" marB="0" anchor="ctr"/>
                </a:tc>
                <a:tc>
                  <a:txBody>
                    <a:bodyPr/>
                    <a:lstStyle/>
                    <a:p>
                      <a:pPr algn="l">
                        <a:lnSpc>
                          <a:spcPct val="115000"/>
                        </a:lnSpc>
                        <a:spcAft>
                          <a:spcPts val="0"/>
                        </a:spcAft>
                      </a:pPr>
                      <a:r>
                        <a:rPr lang="en-GB" sz="1200" dirty="0" smtClean="0"/>
                        <a:t>To allow the movement of oxygen</a:t>
                      </a:r>
                      <a:r>
                        <a:rPr lang="en-GB" sz="1200" baseline="0" dirty="0" smtClean="0"/>
                        <a:t> in to the blood stream and carbon dioxide out of the blood stream</a:t>
                      </a:r>
                      <a:endParaRPr lang="en-GB" sz="1200" dirty="0"/>
                    </a:p>
                  </a:txBody>
                  <a:tcPr marL="23094" marR="23094" marT="0" marB="0"/>
                </a:tc>
                <a:extLst>
                  <a:ext uri="{0D108BD9-81ED-4DB2-BD59-A6C34878D82A}">
                    <a16:rowId xmlns:a16="http://schemas.microsoft.com/office/drawing/2014/main" val="1396460507"/>
                  </a:ext>
                </a:extLst>
              </a:tr>
              <a:tr h="393063">
                <a:tc>
                  <a:txBody>
                    <a:bodyPr/>
                    <a:lstStyle/>
                    <a:p>
                      <a:pPr algn="l">
                        <a:lnSpc>
                          <a:spcPct val="115000"/>
                        </a:lnSpc>
                        <a:spcAft>
                          <a:spcPts val="0"/>
                        </a:spcAft>
                      </a:pPr>
                      <a:r>
                        <a:rPr lang="en-GB" sz="1200" dirty="0" smtClean="0"/>
                        <a:t>Diaphragm</a:t>
                      </a:r>
                      <a:endParaRPr lang="en-GB" sz="1200" dirty="0"/>
                    </a:p>
                  </a:txBody>
                  <a:tcPr marL="23094" marR="23094" marT="0" marB="0" anchor="ctr"/>
                </a:tc>
                <a:tc>
                  <a:txBody>
                    <a:bodyPr/>
                    <a:lstStyle/>
                    <a:p>
                      <a:pPr algn="l">
                        <a:lnSpc>
                          <a:spcPct val="115000"/>
                        </a:lnSpc>
                        <a:spcAft>
                          <a:spcPts val="0"/>
                        </a:spcAft>
                      </a:pPr>
                      <a:r>
                        <a:rPr lang="en-GB" sz="1200" dirty="0" smtClean="0"/>
                        <a:t>Long</a:t>
                      </a:r>
                      <a:r>
                        <a:rPr lang="en-GB" sz="1200" baseline="0" dirty="0" smtClean="0"/>
                        <a:t> strip of muscle that is used to increase the chest cavity in breathing</a:t>
                      </a:r>
                      <a:endParaRPr lang="en-GB" sz="1200" dirty="0"/>
                    </a:p>
                  </a:txBody>
                  <a:tcPr marL="23094" marR="23094" marT="0" marB="0"/>
                </a:tc>
                <a:extLst>
                  <a:ext uri="{0D108BD9-81ED-4DB2-BD59-A6C34878D82A}">
                    <a16:rowId xmlns:a16="http://schemas.microsoft.com/office/drawing/2014/main" val="166714721"/>
                  </a:ext>
                </a:extLst>
              </a:tr>
              <a:tr h="393063">
                <a:tc>
                  <a:txBody>
                    <a:bodyPr/>
                    <a:lstStyle/>
                    <a:p>
                      <a:pPr algn="l">
                        <a:lnSpc>
                          <a:spcPct val="115000"/>
                        </a:lnSpc>
                        <a:spcAft>
                          <a:spcPts val="0"/>
                        </a:spcAft>
                      </a:pPr>
                      <a:r>
                        <a:rPr lang="en-GB" sz="1200" dirty="0" smtClean="0"/>
                        <a:t>Ribs</a:t>
                      </a:r>
                      <a:endParaRPr lang="en-GB" sz="1200" dirty="0"/>
                    </a:p>
                  </a:txBody>
                  <a:tcPr marL="23094" marR="23094" marT="0" marB="0" anchor="ctr"/>
                </a:tc>
                <a:tc>
                  <a:txBody>
                    <a:bodyPr/>
                    <a:lstStyle/>
                    <a:p>
                      <a:pPr algn="l">
                        <a:lnSpc>
                          <a:spcPct val="115000"/>
                        </a:lnSpc>
                        <a:spcAft>
                          <a:spcPts val="0"/>
                        </a:spcAft>
                      </a:pPr>
                      <a:r>
                        <a:rPr lang="en-GB" sz="1200" dirty="0" smtClean="0"/>
                        <a:t>Cage</a:t>
                      </a:r>
                      <a:r>
                        <a:rPr lang="en-GB" sz="1200" baseline="0" dirty="0" smtClean="0"/>
                        <a:t> made from bone to protect the lungs and heart</a:t>
                      </a:r>
                      <a:endParaRPr lang="en-GB" sz="1200" dirty="0"/>
                    </a:p>
                  </a:txBody>
                  <a:tcPr marL="23094" marR="23094" marT="0" marB="0"/>
                </a:tc>
                <a:extLst>
                  <a:ext uri="{0D108BD9-81ED-4DB2-BD59-A6C34878D82A}">
                    <a16:rowId xmlns:a16="http://schemas.microsoft.com/office/drawing/2014/main" val="3414393902"/>
                  </a:ext>
                </a:extLst>
              </a:tr>
              <a:tr h="393063">
                <a:tc>
                  <a:txBody>
                    <a:bodyPr/>
                    <a:lstStyle/>
                    <a:p>
                      <a:pPr algn="l">
                        <a:lnSpc>
                          <a:spcPct val="115000"/>
                        </a:lnSpc>
                        <a:spcAft>
                          <a:spcPts val="0"/>
                        </a:spcAft>
                      </a:pPr>
                      <a:r>
                        <a:rPr lang="en-GB" sz="1200" dirty="0" smtClean="0"/>
                        <a:t>Alveoli</a:t>
                      </a:r>
                      <a:endParaRPr lang="en-GB" sz="1200" dirty="0"/>
                    </a:p>
                  </a:txBody>
                  <a:tcPr marL="23094" marR="23094" marT="0" marB="0" anchor="ctr"/>
                </a:tc>
                <a:tc>
                  <a:txBody>
                    <a:bodyPr/>
                    <a:lstStyle/>
                    <a:p>
                      <a:pPr algn="l">
                        <a:lnSpc>
                          <a:spcPct val="115000"/>
                        </a:lnSpc>
                        <a:spcAft>
                          <a:spcPts val="0"/>
                        </a:spcAft>
                      </a:pPr>
                      <a:r>
                        <a:rPr lang="en-GB" sz="1200" dirty="0" smtClean="0"/>
                        <a:t>Small air sac at the end of the bronchiole where gas</a:t>
                      </a:r>
                      <a:r>
                        <a:rPr lang="en-GB" sz="1200" baseline="0" dirty="0" smtClean="0"/>
                        <a:t> exchange occurs.</a:t>
                      </a:r>
                      <a:endParaRPr lang="en-GB" sz="1200" dirty="0"/>
                    </a:p>
                  </a:txBody>
                  <a:tcPr marL="23094" marR="23094" marT="0" marB="0"/>
                </a:tc>
                <a:extLst>
                  <a:ext uri="{0D108BD9-81ED-4DB2-BD59-A6C34878D82A}">
                    <a16:rowId xmlns:a16="http://schemas.microsoft.com/office/drawing/2014/main" val="2889304359"/>
                  </a:ext>
                </a:extLst>
              </a:tr>
              <a:tr h="393063">
                <a:tc>
                  <a:txBody>
                    <a:bodyPr/>
                    <a:lstStyle/>
                    <a:p>
                      <a:pPr algn="l">
                        <a:lnSpc>
                          <a:spcPct val="115000"/>
                        </a:lnSpc>
                        <a:spcAft>
                          <a:spcPts val="0"/>
                        </a:spcAft>
                      </a:pPr>
                      <a:r>
                        <a:rPr lang="en-GB" sz="1200" dirty="0" smtClean="0"/>
                        <a:t>Trachea</a:t>
                      </a:r>
                      <a:endParaRPr lang="en-GB" sz="1200" dirty="0"/>
                    </a:p>
                  </a:txBody>
                  <a:tcPr marL="23094" marR="23094" marT="0" marB="0" anchor="ctr"/>
                </a:tc>
                <a:tc>
                  <a:txBody>
                    <a:bodyPr/>
                    <a:lstStyle/>
                    <a:p>
                      <a:pPr algn="l">
                        <a:lnSpc>
                          <a:spcPct val="115000"/>
                        </a:lnSpc>
                        <a:spcAft>
                          <a:spcPts val="0"/>
                        </a:spcAft>
                      </a:pPr>
                      <a:r>
                        <a:rPr lang="en-GB" sz="1200" dirty="0" smtClean="0"/>
                        <a:t>Tube which carries air</a:t>
                      </a:r>
                      <a:r>
                        <a:rPr lang="en-GB" sz="1200" baseline="0" dirty="0" smtClean="0"/>
                        <a:t> from the nose and mouth towards the lungs</a:t>
                      </a:r>
                      <a:endParaRPr lang="en-GB" sz="1200" dirty="0"/>
                    </a:p>
                  </a:txBody>
                  <a:tcPr marL="23094" marR="23094" marT="0" marB="0"/>
                </a:tc>
                <a:extLst>
                  <a:ext uri="{0D108BD9-81ED-4DB2-BD59-A6C34878D82A}">
                    <a16:rowId xmlns:a16="http://schemas.microsoft.com/office/drawing/2014/main" val="480530654"/>
                  </a:ext>
                </a:extLst>
              </a:tr>
              <a:tr h="381551">
                <a:tc>
                  <a:txBody>
                    <a:bodyPr/>
                    <a:lstStyle/>
                    <a:p>
                      <a:pPr algn="l">
                        <a:lnSpc>
                          <a:spcPct val="115000"/>
                        </a:lnSpc>
                        <a:spcAft>
                          <a:spcPts val="0"/>
                        </a:spcAft>
                      </a:pPr>
                      <a:r>
                        <a:rPr lang="en-GB" sz="1200" dirty="0" smtClean="0"/>
                        <a:t>Bronchus</a:t>
                      </a:r>
                      <a:endParaRPr lang="en-GB" sz="1200" dirty="0"/>
                    </a:p>
                  </a:txBody>
                  <a:tcPr marL="23094" marR="23094" marT="0" marB="0" anchor="ctr"/>
                </a:tc>
                <a:tc>
                  <a:txBody>
                    <a:bodyPr/>
                    <a:lstStyle/>
                    <a:p>
                      <a:pPr algn="l">
                        <a:lnSpc>
                          <a:spcPct val="115000"/>
                        </a:lnSpc>
                        <a:spcAft>
                          <a:spcPts val="0"/>
                        </a:spcAft>
                      </a:pPr>
                      <a:r>
                        <a:rPr lang="en-GB" sz="1200" dirty="0" smtClean="0"/>
                        <a:t>One</a:t>
                      </a:r>
                      <a:r>
                        <a:rPr lang="en-GB" sz="1200" baseline="0" dirty="0" smtClean="0"/>
                        <a:t> of two tubes that carry air in to the lungs</a:t>
                      </a:r>
                      <a:endParaRPr lang="en-GB" sz="1200" dirty="0"/>
                    </a:p>
                  </a:txBody>
                  <a:tcPr marL="23094" marR="23094" marT="0" marB="0"/>
                </a:tc>
                <a:extLst>
                  <a:ext uri="{0D108BD9-81ED-4DB2-BD59-A6C34878D82A}">
                    <a16:rowId xmlns:a16="http://schemas.microsoft.com/office/drawing/2014/main" val="3369229468"/>
                  </a:ext>
                </a:extLst>
              </a:tr>
              <a:tr h="381551">
                <a:tc>
                  <a:txBody>
                    <a:bodyPr/>
                    <a:lstStyle/>
                    <a:p>
                      <a:pPr algn="l">
                        <a:lnSpc>
                          <a:spcPct val="115000"/>
                        </a:lnSpc>
                        <a:spcAft>
                          <a:spcPts val="0"/>
                        </a:spcAft>
                      </a:pPr>
                      <a:r>
                        <a:rPr lang="en-GB" sz="1200" dirty="0" smtClean="0"/>
                        <a:t>Bronchiole</a:t>
                      </a:r>
                      <a:endParaRPr lang="en-GB" sz="1200" dirty="0"/>
                    </a:p>
                  </a:txBody>
                  <a:tcPr marL="23094" marR="23094" marT="0" marB="0" anchor="ctr"/>
                </a:tc>
                <a:tc>
                  <a:txBody>
                    <a:bodyPr/>
                    <a:lstStyle/>
                    <a:p>
                      <a:pPr algn="l">
                        <a:lnSpc>
                          <a:spcPct val="115000"/>
                        </a:lnSpc>
                        <a:spcAft>
                          <a:spcPts val="0"/>
                        </a:spcAft>
                      </a:pPr>
                      <a:r>
                        <a:rPr lang="en-GB" sz="1200" dirty="0" smtClean="0"/>
                        <a:t>Smaller branches</a:t>
                      </a:r>
                      <a:r>
                        <a:rPr lang="en-GB" sz="1200" baseline="0" dirty="0" smtClean="0"/>
                        <a:t> coming off the bronchus in each lung</a:t>
                      </a:r>
                      <a:endParaRPr lang="en-GB" sz="1200" dirty="0"/>
                    </a:p>
                  </a:txBody>
                  <a:tcPr marL="23094" marR="23094" marT="0" marB="0"/>
                </a:tc>
                <a:extLst>
                  <a:ext uri="{0D108BD9-81ED-4DB2-BD59-A6C34878D82A}">
                    <a16:rowId xmlns:a16="http://schemas.microsoft.com/office/drawing/2014/main" val="3427609713"/>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74853177"/>
              </p:ext>
            </p:extLst>
          </p:nvPr>
        </p:nvGraphicFramePr>
        <p:xfrm>
          <a:off x="8630816" y="6242859"/>
          <a:ext cx="3366955" cy="515176"/>
        </p:xfrm>
        <a:graphic>
          <a:graphicData uri="http://schemas.openxmlformats.org/drawingml/2006/table">
            <a:tbl>
              <a:tblPr firstRow="1" bandRow="1">
                <a:tableStyleId>{5C22544A-7EE6-4342-B048-85BDC9FD1C3A}</a:tableStyleId>
              </a:tblPr>
              <a:tblGrid>
                <a:gridCol w="3366955">
                  <a:extLst>
                    <a:ext uri="{9D8B030D-6E8A-4147-A177-3AD203B41FA5}">
                      <a16:colId xmlns:a16="http://schemas.microsoft.com/office/drawing/2014/main" val="20000"/>
                    </a:ext>
                  </a:extLst>
                </a:gridCol>
              </a:tblGrid>
              <a:tr h="515176">
                <a:tc>
                  <a:txBody>
                    <a:bodyPr/>
                    <a:lstStyle/>
                    <a:p>
                      <a:endParaRPr lang="en-US" sz="1100" dirty="0" smtClean="0">
                        <a:solidFill>
                          <a:schemeClr val="tx1"/>
                        </a:solidFill>
                        <a:latin typeface="Tahoma"/>
                        <a:cs typeface="Tahoma"/>
                      </a:endParaRPr>
                    </a:p>
                    <a:p>
                      <a:r>
                        <a:rPr lang="en-US" sz="1100" dirty="0" smtClean="0">
                          <a:solidFill>
                            <a:schemeClr val="tx1"/>
                          </a:solidFill>
                          <a:latin typeface="Tahoma"/>
                          <a:cs typeface="Tahoma"/>
                        </a:rPr>
                        <a:t>Biology: Organisms and Breathing</a:t>
                      </a:r>
                      <a:endParaRPr lang="en-US" sz="1100" dirty="0">
                        <a:solidFill>
                          <a:schemeClr val="tx1"/>
                        </a:solidFill>
                        <a:latin typeface="Tahoma"/>
                        <a:cs typeface="Tahoma"/>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pic>
        <p:nvPicPr>
          <p:cNvPr id="7" name="Picture 6"/>
          <p:cNvPicPr>
            <a:picLocks noChangeAspect="1"/>
          </p:cNvPicPr>
          <p:nvPr/>
        </p:nvPicPr>
        <p:blipFill>
          <a:blip r:embed="rId2"/>
          <a:stretch>
            <a:fillRect/>
          </a:stretch>
        </p:blipFill>
        <p:spPr>
          <a:xfrm>
            <a:off x="80233" y="3886316"/>
            <a:ext cx="3983594" cy="2971684"/>
          </a:xfrm>
          <a:prstGeom prst="rect">
            <a:avLst/>
          </a:prstGeom>
        </p:spPr>
      </p:pic>
      <p:graphicFrame>
        <p:nvGraphicFramePr>
          <p:cNvPr id="8" name="Table 7"/>
          <p:cNvGraphicFramePr>
            <a:graphicFrameLocks noGrp="1"/>
          </p:cNvGraphicFramePr>
          <p:nvPr>
            <p:extLst>
              <p:ext uri="{D42A27DB-BD31-4B8C-83A1-F6EECF244321}">
                <p14:modId xmlns:p14="http://schemas.microsoft.com/office/powerpoint/2010/main" val="313464808"/>
              </p:ext>
            </p:extLst>
          </p:nvPr>
        </p:nvGraphicFramePr>
        <p:xfrm>
          <a:off x="4358216" y="221256"/>
          <a:ext cx="3500846" cy="2966642"/>
        </p:xfrm>
        <a:graphic>
          <a:graphicData uri="http://schemas.openxmlformats.org/drawingml/2006/table">
            <a:tbl>
              <a:tblPr firstRow="1" bandRow="1">
                <a:tableStyleId>{93296810-A885-4BE3-A3E7-6D5BEEA58F35}</a:tableStyleId>
              </a:tblPr>
              <a:tblGrid>
                <a:gridCol w="1375954">
                  <a:extLst>
                    <a:ext uri="{9D8B030D-6E8A-4147-A177-3AD203B41FA5}">
                      <a16:colId xmlns:a16="http://schemas.microsoft.com/office/drawing/2014/main" val="979380987"/>
                    </a:ext>
                  </a:extLst>
                </a:gridCol>
                <a:gridCol w="2124892">
                  <a:extLst>
                    <a:ext uri="{9D8B030D-6E8A-4147-A177-3AD203B41FA5}">
                      <a16:colId xmlns:a16="http://schemas.microsoft.com/office/drawing/2014/main" val="3767790342"/>
                    </a:ext>
                  </a:extLst>
                </a:gridCol>
              </a:tblGrid>
              <a:tr h="309040">
                <a:tc gridSpan="2">
                  <a:txBody>
                    <a:bodyPr/>
                    <a:lstStyle/>
                    <a:p>
                      <a:pPr algn="ctr"/>
                      <a:r>
                        <a:rPr lang="en-GB" sz="1600" dirty="0" smtClean="0"/>
                        <a:t>Section 2:</a:t>
                      </a:r>
                      <a:r>
                        <a:rPr lang="en-GB" sz="1600" baseline="0" dirty="0" smtClean="0"/>
                        <a:t> </a:t>
                      </a:r>
                      <a:r>
                        <a:rPr lang="en-GB" sz="1600" dirty="0" smtClean="0"/>
                        <a:t>What happens when you are breathing?</a:t>
                      </a:r>
                      <a:endParaRPr lang="en-GB" sz="1600" dirty="0">
                        <a:solidFill>
                          <a:srgbClr val="FFFF00"/>
                        </a:solidFill>
                      </a:endParaRPr>
                    </a:p>
                  </a:txBody>
                  <a:tcPr/>
                </a:tc>
                <a:tc hMerge="1">
                  <a:txBody>
                    <a:bodyPr/>
                    <a:lstStyle/>
                    <a:p>
                      <a:endParaRPr lang="en-GB" dirty="0"/>
                    </a:p>
                  </a:txBody>
                  <a:tcPr/>
                </a:tc>
                <a:extLst>
                  <a:ext uri="{0D108BD9-81ED-4DB2-BD59-A6C34878D82A}">
                    <a16:rowId xmlns:a16="http://schemas.microsoft.com/office/drawing/2014/main" val="1133123398"/>
                  </a:ext>
                </a:extLst>
              </a:tr>
              <a:tr h="309040">
                <a:tc>
                  <a:txBody>
                    <a:bodyPr/>
                    <a:lstStyle/>
                    <a:p>
                      <a:pPr>
                        <a:lnSpc>
                          <a:spcPct val="115000"/>
                        </a:lnSpc>
                        <a:spcAft>
                          <a:spcPts val="0"/>
                        </a:spcAft>
                      </a:pPr>
                      <a:r>
                        <a:rPr lang="en-GB" sz="1200" b="1" dirty="0" smtClean="0"/>
                        <a:t>Breathing in:</a:t>
                      </a:r>
                    </a:p>
                    <a:p>
                      <a:pPr>
                        <a:lnSpc>
                          <a:spcPct val="115000"/>
                        </a:lnSpc>
                        <a:spcAft>
                          <a:spcPts val="0"/>
                        </a:spcAft>
                      </a:pPr>
                      <a:r>
                        <a:rPr lang="en-GB" sz="1200" dirty="0" smtClean="0"/>
                        <a:t>Inhalation</a:t>
                      </a:r>
                      <a:endParaRPr lang="en-GB" sz="1200" dirty="0"/>
                    </a:p>
                  </a:txBody>
                  <a:tcPr marL="23094" marR="23094" marT="0" marB="0" anchor="ctr"/>
                </a:tc>
                <a:tc>
                  <a:txBody>
                    <a:bodyPr/>
                    <a:lstStyle/>
                    <a:p>
                      <a:pPr>
                        <a:lnSpc>
                          <a:spcPct val="115000"/>
                        </a:lnSpc>
                        <a:spcAft>
                          <a:spcPts val="0"/>
                        </a:spcAft>
                      </a:pPr>
                      <a:r>
                        <a:rPr lang="en-GB" sz="1200" dirty="0" smtClean="0"/>
                        <a:t>Muscles in ribs contract</a:t>
                      </a:r>
                    </a:p>
                    <a:p>
                      <a:pPr>
                        <a:lnSpc>
                          <a:spcPct val="115000"/>
                        </a:lnSpc>
                        <a:spcAft>
                          <a:spcPts val="0"/>
                        </a:spcAft>
                      </a:pPr>
                      <a:r>
                        <a:rPr lang="en-GB" sz="1200" dirty="0" smtClean="0"/>
                        <a:t>Diaphragm contracts</a:t>
                      </a:r>
                    </a:p>
                    <a:p>
                      <a:pPr>
                        <a:lnSpc>
                          <a:spcPct val="115000"/>
                        </a:lnSpc>
                        <a:spcAft>
                          <a:spcPts val="0"/>
                        </a:spcAft>
                      </a:pPr>
                      <a:r>
                        <a:rPr lang="en-GB" sz="1200" dirty="0" smtClean="0"/>
                        <a:t>Volume</a:t>
                      </a:r>
                      <a:r>
                        <a:rPr lang="en-GB" sz="1200" baseline="0" dirty="0" smtClean="0"/>
                        <a:t> of chest increases</a:t>
                      </a:r>
                    </a:p>
                    <a:p>
                      <a:pPr>
                        <a:lnSpc>
                          <a:spcPct val="115000"/>
                        </a:lnSpc>
                        <a:spcAft>
                          <a:spcPts val="0"/>
                        </a:spcAft>
                      </a:pPr>
                      <a:r>
                        <a:rPr lang="en-GB" sz="1200" baseline="0" dirty="0" smtClean="0"/>
                        <a:t>Pressure in lungs decreases</a:t>
                      </a:r>
                    </a:p>
                    <a:p>
                      <a:pPr>
                        <a:lnSpc>
                          <a:spcPct val="115000"/>
                        </a:lnSpc>
                        <a:spcAft>
                          <a:spcPts val="0"/>
                        </a:spcAft>
                      </a:pPr>
                      <a:r>
                        <a:rPr lang="en-GB" sz="1200" baseline="0" dirty="0" smtClean="0"/>
                        <a:t>Air is forced in to the lungs</a:t>
                      </a:r>
                      <a:endParaRPr lang="en-GB" sz="1200" dirty="0"/>
                    </a:p>
                  </a:txBody>
                  <a:tcPr marL="23094" marR="23094" marT="0" marB="0" anchor="ctr"/>
                </a:tc>
                <a:extLst>
                  <a:ext uri="{0D108BD9-81ED-4DB2-BD59-A6C34878D82A}">
                    <a16:rowId xmlns:a16="http://schemas.microsoft.com/office/drawing/2014/main" val="3911659226"/>
                  </a:ext>
                </a:extLst>
              </a:tr>
              <a:tr h="309040">
                <a:tc>
                  <a:txBody>
                    <a:bodyPr/>
                    <a:lstStyle/>
                    <a:p>
                      <a:pPr>
                        <a:lnSpc>
                          <a:spcPct val="115000"/>
                        </a:lnSpc>
                        <a:spcAft>
                          <a:spcPts val="0"/>
                        </a:spcAft>
                      </a:pPr>
                      <a:endParaRPr lang="en-GB" sz="1200" dirty="0"/>
                    </a:p>
                  </a:txBody>
                  <a:tcPr marL="23094" marR="23094" marT="0" marB="0" anchor="ctr"/>
                </a:tc>
                <a:tc>
                  <a:txBody>
                    <a:bodyPr/>
                    <a:lstStyle/>
                    <a:p>
                      <a:pPr>
                        <a:lnSpc>
                          <a:spcPct val="115000"/>
                        </a:lnSpc>
                        <a:spcAft>
                          <a:spcPts val="0"/>
                        </a:spcAft>
                      </a:pPr>
                      <a:endParaRPr lang="en-GB" sz="1200" dirty="0"/>
                    </a:p>
                  </a:txBody>
                  <a:tcPr marL="23094" marR="23094" marT="0" marB="0" anchor="ctr"/>
                </a:tc>
                <a:extLst>
                  <a:ext uri="{0D108BD9-81ED-4DB2-BD59-A6C34878D82A}">
                    <a16:rowId xmlns:a16="http://schemas.microsoft.com/office/drawing/2014/main" val="2396834901"/>
                  </a:ext>
                </a:extLst>
              </a:tr>
              <a:tr h="309040">
                <a:tc>
                  <a:txBody>
                    <a:bodyPr/>
                    <a:lstStyle/>
                    <a:p>
                      <a:pPr>
                        <a:lnSpc>
                          <a:spcPct val="115000"/>
                        </a:lnSpc>
                        <a:spcAft>
                          <a:spcPts val="0"/>
                        </a:spcAft>
                      </a:pPr>
                      <a:r>
                        <a:rPr lang="en-GB" sz="1200" b="1" dirty="0" smtClean="0"/>
                        <a:t>Breathing out:</a:t>
                      </a:r>
                    </a:p>
                    <a:p>
                      <a:pPr>
                        <a:lnSpc>
                          <a:spcPct val="115000"/>
                        </a:lnSpc>
                        <a:spcAft>
                          <a:spcPts val="0"/>
                        </a:spcAft>
                      </a:pPr>
                      <a:r>
                        <a:rPr lang="en-GB" sz="1200" dirty="0" smtClean="0"/>
                        <a:t>Exhalation</a:t>
                      </a:r>
                      <a:endParaRPr lang="en-GB" sz="1200" dirty="0"/>
                    </a:p>
                  </a:txBody>
                  <a:tcPr marL="23094" marR="23094" marT="0" marB="0" anchor="ctr"/>
                </a:tc>
                <a:tc>
                  <a:txBody>
                    <a:bodyPr/>
                    <a:lstStyle/>
                    <a:p>
                      <a:pPr>
                        <a:lnSpc>
                          <a:spcPct val="115000"/>
                        </a:lnSpc>
                        <a:spcAft>
                          <a:spcPts val="0"/>
                        </a:spcAft>
                      </a:pPr>
                      <a:r>
                        <a:rPr lang="en-GB" sz="1200" dirty="0" smtClean="0"/>
                        <a:t>Muscles in ribs relax</a:t>
                      </a:r>
                    </a:p>
                    <a:p>
                      <a:pPr>
                        <a:lnSpc>
                          <a:spcPct val="115000"/>
                        </a:lnSpc>
                        <a:spcAft>
                          <a:spcPts val="0"/>
                        </a:spcAft>
                      </a:pPr>
                      <a:r>
                        <a:rPr lang="en-GB" sz="1200" dirty="0" smtClean="0"/>
                        <a:t>Diaphragm relaxes</a:t>
                      </a:r>
                    </a:p>
                    <a:p>
                      <a:pPr>
                        <a:lnSpc>
                          <a:spcPct val="115000"/>
                        </a:lnSpc>
                        <a:spcAft>
                          <a:spcPts val="0"/>
                        </a:spcAft>
                      </a:pPr>
                      <a:r>
                        <a:rPr lang="en-GB" sz="1200" dirty="0" smtClean="0"/>
                        <a:t>Volume</a:t>
                      </a:r>
                      <a:r>
                        <a:rPr lang="en-GB" sz="1200" baseline="0" dirty="0" smtClean="0"/>
                        <a:t> inside chest decreases</a:t>
                      </a:r>
                    </a:p>
                    <a:p>
                      <a:pPr>
                        <a:lnSpc>
                          <a:spcPct val="115000"/>
                        </a:lnSpc>
                        <a:spcAft>
                          <a:spcPts val="0"/>
                        </a:spcAft>
                      </a:pPr>
                      <a:r>
                        <a:rPr lang="en-GB" sz="1200" baseline="0" dirty="0" smtClean="0"/>
                        <a:t>Pressure in side lungs increase</a:t>
                      </a:r>
                    </a:p>
                    <a:p>
                      <a:pPr>
                        <a:lnSpc>
                          <a:spcPct val="115000"/>
                        </a:lnSpc>
                        <a:spcAft>
                          <a:spcPts val="0"/>
                        </a:spcAft>
                      </a:pPr>
                      <a:r>
                        <a:rPr lang="en-GB" sz="1200" baseline="0" dirty="0" smtClean="0"/>
                        <a:t>Air is forced out of the lungs</a:t>
                      </a:r>
                      <a:endParaRPr lang="en-GB" sz="1200" dirty="0"/>
                    </a:p>
                  </a:txBody>
                  <a:tcPr marL="23094" marR="23094" marT="0" marB="0" anchor="ctr"/>
                </a:tc>
                <a:extLst>
                  <a:ext uri="{0D108BD9-81ED-4DB2-BD59-A6C34878D82A}">
                    <a16:rowId xmlns:a16="http://schemas.microsoft.com/office/drawing/2014/main" val="1135561021"/>
                  </a:ext>
                </a:extLst>
              </a:tr>
            </a:tbl>
          </a:graphicData>
        </a:graphic>
      </p:graphicFrame>
      <p:pic>
        <p:nvPicPr>
          <p:cNvPr id="9" name="Picture 8"/>
          <p:cNvPicPr>
            <a:picLocks noChangeAspect="1"/>
          </p:cNvPicPr>
          <p:nvPr/>
        </p:nvPicPr>
        <p:blipFill>
          <a:blip r:embed="rId3"/>
          <a:stretch>
            <a:fillRect/>
          </a:stretch>
        </p:blipFill>
        <p:spPr>
          <a:xfrm>
            <a:off x="11296670" y="6296213"/>
            <a:ext cx="701101" cy="408467"/>
          </a:xfrm>
          <a:prstGeom prst="rect">
            <a:avLst/>
          </a:prstGeom>
        </p:spPr>
      </p:pic>
      <p:graphicFrame>
        <p:nvGraphicFramePr>
          <p:cNvPr id="10" name="Table 9"/>
          <p:cNvGraphicFramePr>
            <a:graphicFrameLocks noGrp="1"/>
          </p:cNvGraphicFramePr>
          <p:nvPr>
            <p:extLst>
              <p:ext uri="{D42A27DB-BD31-4B8C-83A1-F6EECF244321}">
                <p14:modId xmlns:p14="http://schemas.microsoft.com/office/powerpoint/2010/main" val="2355063383"/>
              </p:ext>
            </p:extLst>
          </p:nvPr>
        </p:nvGraphicFramePr>
        <p:xfrm>
          <a:off x="8153451" y="137630"/>
          <a:ext cx="3621096" cy="1969844"/>
        </p:xfrm>
        <a:graphic>
          <a:graphicData uri="http://schemas.openxmlformats.org/drawingml/2006/table">
            <a:tbl>
              <a:tblPr firstRow="1" bandRow="1">
                <a:tableStyleId>{1E171933-4619-4E11-9A3F-F7608DF75F80}</a:tableStyleId>
              </a:tblPr>
              <a:tblGrid>
                <a:gridCol w="1688085">
                  <a:extLst>
                    <a:ext uri="{9D8B030D-6E8A-4147-A177-3AD203B41FA5}">
                      <a16:colId xmlns:a16="http://schemas.microsoft.com/office/drawing/2014/main" val="1132192517"/>
                    </a:ext>
                  </a:extLst>
                </a:gridCol>
                <a:gridCol w="122463">
                  <a:extLst>
                    <a:ext uri="{9D8B030D-6E8A-4147-A177-3AD203B41FA5}">
                      <a16:colId xmlns:a16="http://schemas.microsoft.com/office/drawing/2014/main" val="1264616940"/>
                    </a:ext>
                  </a:extLst>
                </a:gridCol>
                <a:gridCol w="1810548">
                  <a:extLst>
                    <a:ext uri="{9D8B030D-6E8A-4147-A177-3AD203B41FA5}">
                      <a16:colId xmlns:a16="http://schemas.microsoft.com/office/drawing/2014/main" val="2357389920"/>
                    </a:ext>
                  </a:extLst>
                </a:gridCol>
              </a:tblGrid>
              <a:tr h="465507">
                <a:tc gridSpan="3">
                  <a:txBody>
                    <a:bodyPr/>
                    <a:lstStyle/>
                    <a:p>
                      <a:r>
                        <a:rPr lang="en-GB" sz="1400" dirty="0" smtClean="0"/>
                        <a:t>Section</a:t>
                      </a:r>
                      <a:r>
                        <a:rPr lang="en-GB" sz="1400" baseline="0" dirty="0" smtClean="0"/>
                        <a:t> 3: How does alcohol affect the body?</a:t>
                      </a:r>
                      <a:endParaRPr lang="en-GB" sz="1400"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575064193"/>
                  </a:ext>
                </a:extLst>
              </a:tr>
              <a:tr h="792000">
                <a:tc>
                  <a:txBody>
                    <a:bodyPr/>
                    <a:lstStyle/>
                    <a:p>
                      <a:pPr>
                        <a:lnSpc>
                          <a:spcPct val="115000"/>
                        </a:lnSpc>
                        <a:spcAft>
                          <a:spcPts val="0"/>
                        </a:spcAft>
                      </a:pPr>
                      <a:endParaRPr lang="en-GB" sz="1200" dirty="0"/>
                    </a:p>
                  </a:txBody>
                  <a:tcPr marL="23094" marR="23094" marT="0" marB="0" anchor="ctr">
                    <a:lnR w="12700" cap="flat" cmpd="sng" algn="ctr">
                      <a:solidFill>
                        <a:schemeClr val="accent4">
                          <a:lumMod val="60000"/>
                          <a:lumOff val="40000"/>
                        </a:schemeClr>
                      </a:solidFill>
                      <a:prstDash val="solid"/>
                      <a:round/>
                      <a:headEnd type="none" w="med" len="med"/>
                      <a:tailEnd type="none" w="med" len="med"/>
                    </a:lnR>
                  </a:tcPr>
                </a:tc>
                <a:tc>
                  <a:txBody>
                    <a:bodyPr/>
                    <a:lstStyle/>
                    <a:p>
                      <a:pPr>
                        <a:lnSpc>
                          <a:spcPct val="115000"/>
                        </a:lnSpc>
                        <a:spcAft>
                          <a:spcPts val="0"/>
                        </a:spcAft>
                      </a:pPr>
                      <a:endParaRPr lang="en-GB" sz="1200" dirty="0"/>
                    </a:p>
                  </a:txBody>
                  <a:tcPr marL="23094" marR="23094" marT="0" marB="0" anchor="ctr">
                    <a:lnL w="12700" cap="flat" cmpd="sng" algn="ctr">
                      <a:solidFill>
                        <a:schemeClr val="accent4">
                          <a:lumMod val="60000"/>
                          <a:lumOff val="40000"/>
                        </a:schemeClr>
                      </a:solidFill>
                      <a:prstDash val="solid"/>
                      <a:round/>
                      <a:headEnd type="none" w="med" len="med"/>
                      <a:tailEnd type="none" w="med" len="med"/>
                    </a:lnL>
                  </a:tcPr>
                </a:tc>
                <a:tc>
                  <a:txBody>
                    <a:bodyPr/>
                    <a:lstStyle/>
                    <a:p>
                      <a:pPr>
                        <a:lnSpc>
                          <a:spcPct val="115000"/>
                        </a:lnSpc>
                        <a:spcAft>
                          <a:spcPts val="0"/>
                        </a:spcAft>
                      </a:pPr>
                      <a:endParaRPr lang="en-GB" sz="1200" dirty="0"/>
                    </a:p>
                  </a:txBody>
                  <a:tcPr marL="23094" marR="23094" marT="0" marB="0" anchor="ctr"/>
                </a:tc>
                <a:extLst>
                  <a:ext uri="{0D108BD9-81ED-4DB2-BD59-A6C34878D82A}">
                    <a16:rowId xmlns:a16="http://schemas.microsoft.com/office/drawing/2014/main" val="2925338389"/>
                  </a:ext>
                </a:extLst>
              </a:tr>
              <a:tr h="712337">
                <a:tc>
                  <a:txBody>
                    <a:bodyPr/>
                    <a:lstStyle/>
                    <a:p>
                      <a:pPr>
                        <a:lnSpc>
                          <a:spcPct val="115000"/>
                        </a:lnSpc>
                        <a:spcAft>
                          <a:spcPts val="0"/>
                        </a:spcAft>
                      </a:pPr>
                      <a:endParaRPr lang="en-GB" sz="1200" dirty="0"/>
                    </a:p>
                  </a:txBody>
                  <a:tcPr marL="23094" marR="23094" marT="0" marB="0" anchor="ctr">
                    <a:lnR w="12700" cap="flat" cmpd="sng" algn="ctr">
                      <a:solidFill>
                        <a:schemeClr val="accent4">
                          <a:lumMod val="60000"/>
                          <a:lumOff val="40000"/>
                        </a:schemeClr>
                      </a:solidFill>
                      <a:prstDash val="solid"/>
                      <a:round/>
                      <a:headEnd type="none" w="med" len="med"/>
                      <a:tailEnd type="none" w="med" len="med"/>
                    </a:lnR>
                  </a:tcPr>
                </a:tc>
                <a:tc>
                  <a:txBody>
                    <a:bodyPr/>
                    <a:lstStyle/>
                    <a:p>
                      <a:pPr>
                        <a:lnSpc>
                          <a:spcPct val="115000"/>
                        </a:lnSpc>
                        <a:spcAft>
                          <a:spcPts val="0"/>
                        </a:spcAft>
                      </a:pPr>
                      <a:endParaRPr lang="en-GB" sz="1200" dirty="0"/>
                    </a:p>
                  </a:txBody>
                  <a:tcPr marL="23094" marR="23094" marT="0" marB="0" anchor="ctr">
                    <a:lnL w="12700" cap="flat" cmpd="sng" algn="ctr">
                      <a:solidFill>
                        <a:schemeClr val="accent4">
                          <a:lumMod val="60000"/>
                          <a:lumOff val="40000"/>
                        </a:schemeClr>
                      </a:solidFill>
                      <a:prstDash val="solid"/>
                      <a:round/>
                      <a:headEnd type="none" w="med" len="med"/>
                      <a:tailEnd type="none" w="med" len="med"/>
                    </a:lnL>
                  </a:tcPr>
                </a:tc>
                <a:tc>
                  <a:txBody>
                    <a:bodyPr/>
                    <a:lstStyle/>
                    <a:p>
                      <a:pPr>
                        <a:lnSpc>
                          <a:spcPct val="115000"/>
                        </a:lnSpc>
                        <a:spcAft>
                          <a:spcPts val="0"/>
                        </a:spcAft>
                      </a:pPr>
                      <a:endParaRPr lang="en-GB" sz="1200" dirty="0"/>
                    </a:p>
                  </a:txBody>
                  <a:tcPr marL="23094" marR="23094" marT="0" marB="0" anchor="ctr"/>
                </a:tc>
                <a:extLst>
                  <a:ext uri="{0D108BD9-81ED-4DB2-BD59-A6C34878D82A}">
                    <a16:rowId xmlns:a16="http://schemas.microsoft.com/office/drawing/2014/main" val="861042282"/>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3401746861"/>
              </p:ext>
            </p:extLst>
          </p:nvPr>
        </p:nvGraphicFramePr>
        <p:xfrm>
          <a:off x="4241109" y="3416213"/>
          <a:ext cx="8128000" cy="2595880"/>
        </p:xfrm>
        <a:graphic>
          <a:graphicData uri="http://schemas.openxmlformats.org/drawingml/2006/table">
            <a:tbl>
              <a:tblPr firstRow="1" bandRow="1">
                <a:tableStyleId>{21E4AEA4-8DFA-4A89-87EB-49C32662AFE0}</a:tableStyleId>
              </a:tblPr>
              <a:tblGrid>
                <a:gridCol w="2085046">
                  <a:extLst>
                    <a:ext uri="{9D8B030D-6E8A-4147-A177-3AD203B41FA5}">
                      <a16:colId xmlns:a16="http://schemas.microsoft.com/office/drawing/2014/main" val="365120401"/>
                    </a:ext>
                  </a:extLst>
                </a:gridCol>
                <a:gridCol w="6042954">
                  <a:extLst>
                    <a:ext uri="{9D8B030D-6E8A-4147-A177-3AD203B41FA5}">
                      <a16:colId xmlns:a16="http://schemas.microsoft.com/office/drawing/2014/main" val="1318789202"/>
                    </a:ext>
                  </a:extLst>
                </a:gridCol>
              </a:tblGrid>
              <a:tr h="370840">
                <a:tc gridSpan="2">
                  <a:txBody>
                    <a:bodyPr/>
                    <a:lstStyle/>
                    <a:p>
                      <a:r>
                        <a:rPr lang="en-GB" dirty="0" smtClean="0"/>
                        <a:t>Section 4: Drugs keywords</a:t>
                      </a:r>
                      <a:endParaRPr lang="en-GB" dirty="0"/>
                    </a:p>
                  </a:txBody>
                  <a:tcPr/>
                </a:tc>
                <a:tc hMerge="1">
                  <a:txBody>
                    <a:bodyPr/>
                    <a:lstStyle/>
                    <a:p>
                      <a:endParaRPr lang="en-GB" dirty="0"/>
                    </a:p>
                  </a:txBody>
                  <a:tcPr/>
                </a:tc>
                <a:extLst>
                  <a:ext uri="{0D108BD9-81ED-4DB2-BD59-A6C34878D82A}">
                    <a16:rowId xmlns:a16="http://schemas.microsoft.com/office/drawing/2014/main" val="3492632013"/>
                  </a:ext>
                </a:extLst>
              </a:tr>
              <a:tr h="370840">
                <a:tc>
                  <a:txBody>
                    <a:bodyPr/>
                    <a:lstStyle/>
                    <a:p>
                      <a:r>
                        <a:rPr lang="en-GB" sz="1400" dirty="0" smtClean="0"/>
                        <a:t>Keyword</a:t>
                      </a:r>
                      <a:endParaRPr lang="en-GB" sz="1400" dirty="0"/>
                    </a:p>
                  </a:txBody>
                  <a:tcPr/>
                </a:tc>
                <a:tc>
                  <a:txBody>
                    <a:bodyPr/>
                    <a:lstStyle/>
                    <a:p>
                      <a:r>
                        <a:rPr lang="en-GB" sz="1400" dirty="0" smtClean="0"/>
                        <a:t>Definition</a:t>
                      </a:r>
                      <a:endParaRPr lang="en-GB" sz="1400" dirty="0"/>
                    </a:p>
                  </a:txBody>
                  <a:tcPr/>
                </a:tc>
                <a:extLst>
                  <a:ext uri="{0D108BD9-81ED-4DB2-BD59-A6C34878D82A}">
                    <a16:rowId xmlns:a16="http://schemas.microsoft.com/office/drawing/2014/main" val="3866928795"/>
                  </a:ext>
                </a:extLst>
              </a:tr>
              <a:tr h="370840">
                <a:tc>
                  <a:txBody>
                    <a:bodyPr/>
                    <a:lstStyle/>
                    <a:p>
                      <a:r>
                        <a:rPr lang="en-GB" sz="1400" dirty="0" smtClean="0"/>
                        <a:t>Depressant</a:t>
                      </a:r>
                      <a:endParaRPr lang="en-GB" sz="1400" dirty="0"/>
                    </a:p>
                  </a:txBody>
                  <a:tcPr/>
                </a:tc>
                <a:tc>
                  <a:txBody>
                    <a:bodyPr/>
                    <a:lstStyle/>
                    <a:p>
                      <a:r>
                        <a:rPr lang="en-GB" sz="1400" dirty="0" smtClean="0"/>
                        <a:t>A chemical that slows down chemical reactions in the body,</a:t>
                      </a:r>
                      <a:r>
                        <a:rPr lang="en-GB" sz="1400" baseline="0" dirty="0" smtClean="0"/>
                        <a:t> for example alcohol</a:t>
                      </a:r>
                      <a:endParaRPr lang="en-GB" sz="1400" dirty="0"/>
                    </a:p>
                  </a:txBody>
                  <a:tcPr/>
                </a:tc>
                <a:extLst>
                  <a:ext uri="{0D108BD9-81ED-4DB2-BD59-A6C34878D82A}">
                    <a16:rowId xmlns:a16="http://schemas.microsoft.com/office/drawing/2014/main" val="1136049867"/>
                  </a:ext>
                </a:extLst>
              </a:tr>
              <a:tr h="370840">
                <a:tc>
                  <a:txBody>
                    <a:bodyPr/>
                    <a:lstStyle/>
                    <a:p>
                      <a:r>
                        <a:rPr lang="en-GB" sz="1400" dirty="0" smtClean="0"/>
                        <a:t>Drug</a:t>
                      </a:r>
                      <a:endParaRPr lang="en-GB" sz="1400" dirty="0"/>
                    </a:p>
                  </a:txBody>
                  <a:tcPr/>
                </a:tc>
                <a:tc>
                  <a:txBody>
                    <a:bodyPr/>
                    <a:lstStyle/>
                    <a:p>
                      <a:r>
                        <a:rPr lang="en-GB" sz="1400" dirty="0" smtClean="0"/>
                        <a:t>A chemical that alters the way the body works, they can be helpful and harmful</a:t>
                      </a:r>
                      <a:endParaRPr lang="en-GB" sz="1400" dirty="0"/>
                    </a:p>
                  </a:txBody>
                  <a:tcPr/>
                </a:tc>
                <a:extLst>
                  <a:ext uri="{0D108BD9-81ED-4DB2-BD59-A6C34878D82A}">
                    <a16:rowId xmlns:a16="http://schemas.microsoft.com/office/drawing/2014/main" val="2623466721"/>
                  </a:ext>
                </a:extLst>
              </a:tr>
              <a:tr h="370840">
                <a:tc>
                  <a:txBody>
                    <a:bodyPr/>
                    <a:lstStyle/>
                    <a:p>
                      <a:r>
                        <a:rPr lang="en-GB" sz="1400" dirty="0" smtClean="0"/>
                        <a:t>Passive</a:t>
                      </a:r>
                      <a:r>
                        <a:rPr lang="en-GB" sz="1400" baseline="0" dirty="0" smtClean="0"/>
                        <a:t> smoking</a:t>
                      </a:r>
                      <a:endParaRPr lang="en-GB" sz="1400" dirty="0"/>
                    </a:p>
                  </a:txBody>
                  <a:tcPr/>
                </a:tc>
                <a:tc>
                  <a:txBody>
                    <a:bodyPr/>
                    <a:lstStyle/>
                    <a:p>
                      <a:r>
                        <a:rPr lang="en-GB" sz="1400" dirty="0" smtClean="0"/>
                        <a:t>A person who regularly</a:t>
                      </a:r>
                      <a:r>
                        <a:rPr lang="en-GB" sz="1400" baseline="0" dirty="0" smtClean="0"/>
                        <a:t> breathes in smoke from other people</a:t>
                      </a:r>
                      <a:endParaRPr lang="en-GB" sz="1400" dirty="0"/>
                    </a:p>
                  </a:txBody>
                  <a:tcPr/>
                </a:tc>
                <a:extLst>
                  <a:ext uri="{0D108BD9-81ED-4DB2-BD59-A6C34878D82A}">
                    <a16:rowId xmlns:a16="http://schemas.microsoft.com/office/drawing/2014/main" val="3283817575"/>
                  </a:ext>
                </a:extLst>
              </a:tr>
              <a:tr h="370840">
                <a:tc>
                  <a:txBody>
                    <a:bodyPr/>
                    <a:lstStyle/>
                    <a:p>
                      <a:r>
                        <a:rPr lang="en-GB" sz="1400" dirty="0" smtClean="0"/>
                        <a:t>Stimulant</a:t>
                      </a:r>
                      <a:endParaRPr lang="en-GB" sz="1400" dirty="0"/>
                    </a:p>
                  </a:txBody>
                  <a:tcPr/>
                </a:tc>
                <a:tc>
                  <a:txBody>
                    <a:bodyPr/>
                    <a:lstStyle/>
                    <a:p>
                      <a:r>
                        <a:rPr lang="en-GB" sz="1400" dirty="0" smtClean="0"/>
                        <a:t>A chemical that speeds up</a:t>
                      </a:r>
                      <a:r>
                        <a:rPr lang="en-GB" sz="1400" baseline="0" dirty="0" smtClean="0"/>
                        <a:t> chemical reactions in the body, for example caffeine</a:t>
                      </a:r>
                      <a:endParaRPr lang="en-GB" sz="1400" dirty="0"/>
                    </a:p>
                  </a:txBody>
                  <a:tcPr/>
                </a:tc>
                <a:extLst>
                  <a:ext uri="{0D108BD9-81ED-4DB2-BD59-A6C34878D82A}">
                    <a16:rowId xmlns:a16="http://schemas.microsoft.com/office/drawing/2014/main" val="921778944"/>
                  </a:ext>
                </a:extLst>
              </a:tr>
              <a:tr h="370840">
                <a:tc>
                  <a:txBody>
                    <a:bodyPr/>
                    <a:lstStyle/>
                    <a:p>
                      <a:r>
                        <a:rPr lang="en-GB" sz="1400" dirty="0" smtClean="0"/>
                        <a:t>Hallucinogen</a:t>
                      </a:r>
                      <a:endParaRPr lang="en-GB" sz="1400" dirty="0"/>
                    </a:p>
                  </a:txBody>
                  <a:tcPr/>
                </a:tc>
                <a:tc>
                  <a:txBody>
                    <a:bodyPr/>
                    <a:lstStyle/>
                    <a:p>
                      <a:r>
                        <a:rPr lang="en-GB" sz="1400" dirty="0" smtClean="0"/>
                        <a:t>A chemical</a:t>
                      </a:r>
                      <a:r>
                        <a:rPr lang="en-GB" sz="1400" baseline="0" dirty="0" smtClean="0"/>
                        <a:t> that alters the way to see things, for example magic mushrooms</a:t>
                      </a:r>
                      <a:endParaRPr lang="en-GB" sz="1400" dirty="0"/>
                    </a:p>
                  </a:txBody>
                  <a:tcPr/>
                </a:tc>
                <a:extLst>
                  <a:ext uri="{0D108BD9-81ED-4DB2-BD59-A6C34878D82A}">
                    <a16:rowId xmlns:a16="http://schemas.microsoft.com/office/drawing/2014/main" val="1863464083"/>
                  </a:ext>
                </a:extLst>
              </a:tr>
            </a:tbl>
          </a:graphicData>
        </a:graphic>
      </p:graphicFrame>
      <p:pic>
        <p:nvPicPr>
          <p:cNvPr id="12" name="Picture 11"/>
          <p:cNvPicPr>
            <a:picLocks noChangeAspect="1"/>
          </p:cNvPicPr>
          <p:nvPr/>
        </p:nvPicPr>
        <p:blipFill>
          <a:blip r:embed="rId4"/>
          <a:stretch>
            <a:fillRect/>
          </a:stretch>
        </p:blipFill>
        <p:spPr>
          <a:xfrm>
            <a:off x="8153451" y="556265"/>
            <a:ext cx="3621096" cy="2485516"/>
          </a:xfrm>
          <a:prstGeom prst="rect">
            <a:avLst/>
          </a:prstGeom>
        </p:spPr>
      </p:pic>
    </p:spTree>
    <p:extLst>
      <p:ext uri="{BB962C8B-B14F-4D97-AF65-F5344CB8AC3E}">
        <p14:creationId xmlns:p14="http://schemas.microsoft.com/office/powerpoint/2010/main" val="1130474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56117" y="3213203"/>
            <a:ext cx="4681758" cy="36215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p:cNvPicPr>
            <a:picLocks noChangeAspect="1"/>
          </p:cNvPicPr>
          <p:nvPr/>
        </p:nvPicPr>
        <p:blipFill rotWithShape="1">
          <a:blip r:embed="rId2">
            <a:extLst>
              <a:ext uri="{28A0092B-C50C-407E-A947-70E740481C1C}">
                <a14:useLocalDpi xmlns:a14="http://schemas.microsoft.com/office/drawing/2010/main" val="0"/>
              </a:ext>
            </a:extLst>
          </a:blip>
          <a:srcRect r="25152"/>
          <a:stretch/>
        </p:blipFill>
        <p:spPr>
          <a:xfrm>
            <a:off x="173038" y="3918285"/>
            <a:ext cx="2974642" cy="2735483"/>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7843" y="3578298"/>
            <a:ext cx="4603950" cy="3075470"/>
          </a:xfrm>
          <a:prstGeom prst="rect">
            <a:avLst/>
          </a:prstGeom>
        </p:spPr>
      </p:pic>
      <p:graphicFrame>
        <p:nvGraphicFramePr>
          <p:cNvPr id="8" name="Table 7"/>
          <p:cNvGraphicFramePr>
            <a:graphicFrameLocks noGrp="1"/>
          </p:cNvGraphicFramePr>
          <p:nvPr>
            <p:extLst>
              <p:ext uri="{D42A27DB-BD31-4B8C-83A1-F6EECF244321}">
                <p14:modId xmlns:p14="http://schemas.microsoft.com/office/powerpoint/2010/main" val="565461939"/>
              </p:ext>
            </p:extLst>
          </p:nvPr>
        </p:nvGraphicFramePr>
        <p:xfrm>
          <a:off x="84442" y="75254"/>
          <a:ext cx="3535593" cy="3664720"/>
        </p:xfrm>
        <a:graphic>
          <a:graphicData uri="http://schemas.openxmlformats.org/drawingml/2006/table">
            <a:tbl>
              <a:tblPr/>
              <a:tblGrid>
                <a:gridCol w="987900">
                  <a:extLst>
                    <a:ext uri="{9D8B030D-6E8A-4147-A177-3AD203B41FA5}">
                      <a16:colId xmlns:a16="http://schemas.microsoft.com/office/drawing/2014/main" val="2882952132"/>
                    </a:ext>
                  </a:extLst>
                </a:gridCol>
                <a:gridCol w="1238596">
                  <a:extLst>
                    <a:ext uri="{9D8B030D-6E8A-4147-A177-3AD203B41FA5}">
                      <a16:colId xmlns:a16="http://schemas.microsoft.com/office/drawing/2014/main" val="4019782048"/>
                    </a:ext>
                  </a:extLst>
                </a:gridCol>
                <a:gridCol w="1309097">
                  <a:extLst>
                    <a:ext uri="{9D8B030D-6E8A-4147-A177-3AD203B41FA5}">
                      <a16:colId xmlns:a16="http://schemas.microsoft.com/office/drawing/2014/main" val="3404218999"/>
                    </a:ext>
                  </a:extLst>
                </a:gridCol>
              </a:tblGrid>
              <a:tr h="225413">
                <a:tc gridSpan="3">
                  <a:txBody>
                    <a:bodyPr/>
                    <a:lstStyle/>
                    <a:p>
                      <a:pPr fontAlgn="ctr"/>
                      <a:r>
                        <a:rPr lang="en-GB" sz="800" b="1" dirty="0" smtClean="0">
                          <a:solidFill>
                            <a:schemeClr val="tx1"/>
                          </a:solidFill>
                          <a:effectLst/>
                          <a:latin typeface="Century Gothic" panose="020B0502020202020204" pitchFamily="34" charset="0"/>
                        </a:rPr>
                        <a:t>Section 1: Uses of nutrients</a:t>
                      </a:r>
                      <a:endParaRPr lang="en-GB" sz="800" b="1" dirty="0">
                        <a:solidFill>
                          <a:schemeClr val="tx1"/>
                        </a:solidFill>
                        <a:effectLst/>
                        <a:latin typeface="Century Gothic" panose="020B0502020202020204" pitchFamily="34" charset="0"/>
                      </a:endParaRP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40000"/>
                        <a:lumOff val="60000"/>
                      </a:schemeClr>
                    </a:solidFill>
                  </a:tcPr>
                </a:tc>
                <a:tc hMerge="1">
                  <a:txBody>
                    <a:bodyPr/>
                    <a:lstStyle/>
                    <a:p>
                      <a:pPr fontAlgn="ctr"/>
                      <a:endParaRPr lang="en-GB" sz="800" b="1" dirty="0">
                        <a:solidFill>
                          <a:schemeClr val="tx1"/>
                        </a:solidFill>
                        <a:effectLst/>
                        <a:latin typeface="Century Gothic" panose="020B0502020202020204" pitchFamily="34" charset="0"/>
                      </a:endParaRP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40000"/>
                        <a:lumOff val="60000"/>
                      </a:schemeClr>
                    </a:solidFill>
                  </a:tcPr>
                </a:tc>
                <a:tc hMerge="1">
                  <a:txBody>
                    <a:bodyPr/>
                    <a:lstStyle/>
                    <a:p>
                      <a:pPr fontAlgn="ctr"/>
                      <a:endParaRPr lang="en-GB" sz="800" b="1" dirty="0">
                        <a:solidFill>
                          <a:schemeClr val="tx1"/>
                        </a:solidFill>
                        <a:effectLst/>
                        <a:latin typeface="Century Gothic" panose="020B0502020202020204" pitchFamily="34" charset="0"/>
                      </a:endParaRP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40000"/>
                        <a:lumOff val="60000"/>
                      </a:schemeClr>
                    </a:solidFill>
                  </a:tcPr>
                </a:tc>
                <a:extLst>
                  <a:ext uri="{0D108BD9-81ED-4DB2-BD59-A6C34878D82A}">
                    <a16:rowId xmlns:a16="http://schemas.microsoft.com/office/drawing/2014/main" val="3715820046"/>
                  </a:ext>
                </a:extLst>
              </a:tr>
              <a:tr h="225413">
                <a:tc>
                  <a:txBody>
                    <a:bodyPr/>
                    <a:lstStyle/>
                    <a:p>
                      <a:pPr fontAlgn="ctr"/>
                      <a:r>
                        <a:rPr lang="en-GB" sz="800" b="1" dirty="0">
                          <a:solidFill>
                            <a:schemeClr val="tx1"/>
                          </a:solidFill>
                          <a:effectLst/>
                          <a:latin typeface="Century Gothic" panose="020B0502020202020204" pitchFamily="34" charset="0"/>
                        </a:rPr>
                        <a:t>Nutrient</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40000"/>
                        <a:lumOff val="60000"/>
                      </a:schemeClr>
                    </a:solidFill>
                  </a:tcPr>
                </a:tc>
                <a:tc>
                  <a:txBody>
                    <a:bodyPr/>
                    <a:lstStyle/>
                    <a:p>
                      <a:pPr fontAlgn="ctr"/>
                      <a:r>
                        <a:rPr lang="en-GB" sz="800" b="1" dirty="0">
                          <a:solidFill>
                            <a:schemeClr val="tx1"/>
                          </a:solidFill>
                          <a:effectLst/>
                          <a:latin typeface="Century Gothic" panose="020B0502020202020204" pitchFamily="34" charset="0"/>
                        </a:rPr>
                        <a:t>Use in the body</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40000"/>
                        <a:lumOff val="60000"/>
                      </a:schemeClr>
                    </a:solidFill>
                  </a:tcPr>
                </a:tc>
                <a:tc>
                  <a:txBody>
                    <a:bodyPr/>
                    <a:lstStyle/>
                    <a:p>
                      <a:pPr fontAlgn="ctr"/>
                      <a:r>
                        <a:rPr lang="en-GB" sz="800" b="1" dirty="0">
                          <a:solidFill>
                            <a:schemeClr val="tx1"/>
                          </a:solidFill>
                          <a:effectLst/>
                          <a:latin typeface="Century Gothic" panose="020B0502020202020204" pitchFamily="34" charset="0"/>
                        </a:rPr>
                        <a:t>Good sources</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40000"/>
                        <a:lumOff val="60000"/>
                      </a:schemeClr>
                    </a:solidFill>
                  </a:tcPr>
                </a:tc>
                <a:extLst>
                  <a:ext uri="{0D108BD9-81ED-4DB2-BD59-A6C34878D82A}">
                    <a16:rowId xmlns:a16="http://schemas.microsoft.com/office/drawing/2014/main" val="3375986138"/>
                  </a:ext>
                </a:extLst>
              </a:tr>
              <a:tr h="378130">
                <a:tc>
                  <a:txBody>
                    <a:bodyPr/>
                    <a:lstStyle/>
                    <a:p>
                      <a:pPr fontAlgn="base"/>
                      <a:r>
                        <a:rPr lang="en-GB" sz="800" dirty="0">
                          <a:effectLst/>
                          <a:latin typeface="Century Gothic" panose="020B0502020202020204" pitchFamily="34" charset="0"/>
                        </a:rPr>
                        <a:t>Carbohydrate</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tc>
                  <a:txBody>
                    <a:bodyPr/>
                    <a:lstStyle/>
                    <a:p>
                      <a:pPr fontAlgn="base"/>
                      <a:r>
                        <a:rPr lang="en-GB" sz="800" dirty="0">
                          <a:effectLst/>
                          <a:latin typeface="Century Gothic" panose="020B0502020202020204" pitchFamily="34" charset="0"/>
                        </a:rPr>
                        <a:t>To provide energy</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tc>
                  <a:txBody>
                    <a:bodyPr/>
                    <a:lstStyle/>
                    <a:p>
                      <a:pPr fontAlgn="base"/>
                      <a:r>
                        <a:rPr lang="en-GB" sz="800">
                          <a:effectLst/>
                          <a:latin typeface="Century Gothic" panose="020B0502020202020204" pitchFamily="34" charset="0"/>
                        </a:rPr>
                        <a:t>Cereals, bread, pasta, rice and potatoes</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extLst>
                  <a:ext uri="{0D108BD9-81ED-4DB2-BD59-A6C34878D82A}">
                    <a16:rowId xmlns:a16="http://schemas.microsoft.com/office/drawing/2014/main" val="2660239025"/>
                  </a:ext>
                </a:extLst>
              </a:tr>
              <a:tr h="461702">
                <a:tc>
                  <a:txBody>
                    <a:bodyPr/>
                    <a:lstStyle/>
                    <a:p>
                      <a:pPr fontAlgn="base"/>
                      <a:r>
                        <a:rPr lang="en-GB" sz="800" dirty="0">
                          <a:effectLst/>
                          <a:latin typeface="Century Gothic" panose="020B0502020202020204" pitchFamily="34" charset="0"/>
                        </a:rPr>
                        <a:t>Protein</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tc>
                  <a:txBody>
                    <a:bodyPr/>
                    <a:lstStyle/>
                    <a:p>
                      <a:pPr fontAlgn="base"/>
                      <a:r>
                        <a:rPr lang="en-GB" sz="800" dirty="0">
                          <a:effectLst/>
                          <a:latin typeface="Century Gothic" panose="020B0502020202020204" pitchFamily="34" charset="0"/>
                        </a:rPr>
                        <a:t>For growth and repair</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tc>
                  <a:txBody>
                    <a:bodyPr/>
                    <a:lstStyle/>
                    <a:p>
                      <a:pPr fontAlgn="base"/>
                      <a:r>
                        <a:rPr lang="en-GB" sz="800" dirty="0">
                          <a:effectLst/>
                          <a:latin typeface="Century Gothic" panose="020B0502020202020204" pitchFamily="34" charset="0"/>
                        </a:rPr>
                        <a:t>Fish, meat, eggs, beans, pulses and dairy products</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extLst>
                  <a:ext uri="{0D108BD9-81ED-4DB2-BD59-A6C34878D82A}">
                    <a16:rowId xmlns:a16="http://schemas.microsoft.com/office/drawing/2014/main" val="3327255491"/>
                  </a:ext>
                </a:extLst>
              </a:tr>
              <a:tr h="578991">
                <a:tc>
                  <a:txBody>
                    <a:bodyPr/>
                    <a:lstStyle/>
                    <a:p>
                      <a:pPr fontAlgn="base"/>
                      <a:r>
                        <a:rPr lang="en-GB" sz="800">
                          <a:effectLst/>
                          <a:latin typeface="Century Gothic" panose="020B0502020202020204" pitchFamily="34" charset="0"/>
                        </a:rPr>
                        <a:t>Lipids (fats and oils)</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tc>
                  <a:txBody>
                    <a:bodyPr/>
                    <a:lstStyle/>
                    <a:p>
                      <a:pPr fontAlgn="base"/>
                      <a:r>
                        <a:rPr lang="en-GB" sz="800" dirty="0">
                          <a:effectLst/>
                          <a:latin typeface="Century Gothic" panose="020B0502020202020204" pitchFamily="34" charset="0"/>
                        </a:rPr>
                        <a:t>To provide energy. Also to store energy in the body and insulate it against the cold.</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tc>
                  <a:txBody>
                    <a:bodyPr/>
                    <a:lstStyle/>
                    <a:p>
                      <a:pPr fontAlgn="base"/>
                      <a:r>
                        <a:rPr lang="en-GB" sz="800" dirty="0">
                          <a:effectLst/>
                          <a:latin typeface="Century Gothic" panose="020B0502020202020204" pitchFamily="34" charset="0"/>
                        </a:rPr>
                        <a:t>Butter, oil and nuts</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extLst>
                  <a:ext uri="{0D108BD9-81ED-4DB2-BD59-A6C34878D82A}">
                    <a16:rowId xmlns:a16="http://schemas.microsoft.com/office/drawing/2014/main" val="359438793"/>
                  </a:ext>
                </a:extLst>
              </a:tr>
              <a:tr h="448768">
                <a:tc>
                  <a:txBody>
                    <a:bodyPr/>
                    <a:lstStyle/>
                    <a:p>
                      <a:pPr fontAlgn="base"/>
                      <a:r>
                        <a:rPr lang="en-GB" sz="800" dirty="0">
                          <a:effectLst/>
                          <a:latin typeface="Century Gothic" panose="020B0502020202020204" pitchFamily="34" charset="0"/>
                        </a:rPr>
                        <a:t>Minerals</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tc>
                  <a:txBody>
                    <a:bodyPr/>
                    <a:lstStyle/>
                    <a:p>
                      <a:pPr fontAlgn="base"/>
                      <a:r>
                        <a:rPr lang="en-GB" sz="800" dirty="0">
                          <a:effectLst/>
                          <a:latin typeface="Century Gothic" panose="020B0502020202020204" pitchFamily="34" charset="0"/>
                        </a:rPr>
                        <a:t>Needed in small amounts to maintain health</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tc>
                  <a:txBody>
                    <a:bodyPr/>
                    <a:lstStyle/>
                    <a:p>
                      <a:pPr fontAlgn="base"/>
                      <a:r>
                        <a:rPr lang="en-GB" sz="800" dirty="0">
                          <a:effectLst/>
                          <a:latin typeface="Century Gothic" panose="020B0502020202020204" pitchFamily="34" charset="0"/>
                        </a:rPr>
                        <a:t>Salt, milk (for calcium) and liver (for iron)</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extLst>
                  <a:ext uri="{0D108BD9-81ED-4DB2-BD59-A6C34878D82A}">
                    <a16:rowId xmlns:a16="http://schemas.microsoft.com/office/drawing/2014/main" val="2517130670"/>
                  </a:ext>
                </a:extLst>
              </a:tr>
              <a:tr h="448768">
                <a:tc>
                  <a:txBody>
                    <a:bodyPr/>
                    <a:lstStyle/>
                    <a:p>
                      <a:pPr fontAlgn="base"/>
                      <a:r>
                        <a:rPr lang="en-GB" sz="800" dirty="0">
                          <a:effectLst/>
                          <a:latin typeface="Century Gothic" panose="020B0502020202020204" pitchFamily="34" charset="0"/>
                        </a:rPr>
                        <a:t>Vitamins</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tc>
                  <a:txBody>
                    <a:bodyPr/>
                    <a:lstStyle/>
                    <a:p>
                      <a:pPr fontAlgn="base"/>
                      <a:r>
                        <a:rPr lang="en-GB" sz="800">
                          <a:effectLst/>
                          <a:latin typeface="Century Gothic" panose="020B0502020202020204" pitchFamily="34" charset="0"/>
                        </a:rPr>
                        <a:t>Needed in small amounts to maintain health</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tc>
                  <a:txBody>
                    <a:bodyPr/>
                    <a:lstStyle/>
                    <a:p>
                      <a:pPr fontAlgn="base"/>
                      <a:r>
                        <a:rPr lang="en-GB" sz="800" dirty="0">
                          <a:effectLst/>
                          <a:latin typeface="Century Gothic" panose="020B0502020202020204" pitchFamily="34" charset="0"/>
                        </a:rPr>
                        <a:t>Fruit, vegetables, dairy foods</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extLst>
                  <a:ext uri="{0D108BD9-81ED-4DB2-BD59-A6C34878D82A}">
                    <a16:rowId xmlns:a16="http://schemas.microsoft.com/office/drawing/2014/main" val="718004031"/>
                  </a:ext>
                </a:extLst>
              </a:tr>
              <a:tr h="578991">
                <a:tc>
                  <a:txBody>
                    <a:bodyPr/>
                    <a:lstStyle/>
                    <a:p>
                      <a:pPr fontAlgn="base"/>
                      <a:r>
                        <a:rPr lang="en-GB" sz="800" dirty="0">
                          <a:effectLst/>
                          <a:latin typeface="Century Gothic" panose="020B0502020202020204" pitchFamily="34" charset="0"/>
                        </a:rPr>
                        <a:t>Dietary fibre</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tc>
                  <a:txBody>
                    <a:bodyPr/>
                    <a:lstStyle/>
                    <a:p>
                      <a:pPr fontAlgn="base"/>
                      <a:r>
                        <a:rPr lang="en-GB" sz="800">
                          <a:effectLst/>
                          <a:latin typeface="Century Gothic" panose="020B0502020202020204" pitchFamily="34" charset="0"/>
                        </a:rPr>
                        <a:t>To provide roughage to help to keep the food moving through the gut</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tc>
                  <a:txBody>
                    <a:bodyPr/>
                    <a:lstStyle/>
                    <a:p>
                      <a:pPr fontAlgn="base"/>
                      <a:r>
                        <a:rPr lang="en-GB" sz="800" dirty="0">
                          <a:effectLst/>
                          <a:latin typeface="Century Gothic" panose="020B0502020202020204" pitchFamily="34" charset="0"/>
                        </a:rPr>
                        <a:t>Vegetables, bran</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extLst>
                  <a:ext uri="{0D108BD9-81ED-4DB2-BD59-A6C34878D82A}">
                    <a16:rowId xmlns:a16="http://schemas.microsoft.com/office/drawing/2014/main" val="357286614"/>
                  </a:ext>
                </a:extLst>
              </a:tr>
              <a:tr h="318544">
                <a:tc>
                  <a:txBody>
                    <a:bodyPr/>
                    <a:lstStyle/>
                    <a:p>
                      <a:pPr fontAlgn="base"/>
                      <a:r>
                        <a:rPr lang="en-GB" sz="800" dirty="0">
                          <a:effectLst/>
                          <a:latin typeface="Century Gothic" panose="020B0502020202020204" pitchFamily="34" charset="0"/>
                        </a:rPr>
                        <a:t>Water</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tc>
                  <a:txBody>
                    <a:bodyPr/>
                    <a:lstStyle/>
                    <a:p>
                      <a:pPr fontAlgn="base"/>
                      <a:r>
                        <a:rPr lang="en-GB" sz="800">
                          <a:effectLst/>
                          <a:latin typeface="Century Gothic" panose="020B0502020202020204" pitchFamily="34" charset="0"/>
                        </a:rPr>
                        <a:t>Needed for cells and body fluids</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tc>
                  <a:txBody>
                    <a:bodyPr/>
                    <a:lstStyle/>
                    <a:p>
                      <a:pPr fontAlgn="base"/>
                      <a:r>
                        <a:rPr lang="en-GB" sz="800" dirty="0">
                          <a:effectLst/>
                          <a:latin typeface="Century Gothic" panose="020B0502020202020204" pitchFamily="34" charset="0"/>
                        </a:rPr>
                        <a:t>Water, fruit juice, milk</a:t>
                      </a:r>
                    </a:p>
                  </a:txBody>
                  <a:tcPr marL="27196" marR="27196" marT="27196" marB="27196"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1">
                        <a:lumMod val="20000"/>
                        <a:lumOff val="80000"/>
                      </a:schemeClr>
                    </a:solidFill>
                  </a:tcPr>
                </a:tc>
                <a:extLst>
                  <a:ext uri="{0D108BD9-81ED-4DB2-BD59-A6C34878D82A}">
                    <a16:rowId xmlns:a16="http://schemas.microsoft.com/office/drawing/2014/main" val="484911186"/>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2944801736"/>
              </p:ext>
            </p:extLst>
          </p:nvPr>
        </p:nvGraphicFramePr>
        <p:xfrm>
          <a:off x="8337875" y="111445"/>
          <a:ext cx="3610017" cy="2687602"/>
        </p:xfrm>
        <a:graphic>
          <a:graphicData uri="http://schemas.openxmlformats.org/drawingml/2006/table">
            <a:tbl>
              <a:tblPr/>
              <a:tblGrid>
                <a:gridCol w="862167">
                  <a:extLst>
                    <a:ext uri="{9D8B030D-6E8A-4147-A177-3AD203B41FA5}">
                      <a16:colId xmlns:a16="http://schemas.microsoft.com/office/drawing/2014/main" val="2678318504"/>
                    </a:ext>
                  </a:extLst>
                </a:gridCol>
                <a:gridCol w="2747850">
                  <a:extLst>
                    <a:ext uri="{9D8B030D-6E8A-4147-A177-3AD203B41FA5}">
                      <a16:colId xmlns:a16="http://schemas.microsoft.com/office/drawing/2014/main" val="2374129026"/>
                    </a:ext>
                  </a:extLst>
                </a:gridCol>
              </a:tblGrid>
              <a:tr h="213064">
                <a:tc gridSpan="2">
                  <a:txBody>
                    <a:bodyPr/>
                    <a:lstStyle/>
                    <a:p>
                      <a:pPr fontAlgn="ctr"/>
                      <a:r>
                        <a:rPr lang="en-GB" sz="800" b="1" dirty="0" smtClean="0">
                          <a:solidFill>
                            <a:schemeClr val="tx1"/>
                          </a:solidFill>
                          <a:effectLst/>
                          <a:latin typeface="Century Gothic" panose="020B0502020202020204" pitchFamily="34" charset="0"/>
                        </a:rPr>
                        <a:t>Section 4: Structure</a:t>
                      </a:r>
                      <a:r>
                        <a:rPr lang="en-GB" sz="800" b="1" baseline="0" dirty="0" smtClean="0">
                          <a:solidFill>
                            <a:schemeClr val="tx1"/>
                          </a:solidFill>
                          <a:effectLst/>
                          <a:latin typeface="Century Gothic" panose="020B0502020202020204" pitchFamily="34" charset="0"/>
                        </a:rPr>
                        <a:t> of the digestive system</a:t>
                      </a:r>
                      <a:endParaRPr lang="en-GB" sz="800" b="1" dirty="0">
                        <a:solidFill>
                          <a:schemeClr val="tx1"/>
                        </a:solidFill>
                        <a:effectLst/>
                        <a:latin typeface="Century Gothic" panose="020B0502020202020204" pitchFamily="34" charset="0"/>
                      </a:endParaRP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40000"/>
                        <a:lumOff val="60000"/>
                      </a:schemeClr>
                    </a:solidFill>
                  </a:tcPr>
                </a:tc>
                <a:tc hMerge="1">
                  <a:txBody>
                    <a:bodyPr/>
                    <a:lstStyle/>
                    <a:p>
                      <a:pPr fontAlgn="ctr"/>
                      <a:endParaRPr lang="en-GB" sz="800" b="1" dirty="0">
                        <a:solidFill>
                          <a:schemeClr val="tx1"/>
                        </a:solidFill>
                        <a:effectLst/>
                        <a:latin typeface="Century Gothic" panose="020B0502020202020204" pitchFamily="34" charset="0"/>
                      </a:endParaRP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40000"/>
                        <a:lumOff val="60000"/>
                      </a:schemeClr>
                    </a:solidFill>
                  </a:tcPr>
                </a:tc>
                <a:extLst>
                  <a:ext uri="{0D108BD9-81ED-4DB2-BD59-A6C34878D82A}">
                    <a16:rowId xmlns:a16="http://schemas.microsoft.com/office/drawing/2014/main" val="1312171883"/>
                  </a:ext>
                </a:extLst>
              </a:tr>
              <a:tr h="213064">
                <a:tc>
                  <a:txBody>
                    <a:bodyPr/>
                    <a:lstStyle/>
                    <a:p>
                      <a:pPr fontAlgn="ctr"/>
                      <a:r>
                        <a:rPr lang="en-GB" sz="800" b="1" dirty="0">
                          <a:solidFill>
                            <a:schemeClr val="tx1"/>
                          </a:solidFill>
                          <a:effectLst/>
                          <a:latin typeface="Century Gothic" panose="020B0502020202020204" pitchFamily="34" charset="0"/>
                        </a:rPr>
                        <a:t>Structure</a:t>
                      </a: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40000"/>
                        <a:lumOff val="60000"/>
                      </a:schemeClr>
                    </a:solidFill>
                  </a:tcPr>
                </a:tc>
                <a:tc>
                  <a:txBody>
                    <a:bodyPr/>
                    <a:lstStyle/>
                    <a:p>
                      <a:pPr fontAlgn="ctr"/>
                      <a:r>
                        <a:rPr lang="en-GB" sz="800" b="1" dirty="0">
                          <a:solidFill>
                            <a:schemeClr val="tx1"/>
                          </a:solidFill>
                          <a:effectLst/>
                          <a:latin typeface="Century Gothic" panose="020B0502020202020204" pitchFamily="34" charset="0"/>
                        </a:rPr>
                        <a:t>Function</a:t>
                      </a: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40000"/>
                        <a:lumOff val="60000"/>
                      </a:schemeClr>
                    </a:solidFill>
                  </a:tcPr>
                </a:tc>
                <a:extLst>
                  <a:ext uri="{0D108BD9-81ED-4DB2-BD59-A6C34878D82A}">
                    <a16:rowId xmlns:a16="http://schemas.microsoft.com/office/drawing/2014/main" val="2658039618"/>
                  </a:ext>
                </a:extLst>
              </a:tr>
              <a:tr h="0">
                <a:tc>
                  <a:txBody>
                    <a:bodyPr/>
                    <a:lstStyle/>
                    <a:p>
                      <a:pPr fontAlgn="base"/>
                      <a:r>
                        <a:rPr lang="en-GB" sz="800" dirty="0">
                          <a:effectLst/>
                          <a:latin typeface="Century Gothic" panose="020B0502020202020204" pitchFamily="34" charset="0"/>
                        </a:rPr>
                        <a:t>Mouth</a:t>
                      </a: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tc>
                  <a:txBody>
                    <a:bodyPr/>
                    <a:lstStyle/>
                    <a:p>
                      <a:pPr fontAlgn="base"/>
                      <a:r>
                        <a:rPr lang="en-GB" sz="800" dirty="0">
                          <a:effectLst/>
                          <a:latin typeface="Century Gothic" panose="020B0502020202020204" pitchFamily="34" charset="0"/>
                        </a:rPr>
                        <a:t>Where food enters the </a:t>
                      </a:r>
                      <a:r>
                        <a:rPr lang="en-GB" sz="800" dirty="0" smtClean="0">
                          <a:effectLst/>
                          <a:latin typeface="Century Gothic" panose="020B0502020202020204" pitchFamily="34" charset="0"/>
                        </a:rPr>
                        <a:t>and </a:t>
                      </a:r>
                      <a:r>
                        <a:rPr lang="en-GB" sz="800" dirty="0">
                          <a:effectLst/>
                          <a:latin typeface="Century Gothic" panose="020B0502020202020204" pitchFamily="34" charset="0"/>
                        </a:rPr>
                        <a:t>digestion begins</a:t>
                      </a: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extLst>
                  <a:ext uri="{0D108BD9-81ED-4DB2-BD59-A6C34878D82A}">
                    <a16:rowId xmlns:a16="http://schemas.microsoft.com/office/drawing/2014/main" val="3750945070"/>
                  </a:ext>
                </a:extLst>
              </a:tr>
              <a:tr h="0">
                <a:tc>
                  <a:txBody>
                    <a:bodyPr/>
                    <a:lstStyle/>
                    <a:p>
                      <a:pPr fontAlgn="base"/>
                      <a:r>
                        <a:rPr lang="en-GB" sz="800" dirty="0">
                          <a:effectLst/>
                          <a:latin typeface="Century Gothic" panose="020B0502020202020204" pitchFamily="34" charset="0"/>
                        </a:rPr>
                        <a:t>Salivary glands</a:t>
                      </a: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tc>
                  <a:txBody>
                    <a:bodyPr/>
                    <a:lstStyle/>
                    <a:p>
                      <a:pPr fontAlgn="base"/>
                      <a:r>
                        <a:rPr lang="en-GB" sz="800" dirty="0">
                          <a:effectLst/>
                          <a:latin typeface="Century Gothic" panose="020B0502020202020204" pitchFamily="34" charset="0"/>
                        </a:rPr>
                        <a:t>Produce saliva containing amylase</a:t>
                      </a: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extLst>
                  <a:ext uri="{0D108BD9-81ED-4DB2-BD59-A6C34878D82A}">
                    <a16:rowId xmlns:a16="http://schemas.microsoft.com/office/drawing/2014/main" val="3052570940"/>
                  </a:ext>
                </a:extLst>
              </a:tr>
              <a:tr h="0">
                <a:tc>
                  <a:txBody>
                    <a:bodyPr/>
                    <a:lstStyle/>
                    <a:p>
                      <a:pPr fontAlgn="base"/>
                      <a:r>
                        <a:rPr lang="en-GB" sz="800" dirty="0">
                          <a:effectLst/>
                          <a:latin typeface="Century Gothic" panose="020B0502020202020204" pitchFamily="34" charset="0"/>
                        </a:rPr>
                        <a:t>Oesophagus</a:t>
                      </a: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tc>
                  <a:txBody>
                    <a:bodyPr/>
                    <a:lstStyle/>
                    <a:p>
                      <a:pPr fontAlgn="base"/>
                      <a:r>
                        <a:rPr lang="en-GB" sz="800" dirty="0">
                          <a:effectLst/>
                          <a:latin typeface="Century Gothic" panose="020B0502020202020204" pitchFamily="34" charset="0"/>
                        </a:rPr>
                        <a:t>Muscular tube which moves ingested food to the stomach</a:t>
                      </a: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extLst>
                  <a:ext uri="{0D108BD9-81ED-4DB2-BD59-A6C34878D82A}">
                    <a16:rowId xmlns:a16="http://schemas.microsoft.com/office/drawing/2014/main" val="1731116717"/>
                  </a:ext>
                </a:extLst>
              </a:tr>
              <a:tr h="0">
                <a:tc>
                  <a:txBody>
                    <a:bodyPr/>
                    <a:lstStyle/>
                    <a:p>
                      <a:pPr fontAlgn="base"/>
                      <a:r>
                        <a:rPr lang="en-GB" sz="800">
                          <a:effectLst/>
                          <a:latin typeface="Century Gothic" panose="020B0502020202020204" pitchFamily="34" charset="0"/>
                        </a:rPr>
                        <a:t>Stomach</a:t>
                      </a: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tc>
                  <a:txBody>
                    <a:bodyPr/>
                    <a:lstStyle/>
                    <a:p>
                      <a:pPr fontAlgn="base"/>
                      <a:r>
                        <a:rPr lang="en-GB" sz="800" dirty="0">
                          <a:effectLst/>
                          <a:latin typeface="Century Gothic" panose="020B0502020202020204" pitchFamily="34" charset="0"/>
                        </a:rPr>
                        <a:t>Muscular organ where </a:t>
                      </a:r>
                      <a:r>
                        <a:rPr lang="en-GB" sz="800" dirty="0" smtClean="0">
                          <a:effectLst/>
                          <a:latin typeface="Century Gothic" panose="020B0502020202020204" pitchFamily="34" charset="0"/>
                        </a:rPr>
                        <a:t>food is mixed with digestive</a:t>
                      </a:r>
                      <a:r>
                        <a:rPr lang="en-GB" sz="800" baseline="0" dirty="0" smtClean="0">
                          <a:effectLst/>
                          <a:latin typeface="Century Gothic" panose="020B0502020202020204" pitchFamily="34" charset="0"/>
                        </a:rPr>
                        <a:t> juices and acids</a:t>
                      </a:r>
                      <a:endParaRPr lang="en-GB" sz="800" dirty="0">
                        <a:effectLst/>
                        <a:latin typeface="Century Gothic" panose="020B0502020202020204" pitchFamily="34" charset="0"/>
                      </a:endParaRP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extLst>
                  <a:ext uri="{0D108BD9-81ED-4DB2-BD59-A6C34878D82A}">
                    <a16:rowId xmlns:a16="http://schemas.microsoft.com/office/drawing/2014/main" val="44898605"/>
                  </a:ext>
                </a:extLst>
              </a:tr>
              <a:tr h="0">
                <a:tc>
                  <a:txBody>
                    <a:bodyPr/>
                    <a:lstStyle/>
                    <a:p>
                      <a:pPr fontAlgn="base"/>
                      <a:r>
                        <a:rPr lang="en-GB" sz="800">
                          <a:effectLst/>
                          <a:latin typeface="Century Gothic" panose="020B0502020202020204" pitchFamily="34" charset="0"/>
                        </a:rPr>
                        <a:t>Pancreas</a:t>
                      </a: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tc>
                  <a:txBody>
                    <a:bodyPr/>
                    <a:lstStyle/>
                    <a:p>
                      <a:pPr fontAlgn="base"/>
                      <a:r>
                        <a:rPr lang="en-GB" sz="800" dirty="0">
                          <a:effectLst/>
                          <a:latin typeface="Century Gothic" panose="020B0502020202020204" pitchFamily="34" charset="0"/>
                        </a:rPr>
                        <a:t>Produces digestive enzymes</a:t>
                      </a: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extLst>
                  <a:ext uri="{0D108BD9-81ED-4DB2-BD59-A6C34878D82A}">
                    <a16:rowId xmlns:a16="http://schemas.microsoft.com/office/drawing/2014/main" val="224968331"/>
                  </a:ext>
                </a:extLst>
              </a:tr>
              <a:tr h="0">
                <a:tc>
                  <a:txBody>
                    <a:bodyPr/>
                    <a:lstStyle/>
                    <a:p>
                      <a:pPr fontAlgn="base"/>
                      <a:r>
                        <a:rPr lang="en-GB" sz="800">
                          <a:effectLst/>
                          <a:latin typeface="Century Gothic" panose="020B0502020202020204" pitchFamily="34" charset="0"/>
                        </a:rPr>
                        <a:t>Liver</a:t>
                      </a: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tc>
                  <a:txBody>
                    <a:bodyPr/>
                    <a:lstStyle/>
                    <a:p>
                      <a:pPr fontAlgn="base"/>
                      <a:r>
                        <a:rPr lang="en-GB" sz="800" dirty="0">
                          <a:effectLst/>
                          <a:latin typeface="Century Gothic" panose="020B0502020202020204" pitchFamily="34" charset="0"/>
                        </a:rPr>
                        <a:t>Produces bile</a:t>
                      </a: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extLst>
                  <a:ext uri="{0D108BD9-81ED-4DB2-BD59-A6C34878D82A}">
                    <a16:rowId xmlns:a16="http://schemas.microsoft.com/office/drawing/2014/main" val="3921681193"/>
                  </a:ext>
                </a:extLst>
              </a:tr>
              <a:tr h="0">
                <a:tc>
                  <a:txBody>
                    <a:bodyPr/>
                    <a:lstStyle/>
                    <a:p>
                      <a:pPr fontAlgn="base"/>
                      <a:r>
                        <a:rPr lang="en-GB" sz="800">
                          <a:effectLst/>
                          <a:latin typeface="Century Gothic" panose="020B0502020202020204" pitchFamily="34" charset="0"/>
                        </a:rPr>
                        <a:t>Gall bladder</a:t>
                      </a: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tc>
                  <a:txBody>
                    <a:bodyPr/>
                    <a:lstStyle/>
                    <a:p>
                      <a:pPr fontAlgn="base"/>
                      <a:r>
                        <a:rPr lang="en-GB" sz="800" dirty="0">
                          <a:effectLst/>
                          <a:latin typeface="Century Gothic" panose="020B0502020202020204" pitchFamily="34" charset="0"/>
                        </a:rPr>
                        <a:t>Stores bile before releasing it into the duodenum</a:t>
                      </a: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extLst>
                  <a:ext uri="{0D108BD9-81ED-4DB2-BD59-A6C34878D82A}">
                    <a16:rowId xmlns:a16="http://schemas.microsoft.com/office/drawing/2014/main" val="2476348743"/>
                  </a:ext>
                </a:extLst>
              </a:tr>
              <a:tr h="105535">
                <a:tc>
                  <a:txBody>
                    <a:bodyPr/>
                    <a:lstStyle/>
                    <a:p>
                      <a:pPr fontAlgn="base"/>
                      <a:r>
                        <a:rPr lang="en-GB" sz="800" dirty="0">
                          <a:effectLst/>
                          <a:latin typeface="Century Gothic" panose="020B0502020202020204" pitchFamily="34" charset="0"/>
                        </a:rPr>
                        <a:t>Small </a:t>
                      </a:r>
                      <a:r>
                        <a:rPr lang="en-GB" sz="800" dirty="0" smtClean="0">
                          <a:effectLst/>
                          <a:latin typeface="Century Gothic" panose="020B0502020202020204" pitchFamily="34" charset="0"/>
                        </a:rPr>
                        <a:t>intestine</a:t>
                      </a:r>
                      <a:endParaRPr lang="en-GB" sz="800" dirty="0">
                        <a:effectLst/>
                        <a:latin typeface="Century Gothic" panose="020B0502020202020204" pitchFamily="34" charset="0"/>
                      </a:endParaRP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tc>
                  <a:txBody>
                    <a:bodyPr/>
                    <a:lstStyle/>
                    <a:p>
                      <a:pPr fontAlgn="base"/>
                      <a:r>
                        <a:rPr lang="en-GB" sz="800" dirty="0">
                          <a:effectLst/>
                          <a:latin typeface="Century Gothic" panose="020B0502020202020204" pitchFamily="34" charset="0"/>
                        </a:rPr>
                        <a:t>Where digested food is absorbed into the </a:t>
                      </a:r>
                      <a:r>
                        <a:rPr lang="en-GB" sz="800" dirty="0" smtClean="0">
                          <a:effectLst/>
                          <a:latin typeface="Century Gothic" panose="020B0502020202020204" pitchFamily="34" charset="0"/>
                        </a:rPr>
                        <a:t>blood</a:t>
                      </a:r>
                      <a:endParaRPr lang="en-GB" sz="800" dirty="0">
                        <a:effectLst/>
                        <a:latin typeface="Century Gothic" panose="020B0502020202020204" pitchFamily="34" charset="0"/>
                      </a:endParaRP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extLst>
                  <a:ext uri="{0D108BD9-81ED-4DB2-BD59-A6C34878D82A}">
                    <a16:rowId xmlns:a16="http://schemas.microsoft.com/office/drawing/2014/main" val="176482956"/>
                  </a:ext>
                </a:extLst>
              </a:tr>
              <a:tr h="213064">
                <a:tc>
                  <a:txBody>
                    <a:bodyPr/>
                    <a:lstStyle/>
                    <a:p>
                      <a:pPr fontAlgn="base"/>
                      <a:r>
                        <a:rPr lang="en-GB" sz="800" dirty="0">
                          <a:effectLst/>
                          <a:latin typeface="Century Gothic" panose="020B0502020202020204" pitchFamily="34" charset="0"/>
                        </a:rPr>
                        <a:t>Large </a:t>
                      </a:r>
                      <a:r>
                        <a:rPr lang="en-GB" sz="800" dirty="0" smtClean="0">
                          <a:effectLst/>
                          <a:latin typeface="Century Gothic" panose="020B0502020202020204" pitchFamily="34" charset="0"/>
                        </a:rPr>
                        <a:t>intestine</a:t>
                      </a:r>
                      <a:endParaRPr lang="en-GB" sz="800" dirty="0">
                        <a:effectLst/>
                        <a:latin typeface="Century Gothic" panose="020B0502020202020204" pitchFamily="34" charset="0"/>
                      </a:endParaRP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tc>
                  <a:txBody>
                    <a:bodyPr/>
                    <a:lstStyle/>
                    <a:p>
                      <a:pPr fontAlgn="base"/>
                      <a:r>
                        <a:rPr lang="en-GB" sz="800" dirty="0">
                          <a:effectLst/>
                          <a:latin typeface="Century Gothic" panose="020B0502020202020204" pitchFamily="34" charset="0"/>
                        </a:rPr>
                        <a:t>Where water is reabsorbed</a:t>
                      </a: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extLst>
                  <a:ext uri="{0D108BD9-81ED-4DB2-BD59-A6C34878D82A}">
                    <a16:rowId xmlns:a16="http://schemas.microsoft.com/office/drawing/2014/main" val="560574238"/>
                  </a:ext>
                </a:extLst>
              </a:tr>
              <a:tr h="213064">
                <a:tc>
                  <a:txBody>
                    <a:bodyPr/>
                    <a:lstStyle/>
                    <a:p>
                      <a:pPr fontAlgn="base"/>
                      <a:r>
                        <a:rPr lang="en-GB" sz="800" dirty="0" smtClean="0">
                          <a:effectLst/>
                          <a:latin typeface="Century Gothic" panose="020B0502020202020204" pitchFamily="34" charset="0"/>
                        </a:rPr>
                        <a:t>Rectum</a:t>
                      </a:r>
                      <a:endParaRPr lang="en-GB" sz="800" dirty="0">
                        <a:effectLst/>
                        <a:latin typeface="Century Gothic" panose="020B0502020202020204" pitchFamily="34" charset="0"/>
                      </a:endParaRP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tc>
                  <a:txBody>
                    <a:bodyPr/>
                    <a:lstStyle/>
                    <a:p>
                      <a:pPr fontAlgn="base"/>
                      <a:r>
                        <a:rPr lang="en-GB" sz="800" dirty="0">
                          <a:effectLst/>
                          <a:latin typeface="Century Gothic" panose="020B0502020202020204" pitchFamily="34" charset="0"/>
                        </a:rPr>
                        <a:t>Where faeces </a:t>
                      </a:r>
                      <a:r>
                        <a:rPr lang="en-GB" sz="800" dirty="0" smtClean="0">
                          <a:effectLst/>
                          <a:latin typeface="Century Gothic" panose="020B0502020202020204" pitchFamily="34" charset="0"/>
                        </a:rPr>
                        <a:t>is </a:t>
                      </a:r>
                      <a:r>
                        <a:rPr lang="en-GB" sz="800" dirty="0">
                          <a:effectLst/>
                          <a:latin typeface="Century Gothic" panose="020B0502020202020204" pitchFamily="34" charset="0"/>
                        </a:rPr>
                        <a:t>stored</a:t>
                      </a: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extLst>
                  <a:ext uri="{0D108BD9-81ED-4DB2-BD59-A6C34878D82A}">
                    <a16:rowId xmlns:a16="http://schemas.microsoft.com/office/drawing/2014/main" val="4061301295"/>
                  </a:ext>
                </a:extLst>
              </a:tr>
              <a:tr h="0">
                <a:tc>
                  <a:txBody>
                    <a:bodyPr/>
                    <a:lstStyle/>
                    <a:p>
                      <a:pPr fontAlgn="base"/>
                      <a:r>
                        <a:rPr lang="en-GB" sz="800" dirty="0" smtClean="0">
                          <a:effectLst/>
                          <a:latin typeface="Century Gothic" panose="020B0502020202020204" pitchFamily="34" charset="0"/>
                        </a:rPr>
                        <a:t>Anus</a:t>
                      </a:r>
                      <a:endParaRPr lang="en-GB" sz="800" dirty="0">
                        <a:effectLst/>
                        <a:latin typeface="Century Gothic" panose="020B0502020202020204" pitchFamily="34" charset="0"/>
                      </a:endParaRP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tc>
                  <a:txBody>
                    <a:bodyPr/>
                    <a:lstStyle/>
                    <a:p>
                      <a:pPr fontAlgn="base"/>
                      <a:r>
                        <a:rPr lang="en-GB" sz="800" dirty="0" smtClean="0">
                          <a:effectLst/>
                          <a:latin typeface="Century Gothic" panose="020B0502020202020204" pitchFamily="34" charset="0"/>
                        </a:rPr>
                        <a:t>Muscular ring</a:t>
                      </a:r>
                      <a:r>
                        <a:rPr lang="en-GB" sz="800" baseline="0" dirty="0" smtClean="0">
                          <a:effectLst/>
                          <a:latin typeface="Century Gothic" panose="020B0502020202020204" pitchFamily="34" charset="0"/>
                        </a:rPr>
                        <a:t> through which faeces passes out</a:t>
                      </a:r>
                      <a:endParaRPr lang="en-GB" sz="800" dirty="0">
                        <a:effectLst/>
                        <a:latin typeface="Century Gothic" panose="020B0502020202020204" pitchFamily="34" charset="0"/>
                      </a:endParaRPr>
                    </a:p>
                  </a:txBody>
                  <a:tcPr marL="27457" marR="27457" marT="27457" marB="2745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a:noFill/>
                    </a:lnT>
                    <a:lnB>
                      <a:noFill/>
                    </a:lnB>
                    <a:solidFill>
                      <a:schemeClr val="accent2">
                        <a:lumMod val="20000"/>
                        <a:lumOff val="80000"/>
                      </a:schemeClr>
                    </a:solidFill>
                  </a:tcPr>
                </a:tc>
                <a:extLst>
                  <a:ext uri="{0D108BD9-81ED-4DB2-BD59-A6C34878D82A}">
                    <a16:rowId xmlns:a16="http://schemas.microsoft.com/office/drawing/2014/main" val="522332655"/>
                  </a:ext>
                </a:extLst>
              </a:tr>
            </a:tbl>
          </a:graphicData>
        </a:graphic>
      </p:graphicFrame>
      <p:sp>
        <p:nvSpPr>
          <p:cNvPr id="13" name="TextBox 12"/>
          <p:cNvSpPr txBox="1"/>
          <p:nvPr/>
        </p:nvSpPr>
        <p:spPr>
          <a:xfrm>
            <a:off x="3627662" y="98123"/>
            <a:ext cx="4533829" cy="3000821"/>
          </a:xfrm>
          <a:prstGeom prst="rect">
            <a:avLst/>
          </a:prstGeom>
          <a:solidFill>
            <a:srgbClr val="92D050"/>
          </a:solidFill>
        </p:spPr>
        <p:txBody>
          <a:bodyPr wrap="square" rtlCol="0">
            <a:spAutoFit/>
          </a:bodyPr>
          <a:lstStyle/>
          <a:p>
            <a:pPr fontAlgn="base"/>
            <a:r>
              <a:rPr lang="en-GB" sz="900" b="1" dirty="0" smtClean="0">
                <a:latin typeface="Century Gothic" panose="020B0502020202020204" pitchFamily="34" charset="0"/>
              </a:rPr>
              <a:t>Section 2: Unhealthy diet</a:t>
            </a:r>
          </a:p>
          <a:p>
            <a:r>
              <a:rPr lang="en-GB" sz="900" dirty="0">
                <a:latin typeface="Century Gothic" panose="020B0502020202020204" pitchFamily="34" charset="0"/>
              </a:rPr>
              <a:t>T</a:t>
            </a:r>
            <a:r>
              <a:rPr lang="en-GB" sz="900" dirty="0" smtClean="0">
                <a:latin typeface="Century Gothic" panose="020B0502020202020204" pitchFamily="34" charset="0"/>
              </a:rPr>
              <a:t>oo </a:t>
            </a:r>
            <a:r>
              <a:rPr lang="en-GB" sz="900" dirty="0">
                <a:latin typeface="Century Gothic" panose="020B0502020202020204" pitchFamily="34" charset="0"/>
              </a:rPr>
              <a:t>little food may lead to a person being </a:t>
            </a:r>
            <a:r>
              <a:rPr lang="en-GB" sz="900" dirty="0" smtClean="0">
                <a:latin typeface="Century Gothic" panose="020B0502020202020204" pitchFamily="34" charset="0"/>
              </a:rPr>
              <a:t>underweight causing Lack</a:t>
            </a:r>
            <a:r>
              <a:rPr lang="en-GB" sz="900" baseline="0" dirty="0" smtClean="0">
                <a:latin typeface="Century Gothic" panose="020B0502020202020204" pitchFamily="34" charset="0"/>
              </a:rPr>
              <a:t> of energy, vitamins, poor immune system</a:t>
            </a:r>
            <a:endParaRPr lang="en-GB" sz="900" dirty="0" smtClean="0">
              <a:latin typeface="Century Gothic" panose="020B0502020202020204" pitchFamily="34" charset="0"/>
            </a:endParaRPr>
          </a:p>
          <a:p>
            <a:r>
              <a:rPr lang="en-GB" sz="900" dirty="0" smtClean="0">
                <a:latin typeface="Century Gothic" panose="020B0502020202020204" pitchFamily="34" charset="0"/>
              </a:rPr>
              <a:t>Too </a:t>
            </a:r>
            <a:r>
              <a:rPr lang="en-GB" sz="900" dirty="0">
                <a:latin typeface="Century Gothic" panose="020B0502020202020204" pitchFamily="34" charset="0"/>
              </a:rPr>
              <a:t>much food may lead to a person being </a:t>
            </a:r>
            <a:r>
              <a:rPr lang="en-GB" sz="900" dirty="0" smtClean="0">
                <a:latin typeface="Century Gothic" panose="020B0502020202020204" pitchFamily="34" charset="0"/>
              </a:rPr>
              <a:t>overweight Strokes,</a:t>
            </a:r>
            <a:r>
              <a:rPr lang="en-GB" sz="900" baseline="0" dirty="0" smtClean="0">
                <a:latin typeface="Century Gothic" panose="020B0502020202020204" pitchFamily="34" charset="0"/>
              </a:rPr>
              <a:t> heart disease,</a:t>
            </a:r>
            <a:r>
              <a:rPr lang="en-GB" sz="900" dirty="0" smtClean="0">
                <a:latin typeface="Century Gothic" panose="020B0502020202020204" pitchFamily="34" charset="0"/>
              </a:rPr>
              <a:t> d</a:t>
            </a:r>
            <a:r>
              <a:rPr lang="en-GB" sz="900" baseline="0" dirty="0" smtClean="0">
                <a:latin typeface="Century Gothic" panose="020B0502020202020204" pitchFamily="34" charset="0"/>
              </a:rPr>
              <a:t>iabetes, cancers</a:t>
            </a:r>
            <a:endParaRPr lang="en-GB" sz="900" dirty="0" smtClean="0">
              <a:latin typeface="Century Gothic" panose="020B0502020202020204" pitchFamily="34" charset="0"/>
            </a:endParaRPr>
          </a:p>
          <a:p>
            <a:pPr fontAlgn="base"/>
            <a:endParaRPr lang="en-GB" sz="900" dirty="0" smtClean="0">
              <a:latin typeface="Century Gothic" panose="020B0502020202020204" pitchFamily="34" charset="0"/>
            </a:endParaRPr>
          </a:p>
          <a:p>
            <a:pPr fontAlgn="base"/>
            <a:endParaRPr lang="en-GB" sz="900" dirty="0" smtClean="0">
              <a:latin typeface="Century Gothic" panose="020B0502020202020204" pitchFamily="34" charset="0"/>
            </a:endParaRPr>
          </a:p>
          <a:p>
            <a:pPr lvl="0" eaLnBrk="0" fontAlgn="base" hangingPunct="0">
              <a:spcBef>
                <a:spcPct val="0"/>
              </a:spcBef>
              <a:spcAft>
                <a:spcPct val="0"/>
              </a:spcAft>
            </a:pPr>
            <a:endParaRPr kumimoji="0" lang="en-US" altLang="en-US" sz="900" b="0" i="0" u="none" strike="noStrike" cap="none" normalizeH="0" baseline="0" dirty="0" smtClean="0">
              <a:ln>
                <a:noFill/>
              </a:ln>
              <a:solidFill>
                <a:schemeClr val="tx1"/>
              </a:solidFill>
              <a:effectLst/>
              <a:latin typeface="inherit"/>
            </a:endParaRPr>
          </a:p>
          <a:p>
            <a:pPr fontAlgn="base"/>
            <a:endParaRPr lang="en-GB" sz="900" dirty="0">
              <a:latin typeface="Century Gothic" panose="020B0502020202020204" pitchFamily="34" charset="0"/>
            </a:endParaRPr>
          </a:p>
          <a:p>
            <a:pPr fontAlgn="base"/>
            <a:endParaRPr lang="en-GB" sz="900" dirty="0" smtClean="0">
              <a:latin typeface="Century Gothic" panose="020B0502020202020204" pitchFamily="34" charset="0"/>
            </a:endParaRPr>
          </a:p>
          <a:p>
            <a:pPr fontAlgn="base"/>
            <a:endParaRPr lang="en-GB" sz="900" dirty="0">
              <a:latin typeface="Century Gothic" panose="020B0502020202020204" pitchFamily="34" charset="0"/>
            </a:endParaRPr>
          </a:p>
          <a:p>
            <a:pPr fontAlgn="base"/>
            <a:endParaRPr lang="en-GB" sz="900" dirty="0" smtClean="0">
              <a:latin typeface="Century Gothic" panose="020B0502020202020204" pitchFamily="34" charset="0"/>
            </a:endParaRPr>
          </a:p>
          <a:p>
            <a:pPr fontAlgn="base"/>
            <a:endParaRPr lang="en-GB" sz="900" dirty="0">
              <a:latin typeface="Century Gothic" panose="020B0502020202020204" pitchFamily="34" charset="0"/>
            </a:endParaRPr>
          </a:p>
          <a:p>
            <a:pPr fontAlgn="base"/>
            <a:endParaRPr lang="en-GB" sz="900" dirty="0" smtClean="0">
              <a:latin typeface="Century Gothic" panose="020B0502020202020204" pitchFamily="34" charset="0"/>
            </a:endParaRPr>
          </a:p>
          <a:p>
            <a:pPr fontAlgn="base"/>
            <a:endParaRPr lang="en-GB" sz="900" dirty="0">
              <a:latin typeface="Century Gothic" panose="020B0502020202020204" pitchFamily="34" charset="0"/>
            </a:endParaRPr>
          </a:p>
          <a:p>
            <a:pPr fontAlgn="base"/>
            <a:endParaRPr lang="en-GB" sz="900" dirty="0" smtClean="0">
              <a:latin typeface="Century Gothic" panose="020B0502020202020204" pitchFamily="34" charset="0"/>
            </a:endParaRPr>
          </a:p>
          <a:p>
            <a:pPr fontAlgn="base"/>
            <a:endParaRPr lang="en-GB" sz="900" dirty="0">
              <a:latin typeface="Century Gothic" panose="020B0502020202020204" pitchFamily="34" charset="0"/>
            </a:endParaRPr>
          </a:p>
          <a:p>
            <a:pPr fontAlgn="base"/>
            <a:endParaRPr lang="en-GB" sz="900" dirty="0" smtClean="0">
              <a:latin typeface="Century Gothic" panose="020B0502020202020204" pitchFamily="34" charset="0"/>
            </a:endParaRPr>
          </a:p>
          <a:p>
            <a:pPr fontAlgn="base"/>
            <a:endParaRPr lang="en-GB" sz="900" dirty="0">
              <a:latin typeface="Century Gothic" panose="020B0502020202020204" pitchFamily="34" charset="0"/>
            </a:endParaRPr>
          </a:p>
          <a:p>
            <a:pPr fontAlgn="base"/>
            <a:endParaRPr lang="en-GB" sz="900" dirty="0" smtClean="0">
              <a:latin typeface="Century Gothic" panose="020B0502020202020204" pitchFamily="34" charset="0"/>
            </a:endParaRPr>
          </a:p>
          <a:p>
            <a:pPr fontAlgn="base"/>
            <a:endParaRPr lang="en-GB" sz="900" dirty="0">
              <a:latin typeface="Century Gothic" panose="020B0502020202020204" pitchFamily="34" charset="0"/>
            </a:endParaRPr>
          </a:p>
        </p:txBody>
      </p:sp>
      <p:sp>
        <p:nvSpPr>
          <p:cNvPr id="16" name="Rectangle 5"/>
          <p:cNvSpPr>
            <a:spLocks noChangeArrowheads="1"/>
          </p:cNvSpPr>
          <p:nvPr/>
        </p:nvSpPr>
        <p:spPr bwMode="auto">
          <a:xfrm>
            <a:off x="0" y="-325710"/>
            <a:ext cx="205184" cy="6514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01568" tIns="63480" rIns="101568" bIns="6348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1" i="0" u="none" strike="noStrike" cap="none" normalizeH="0" baseline="0" dirty="0" smtClean="0">
              <a:ln>
                <a:noFill/>
              </a:ln>
              <a:solidFill>
                <a:srgbClr val="505050"/>
              </a:solidFill>
              <a:effectLst/>
              <a:latin typeface="inherit"/>
            </a:endParaRPr>
          </a:p>
        </p:txBody>
      </p:sp>
      <p:sp>
        <p:nvSpPr>
          <p:cNvPr id="17" name="AutoShape 6" descr="Scurvy affecting gums of the human mouth"/>
          <p:cNvSpPr>
            <a:spLocks noChangeAspect="1" noChangeArrowheads="1"/>
          </p:cNvSpPr>
          <p:nvPr/>
        </p:nvSpPr>
        <p:spPr bwMode="auto">
          <a:xfrm>
            <a:off x="20638" y="-16668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18" name="Table 17"/>
          <p:cNvGraphicFramePr>
            <a:graphicFrameLocks noGrp="1"/>
          </p:cNvGraphicFramePr>
          <p:nvPr>
            <p:extLst>
              <p:ext uri="{D42A27DB-BD31-4B8C-83A1-F6EECF244321}">
                <p14:modId xmlns:p14="http://schemas.microsoft.com/office/powerpoint/2010/main" val="4259813529"/>
              </p:ext>
            </p:extLst>
          </p:nvPr>
        </p:nvGraphicFramePr>
        <p:xfrm>
          <a:off x="3675669" y="901192"/>
          <a:ext cx="4327252" cy="1930780"/>
        </p:xfrm>
        <a:graphic>
          <a:graphicData uri="http://schemas.openxmlformats.org/drawingml/2006/table">
            <a:tbl>
              <a:tblPr firstRow="1" bandRow="1">
                <a:tableStyleId>{93296810-A885-4BE3-A3E7-6D5BEEA58F35}</a:tableStyleId>
              </a:tblPr>
              <a:tblGrid>
                <a:gridCol w="1100756">
                  <a:extLst>
                    <a:ext uri="{9D8B030D-6E8A-4147-A177-3AD203B41FA5}">
                      <a16:colId xmlns:a16="http://schemas.microsoft.com/office/drawing/2014/main" val="1311662673"/>
                    </a:ext>
                  </a:extLst>
                </a:gridCol>
                <a:gridCol w="3226496">
                  <a:extLst>
                    <a:ext uri="{9D8B030D-6E8A-4147-A177-3AD203B41FA5}">
                      <a16:colId xmlns:a16="http://schemas.microsoft.com/office/drawing/2014/main" val="3941698006"/>
                    </a:ext>
                  </a:extLst>
                </a:gridCol>
              </a:tblGrid>
              <a:tr h="215426">
                <a:tc>
                  <a:txBody>
                    <a:bodyPr/>
                    <a:lstStyle/>
                    <a:p>
                      <a:r>
                        <a:rPr lang="en-GB" sz="800" dirty="0" smtClean="0"/>
                        <a:t>Deficiency of:</a:t>
                      </a:r>
                      <a:endParaRPr lang="en-GB" sz="800" dirty="0">
                        <a:solidFill>
                          <a:schemeClr val="tx1"/>
                        </a:solidFill>
                        <a:latin typeface="Century Gothic" panose="020B0502020202020204" pitchFamily="34" charset="0"/>
                      </a:endParaRPr>
                    </a:p>
                  </a:txBody>
                  <a:tcPr/>
                </a:tc>
                <a:tc>
                  <a:txBody>
                    <a:bodyPr/>
                    <a:lstStyle/>
                    <a:p>
                      <a:r>
                        <a:rPr lang="en-GB" sz="800" dirty="0" smtClean="0"/>
                        <a:t>Effect</a:t>
                      </a:r>
                      <a:endParaRPr lang="en-GB" sz="800" dirty="0">
                        <a:solidFill>
                          <a:schemeClr val="tx1"/>
                        </a:solidFill>
                        <a:latin typeface="Century Gothic" panose="020B0502020202020204" pitchFamily="34" charset="0"/>
                      </a:endParaRPr>
                    </a:p>
                  </a:txBody>
                  <a:tcPr/>
                </a:tc>
                <a:extLst>
                  <a:ext uri="{0D108BD9-81ED-4DB2-BD59-A6C34878D82A}">
                    <a16:rowId xmlns:a16="http://schemas.microsoft.com/office/drawing/2014/main" val="421479139"/>
                  </a:ext>
                </a:extLst>
              </a:tr>
              <a:tr h="338527">
                <a:tc>
                  <a:txBody>
                    <a:bodyPr/>
                    <a:lstStyle/>
                    <a:p>
                      <a:r>
                        <a:rPr kumimoji="0" lang="en-US" altLang="en-US" sz="800" u="none" strike="noStrike" cap="none" normalizeH="0" baseline="0" dirty="0" smtClean="0">
                          <a:ln>
                            <a:noFill/>
                          </a:ln>
                          <a:effectLst/>
                        </a:rPr>
                        <a:t>Iron</a:t>
                      </a:r>
                      <a:endParaRPr lang="en-GB" sz="800" dirty="0">
                        <a:latin typeface="Century Gothic" panose="020B0502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800" u="none" strike="noStrike" cap="none" normalizeH="0" baseline="0" dirty="0" err="1" smtClean="0">
                          <a:ln>
                            <a:noFill/>
                          </a:ln>
                          <a:effectLst/>
                        </a:rPr>
                        <a:t>Anaemia</a:t>
                      </a:r>
                      <a:r>
                        <a:rPr kumimoji="0" lang="en-US" altLang="en-US" sz="800" u="none" strike="noStrike" cap="none" normalizeH="0" baseline="0" dirty="0" smtClean="0">
                          <a:ln>
                            <a:noFill/>
                          </a:ln>
                          <a:effectLst/>
                        </a:rPr>
                        <a:t>, where there are too few red blood cells</a:t>
                      </a:r>
                      <a:endParaRPr kumimoji="0" lang="en-US" altLang="en-US" sz="800" b="0" i="0" u="none" strike="noStrike" cap="none" normalizeH="0" baseline="0" dirty="0" smtClean="0">
                        <a:ln>
                          <a:noFill/>
                        </a:ln>
                        <a:solidFill>
                          <a:schemeClr val="tx1"/>
                        </a:solidFill>
                        <a:effectLst/>
                        <a:latin typeface="Century Gothic" panose="020B0502020202020204" pitchFamily="34" charset="0"/>
                      </a:endParaRPr>
                    </a:p>
                  </a:txBody>
                  <a:tcPr/>
                </a:tc>
                <a:extLst>
                  <a:ext uri="{0D108BD9-81ED-4DB2-BD59-A6C34878D82A}">
                    <a16:rowId xmlns:a16="http://schemas.microsoft.com/office/drawing/2014/main" val="3486963122"/>
                  </a:ext>
                </a:extLst>
              </a:tr>
              <a:tr h="338527">
                <a:tc>
                  <a:txBody>
                    <a:bodyPr/>
                    <a:lstStyle/>
                    <a:p>
                      <a:r>
                        <a:rPr kumimoji="0" lang="en-US" altLang="en-US" sz="800" u="none" strike="noStrike" cap="none" normalizeH="0" baseline="0" dirty="0" smtClean="0">
                          <a:ln>
                            <a:noFill/>
                          </a:ln>
                          <a:effectLst/>
                        </a:rPr>
                        <a:t>Iodine</a:t>
                      </a:r>
                      <a:endParaRPr lang="en-GB" sz="800" dirty="0">
                        <a:latin typeface="Century Gothic" panose="020B0502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800" u="none" strike="noStrike" cap="none" normalizeH="0" baseline="0" dirty="0" smtClean="0">
                          <a:ln>
                            <a:noFill/>
                          </a:ln>
                          <a:effectLst/>
                        </a:rPr>
                        <a:t>swelling in the neck called </a:t>
                      </a:r>
                      <a:r>
                        <a:rPr kumimoji="0" lang="en-US" altLang="en-US" sz="800" u="none" strike="noStrike" cap="none" normalizeH="0" baseline="0" dirty="0" err="1" smtClean="0">
                          <a:ln>
                            <a:noFill/>
                          </a:ln>
                          <a:effectLst/>
                        </a:rPr>
                        <a:t>Goitre</a:t>
                      </a:r>
                      <a:endParaRPr kumimoji="0" lang="en-US" altLang="en-US" sz="800" b="0" i="0" u="none" strike="noStrike" cap="none" normalizeH="0" baseline="0" dirty="0" smtClean="0">
                        <a:ln>
                          <a:noFill/>
                        </a:ln>
                        <a:solidFill>
                          <a:schemeClr val="tx1"/>
                        </a:solidFill>
                        <a:effectLst/>
                        <a:latin typeface="Century Gothic" panose="020B0502020202020204" pitchFamily="34" charset="0"/>
                      </a:endParaRPr>
                    </a:p>
                  </a:txBody>
                  <a:tcPr/>
                </a:tc>
                <a:extLst>
                  <a:ext uri="{0D108BD9-81ED-4DB2-BD59-A6C34878D82A}">
                    <a16:rowId xmlns:a16="http://schemas.microsoft.com/office/drawing/2014/main" val="2330199264"/>
                  </a:ext>
                </a:extLst>
              </a:tr>
              <a:tr h="3385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800" u="none" strike="noStrike" cap="none" normalizeH="0" baseline="0" dirty="0" smtClean="0">
                          <a:ln>
                            <a:noFill/>
                          </a:ln>
                          <a:effectLst/>
                        </a:rPr>
                        <a:t>Vitamin C</a:t>
                      </a:r>
                      <a:endParaRPr lang="en-GB" sz="800" dirty="0">
                        <a:latin typeface="Century Gothic" panose="020B0502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800" u="none" strike="noStrike" cap="none" normalizeH="0" baseline="0" dirty="0" smtClean="0">
                          <a:ln>
                            <a:noFill/>
                          </a:ln>
                          <a:effectLst/>
                        </a:rPr>
                        <a:t>scurvy, which makes the gums bleed</a:t>
                      </a:r>
                      <a:endParaRPr kumimoji="0" lang="en-US" altLang="en-US" sz="800" b="0" i="0" u="none" strike="noStrike" cap="none" normalizeH="0" baseline="0" dirty="0" smtClean="0">
                        <a:ln>
                          <a:noFill/>
                        </a:ln>
                        <a:solidFill>
                          <a:schemeClr val="tx1"/>
                        </a:solidFill>
                        <a:effectLst/>
                        <a:latin typeface="Century Gothic" panose="020B0502020202020204" pitchFamily="34" charset="0"/>
                      </a:endParaRPr>
                    </a:p>
                  </a:txBody>
                  <a:tcPr/>
                </a:tc>
                <a:extLst>
                  <a:ext uri="{0D108BD9-81ED-4DB2-BD59-A6C34878D82A}">
                    <a16:rowId xmlns:a16="http://schemas.microsoft.com/office/drawing/2014/main" val="3885474575"/>
                  </a:ext>
                </a:extLst>
              </a:tr>
              <a:tr h="2381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800" u="none" strike="noStrike" cap="none" normalizeH="0" baseline="0" dirty="0" smtClean="0">
                          <a:ln>
                            <a:noFill/>
                          </a:ln>
                          <a:effectLst/>
                        </a:rPr>
                        <a:t>Vitamin A</a:t>
                      </a:r>
                      <a:endParaRPr lang="en-GB" sz="800" dirty="0">
                        <a:latin typeface="Century Gothic" panose="020B0502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800" u="none" strike="noStrike" cap="none" normalizeH="0" baseline="0" dirty="0" smtClean="0">
                          <a:ln>
                            <a:noFill/>
                          </a:ln>
                          <a:effectLst/>
                        </a:rPr>
                        <a:t>blindness</a:t>
                      </a:r>
                      <a:endParaRPr kumimoji="0" lang="en-US" altLang="en-US" sz="800" b="0" i="0" u="none" strike="noStrike" cap="none" normalizeH="0" baseline="0" dirty="0" smtClean="0">
                        <a:ln>
                          <a:noFill/>
                        </a:ln>
                        <a:solidFill>
                          <a:schemeClr val="tx1"/>
                        </a:solidFill>
                        <a:effectLst/>
                        <a:latin typeface="Century Gothic" panose="020B0502020202020204" pitchFamily="34" charset="0"/>
                      </a:endParaRPr>
                    </a:p>
                  </a:txBody>
                  <a:tcPr/>
                </a:tc>
                <a:extLst>
                  <a:ext uri="{0D108BD9-81ED-4DB2-BD59-A6C34878D82A}">
                    <a16:rowId xmlns:a16="http://schemas.microsoft.com/office/drawing/2014/main" val="4102361313"/>
                  </a:ext>
                </a:extLst>
              </a:tr>
              <a:tr h="4616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800" u="none" strike="noStrike" cap="none" normalizeH="0" baseline="0" dirty="0" smtClean="0">
                          <a:ln>
                            <a:noFill/>
                          </a:ln>
                          <a:effectLst/>
                        </a:rPr>
                        <a:t>Vitamin D</a:t>
                      </a:r>
                      <a:endParaRPr lang="en-GB" sz="800" dirty="0">
                        <a:latin typeface="Century Gothic" panose="020B0502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800" u="none" strike="noStrike" cap="none" normalizeH="0" baseline="0" dirty="0" smtClean="0">
                          <a:ln>
                            <a:noFill/>
                          </a:ln>
                          <a:effectLst/>
                        </a:rPr>
                        <a:t>rickets, which makes the legs bow outwards in growing children</a:t>
                      </a:r>
                      <a:endParaRPr kumimoji="0" lang="en-US" altLang="en-US" sz="800" b="0" i="0" u="none" strike="noStrike" cap="none" normalizeH="0" baseline="0" dirty="0" smtClean="0">
                        <a:ln>
                          <a:noFill/>
                        </a:ln>
                        <a:solidFill>
                          <a:schemeClr val="tx1"/>
                        </a:solidFill>
                        <a:effectLst/>
                        <a:latin typeface="Century Gothic" panose="020B0502020202020204" pitchFamily="34" charset="0"/>
                      </a:endParaRPr>
                    </a:p>
                  </a:txBody>
                  <a:tcPr/>
                </a:tc>
                <a:extLst>
                  <a:ext uri="{0D108BD9-81ED-4DB2-BD59-A6C34878D82A}">
                    <a16:rowId xmlns:a16="http://schemas.microsoft.com/office/drawing/2014/main" val="290728295"/>
                  </a:ext>
                </a:extLst>
              </a:tr>
            </a:tbl>
          </a:graphicData>
        </a:graphic>
      </p:graphicFrame>
      <p:pic>
        <p:nvPicPr>
          <p:cNvPr id="21" name="Picture 20" descr="Diagram shows protease molecules breaking down proteins into amino acids"/>
          <p:cNvPicPr/>
          <p:nvPr/>
        </p:nvPicPr>
        <p:blipFill>
          <a:blip r:embed="rId4" cstate="print">
            <a:clrChange>
              <a:clrFrom>
                <a:srgbClr val="FFFFFF"/>
              </a:clrFrom>
              <a:clrTo>
                <a:srgbClr val="FFFFFF">
                  <a:alpha val="0"/>
                </a:srgbClr>
              </a:clrTo>
            </a:clrChange>
          </a:blip>
          <a:srcRect/>
          <a:stretch>
            <a:fillRect/>
          </a:stretch>
        </p:blipFill>
        <p:spPr bwMode="auto">
          <a:xfrm>
            <a:off x="8402971" y="4249886"/>
            <a:ext cx="3646098" cy="935419"/>
          </a:xfrm>
          <a:prstGeom prst="rect">
            <a:avLst/>
          </a:prstGeom>
          <a:noFill/>
          <a:ln w="9525">
            <a:noFill/>
            <a:miter lim="800000"/>
            <a:headEnd/>
            <a:tailEnd/>
          </a:ln>
        </p:spPr>
      </p:pic>
      <p:pic>
        <p:nvPicPr>
          <p:cNvPr id="22" name="Picture 21" descr="Diagram shows how carbohydrase molecules break down starch into sugar during digestion"/>
          <p:cNvPicPr/>
          <p:nvPr/>
        </p:nvPicPr>
        <p:blipFill>
          <a:blip r:embed="rId5" cstate="print">
            <a:clrChange>
              <a:clrFrom>
                <a:srgbClr val="FFFFFF"/>
              </a:clrFrom>
              <a:clrTo>
                <a:srgbClr val="FFFFFF">
                  <a:alpha val="0"/>
                </a:srgbClr>
              </a:clrTo>
            </a:clrChange>
          </a:blip>
          <a:srcRect/>
          <a:stretch>
            <a:fillRect/>
          </a:stretch>
        </p:blipFill>
        <p:spPr bwMode="auto">
          <a:xfrm>
            <a:off x="8421011" y="3382651"/>
            <a:ext cx="3610017" cy="787911"/>
          </a:xfrm>
          <a:prstGeom prst="rect">
            <a:avLst/>
          </a:prstGeom>
          <a:noFill/>
          <a:ln w="9525">
            <a:noFill/>
            <a:miter lim="800000"/>
            <a:headEnd/>
            <a:tailEnd/>
          </a:ln>
        </p:spPr>
      </p:pic>
      <p:pic>
        <p:nvPicPr>
          <p:cNvPr id="23" name="Picture 22" descr="Digestion breaks down fat molecules into fatty acid molecules and glycerol molecules"/>
          <p:cNvPicPr/>
          <p:nvPr/>
        </p:nvPicPr>
        <p:blipFill>
          <a:blip r:embed="rId6" cstate="print">
            <a:clrChange>
              <a:clrFrom>
                <a:srgbClr val="FFFFFF"/>
              </a:clrFrom>
              <a:clrTo>
                <a:srgbClr val="FFFFFF">
                  <a:alpha val="0"/>
                </a:srgbClr>
              </a:clrTo>
            </a:clrChange>
          </a:blip>
          <a:srcRect/>
          <a:stretch>
            <a:fillRect/>
          </a:stretch>
        </p:blipFill>
        <p:spPr bwMode="auto">
          <a:xfrm>
            <a:off x="8337874" y="5185305"/>
            <a:ext cx="3776293" cy="1059672"/>
          </a:xfrm>
          <a:prstGeom prst="rect">
            <a:avLst/>
          </a:prstGeom>
          <a:noFill/>
          <a:ln w="9525">
            <a:noFill/>
            <a:miter lim="800000"/>
            <a:headEnd/>
            <a:tailEnd/>
          </a:ln>
        </p:spPr>
      </p:pic>
      <p:sp>
        <p:nvSpPr>
          <p:cNvPr id="24" name="TextBox 23"/>
          <p:cNvSpPr txBox="1"/>
          <p:nvPr/>
        </p:nvSpPr>
        <p:spPr>
          <a:xfrm>
            <a:off x="8368514" y="2914278"/>
            <a:ext cx="3744027" cy="369332"/>
          </a:xfrm>
          <a:prstGeom prst="rect">
            <a:avLst/>
          </a:prstGeom>
          <a:solidFill>
            <a:srgbClr val="FFC000"/>
          </a:solidFill>
        </p:spPr>
        <p:txBody>
          <a:bodyPr wrap="square" rtlCol="0">
            <a:spAutoFit/>
          </a:bodyPr>
          <a:lstStyle/>
          <a:p>
            <a:r>
              <a:rPr lang="en-GB" sz="900" b="1" dirty="0" smtClean="0">
                <a:latin typeface="Century Gothic" panose="020B0502020202020204" pitchFamily="34" charset="0"/>
              </a:rPr>
              <a:t>Section 5: Names of digestive enzymes</a:t>
            </a:r>
          </a:p>
          <a:p>
            <a:r>
              <a:rPr lang="en-GB" sz="900" b="1" dirty="0" smtClean="0">
                <a:latin typeface="Century Gothic" panose="020B0502020202020204" pitchFamily="34" charset="0"/>
              </a:rPr>
              <a:t>Enzymes-</a:t>
            </a:r>
            <a:r>
              <a:rPr lang="en-GB" sz="900" dirty="0" smtClean="0">
                <a:latin typeface="Century Gothic" panose="020B0502020202020204" pitchFamily="34" charset="0"/>
              </a:rPr>
              <a:t>Break down large molecules to small molecules</a:t>
            </a:r>
            <a:endParaRPr lang="en-GB" dirty="0">
              <a:latin typeface="Century Gothic" panose="020B0502020202020204" pitchFamily="34" charset="0"/>
            </a:endParaRPr>
          </a:p>
        </p:txBody>
      </p:sp>
      <p:sp>
        <p:nvSpPr>
          <p:cNvPr id="3" name="TextBox 2"/>
          <p:cNvSpPr txBox="1"/>
          <p:nvPr/>
        </p:nvSpPr>
        <p:spPr>
          <a:xfrm>
            <a:off x="3686756" y="3237074"/>
            <a:ext cx="4305078" cy="261610"/>
          </a:xfrm>
          <a:prstGeom prst="rect">
            <a:avLst/>
          </a:prstGeom>
          <a:noFill/>
        </p:spPr>
        <p:txBody>
          <a:bodyPr wrap="square" rtlCol="0">
            <a:spAutoFit/>
          </a:bodyPr>
          <a:lstStyle/>
          <a:p>
            <a:r>
              <a:rPr lang="en-GB" sz="1100" b="1" dirty="0" smtClean="0"/>
              <a:t>Section 3: Biochemical food tests</a:t>
            </a:r>
            <a:endParaRPr lang="en-GB" sz="1100" b="1" dirty="0"/>
          </a:p>
        </p:txBody>
      </p:sp>
      <p:sp>
        <p:nvSpPr>
          <p:cNvPr id="20" name="Rectangle 19"/>
          <p:cNvSpPr/>
          <p:nvPr/>
        </p:nvSpPr>
        <p:spPr>
          <a:xfrm>
            <a:off x="8830653" y="6367549"/>
            <a:ext cx="3311244" cy="423202"/>
          </a:xfrm>
          <a:prstGeom prst="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b="1" dirty="0" smtClean="0">
                <a:solidFill>
                  <a:schemeClr val="tx1"/>
                </a:solidFill>
                <a:latin typeface="Tahoma"/>
                <a:cs typeface="Tahoma"/>
              </a:rPr>
              <a:t>Biology</a:t>
            </a:r>
            <a:r>
              <a:rPr lang="en-US" sz="1100" b="1" dirty="0">
                <a:solidFill>
                  <a:schemeClr val="tx1"/>
                </a:solidFill>
                <a:latin typeface="Tahoma"/>
                <a:cs typeface="Tahoma"/>
              </a:rPr>
              <a:t>: </a:t>
            </a:r>
            <a:r>
              <a:rPr lang="en-US" sz="1100" b="1" dirty="0" smtClean="0">
                <a:solidFill>
                  <a:schemeClr val="tx1"/>
                </a:solidFill>
                <a:latin typeface="Tahoma"/>
                <a:cs typeface="Tahoma"/>
              </a:rPr>
              <a:t>Digestion</a:t>
            </a:r>
            <a:endParaRPr lang="en-US" sz="1100" b="1" dirty="0">
              <a:solidFill>
                <a:schemeClr val="tx1"/>
              </a:solidFill>
              <a:latin typeface="Tahoma"/>
              <a:cs typeface="Tahoma"/>
            </a:endParaRPr>
          </a:p>
        </p:txBody>
      </p:sp>
      <p:pic>
        <p:nvPicPr>
          <p:cNvPr id="25" name="Picture 24"/>
          <p:cNvPicPr>
            <a:picLocks noChangeAspect="1"/>
          </p:cNvPicPr>
          <p:nvPr/>
        </p:nvPicPr>
        <p:blipFill rotWithShape="1">
          <a:blip r:embed="rId7"/>
          <a:srcRect l="74271" t="17222" r="5000" b="50370"/>
          <a:stretch/>
        </p:blipFill>
        <p:spPr>
          <a:xfrm>
            <a:off x="11197244" y="6399424"/>
            <a:ext cx="581855" cy="359451"/>
          </a:xfrm>
          <a:prstGeom prst="rect">
            <a:avLst/>
          </a:prstGeom>
        </p:spPr>
      </p:pic>
    </p:spTree>
    <p:extLst>
      <p:ext uri="{BB962C8B-B14F-4D97-AF65-F5344CB8AC3E}">
        <p14:creationId xmlns:p14="http://schemas.microsoft.com/office/powerpoint/2010/main" val="15202654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245850490"/>
              </p:ext>
            </p:extLst>
          </p:nvPr>
        </p:nvGraphicFramePr>
        <p:xfrm>
          <a:off x="121667" y="159652"/>
          <a:ext cx="6013147" cy="2684615"/>
        </p:xfrm>
        <a:graphic>
          <a:graphicData uri="http://schemas.openxmlformats.org/drawingml/2006/table">
            <a:tbl>
              <a:tblPr firstRow="1" bandRow="1">
                <a:tableStyleId>{5C22544A-7EE6-4342-B048-85BDC9FD1C3A}</a:tableStyleId>
              </a:tblPr>
              <a:tblGrid>
                <a:gridCol w="1216069">
                  <a:extLst>
                    <a:ext uri="{9D8B030D-6E8A-4147-A177-3AD203B41FA5}">
                      <a16:colId xmlns:a16="http://schemas.microsoft.com/office/drawing/2014/main" val="20000"/>
                    </a:ext>
                  </a:extLst>
                </a:gridCol>
                <a:gridCol w="4797078">
                  <a:extLst>
                    <a:ext uri="{9D8B030D-6E8A-4147-A177-3AD203B41FA5}">
                      <a16:colId xmlns:a16="http://schemas.microsoft.com/office/drawing/2014/main" val="20001"/>
                    </a:ext>
                  </a:extLst>
                </a:gridCol>
              </a:tblGrid>
              <a:tr h="258915">
                <a:tc gridSpan="2">
                  <a:txBody>
                    <a:bodyPr/>
                    <a:lstStyle/>
                    <a:p>
                      <a:pPr algn="l" fontAlgn="b"/>
                      <a:r>
                        <a:rPr lang="en-GB" sz="1000" b="0" i="0" u="none" strike="noStrike" dirty="0">
                          <a:solidFill>
                            <a:schemeClr val="bg1"/>
                          </a:solidFill>
                          <a:effectLst/>
                          <a:latin typeface="Trebuchet MS" panose="020B0603020202020204" pitchFamily="34" charset="0"/>
                          <a:cs typeface="Tahoma"/>
                        </a:rPr>
                        <a:t> </a:t>
                      </a:r>
                      <a:r>
                        <a:rPr lang="en-GB" sz="1000" b="1" i="0" u="none" strike="noStrike" dirty="0">
                          <a:solidFill>
                            <a:schemeClr val="bg1"/>
                          </a:solidFill>
                          <a:effectLst/>
                          <a:latin typeface="Trebuchet MS" panose="020B0603020202020204" pitchFamily="34" charset="0"/>
                          <a:cs typeface="Tahoma"/>
                        </a:rPr>
                        <a:t>Section 1 – What is evolution and how does it happen?</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292100">
                <a:tc>
                  <a:txBody>
                    <a:bodyPr/>
                    <a:lstStyle/>
                    <a:p>
                      <a:pPr algn="ctr" fontAlgn="ctr"/>
                      <a:r>
                        <a:rPr lang="en-GB" sz="1000" b="1" i="0" u="none" strike="noStrike" dirty="0">
                          <a:solidFill>
                            <a:schemeClr val="tx1"/>
                          </a:solidFill>
                          <a:effectLst/>
                          <a:latin typeface="Trebuchet MS" panose="020B0603020202020204" pitchFamily="34" charset="0"/>
                          <a:cs typeface="Tahoma"/>
                        </a:rPr>
                        <a:t>Key</a:t>
                      </a:r>
                      <a:r>
                        <a:rPr lang="en-GB" sz="1000" b="1" i="0" u="none" strike="noStrike" baseline="0" dirty="0">
                          <a:solidFill>
                            <a:schemeClr val="tx1"/>
                          </a:solidFill>
                          <a:effectLst/>
                          <a:latin typeface="Trebuchet MS" panose="020B0603020202020204" pitchFamily="34" charset="0"/>
                          <a:cs typeface="Tahoma"/>
                        </a:rPr>
                        <a:t> term</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fontAlgn="b"/>
                      <a:r>
                        <a:rPr lang="en-GB" sz="1000" b="1" i="0" u="none" strike="noStrike" dirty="0">
                          <a:solidFill>
                            <a:schemeClr val="tx1"/>
                          </a:solidFill>
                          <a:effectLst/>
                          <a:latin typeface="Trebuchet MS" panose="020B0603020202020204" pitchFamily="34" charset="0"/>
                          <a:cs typeface="Tahoma"/>
                        </a:rPr>
                        <a:t>Definition</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10001"/>
                  </a:ext>
                </a:extLst>
              </a:tr>
              <a:tr h="292100">
                <a:tc>
                  <a:txBody>
                    <a:bodyPr/>
                    <a:lstStyle/>
                    <a:p>
                      <a:pPr marL="0" indent="0" algn="l" fontAlgn="ctr">
                        <a:buNone/>
                      </a:pPr>
                      <a:r>
                        <a:rPr lang="en-GB" sz="1000" b="1" i="0" u="none" strike="noStrike" baseline="0" dirty="0">
                          <a:solidFill>
                            <a:schemeClr val="tx1"/>
                          </a:solidFill>
                          <a:effectLst/>
                          <a:latin typeface="Trebuchet MS" panose="020B0603020202020204" pitchFamily="34" charset="0"/>
                          <a:cs typeface="Tahoma"/>
                        </a:rPr>
                        <a:t>1. Evolution</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l" fontAlgn="b"/>
                      <a:r>
                        <a:rPr lang="en-GB" sz="1000" kern="1200" dirty="0">
                          <a:solidFill>
                            <a:schemeClr val="dk1"/>
                          </a:solidFill>
                          <a:effectLst/>
                          <a:latin typeface="Trebuchet MS" panose="020B0603020202020204" pitchFamily="34" charset="0"/>
                          <a:ea typeface="+mn-ea"/>
                          <a:cs typeface="+mn-cs"/>
                        </a:rPr>
                        <a:t>Theory that the animal and plant species living today descended from species that existed in the past. </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74943027"/>
                  </a:ext>
                </a:extLst>
              </a:tr>
              <a:tr h="292100">
                <a:tc>
                  <a:txBody>
                    <a:bodyPr/>
                    <a:lstStyle/>
                    <a:p>
                      <a:pPr algn="l" fontAlgn="ctr"/>
                      <a:r>
                        <a:rPr lang="en-GB" sz="1000" b="1" i="0" u="none" strike="noStrike" dirty="0">
                          <a:solidFill>
                            <a:schemeClr val="tx1"/>
                          </a:solidFill>
                          <a:effectLst/>
                          <a:latin typeface="Trebuchet MS" panose="020B0603020202020204" pitchFamily="34" charset="0"/>
                          <a:cs typeface="Tahoma"/>
                        </a:rPr>
                        <a:t>2. Fossil</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l" fontAlgn="b"/>
                      <a:r>
                        <a:rPr lang="en-GB" sz="1000" b="0" i="0" u="none" strike="noStrike" dirty="0">
                          <a:solidFill>
                            <a:schemeClr val="tx1"/>
                          </a:solidFill>
                          <a:effectLst/>
                          <a:latin typeface="Trebuchet MS" panose="020B0603020202020204" pitchFamily="34" charset="0"/>
                          <a:cs typeface="Tahoma"/>
                        </a:rPr>
                        <a:t>Remains, or</a:t>
                      </a:r>
                      <a:r>
                        <a:rPr lang="en-GB" sz="1000" b="0" i="0" u="none" strike="noStrike" baseline="0" dirty="0">
                          <a:solidFill>
                            <a:schemeClr val="tx1"/>
                          </a:solidFill>
                          <a:effectLst/>
                          <a:latin typeface="Trebuchet MS" panose="020B0603020202020204" pitchFamily="34" charset="0"/>
                          <a:cs typeface="Tahoma"/>
                        </a:rPr>
                        <a:t> traces e.g. footprints, of plants and animals that lives millions of years ago and have turned into stone</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08523915"/>
                  </a:ext>
                </a:extLst>
              </a:tr>
              <a:tr h="292100">
                <a:tc>
                  <a:txBody>
                    <a:bodyPr/>
                    <a:lstStyle/>
                    <a:p>
                      <a:pPr algn="l" fontAlgn="ctr"/>
                      <a:r>
                        <a:rPr lang="en-GB" sz="1000" b="1" i="0" u="none" strike="noStrike" dirty="0">
                          <a:solidFill>
                            <a:schemeClr val="tx1"/>
                          </a:solidFill>
                          <a:effectLst/>
                          <a:latin typeface="Trebuchet MS" panose="020B0603020202020204" pitchFamily="34" charset="0"/>
                          <a:cs typeface="Tahoma"/>
                        </a:rPr>
                        <a:t>3. Fossil record</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l" fontAlgn="b"/>
                      <a:r>
                        <a:rPr lang="en-GB" sz="1000" b="0" i="0" u="none" strike="noStrike" dirty="0">
                          <a:solidFill>
                            <a:schemeClr val="tx1"/>
                          </a:solidFill>
                          <a:effectLst/>
                          <a:latin typeface="Trebuchet MS" panose="020B0603020202020204" pitchFamily="34" charset="0"/>
                          <a:cs typeface="Tahoma"/>
                        </a:rPr>
                        <a:t>Provides most</a:t>
                      </a:r>
                      <a:r>
                        <a:rPr lang="en-GB" sz="1000" b="0" i="0" u="none" strike="noStrike" baseline="0" dirty="0">
                          <a:solidFill>
                            <a:schemeClr val="tx1"/>
                          </a:solidFill>
                          <a:effectLst/>
                          <a:latin typeface="Trebuchet MS" panose="020B0603020202020204" pitchFamily="34" charset="0"/>
                          <a:cs typeface="Tahoma"/>
                        </a:rPr>
                        <a:t> of our evidence for evolution</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74993205"/>
                  </a:ext>
                </a:extLst>
              </a:tr>
              <a:tr h="292100">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en-GB" sz="1000" b="1" i="0" u="none" strike="noStrike" dirty="0">
                          <a:solidFill>
                            <a:schemeClr val="tx1"/>
                          </a:solidFill>
                          <a:effectLst/>
                          <a:latin typeface="Trebuchet MS" panose="020B0603020202020204" pitchFamily="34" charset="0"/>
                          <a:cs typeface="Tahoma"/>
                        </a:rPr>
                        <a:t>4. Extinct organism</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l" fontAlgn="b"/>
                      <a:r>
                        <a:rPr lang="en-GB" sz="1000" b="0" i="0" u="none" strike="noStrike" dirty="0">
                          <a:solidFill>
                            <a:schemeClr val="tx1"/>
                          </a:solidFill>
                          <a:effectLst/>
                          <a:latin typeface="Trebuchet MS" panose="020B0603020202020204" pitchFamily="34" charset="0"/>
                          <a:cs typeface="Tahoma"/>
                        </a:rPr>
                        <a:t>An organism that is no longer living e.g. dinosaurs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17186904"/>
                  </a:ext>
                </a:extLst>
              </a:tr>
              <a:tr h="292100">
                <a:tc>
                  <a:txBody>
                    <a:bodyPr/>
                    <a:lstStyle/>
                    <a:p>
                      <a:pPr algn="l" fontAlgn="ctr"/>
                      <a:r>
                        <a:rPr lang="en-GB" sz="1000" b="1" i="0" u="none" strike="noStrike" dirty="0">
                          <a:solidFill>
                            <a:schemeClr val="tx1"/>
                          </a:solidFill>
                          <a:effectLst/>
                          <a:latin typeface="Trebuchet MS" panose="020B0603020202020204" pitchFamily="34" charset="0"/>
                          <a:cs typeface="Tahoma"/>
                        </a:rPr>
                        <a:t>5. Natural selection</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en-GB" sz="1000" kern="1200" dirty="0">
                          <a:solidFill>
                            <a:schemeClr val="dk1"/>
                          </a:solidFill>
                          <a:effectLst/>
                          <a:latin typeface="Trebuchet MS" panose="020B0603020202020204" pitchFamily="34" charset="0"/>
                          <a:ea typeface="+mn-ea"/>
                          <a:cs typeface="+mn-cs"/>
                        </a:rPr>
                        <a:t>This is how evolution occurs. It is a process by which species change over time in response to environmental changes and competition for resources. The organisms with the characteristics that are most suited to the environment survive and reproduce, passing on their genes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94562488"/>
                  </a:ext>
                </a:extLst>
              </a:tr>
              <a:tr h="292100">
                <a:tc>
                  <a:txBody>
                    <a:bodyPr/>
                    <a:lstStyle/>
                    <a:p>
                      <a:pPr algn="l" fontAlgn="ctr"/>
                      <a:r>
                        <a:rPr lang="en-GB" sz="1000" b="1" i="0" u="none" strike="noStrike" dirty="0">
                          <a:solidFill>
                            <a:schemeClr val="tx1"/>
                          </a:solidFill>
                          <a:effectLst/>
                          <a:latin typeface="Trebuchet MS" panose="020B0603020202020204" pitchFamily="34" charset="0"/>
                          <a:cs typeface="Tahoma"/>
                        </a:rPr>
                        <a:t>6. Genes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l" fontAlgn="b"/>
                      <a:r>
                        <a:rPr lang="en-GB" sz="1000" b="0" i="0" u="none" strike="noStrike" dirty="0">
                          <a:solidFill>
                            <a:schemeClr val="tx1"/>
                          </a:solidFill>
                          <a:effectLst/>
                          <a:latin typeface="Trebuchet MS" panose="020B0603020202020204" pitchFamily="34" charset="0"/>
                          <a:cs typeface="Tahoma"/>
                        </a:rPr>
                        <a:t>Section of</a:t>
                      </a:r>
                      <a:r>
                        <a:rPr lang="en-GB" sz="1000" b="0" i="0" u="none" strike="noStrike" baseline="0" dirty="0">
                          <a:solidFill>
                            <a:schemeClr val="tx1"/>
                          </a:solidFill>
                          <a:effectLst/>
                          <a:latin typeface="Trebuchet MS" panose="020B0603020202020204" pitchFamily="34" charset="0"/>
                          <a:cs typeface="Tahoma"/>
                        </a:rPr>
                        <a:t> DNA </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08046984"/>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777249233"/>
              </p:ext>
            </p:extLst>
          </p:nvPr>
        </p:nvGraphicFramePr>
        <p:xfrm>
          <a:off x="8957051" y="6242859"/>
          <a:ext cx="3040720" cy="515176"/>
        </p:xfrm>
        <a:graphic>
          <a:graphicData uri="http://schemas.openxmlformats.org/drawingml/2006/table">
            <a:tbl>
              <a:tblPr firstRow="1" bandRow="1">
                <a:tableStyleId>{5C22544A-7EE6-4342-B048-85BDC9FD1C3A}</a:tableStyleId>
              </a:tblPr>
              <a:tblGrid>
                <a:gridCol w="3040720">
                  <a:extLst>
                    <a:ext uri="{9D8B030D-6E8A-4147-A177-3AD203B41FA5}">
                      <a16:colId xmlns:a16="http://schemas.microsoft.com/office/drawing/2014/main" val="20000"/>
                    </a:ext>
                  </a:extLst>
                </a:gridCol>
              </a:tblGrid>
              <a:tr h="515176">
                <a:tc>
                  <a:txBody>
                    <a:bodyPr/>
                    <a:lstStyle/>
                    <a:p>
                      <a:endParaRPr lang="en-US" sz="1100" dirty="0" smtClean="0">
                        <a:solidFill>
                          <a:schemeClr val="tx1"/>
                        </a:solidFill>
                        <a:latin typeface="Tahoma"/>
                        <a:cs typeface="Tahoma"/>
                      </a:endParaRPr>
                    </a:p>
                    <a:p>
                      <a:r>
                        <a:rPr lang="en-US" sz="1100" dirty="0" smtClean="0">
                          <a:solidFill>
                            <a:schemeClr val="tx1"/>
                          </a:solidFill>
                          <a:latin typeface="Tahoma"/>
                          <a:cs typeface="Tahoma"/>
                        </a:rPr>
                        <a:t>Biology: Variation</a:t>
                      </a:r>
                      <a:r>
                        <a:rPr lang="en-US" sz="1100" baseline="0" dirty="0" smtClean="0">
                          <a:solidFill>
                            <a:schemeClr val="tx1"/>
                          </a:solidFill>
                          <a:latin typeface="Tahoma"/>
                          <a:cs typeface="Tahoma"/>
                        </a:rPr>
                        <a:t> </a:t>
                      </a:r>
                      <a:r>
                        <a:rPr lang="en-US" sz="1100" baseline="0" dirty="0">
                          <a:solidFill>
                            <a:schemeClr val="tx1"/>
                          </a:solidFill>
                          <a:latin typeface="Tahoma"/>
                          <a:cs typeface="Tahoma"/>
                        </a:rPr>
                        <a:t>(evolution)</a:t>
                      </a:r>
                      <a:endParaRPr lang="en-US" sz="1100" dirty="0">
                        <a:solidFill>
                          <a:schemeClr val="tx1"/>
                        </a:solidFill>
                        <a:latin typeface="Tahoma"/>
                        <a:cs typeface="Tahoma"/>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3351800583"/>
              </p:ext>
            </p:extLst>
          </p:nvPr>
        </p:nvGraphicFramePr>
        <p:xfrm>
          <a:off x="7148541" y="2443943"/>
          <a:ext cx="4557646" cy="1891067"/>
        </p:xfrm>
        <a:graphic>
          <a:graphicData uri="http://schemas.openxmlformats.org/drawingml/2006/table">
            <a:tbl>
              <a:tblPr firstRow="1" bandRow="1">
                <a:tableStyleId>{5C22544A-7EE6-4342-B048-85BDC9FD1C3A}</a:tableStyleId>
              </a:tblPr>
              <a:tblGrid>
                <a:gridCol w="1172890">
                  <a:extLst>
                    <a:ext uri="{9D8B030D-6E8A-4147-A177-3AD203B41FA5}">
                      <a16:colId xmlns:a16="http://schemas.microsoft.com/office/drawing/2014/main" val="3138737049"/>
                    </a:ext>
                  </a:extLst>
                </a:gridCol>
                <a:gridCol w="3384756">
                  <a:extLst>
                    <a:ext uri="{9D8B030D-6E8A-4147-A177-3AD203B41FA5}">
                      <a16:colId xmlns:a16="http://schemas.microsoft.com/office/drawing/2014/main" val="20000"/>
                    </a:ext>
                  </a:extLst>
                </a:gridCol>
              </a:tblGrid>
              <a:tr h="417899">
                <a:tc gridSpan="2">
                  <a:txBody>
                    <a:bodyPr/>
                    <a:lstStyle/>
                    <a:p>
                      <a:pPr algn="ctr" fontAlgn="ctr"/>
                      <a:r>
                        <a:rPr lang="en-GB" sz="1100" b="1" i="0" u="none" strike="noStrike" dirty="0">
                          <a:solidFill>
                            <a:schemeClr val="bg1"/>
                          </a:solidFill>
                          <a:effectLst/>
                          <a:latin typeface="Trebuchet MS" panose="020B0603020202020204" pitchFamily="34" charset="0"/>
                          <a:cs typeface="Tahoma"/>
                        </a:rPr>
                        <a:t>Section 3-</a:t>
                      </a:r>
                      <a:r>
                        <a:rPr lang="en-GB" sz="1100" b="1" i="0" u="none" strike="noStrike" baseline="0" dirty="0">
                          <a:solidFill>
                            <a:schemeClr val="bg1"/>
                          </a:solidFill>
                          <a:effectLst/>
                          <a:latin typeface="Trebuchet MS" panose="020B0603020202020204" pitchFamily="34" charset="0"/>
                          <a:cs typeface="Tahoma"/>
                        </a:rPr>
                        <a:t> </a:t>
                      </a:r>
                      <a:r>
                        <a:rPr lang="en-GB" sz="1100" b="1" i="0" u="none" strike="noStrike" dirty="0">
                          <a:solidFill>
                            <a:schemeClr val="bg1"/>
                          </a:solidFill>
                          <a:effectLst/>
                          <a:latin typeface="Trebuchet MS" panose="020B0603020202020204" pitchFamily="34" charset="0"/>
                          <a:cs typeface="Tahoma"/>
                        </a:rPr>
                        <a:t> How do organisms become extinct?</a:t>
                      </a:r>
                    </a:p>
                    <a:p>
                      <a:pPr algn="ctr" fontAlgn="b"/>
                      <a:r>
                        <a:rPr lang="en-GB" sz="1000" b="0" i="0" u="none" strike="noStrike" dirty="0">
                          <a:solidFill>
                            <a:schemeClr val="bg1"/>
                          </a:solidFill>
                          <a:effectLst/>
                          <a:latin typeface="Trebuchet MS" panose="020B0603020202020204" pitchFamily="34" charset="0"/>
                          <a:cs typeface="Tahoma"/>
                        </a:rPr>
                        <a:t>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hMerge="1">
                  <a:txBody>
                    <a:bodyPr/>
                    <a:lstStyle/>
                    <a:p>
                      <a:pPr algn="l" fontAlgn="ctr"/>
                      <a:endParaRPr lang="en-GB" sz="1000" b="0" i="0" u="none" strike="noStrike" dirty="0">
                        <a:solidFill>
                          <a:schemeClr val="bg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220904">
                <a:tc>
                  <a:txBody>
                    <a:bodyPr/>
                    <a:lstStyle/>
                    <a:p>
                      <a:pPr marL="0" indent="0" algn="ctr" fontAlgn="ctr">
                        <a:buNone/>
                      </a:pPr>
                      <a:r>
                        <a:rPr lang="en-GB" sz="1000" b="1" i="0" u="none" strike="noStrike" dirty="0">
                          <a:solidFill>
                            <a:srgbClr val="000000"/>
                          </a:solidFill>
                          <a:effectLst/>
                          <a:latin typeface="Trebuchet MS" panose="020B0603020202020204" pitchFamily="34" charset="0"/>
                          <a:cs typeface="Tahoma"/>
                        </a:rPr>
                        <a:t>Reason number</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indent="0" algn="ctr" fontAlgn="ctr">
                        <a:buNone/>
                      </a:pPr>
                      <a:r>
                        <a:rPr lang="en-GB" sz="1000" b="1" i="0" u="none" strike="noStrike" dirty="0">
                          <a:solidFill>
                            <a:srgbClr val="000000"/>
                          </a:solidFill>
                          <a:effectLst/>
                          <a:latin typeface="Trebuchet MS" panose="020B0603020202020204" pitchFamily="34" charset="0"/>
                          <a:cs typeface="Tahoma"/>
                        </a:rPr>
                        <a:t>Description</a:t>
                      </a:r>
                      <a:r>
                        <a:rPr lang="en-GB" sz="1000" b="1" i="0" u="none" strike="noStrike" baseline="0" dirty="0">
                          <a:solidFill>
                            <a:srgbClr val="000000"/>
                          </a:solidFill>
                          <a:effectLst/>
                          <a:latin typeface="Trebuchet MS" panose="020B0603020202020204" pitchFamily="34" charset="0"/>
                          <a:cs typeface="Tahoma"/>
                        </a:rPr>
                        <a:t> </a:t>
                      </a:r>
                      <a:endParaRPr lang="en-GB" sz="1000" b="1"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7451647"/>
                  </a:ext>
                </a:extLst>
              </a:tr>
              <a:tr h="220904">
                <a:tc>
                  <a:txBody>
                    <a:bodyPr/>
                    <a:lstStyle/>
                    <a:p>
                      <a:pPr marL="0" indent="0" algn="ctr" fontAlgn="ctr">
                        <a:buNone/>
                      </a:pPr>
                      <a:r>
                        <a:rPr lang="en-GB" sz="1000" b="0" i="0" u="none" strike="noStrike" dirty="0">
                          <a:solidFill>
                            <a:srgbClr val="000000"/>
                          </a:solidFill>
                          <a:effectLst/>
                          <a:latin typeface="Trebuchet MS" panose="020B0603020202020204" pitchFamily="34" charset="0"/>
                          <a:cs typeface="Tahoma"/>
                        </a:rPr>
                        <a:t>1.</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indent="0" algn="l" fontAlgn="ctr">
                        <a:buNone/>
                      </a:pPr>
                      <a:r>
                        <a:rPr lang="en-GB" sz="1000" b="0" i="0" u="none" strike="noStrike" dirty="0">
                          <a:solidFill>
                            <a:srgbClr val="000000"/>
                          </a:solidFill>
                          <a:effectLst/>
                          <a:latin typeface="Trebuchet MS" panose="020B0603020202020204" pitchFamily="34" charset="0"/>
                          <a:cs typeface="Tahoma"/>
                        </a:rPr>
                        <a:t>Changes to an organism’s</a:t>
                      </a:r>
                      <a:r>
                        <a:rPr lang="en-GB" sz="1000" b="0" i="0" u="none" strike="noStrike" baseline="0" dirty="0">
                          <a:solidFill>
                            <a:srgbClr val="000000"/>
                          </a:solidFill>
                          <a:effectLst/>
                          <a:latin typeface="Trebuchet MS" panose="020B0603020202020204" pitchFamily="34" charset="0"/>
                          <a:cs typeface="Tahoma"/>
                        </a:rPr>
                        <a:t> environment, e.g. an increase in temperature of the planet is melting polar ice caps</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233691">
                <a:tc>
                  <a:txBody>
                    <a:bodyPr/>
                    <a:lstStyle/>
                    <a:p>
                      <a:pPr algn="ctr" fontAlgn="ctr"/>
                      <a:r>
                        <a:rPr lang="en-GB" sz="1000" b="0" i="0" u="none" strike="noStrike" dirty="0">
                          <a:solidFill>
                            <a:srgbClr val="000000"/>
                          </a:solidFill>
                          <a:effectLst/>
                          <a:latin typeface="Trebuchet MS" panose="020B0603020202020204" pitchFamily="34" charset="0"/>
                          <a:cs typeface="Tahoma"/>
                        </a:rPr>
                        <a:t>2.</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Loss of habitat, e.g. through deforestation</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233691">
                <a:tc>
                  <a:txBody>
                    <a:bodyPr/>
                    <a:lstStyle/>
                    <a:p>
                      <a:pPr algn="ctr" fontAlgn="ctr"/>
                      <a:r>
                        <a:rPr lang="en-GB" sz="1000" b="0" i="0" u="none" strike="noStrike" dirty="0">
                          <a:solidFill>
                            <a:srgbClr val="000000"/>
                          </a:solidFill>
                          <a:effectLst/>
                          <a:latin typeface="Trebuchet MS" panose="020B0603020202020204" pitchFamily="34" charset="0"/>
                          <a:cs typeface="Tahoma"/>
                        </a:rPr>
                        <a:t>3.</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Outbreak of new disease</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37883279"/>
                  </a:ext>
                </a:extLst>
              </a:tr>
              <a:tr h="233691">
                <a:tc>
                  <a:txBody>
                    <a:bodyPr/>
                    <a:lstStyle/>
                    <a:p>
                      <a:pPr algn="ctr" fontAlgn="ctr"/>
                      <a:r>
                        <a:rPr lang="en-GB" sz="1000" b="0" i="0" u="none" strike="noStrike" dirty="0">
                          <a:solidFill>
                            <a:srgbClr val="000000"/>
                          </a:solidFill>
                          <a:effectLst/>
                          <a:latin typeface="Trebuchet MS" panose="020B0603020202020204" pitchFamily="34" charset="0"/>
                          <a:cs typeface="Tahoma"/>
                        </a:rPr>
                        <a:t>4.</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Introduction of new predators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56479536"/>
                  </a:ext>
                </a:extLst>
              </a:tr>
              <a:tr h="233691">
                <a:tc>
                  <a:txBody>
                    <a:bodyPr/>
                    <a:lstStyle/>
                    <a:p>
                      <a:pPr algn="ctr" fontAlgn="ctr"/>
                      <a:r>
                        <a:rPr lang="en-GB" sz="1000" b="0" i="0" u="none" strike="noStrike" dirty="0">
                          <a:solidFill>
                            <a:srgbClr val="000000"/>
                          </a:solidFill>
                          <a:effectLst/>
                          <a:latin typeface="Trebuchet MS" panose="020B0603020202020204" pitchFamily="34" charset="0"/>
                          <a:cs typeface="Tahoma"/>
                        </a:rPr>
                        <a:t>5.</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More</a:t>
                      </a:r>
                      <a:r>
                        <a:rPr lang="en-GB" sz="1000" b="0" i="0" u="none" strike="noStrike" baseline="0" dirty="0">
                          <a:solidFill>
                            <a:srgbClr val="000000"/>
                          </a:solidFill>
                          <a:effectLst/>
                          <a:latin typeface="Trebuchet MS" panose="020B0603020202020204" pitchFamily="34" charset="0"/>
                          <a:cs typeface="Tahoma"/>
                        </a:rPr>
                        <a:t> competition for resources like space, shelter, food</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14745815"/>
                  </a:ext>
                </a:extLst>
              </a:tr>
            </a:tbl>
          </a:graphicData>
        </a:graphic>
      </p:graphicFrame>
      <p:sp>
        <p:nvSpPr>
          <p:cNvPr id="9" name="Rectangle 8"/>
          <p:cNvSpPr/>
          <p:nvPr/>
        </p:nvSpPr>
        <p:spPr>
          <a:xfrm>
            <a:off x="7148541" y="5333971"/>
            <a:ext cx="266007" cy="4586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32" name="Table 31"/>
          <p:cNvGraphicFramePr>
            <a:graphicFrameLocks noGrp="1"/>
          </p:cNvGraphicFramePr>
          <p:nvPr>
            <p:extLst>
              <p:ext uri="{D42A27DB-BD31-4B8C-83A1-F6EECF244321}">
                <p14:modId xmlns:p14="http://schemas.microsoft.com/office/powerpoint/2010/main" val="3220489030"/>
              </p:ext>
            </p:extLst>
          </p:nvPr>
        </p:nvGraphicFramePr>
        <p:xfrm>
          <a:off x="7161757" y="4399394"/>
          <a:ext cx="4531214" cy="1715430"/>
        </p:xfrm>
        <a:graphic>
          <a:graphicData uri="http://schemas.openxmlformats.org/drawingml/2006/table">
            <a:tbl>
              <a:tblPr firstRow="1" bandRow="1">
                <a:tableStyleId>{5C22544A-7EE6-4342-B048-85BDC9FD1C3A}</a:tableStyleId>
              </a:tblPr>
              <a:tblGrid>
                <a:gridCol w="1385095">
                  <a:extLst>
                    <a:ext uri="{9D8B030D-6E8A-4147-A177-3AD203B41FA5}">
                      <a16:colId xmlns:a16="http://schemas.microsoft.com/office/drawing/2014/main" val="20000"/>
                    </a:ext>
                  </a:extLst>
                </a:gridCol>
                <a:gridCol w="3146119">
                  <a:extLst>
                    <a:ext uri="{9D8B030D-6E8A-4147-A177-3AD203B41FA5}">
                      <a16:colId xmlns:a16="http://schemas.microsoft.com/office/drawing/2014/main" val="20001"/>
                    </a:ext>
                  </a:extLst>
                </a:gridCol>
              </a:tblGrid>
              <a:tr h="363363">
                <a:tc gridSpan="2">
                  <a:txBody>
                    <a:bodyPr/>
                    <a:lstStyle/>
                    <a:p>
                      <a:pPr algn="ctr" fontAlgn="ctr"/>
                      <a:r>
                        <a:rPr lang="en-GB" sz="1100" b="1" i="0" u="none" strike="noStrike" baseline="0" dirty="0">
                          <a:solidFill>
                            <a:schemeClr val="bg1"/>
                          </a:solidFill>
                          <a:effectLst/>
                          <a:latin typeface="Trebuchet MS" panose="020B0603020202020204" pitchFamily="34" charset="0"/>
                          <a:cs typeface="Tahoma"/>
                        </a:rPr>
                        <a:t>Section 4 – How can Biodiversity be preserved?</a:t>
                      </a:r>
                      <a:endParaRPr lang="en-GB" sz="1100" b="1" i="0" u="none" strike="noStrike" dirty="0">
                        <a:solidFill>
                          <a:schemeClr val="bg1"/>
                        </a:solidFill>
                        <a:effectLst/>
                        <a:latin typeface="Trebuchet MS" panose="020B0603020202020204" pitchFamily="34" charset="0"/>
                        <a:cs typeface="Tahoma"/>
                      </a:endParaRPr>
                    </a:p>
                    <a:p>
                      <a:pPr algn="l" fontAlgn="b"/>
                      <a:r>
                        <a:rPr lang="en-GB" sz="1000" b="0" i="0" u="none" strike="noStrike" dirty="0">
                          <a:solidFill>
                            <a:schemeClr val="bg1"/>
                          </a:solidFill>
                          <a:effectLst/>
                          <a:latin typeface="Trebuchet MS" panose="020B0603020202020204" pitchFamily="34" charset="0"/>
                          <a:cs typeface="Tahoma"/>
                        </a:rPr>
                        <a:t>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33CC33"/>
                    </a:solidFill>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188725">
                <a:tc>
                  <a:txBody>
                    <a:bodyPr/>
                    <a:lstStyle/>
                    <a:p>
                      <a:pPr algn="ctr" fontAlgn="ctr"/>
                      <a:r>
                        <a:rPr lang="en-GB" sz="1000" b="1" i="0" u="none" strike="noStrike" dirty="0">
                          <a:solidFill>
                            <a:schemeClr val="tx1"/>
                          </a:solidFill>
                          <a:effectLst/>
                          <a:latin typeface="Trebuchet MS" panose="020B0603020202020204" pitchFamily="34" charset="0"/>
                          <a:cs typeface="Tahoma"/>
                        </a:rPr>
                        <a:t>Method</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fontAlgn="b"/>
                      <a:r>
                        <a:rPr lang="en-GB" sz="1000" b="1" i="0" u="none" strike="noStrike" dirty="0">
                          <a:solidFill>
                            <a:schemeClr val="tx1"/>
                          </a:solidFill>
                          <a:effectLst/>
                          <a:latin typeface="Trebuchet MS" panose="020B0603020202020204" pitchFamily="34" charset="0"/>
                          <a:cs typeface="Tahoma"/>
                        </a:rPr>
                        <a:t>Definition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1"/>
                  </a:ext>
                </a:extLst>
              </a:tr>
              <a:tr h="346721">
                <a:tc>
                  <a:txBody>
                    <a:bodyPr/>
                    <a:lstStyle/>
                    <a:p>
                      <a:pPr marL="228600" indent="-228600" algn="ctr" fontAlgn="ctr">
                        <a:buAutoNum type="arabicPeriod"/>
                      </a:pPr>
                      <a:r>
                        <a:rPr lang="en-GB" sz="1000" b="1" i="0" u="none" strike="noStrike" baseline="0" dirty="0">
                          <a:solidFill>
                            <a:srgbClr val="000000"/>
                          </a:solidFill>
                          <a:effectLst/>
                          <a:latin typeface="Trebuchet MS" panose="020B0603020202020204" pitchFamily="34" charset="0"/>
                          <a:cs typeface="Tahoma"/>
                        </a:rPr>
                        <a:t>Conservation</a:t>
                      </a:r>
                    </a:p>
                    <a:p>
                      <a:pPr marL="0" indent="0" algn="ctr" fontAlgn="ctr">
                        <a:buNone/>
                      </a:pPr>
                      <a:endParaRPr lang="en-GB" sz="1000" b="1" i="0" u="none" strike="noStrike" baseline="0"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0" i="0" u="none" strike="noStrike" dirty="0">
                          <a:solidFill>
                            <a:srgbClr val="000000"/>
                          </a:solidFill>
                          <a:effectLst/>
                          <a:latin typeface="Trebuchet MS" panose="020B0603020202020204" pitchFamily="34" charset="0"/>
                          <a:cs typeface="Tahoma"/>
                        </a:rPr>
                        <a:t>Protecting the natural environment to make sure that habitats are not lost</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46721">
                <a:tc>
                  <a:txBody>
                    <a:bodyPr/>
                    <a:lstStyle/>
                    <a:p>
                      <a:pPr algn="ctr" fontAlgn="ctr"/>
                      <a:r>
                        <a:rPr lang="en-GB" sz="1000" b="1" i="0" u="none" strike="noStrike" dirty="0">
                          <a:solidFill>
                            <a:srgbClr val="000000"/>
                          </a:solidFill>
                          <a:effectLst/>
                          <a:latin typeface="Trebuchet MS" panose="020B0603020202020204" pitchFamily="34" charset="0"/>
                          <a:cs typeface="Tahoma"/>
                        </a:rPr>
                        <a:t>2. Captive</a:t>
                      </a:r>
                      <a:r>
                        <a:rPr lang="en-GB" sz="1000" b="1" i="0" u="none" strike="noStrike" baseline="0" dirty="0">
                          <a:solidFill>
                            <a:srgbClr val="000000"/>
                          </a:solidFill>
                          <a:effectLst/>
                          <a:latin typeface="Trebuchet MS" panose="020B0603020202020204" pitchFamily="34" charset="0"/>
                          <a:cs typeface="Tahoma"/>
                        </a:rPr>
                        <a:t> breeding</a:t>
                      </a:r>
                      <a:endParaRPr lang="en-GB" sz="1000" b="1" i="0" u="none" strike="noStrike" dirty="0">
                        <a:solidFill>
                          <a:srgbClr val="000000"/>
                        </a:solidFill>
                        <a:effectLst/>
                        <a:latin typeface="Trebuchet MS" panose="020B0603020202020204" pitchFamily="34" charset="0"/>
                        <a:cs typeface="Tahoma"/>
                      </a:endParaRPr>
                    </a:p>
                    <a:p>
                      <a:pPr algn="ctr" fontAlgn="ctr"/>
                      <a:endParaRPr lang="en-GB" sz="1000" b="1"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0" i="0" u="none" strike="noStrike" dirty="0">
                          <a:solidFill>
                            <a:srgbClr val="000000"/>
                          </a:solidFill>
                          <a:effectLst/>
                          <a:latin typeface="Trebuchet MS" panose="020B0603020202020204" pitchFamily="34" charset="0"/>
                          <a:cs typeface="Tahoma"/>
                        </a:rPr>
                        <a:t>Breeding animals in environments</a:t>
                      </a:r>
                      <a:r>
                        <a:rPr lang="en-GB" sz="1000" b="0" i="0" u="none" strike="noStrike" baseline="0" dirty="0">
                          <a:solidFill>
                            <a:srgbClr val="000000"/>
                          </a:solidFill>
                          <a:effectLst/>
                          <a:latin typeface="Trebuchet MS" panose="020B0603020202020204" pitchFamily="34" charset="0"/>
                          <a:cs typeface="Tahoma"/>
                        </a:rPr>
                        <a:t> controlled by humans to make sure that they are breeding</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180295">
                <a:tc>
                  <a:txBody>
                    <a:bodyPr/>
                    <a:lstStyle/>
                    <a:p>
                      <a:pPr algn="ctr" fontAlgn="ctr"/>
                      <a:r>
                        <a:rPr lang="en-GB" sz="1000" b="1" i="0" u="none" strike="noStrike" dirty="0">
                          <a:solidFill>
                            <a:srgbClr val="000000"/>
                          </a:solidFill>
                          <a:effectLst/>
                          <a:latin typeface="Trebuchet MS" panose="020B0603020202020204" pitchFamily="34" charset="0"/>
                          <a:cs typeface="Tahoma"/>
                        </a:rPr>
                        <a:t>3. Gene</a:t>
                      </a:r>
                      <a:r>
                        <a:rPr lang="en-GB" sz="1000" b="1" i="0" u="none" strike="noStrike" baseline="0" dirty="0">
                          <a:solidFill>
                            <a:srgbClr val="000000"/>
                          </a:solidFill>
                          <a:effectLst/>
                          <a:latin typeface="Trebuchet MS" panose="020B0603020202020204" pitchFamily="34" charset="0"/>
                          <a:cs typeface="Tahoma"/>
                        </a:rPr>
                        <a:t> banks</a:t>
                      </a:r>
                      <a:r>
                        <a:rPr lang="en-GB" sz="1000" b="1" i="0" u="none" strike="noStrike" dirty="0">
                          <a:solidFill>
                            <a:srgbClr val="000000"/>
                          </a:solidFill>
                          <a:effectLst/>
                          <a:latin typeface="Trebuchet MS" panose="020B0603020202020204" pitchFamily="34" charset="0"/>
                          <a:cs typeface="Tahoma"/>
                        </a:rPr>
                        <a:t> </a:t>
                      </a:r>
                    </a:p>
                    <a:p>
                      <a:pPr algn="ctr" fontAlgn="ctr"/>
                      <a:endParaRPr lang="en-GB" sz="1000" b="1"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Places</a:t>
                      </a:r>
                      <a:r>
                        <a:rPr lang="en-GB" sz="1000" b="0" i="0" u="none" strike="noStrike" baseline="0" dirty="0">
                          <a:solidFill>
                            <a:srgbClr val="000000"/>
                          </a:solidFill>
                          <a:effectLst/>
                          <a:latin typeface="Trebuchet MS" panose="020B0603020202020204" pitchFamily="34" charset="0"/>
                          <a:cs typeface="Tahoma"/>
                        </a:rPr>
                        <a:t> where genetic samples from different species are stored so that they can be used for research or used to produce new individuals in the future</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pic>
        <p:nvPicPr>
          <p:cNvPr id="5" name="Picture 4"/>
          <p:cNvPicPr>
            <a:picLocks noChangeAspect="1"/>
          </p:cNvPicPr>
          <p:nvPr/>
        </p:nvPicPr>
        <p:blipFill>
          <a:blip r:embed="rId2"/>
          <a:stretch>
            <a:fillRect/>
          </a:stretch>
        </p:blipFill>
        <p:spPr>
          <a:xfrm>
            <a:off x="121667" y="3132847"/>
            <a:ext cx="1650843" cy="2201124"/>
          </a:xfrm>
          <a:prstGeom prst="rect">
            <a:avLst/>
          </a:prstGeom>
        </p:spPr>
      </p:pic>
      <p:graphicFrame>
        <p:nvGraphicFramePr>
          <p:cNvPr id="30" name="Table 29"/>
          <p:cNvGraphicFramePr>
            <a:graphicFrameLocks noGrp="1"/>
          </p:cNvGraphicFramePr>
          <p:nvPr>
            <p:extLst>
              <p:ext uri="{D42A27DB-BD31-4B8C-83A1-F6EECF244321}">
                <p14:modId xmlns:p14="http://schemas.microsoft.com/office/powerpoint/2010/main" val="2547704064"/>
              </p:ext>
            </p:extLst>
          </p:nvPr>
        </p:nvGraphicFramePr>
        <p:xfrm>
          <a:off x="1839417" y="2851117"/>
          <a:ext cx="5153075" cy="3263707"/>
        </p:xfrm>
        <a:graphic>
          <a:graphicData uri="http://schemas.openxmlformats.org/drawingml/2006/table">
            <a:tbl>
              <a:tblPr firstRow="1" bandRow="1">
                <a:tableStyleId>{5C22544A-7EE6-4342-B048-85BDC9FD1C3A}</a:tableStyleId>
              </a:tblPr>
              <a:tblGrid>
                <a:gridCol w="2267801">
                  <a:extLst>
                    <a:ext uri="{9D8B030D-6E8A-4147-A177-3AD203B41FA5}">
                      <a16:colId xmlns:a16="http://schemas.microsoft.com/office/drawing/2014/main" val="20000"/>
                    </a:ext>
                  </a:extLst>
                </a:gridCol>
                <a:gridCol w="2885274">
                  <a:extLst>
                    <a:ext uri="{9D8B030D-6E8A-4147-A177-3AD203B41FA5}">
                      <a16:colId xmlns:a16="http://schemas.microsoft.com/office/drawing/2014/main" val="20001"/>
                    </a:ext>
                  </a:extLst>
                </a:gridCol>
              </a:tblGrid>
              <a:tr h="363363">
                <a:tc gridSpan="2">
                  <a:txBody>
                    <a:bodyPr/>
                    <a:lstStyle/>
                    <a:p>
                      <a:pPr algn="ctr" fontAlgn="ctr"/>
                      <a:r>
                        <a:rPr lang="en-GB" sz="1100" b="1" i="0" u="none" strike="noStrike" baseline="0" dirty="0">
                          <a:solidFill>
                            <a:schemeClr val="bg1"/>
                          </a:solidFill>
                          <a:effectLst/>
                          <a:latin typeface="Trebuchet MS" panose="020B0603020202020204" pitchFamily="34" charset="0"/>
                          <a:cs typeface="Tahoma"/>
                        </a:rPr>
                        <a:t>Section 2 – Charles Darwin Fact file</a:t>
                      </a:r>
                      <a:endParaRPr lang="en-GB" sz="1100" b="1" i="0" u="none" strike="noStrike" dirty="0">
                        <a:solidFill>
                          <a:schemeClr val="bg1"/>
                        </a:solidFill>
                        <a:effectLst/>
                        <a:latin typeface="Trebuchet MS" panose="020B0603020202020204" pitchFamily="34" charset="0"/>
                        <a:cs typeface="Tahoma"/>
                      </a:endParaRPr>
                    </a:p>
                    <a:p>
                      <a:pPr algn="l" fontAlgn="b"/>
                      <a:r>
                        <a:rPr lang="en-GB" sz="1000" b="0" i="0" u="none" strike="noStrike" dirty="0">
                          <a:solidFill>
                            <a:schemeClr val="bg1"/>
                          </a:solidFill>
                          <a:effectLst/>
                          <a:latin typeface="Trebuchet MS" panose="020B0603020202020204" pitchFamily="34" charset="0"/>
                          <a:cs typeface="Tahoma"/>
                        </a:rPr>
                        <a:t>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46721">
                <a:tc>
                  <a:txBody>
                    <a:bodyPr/>
                    <a:lstStyle/>
                    <a:p>
                      <a:pPr marL="0" indent="0" algn="ctr" fontAlgn="ctr">
                        <a:buNone/>
                      </a:pPr>
                      <a:r>
                        <a:rPr lang="en-GB" sz="1000" b="1" i="0" u="none" strike="noStrike" baseline="0" dirty="0">
                          <a:solidFill>
                            <a:srgbClr val="000000"/>
                          </a:solidFill>
                          <a:effectLst/>
                          <a:latin typeface="Trebuchet MS" panose="020B0603020202020204" pitchFamily="34" charset="0"/>
                          <a:cs typeface="Tahoma"/>
                        </a:rPr>
                        <a:t>Who was he?</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0" i="0" u="none" strike="noStrike" dirty="0">
                          <a:solidFill>
                            <a:srgbClr val="000000"/>
                          </a:solidFill>
                          <a:effectLst/>
                          <a:latin typeface="Trebuchet MS" panose="020B0603020202020204" pitchFamily="34" charset="0"/>
                          <a:cs typeface="Tahoma"/>
                        </a:rPr>
                        <a:t>Famous scientist who proposed the theory of natural</a:t>
                      </a:r>
                      <a:r>
                        <a:rPr lang="en-GB" sz="1000" b="0" i="0" u="none" strike="noStrike" baseline="0" dirty="0">
                          <a:solidFill>
                            <a:srgbClr val="000000"/>
                          </a:solidFill>
                          <a:effectLst/>
                          <a:latin typeface="Trebuchet MS" panose="020B0603020202020204" pitchFamily="34" charset="0"/>
                          <a:cs typeface="Tahoma"/>
                        </a:rPr>
                        <a:t> selection</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46721">
                <a:tc>
                  <a:txBody>
                    <a:bodyPr/>
                    <a:lstStyle/>
                    <a:p>
                      <a:pPr algn="ctr" fontAlgn="ctr"/>
                      <a:r>
                        <a:rPr lang="en-GB" sz="1000" b="1" i="0" u="none" strike="noStrike" dirty="0">
                          <a:solidFill>
                            <a:srgbClr val="000000"/>
                          </a:solidFill>
                          <a:effectLst/>
                          <a:latin typeface="Trebuchet MS" panose="020B0603020202020204" pitchFamily="34" charset="0"/>
                          <a:cs typeface="Tahoma"/>
                        </a:rPr>
                        <a:t>How did he gather</a:t>
                      </a:r>
                      <a:r>
                        <a:rPr lang="en-GB" sz="1000" b="1" i="0" u="none" strike="noStrike" baseline="0" dirty="0">
                          <a:solidFill>
                            <a:srgbClr val="000000"/>
                          </a:solidFill>
                          <a:effectLst/>
                          <a:latin typeface="Trebuchet MS" panose="020B0603020202020204" pitchFamily="34" charset="0"/>
                          <a:cs typeface="Tahoma"/>
                        </a:rPr>
                        <a:t> his evidence?</a:t>
                      </a:r>
                      <a:endParaRPr lang="en-GB" sz="1000" b="1"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0" i="0" u="none" strike="noStrike" dirty="0">
                          <a:solidFill>
                            <a:srgbClr val="000000"/>
                          </a:solidFill>
                          <a:effectLst/>
                          <a:latin typeface="Trebuchet MS" panose="020B0603020202020204" pitchFamily="34" charset="0"/>
                          <a:cs typeface="Tahoma"/>
                        </a:rPr>
                        <a:t>Went</a:t>
                      </a:r>
                      <a:r>
                        <a:rPr lang="en-GB" sz="1000" b="0" i="0" u="none" strike="noStrike" baseline="0" dirty="0">
                          <a:solidFill>
                            <a:srgbClr val="000000"/>
                          </a:solidFill>
                          <a:effectLst/>
                          <a:latin typeface="Trebuchet MS" panose="020B0603020202020204" pitchFamily="34" charset="0"/>
                          <a:cs typeface="Tahoma"/>
                        </a:rPr>
                        <a:t> on a world wide expedition on a ship called the HMS Beagle</a:t>
                      </a:r>
                    </a:p>
                    <a:p>
                      <a:pPr algn="l"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180295">
                <a:tc>
                  <a:txBody>
                    <a:bodyPr/>
                    <a:lstStyle/>
                    <a:p>
                      <a:pPr algn="ctr" fontAlgn="ctr"/>
                      <a:r>
                        <a:rPr lang="en-GB" sz="1000" b="1" i="0" u="none" strike="noStrike" dirty="0">
                          <a:solidFill>
                            <a:srgbClr val="000000"/>
                          </a:solidFill>
                          <a:effectLst/>
                          <a:latin typeface="Trebuchet MS" panose="020B0603020202020204" pitchFamily="34" charset="0"/>
                          <a:cs typeface="Tahoma"/>
                        </a:rPr>
                        <a:t>What</a:t>
                      </a:r>
                      <a:r>
                        <a:rPr lang="en-GB" sz="1000" b="1" i="0" u="none" strike="noStrike" baseline="0" dirty="0">
                          <a:solidFill>
                            <a:srgbClr val="000000"/>
                          </a:solidFill>
                          <a:effectLst/>
                          <a:latin typeface="Trebuchet MS" panose="020B0603020202020204" pitchFamily="34" charset="0"/>
                          <a:cs typeface="Tahoma"/>
                        </a:rPr>
                        <a:t> is the name of the Islands were he made many observation?</a:t>
                      </a:r>
                      <a:endParaRPr lang="en-GB" sz="1000" b="1"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Galapagos</a:t>
                      </a:r>
                      <a:r>
                        <a:rPr lang="en-GB" sz="1000" b="0" i="0" u="none" strike="noStrike" baseline="0" dirty="0">
                          <a:solidFill>
                            <a:srgbClr val="000000"/>
                          </a:solidFill>
                          <a:effectLst/>
                          <a:latin typeface="Trebuchet MS" panose="020B0603020202020204" pitchFamily="34" charset="0"/>
                          <a:cs typeface="Tahoma"/>
                        </a:rPr>
                        <a:t> Islands</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191423">
                <a:tc>
                  <a:txBody>
                    <a:bodyPr/>
                    <a:lstStyle/>
                    <a:p>
                      <a:pPr algn="ctr" fontAlgn="ctr"/>
                      <a:r>
                        <a:rPr lang="en-GB" sz="1000" b="1" i="0" u="none" strike="noStrike" dirty="0">
                          <a:solidFill>
                            <a:srgbClr val="000000"/>
                          </a:solidFill>
                          <a:effectLst/>
                          <a:latin typeface="Trebuchet MS" panose="020B0603020202020204" pitchFamily="34" charset="0"/>
                          <a:cs typeface="Tahoma"/>
                        </a:rPr>
                        <a:t>What organism</a:t>
                      </a:r>
                      <a:r>
                        <a:rPr lang="en-GB" sz="1000" b="1" i="0" u="none" strike="noStrike" baseline="0" dirty="0">
                          <a:solidFill>
                            <a:srgbClr val="000000"/>
                          </a:solidFill>
                          <a:effectLst/>
                          <a:latin typeface="Trebuchet MS" panose="020B0603020202020204" pitchFamily="34" charset="0"/>
                          <a:cs typeface="Tahoma"/>
                        </a:rPr>
                        <a:t> did he famously study?</a:t>
                      </a:r>
                      <a:endParaRPr lang="en-GB" sz="1000" b="1"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Finches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191423">
                <a:tc>
                  <a:txBody>
                    <a:bodyPr/>
                    <a:lstStyle/>
                    <a:p>
                      <a:pPr algn="ctr" fontAlgn="ctr"/>
                      <a:r>
                        <a:rPr lang="en-GB" sz="1000" b="1" i="0" u="none" strike="noStrike" dirty="0">
                          <a:solidFill>
                            <a:srgbClr val="000000"/>
                          </a:solidFill>
                          <a:effectLst/>
                          <a:latin typeface="Trebuchet MS" panose="020B0603020202020204" pitchFamily="34" charset="0"/>
                          <a:cs typeface="Tahoma"/>
                        </a:rPr>
                        <a:t>What did he notice?</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Different islands had different types of finches. Each</a:t>
                      </a:r>
                      <a:r>
                        <a:rPr lang="en-GB" sz="1000" b="0" i="0" u="none" strike="noStrike" baseline="0" dirty="0">
                          <a:solidFill>
                            <a:srgbClr val="000000"/>
                          </a:solidFill>
                          <a:effectLst/>
                          <a:latin typeface="Trebuchet MS" panose="020B0603020202020204" pitchFamily="34" charset="0"/>
                          <a:cs typeface="Tahoma"/>
                        </a:rPr>
                        <a:t> type had beaks of different shapes and sizes depending on the type of food they ate</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73472911"/>
                  </a:ext>
                </a:extLst>
              </a:tr>
              <a:tr h="191423">
                <a:tc>
                  <a:txBody>
                    <a:bodyPr/>
                    <a:lstStyle/>
                    <a:p>
                      <a:pPr algn="ctr" fontAlgn="ctr"/>
                      <a:r>
                        <a:rPr lang="en-GB" sz="1000" b="1" i="0" u="none" strike="noStrike" dirty="0">
                          <a:solidFill>
                            <a:srgbClr val="000000"/>
                          </a:solidFill>
                          <a:effectLst/>
                          <a:latin typeface="Trebuchet MS" panose="020B0603020202020204" pitchFamily="34" charset="0"/>
                          <a:cs typeface="Tahoma"/>
                        </a:rPr>
                        <a:t>What</a:t>
                      </a:r>
                      <a:r>
                        <a:rPr lang="en-GB" sz="1000" b="1" i="0" u="none" strike="noStrike" baseline="0" dirty="0">
                          <a:solidFill>
                            <a:srgbClr val="000000"/>
                          </a:solidFill>
                          <a:effectLst/>
                          <a:latin typeface="Trebuchet MS" panose="020B0603020202020204" pitchFamily="34" charset="0"/>
                          <a:cs typeface="Tahoma"/>
                        </a:rPr>
                        <a:t> was the name of his book?</a:t>
                      </a:r>
                      <a:endParaRPr lang="en-GB" sz="1000" b="1"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On the origins of species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5033830"/>
                  </a:ext>
                </a:extLst>
              </a:tr>
              <a:tr h="191423">
                <a:tc>
                  <a:txBody>
                    <a:bodyPr/>
                    <a:lstStyle/>
                    <a:p>
                      <a:pPr algn="ctr" fontAlgn="ctr"/>
                      <a:r>
                        <a:rPr lang="en-GB" sz="1000" b="1" i="0" u="none" strike="noStrike" dirty="0">
                          <a:solidFill>
                            <a:srgbClr val="000000"/>
                          </a:solidFill>
                          <a:effectLst/>
                          <a:latin typeface="Trebuchet MS" panose="020B0603020202020204" pitchFamily="34" charset="0"/>
                          <a:cs typeface="Tahoma"/>
                        </a:rPr>
                        <a:t>Which other scientist proposed the theory of natural selection</a:t>
                      </a:r>
                      <a:r>
                        <a:rPr lang="en-GB" sz="1000" b="1" i="0" u="none" strike="noStrike" baseline="0" dirty="0">
                          <a:solidFill>
                            <a:srgbClr val="000000"/>
                          </a:solidFill>
                          <a:effectLst/>
                          <a:latin typeface="Trebuchet MS" panose="020B0603020202020204" pitchFamily="34" charset="0"/>
                          <a:cs typeface="Tahoma"/>
                        </a:rPr>
                        <a:t> at the same time as Darwin?</a:t>
                      </a:r>
                      <a:endParaRPr lang="en-GB" sz="1000" b="1"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Alfred Wallace</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05271154"/>
                  </a:ext>
                </a:extLst>
              </a:tr>
              <a:tr h="191423">
                <a:tc>
                  <a:txBody>
                    <a:bodyPr/>
                    <a:lstStyle/>
                    <a:p>
                      <a:pPr algn="ctr" fontAlgn="ctr"/>
                      <a:r>
                        <a:rPr lang="en-GB" sz="1000" b="1" i="0" u="none" strike="noStrike" dirty="0">
                          <a:solidFill>
                            <a:srgbClr val="000000"/>
                          </a:solidFill>
                          <a:effectLst/>
                          <a:latin typeface="Trebuchet MS" panose="020B0603020202020204" pitchFamily="34" charset="0"/>
                          <a:cs typeface="Tahoma"/>
                        </a:rPr>
                        <a:t>Why did people disagree</a:t>
                      </a:r>
                      <a:r>
                        <a:rPr lang="en-GB" sz="1000" b="1" i="0" u="none" strike="noStrike" baseline="0" dirty="0">
                          <a:solidFill>
                            <a:srgbClr val="000000"/>
                          </a:solidFill>
                          <a:effectLst/>
                          <a:latin typeface="Trebuchet MS" panose="020B0603020202020204" pitchFamily="34" charset="0"/>
                          <a:cs typeface="Tahoma"/>
                        </a:rPr>
                        <a:t> with</a:t>
                      </a:r>
                      <a:r>
                        <a:rPr lang="en-GB" sz="1000" b="1" i="0" u="none" strike="noStrike" dirty="0">
                          <a:solidFill>
                            <a:srgbClr val="000000"/>
                          </a:solidFill>
                          <a:effectLst/>
                          <a:latin typeface="Trebuchet MS" panose="020B0603020202020204" pitchFamily="34" charset="0"/>
                          <a:cs typeface="Tahoma"/>
                        </a:rPr>
                        <a:t> Darwin’s ideas?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His</a:t>
                      </a:r>
                      <a:r>
                        <a:rPr lang="en-GB" sz="1000" b="0" i="0" u="none" strike="noStrike" baseline="0" dirty="0">
                          <a:solidFill>
                            <a:srgbClr val="000000"/>
                          </a:solidFill>
                          <a:effectLst/>
                          <a:latin typeface="Trebuchet MS" panose="020B0603020202020204" pitchFamily="34" charset="0"/>
                          <a:cs typeface="Tahoma"/>
                        </a:rPr>
                        <a:t> theory went against the view that God created all life on Earth</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6519637"/>
                  </a:ext>
                </a:extLst>
              </a:tr>
            </a:tbl>
          </a:graphicData>
        </a:graphic>
      </p:graphicFrame>
      <p:graphicFrame>
        <p:nvGraphicFramePr>
          <p:cNvPr id="33" name="Table 32"/>
          <p:cNvGraphicFramePr>
            <a:graphicFrameLocks noGrp="1"/>
          </p:cNvGraphicFramePr>
          <p:nvPr>
            <p:extLst>
              <p:ext uri="{D42A27DB-BD31-4B8C-83A1-F6EECF244321}">
                <p14:modId xmlns:p14="http://schemas.microsoft.com/office/powerpoint/2010/main" val="1091726134"/>
              </p:ext>
            </p:extLst>
          </p:nvPr>
        </p:nvGraphicFramePr>
        <p:xfrm>
          <a:off x="134500" y="5379677"/>
          <a:ext cx="1341374" cy="367252"/>
        </p:xfrm>
        <a:graphic>
          <a:graphicData uri="http://schemas.openxmlformats.org/drawingml/2006/table">
            <a:tbl>
              <a:tblPr firstRow="1" bandRow="1">
                <a:tableStyleId>{5C22544A-7EE6-4342-B048-85BDC9FD1C3A}</a:tableStyleId>
              </a:tblPr>
              <a:tblGrid>
                <a:gridCol w="1341374">
                  <a:extLst>
                    <a:ext uri="{9D8B030D-6E8A-4147-A177-3AD203B41FA5}">
                      <a16:colId xmlns:a16="http://schemas.microsoft.com/office/drawing/2014/main" val="20000"/>
                    </a:ext>
                  </a:extLst>
                </a:gridCol>
              </a:tblGrid>
              <a:tr h="367252">
                <a:tc>
                  <a:txBody>
                    <a:bodyPr/>
                    <a:lstStyle/>
                    <a:p>
                      <a:r>
                        <a:rPr lang="en-US" sz="1100" dirty="0">
                          <a:solidFill>
                            <a:schemeClr val="tx1"/>
                          </a:solidFill>
                          <a:latin typeface="Tahoma"/>
                          <a:cs typeface="Tahoma"/>
                        </a:rPr>
                        <a:t>Charles</a:t>
                      </a:r>
                      <a:r>
                        <a:rPr lang="en-US" sz="1100" baseline="0" dirty="0">
                          <a:solidFill>
                            <a:schemeClr val="tx1"/>
                          </a:solidFill>
                          <a:latin typeface="Tahoma"/>
                          <a:cs typeface="Tahoma"/>
                        </a:rPr>
                        <a:t> Darwin </a:t>
                      </a:r>
                      <a:endParaRPr lang="en-US" sz="1100" dirty="0">
                        <a:solidFill>
                          <a:schemeClr val="tx1"/>
                        </a:solidFill>
                        <a:latin typeface="Tahoma"/>
                        <a:cs typeface="Tahoma"/>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pic>
        <p:nvPicPr>
          <p:cNvPr id="12" name="Picture 11"/>
          <p:cNvPicPr>
            <a:picLocks noChangeAspect="1"/>
          </p:cNvPicPr>
          <p:nvPr/>
        </p:nvPicPr>
        <p:blipFill>
          <a:blip r:embed="rId3"/>
          <a:stretch>
            <a:fillRect/>
          </a:stretch>
        </p:blipFill>
        <p:spPr>
          <a:xfrm>
            <a:off x="6592673" y="103309"/>
            <a:ext cx="5405098" cy="2141128"/>
          </a:xfrm>
          <a:prstGeom prst="rect">
            <a:avLst/>
          </a:prstGeom>
        </p:spPr>
      </p:pic>
      <p:pic>
        <p:nvPicPr>
          <p:cNvPr id="13" name="Picture 12"/>
          <p:cNvPicPr>
            <a:picLocks noChangeAspect="1"/>
          </p:cNvPicPr>
          <p:nvPr/>
        </p:nvPicPr>
        <p:blipFill rotWithShape="1">
          <a:blip r:embed="rId4"/>
          <a:srcRect l="74271" t="17222" r="5000" b="50370"/>
          <a:stretch/>
        </p:blipFill>
        <p:spPr>
          <a:xfrm>
            <a:off x="11202431" y="6320721"/>
            <a:ext cx="701359" cy="359451"/>
          </a:xfrm>
          <a:prstGeom prst="rect">
            <a:avLst/>
          </a:prstGeom>
        </p:spPr>
      </p:pic>
    </p:spTree>
    <p:extLst>
      <p:ext uri="{BB962C8B-B14F-4D97-AF65-F5344CB8AC3E}">
        <p14:creationId xmlns:p14="http://schemas.microsoft.com/office/powerpoint/2010/main" val="369204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503366185"/>
              </p:ext>
            </p:extLst>
          </p:nvPr>
        </p:nvGraphicFramePr>
        <p:xfrm>
          <a:off x="162184" y="263485"/>
          <a:ext cx="6013147" cy="2694654"/>
        </p:xfrm>
        <a:graphic>
          <a:graphicData uri="http://schemas.openxmlformats.org/drawingml/2006/table">
            <a:tbl>
              <a:tblPr firstRow="1" bandRow="1">
                <a:tableStyleId>{5C22544A-7EE6-4342-B048-85BDC9FD1C3A}</a:tableStyleId>
              </a:tblPr>
              <a:tblGrid>
                <a:gridCol w="1216069">
                  <a:extLst>
                    <a:ext uri="{9D8B030D-6E8A-4147-A177-3AD203B41FA5}">
                      <a16:colId xmlns:a16="http://schemas.microsoft.com/office/drawing/2014/main" val="20000"/>
                    </a:ext>
                  </a:extLst>
                </a:gridCol>
                <a:gridCol w="4797078">
                  <a:extLst>
                    <a:ext uri="{9D8B030D-6E8A-4147-A177-3AD203B41FA5}">
                      <a16:colId xmlns:a16="http://schemas.microsoft.com/office/drawing/2014/main" val="20001"/>
                    </a:ext>
                  </a:extLst>
                </a:gridCol>
              </a:tblGrid>
              <a:tr h="503134">
                <a:tc gridSpan="2">
                  <a:txBody>
                    <a:bodyPr/>
                    <a:lstStyle/>
                    <a:p>
                      <a:pPr algn="ctr" fontAlgn="ctr"/>
                      <a:r>
                        <a:rPr lang="en-GB" sz="1100" b="1" i="0" u="none" strike="noStrike" dirty="0">
                          <a:solidFill>
                            <a:schemeClr val="bg1"/>
                          </a:solidFill>
                          <a:effectLst/>
                          <a:latin typeface="Trebuchet MS" panose="020B0603020202020204" pitchFamily="34" charset="0"/>
                          <a:cs typeface="Tahoma"/>
                        </a:rPr>
                        <a:t>Section 1- How do cells transfer energy?</a:t>
                      </a:r>
                    </a:p>
                    <a:p>
                      <a:pPr algn="l" fontAlgn="b"/>
                      <a:r>
                        <a:rPr lang="en-GB" sz="1000" b="0" i="0" u="none" strike="noStrike" dirty="0">
                          <a:solidFill>
                            <a:schemeClr val="bg1"/>
                          </a:solidFill>
                          <a:effectLst/>
                          <a:latin typeface="Trebuchet MS" panose="020B0603020202020204" pitchFamily="34" charset="0"/>
                          <a:cs typeface="Tahoma"/>
                        </a:rPr>
                        <a:t>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accent6"/>
                    </a:solidFill>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271655">
                <a:tc>
                  <a:txBody>
                    <a:bodyPr/>
                    <a:lstStyle/>
                    <a:p>
                      <a:pPr algn="ctr" fontAlgn="ctr"/>
                      <a:r>
                        <a:rPr lang="en-GB" sz="1000" b="1" i="0" u="none" strike="noStrike" dirty="0">
                          <a:solidFill>
                            <a:schemeClr val="tx1"/>
                          </a:solidFill>
                          <a:effectLst/>
                          <a:latin typeface="Trebuchet MS" panose="020B0603020202020204" pitchFamily="34" charset="0"/>
                          <a:cs typeface="Tahoma"/>
                        </a:rPr>
                        <a:t>Key term</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fontAlgn="b"/>
                      <a:r>
                        <a:rPr lang="en-GB" sz="1000" b="1" i="0" u="none" strike="noStrike" dirty="0">
                          <a:solidFill>
                            <a:schemeClr val="tx1"/>
                          </a:solidFill>
                          <a:effectLst/>
                          <a:latin typeface="Trebuchet MS" panose="020B0603020202020204" pitchFamily="34" charset="0"/>
                          <a:cs typeface="Tahoma"/>
                        </a:rPr>
                        <a:t>Definition</a:t>
                      </a:r>
                      <a:r>
                        <a:rPr lang="en-GB" sz="1000" b="1" i="0" u="none" strike="noStrike" baseline="0" dirty="0">
                          <a:solidFill>
                            <a:schemeClr val="tx1"/>
                          </a:solidFill>
                          <a:effectLst/>
                          <a:latin typeface="Trebuchet MS" panose="020B0603020202020204" pitchFamily="34" charset="0"/>
                          <a:cs typeface="Tahoma"/>
                        </a:rPr>
                        <a:t> </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10001"/>
                  </a:ext>
                </a:extLst>
              </a:tr>
              <a:tr h="295277">
                <a:tc>
                  <a:txBody>
                    <a:bodyPr/>
                    <a:lstStyle/>
                    <a:p>
                      <a:pPr algn="l" fontAlgn="ctr"/>
                      <a:r>
                        <a:rPr lang="en-GB" sz="1000" b="1" i="0" u="none" strike="noStrike" dirty="0">
                          <a:solidFill>
                            <a:schemeClr val="tx1"/>
                          </a:solidFill>
                          <a:effectLst/>
                          <a:latin typeface="Trebuchet MS" panose="020B0603020202020204" pitchFamily="34" charset="0"/>
                          <a:cs typeface="Tahoma"/>
                        </a:rPr>
                        <a:t>1.</a:t>
                      </a:r>
                      <a:r>
                        <a:rPr lang="en-GB" sz="1000" b="1" i="0" u="none" strike="noStrike" baseline="0" dirty="0">
                          <a:solidFill>
                            <a:schemeClr val="tx1"/>
                          </a:solidFill>
                          <a:effectLst/>
                          <a:latin typeface="Trebuchet MS" panose="020B0603020202020204" pitchFamily="34" charset="0"/>
                          <a:cs typeface="Tahoma"/>
                        </a:rPr>
                        <a:t> Aerobic respiration</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l" fontAlgn="b"/>
                      <a:r>
                        <a:rPr lang="en-GB" sz="1000" b="0" i="0" u="none" strike="noStrike" dirty="0">
                          <a:solidFill>
                            <a:schemeClr val="tx1"/>
                          </a:solidFill>
                          <a:effectLst/>
                          <a:latin typeface="Trebuchet MS" panose="020B0603020202020204" pitchFamily="34" charset="0"/>
                          <a:cs typeface="Tahoma"/>
                        </a:rPr>
                        <a:t>Chemical reaction which transfers energy to cells in organisms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74943027"/>
                  </a:ext>
                </a:extLst>
              </a:tr>
              <a:tr h="437010">
                <a:tc>
                  <a:txBody>
                    <a:bodyPr/>
                    <a:lstStyle/>
                    <a:p>
                      <a:pPr algn="l" fontAlgn="ctr"/>
                      <a:r>
                        <a:rPr lang="en-GB" sz="1000" b="1" i="0" u="none" strike="noStrike" dirty="0">
                          <a:solidFill>
                            <a:schemeClr val="tx1"/>
                          </a:solidFill>
                          <a:effectLst/>
                          <a:latin typeface="Trebuchet MS" panose="020B0603020202020204" pitchFamily="34" charset="0"/>
                          <a:cs typeface="Tahoma"/>
                        </a:rPr>
                        <a:t>2. Word equation for aerobic respiration</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l" fontAlgn="b"/>
                      <a:r>
                        <a:rPr lang="en-GB" sz="1000" b="0" i="0" u="none" strike="noStrike" dirty="0">
                          <a:solidFill>
                            <a:schemeClr val="tx1"/>
                          </a:solidFill>
                          <a:effectLst/>
                          <a:latin typeface="Trebuchet MS" panose="020B0603020202020204" pitchFamily="34" charset="0"/>
                          <a:cs typeface="Tahoma"/>
                        </a:rPr>
                        <a:t>glucose + oxygen </a:t>
                      </a:r>
                      <a:r>
                        <a:rPr lang="en-GB" sz="1000" b="0" i="0" u="none" strike="noStrike" dirty="0">
                          <a:solidFill>
                            <a:schemeClr val="tx1"/>
                          </a:solidFill>
                          <a:effectLst/>
                          <a:latin typeface="Trebuchet MS" panose="020B0603020202020204" pitchFamily="34" charset="0"/>
                          <a:cs typeface="Tahoma"/>
                          <a:sym typeface="Wingdings" panose="05000000000000000000" pitchFamily="2" charset="2"/>
                        </a:rPr>
                        <a:t> carbon dioxide + water (+</a:t>
                      </a:r>
                      <a:r>
                        <a:rPr lang="en-GB" sz="1000" b="0" i="0" u="none" strike="noStrike" baseline="0" dirty="0">
                          <a:solidFill>
                            <a:schemeClr val="tx1"/>
                          </a:solidFill>
                          <a:effectLst/>
                          <a:latin typeface="Trebuchet MS" panose="020B0603020202020204" pitchFamily="34" charset="0"/>
                          <a:cs typeface="Tahoma"/>
                          <a:sym typeface="Wingdings" panose="05000000000000000000" pitchFamily="2" charset="2"/>
                        </a:rPr>
                        <a:t>energy)</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94562488"/>
                  </a:ext>
                </a:extLst>
              </a:tr>
              <a:tr h="271655">
                <a:tc>
                  <a:txBody>
                    <a:bodyPr/>
                    <a:lstStyle/>
                    <a:p>
                      <a:pPr algn="l" fontAlgn="ctr"/>
                      <a:r>
                        <a:rPr lang="en-GB" sz="1000" b="1" i="0" u="none" strike="noStrike" dirty="0">
                          <a:solidFill>
                            <a:schemeClr val="tx1"/>
                          </a:solidFill>
                          <a:effectLst/>
                          <a:latin typeface="Trebuchet MS" panose="020B0603020202020204" pitchFamily="34" charset="0"/>
                          <a:cs typeface="Tahoma"/>
                        </a:rPr>
                        <a:t>3. Mitochondria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l" fontAlgn="b"/>
                      <a:r>
                        <a:rPr lang="en-GB" sz="1000" b="0" i="0" u="none" strike="noStrike" dirty="0">
                          <a:solidFill>
                            <a:schemeClr val="tx1"/>
                          </a:solidFill>
                          <a:effectLst/>
                          <a:latin typeface="Trebuchet MS" panose="020B0603020202020204" pitchFamily="34" charset="0"/>
                          <a:cs typeface="Tahoma"/>
                        </a:rPr>
                        <a:t>Cell</a:t>
                      </a:r>
                      <a:r>
                        <a:rPr lang="en-GB" sz="1000" b="0" i="0" u="none" strike="noStrike" baseline="0" dirty="0">
                          <a:solidFill>
                            <a:schemeClr val="tx1"/>
                          </a:solidFill>
                          <a:effectLst/>
                          <a:latin typeface="Trebuchet MS" panose="020B0603020202020204" pitchFamily="34" charset="0"/>
                          <a:cs typeface="Tahoma"/>
                        </a:rPr>
                        <a:t> part (organelle) where respiration takes place</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08046984"/>
                  </a:ext>
                </a:extLst>
              </a:tr>
              <a:tr h="271655">
                <a:tc>
                  <a:txBody>
                    <a:bodyPr/>
                    <a:lstStyle/>
                    <a:p>
                      <a:pPr algn="l" fontAlgn="ctr"/>
                      <a:r>
                        <a:rPr lang="en-GB" sz="1000" b="1" i="0" u="none" strike="noStrike" dirty="0">
                          <a:solidFill>
                            <a:schemeClr val="tx1"/>
                          </a:solidFill>
                          <a:effectLst/>
                          <a:latin typeface="Trebuchet MS" panose="020B0603020202020204" pitchFamily="34" charset="0"/>
                          <a:cs typeface="Tahoma"/>
                        </a:rPr>
                        <a:t>4. Haemoglobin</a:t>
                      </a:r>
                      <a:r>
                        <a:rPr lang="en-GB" sz="1000" b="1" i="0" u="none" strike="noStrike" baseline="0" dirty="0">
                          <a:solidFill>
                            <a:schemeClr val="tx1"/>
                          </a:solidFill>
                          <a:effectLst/>
                          <a:latin typeface="Trebuchet MS" panose="020B0603020202020204" pitchFamily="34" charset="0"/>
                          <a:cs typeface="Tahoma"/>
                        </a:rPr>
                        <a:t> </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l" fontAlgn="b"/>
                      <a:r>
                        <a:rPr lang="en-GB" sz="1000" b="0" i="0" u="none" strike="noStrike" dirty="0">
                          <a:solidFill>
                            <a:schemeClr val="tx1"/>
                          </a:solidFill>
                          <a:effectLst/>
                          <a:latin typeface="Trebuchet MS" panose="020B0603020202020204" pitchFamily="34" charset="0"/>
                          <a:cs typeface="Tahoma"/>
                        </a:rPr>
                        <a:t>Protein found in red blood cells</a:t>
                      </a:r>
                      <a:r>
                        <a:rPr lang="en-GB" sz="1000" b="0" i="0" u="none" strike="noStrike" baseline="0" dirty="0">
                          <a:solidFill>
                            <a:schemeClr val="tx1"/>
                          </a:solidFill>
                          <a:effectLst/>
                          <a:latin typeface="Trebuchet MS" panose="020B0603020202020204" pitchFamily="34" charset="0"/>
                          <a:cs typeface="Tahoma"/>
                        </a:rPr>
                        <a:t> that carries oxygen</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77728042"/>
                  </a:ext>
                </a:extLst>
              </a:tr>
              <a:tr h="295277">
                <a:tc>
                  <a:txBody>
                    <a:bodyPr/>
                    <a:lstStyle/>
                    <a:p>
                      <a:pPr algn="l" fontAlgn="ctr"/>
                      <a:r>
                        <a:rPr lang="en-GB" sz="1000" b="1" i="0" u="none" strike="noStrike" dirty="0">
                          <a:solidFill>
                            <a:schemeClr val="tx1"/>
                          </a:solidFill>
                          <a:effectLst/>
                          <a:latin typeface="Trebuchet MS" panose="020B0603020202020204" pitchFamily="34" charset="0"/>
                          <a:cs typeface="Tahoma"/>
                        </a:rPr>
                        <a:t>5. Blood</a:t>
                      </a:r>
                      <a:r>
                        <a:rPr lang="en-GB" sz="1000" b="1" i="0" u="none" strike="noStrike" baseline="0" dirty="0">
                          <a:solidFill>
                            <a:schemeClr val="tx1"/>
                          </a:solidFill>
                          <a:effectLst/>
                          <a:latin typeface="Trebuchet MS" panose="020B0603020202020204" pitchFamily="34" charset="0"/>
                          <a:cs typeface="Tahoma"/>
                        </a:rPr>
                        <a:t> plasma</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l" fontAlgn="b"/>
                      <a:r>
                        <a:rPr lang="en-GB" sz="1000" b="0" i="0" u="none" strike="noStrike" dirty="0">
                          <a:solidFill>
                            <a:schemeClr val="tx1"/>
                          </a:solidFill>
                          <a:effectLst/>
                          <a:latin typeface="Trebuchet MS" panose="020B0603020202020204" pitchFamily="34" charset="0"/>
                          <a:cs typeface="Tahoma"/>
                        </a:rPr>
                        <a:t>Found</a:t>
                      </a:r>
                      <a:r>
                        <a:rPr lang="en-GB" sz="1000" b="0" i="0" u="none" strike="noStrike" baseline="0" dirty="0">
                          <a:solidFill>
                            <a:schemeClr val="tx1"/>
                          </a:solidFill>
                          <a:effectLst/>
                          <a:latin typeface="Trebuchet MS" panose="020B0603020202020204" pitchFamily="34" charset="0"/>
                          <a:cs typeface="Tahoma"/>
                        </a:rPr>
                        <a:t> in blood. Carries dissolved substances like glucose and carbon dioxide around the body</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27157293"/>
                  </a:ext>
                </a:extLst>
              </a:tr>
              <a:tr h="271655">
                <a:tc>
                  <a:txBody>
                    <a:bodyPr/>
                    <a:lstStyle/>
                    <a:p>
                      <a:pPr algn="l" fontAlgn="ctr"/>
                      <a:r>
                        <a:rPr lang="en-GB" sz="1000" b="1" i="0" u="none" strike="noStrike" dirty="0">
                          <a:solidFill>
                            <a:schemeClr val="tx1"/>
                          </a:solidFill>
                          <a:effectLst/>
                          <a:latin typeface="Trebuchet MS" panose="020B0603020202020204" pitchFamily="34" charset="0"/>
                          <a:cs typeface="Tahoma"/>
                        </a:rPr>
                        <a:t>6. Lungs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l" fontAlgn="b"/>
                      <a:r>
                        <a:rPr lang="en-GB" sz="1000" b="0" i="0" u="none" strike="noStrike" dirty="0">
                          <a:solidFill>
                            <a:schemeClr val="tx1"/>
                          </a:solidFill>
                          <a:effectLst/>
                          <a:latin typeface="Trebuchet MS" panose="020B0603020202020204" pitchFamily="34" charset="0"/>
                          <a:cs typeface="Tahoma"/>
                        </a:rPr>
                        <a:t>Organ which takes in oxygen from the atmosphere and removes</a:t>
                      </a:r>
                      <a:r>
                        <a:rPr lang="en-GB" sz="1000" b="0" i="0" u="none" strike="noStrike" baseline="0" dirty="0">
                          <a:solidFill>
                            <a:schemeClr val="tx1"/>
                          </a:solidFill>
                          <a:effectLst/>
                          <a:latin typeface="Trebuchet MS" panose="020B0603020202020204" pitchFamily="34" charset="0"/>
                          <a:cs typeface="Tahoma"/>
                        </a:rPr>
                        <a:t> carbon dioxide</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8534635"/>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4154252036"/>
              </p:ext>
            </p:extLst>
          </p:nvPr>
        </p:nvGraphicFramePr>
        <p:xfrm>
          <a:off x="9064369" y="6343151"/>
          <a:ext cx="2612313" cy="459660"/>
        </p:xfrm>
        <a:graphic>
          <a:graphicData uri="http://schemas.openxmlformats.org/drawingml/2006/table">
            <a:tbl>
              <a:tblPr firstRow="1" bandRow="1">
                <a:tableStyleId>{5C22544A-7EE6-4342-B048-85BDC9FD1C3A}</a:tableStyleId>
              </a:tblPr>
              <a:tblGrid>
                <a:gridCol w="2612313">
                  <a:extLst>
                    <a:ext uri="{9D8B030D-6E8A-4147-A177-3AD203B41FA5}">
                      <a16:colId xmlns:a16="http://schemas.microsoft.com/office/drawing/2014/main" val="20000"/>
                    </a:ext>
                  </a:extLst>
                </a:gridCol>
              </a:tblGrid>
              <a:tr h="459660">
                <a:tc>
                  <a:txBody>
                    <a:bodyPr/>
                    <a:lstStyle/>
                    <a:p>
                      <a:endParaRPr lang="en-US" sz="1100" dirty="0" smtClean="0">
                        <a:solidFill>
                          <a:schemeClr val="tx1"/>
                        </a:solidFill>
                        <a:latin typeface="Tahoma"/>
                        <a:cs typeface="Tahoma"/>
                      </a:endParaRPr>
                    </a:p>
                    <a:p>
                      <a:r>
                        <a:rPr lang="en-US" sz="1100" dirty="0" smtClean="0">
                          <a:solidFill>
                            <a:schemeClr val="tx1"/>
                          </a:solidFill>
                          <a:latin typeface="Tahoma"/>
                          <a:cs typeface="Tahoma"/>
                        </a:rPr>
                        <a:t>Biology: Respiration</a:t>
                      </a:r>
                      <a:endParaRPr lang="en-US" sz="1100" dirty="0">
                        <a:solidFill>
                          <a:schemeClr val="tx1"/>
                        </a:solidFill>
                        <a:latin typeface="Tahoma"/>
                        <a:cs typeface="Tahoma"/>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sp>
        <p:nvSpPr>
          <p:cNvPr id="21" name="Rectangle 20"/>
          <p:cNvSpPr/>
          <p:nvPr/>
        </p:nvSpPr>
        <p:spPr>
          <a:xfrm>
            <a:off x="3840479" y="6304755"/>
            <a:ext cx="1479665" cy="2258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663535" y="6490448"/>
            <a:ext cx="1305098" cy="2258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7148541" y="5333971"/>
            <a:ext cx="266007" cy="4586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32" name="Table 31"/>
          <p:cNvGraphicFramePr>
            <a:graphicFrameLocks noGrp="1"/>
          </p:cNvGraphicFramePr>
          <p:nvPr>
            <p:extLst>
              <p:ext uri="{D42A27DB-BD31-4B8C-83A1-F6EECF244321}">
                <p14:modId xmlns:p14="http://schemas.microsoft.com/office/powerpoint/2010/main" val="2803780357"/>
              </p:ext>
            </p:extLst>
          </p:nvPr>
        </p:nvGraphicFramePr>
        <p:xfrm>
          <a:off x="6851239" y="217119"/>
          <a:ext cx="4426259" cy="2268363"/>
        </p:xfrm>
        <a:graphic>
          <a:graphicData uri="http://schemas.openxmlformats.org/drawingml/2006/table">
            <a:tbl>
              <a:tblPr firstRow="1" bandRow="1">
                <a:tableStyleId>{5C22544A-7EE6-4342-B048-85BDC9FD1C3A}</a:tableStyleId>
              </a:tblPr>
              <a:tblGrid>
                <a:gridCol w="1003854">
                  <a:extLst>
                    <a:ext uri="{9D8B030D-6E8A-4147-A177-3AD203B41FA5}">
                      <a16:colId xmlns:a16="http://schemas.microsoft.com/office/drawing/2014/main" val="20000"/>
                    </a:ext>
                  </a:extLst>
                </a:gridCol>
                <a:gridCol w="3422405">
                  <a:extLst>
                    <a:ext uri="{9D8B030D-6E8A-4147-A177-3AD203B41FA5}">
                      <a16:colId xmlns:a16="http://schemas.microsoft.com/office/drawing/2014/main" val="20001"/>
                    </a:ext>
                  </a:extLst>
                </a:gridCol>
              </a:tblGrid>
              <a:tr h="363363">
                <a:tc gridSpan="2">
                  <a:txBody>
                    <a:bodyPr/>
                    <a:lstStyle/>
                    <a:p>
                      <a:pPr algn="ctr" fontAlgn="ctr"/>
                      <a:r>
                        <a:rPr lang="en-GB" sz="1100" b="1" i="0" u="none" strike="noStrike" baseline="0" dirty="0">
                          <a:solidFill>
                            <a:schemeClr val="bg1"/>
                          </a:solidFill>
                          <a:effectLst/>
                          <a:latin typeface="Trebuchet MS" panose="020B0603020202020204" pitchFamily="34" charset="0"/>
                          <a:cs typeface="Tahoma"/>
                        </a:rPr>
                        <a:t>Section 3 – How is bread made?</a:t>
                      </a:r>
                      <a:endParaRPr lang="en-GB" sz="1100" b="1" i="0" u="none" strike="noStrike" dirty="0">
                        <a:solidFill>
                          <a:schemeClr val="bg1"/>
                        </a:solidFill>
                        <a:effectLst/>
                        <a:latin typeface="Trebuchet MS" panose="020B0603020202020204" pitchFamily="34" charset="0"/>
                        <a:cs typeface="Tahoma"/>
                      </a:endParaRPr>
                    </a:p>
                    <a:p>
                      <a:pPr algn="l" fontAlgn="b"/>
                      <a:r>
                        <a:rPr lang="en-GB" sz="1000" b="0" i="0" u="none" strike="noStrike" dirty="0">
                          <a:solidFill>
                            <a:schemeClr val="bg1"/>
                          </a:solidFill>
                          <a:effectLst/>
                          <a:latin typeface="Trebuchet MS" panose="020B0603020202020204" pitchFamily="34" charset="0"/>
                          <a:cs typeface="Tahoma"/>
                        </a:rPr>
                        <a:t>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180295">
                <a:tc>
                  <a:txBody>
                    <a:bodyPr/>
                    <a:lstStyle/>
                    <a:p>
                      <a:pPr algn="ctr" fontAlgn="ctr"/>
                      <a:r>
                        <a:rPr lang="en-GB" sz="1000" b="1" i="0" u="none" strike="noStrike" dirty="0">
                          <a:solidFill>
                            <a:srgbClr val="000000"/>
                          </a:solidFill>
                          <a:effectLst/>
                          <a:latin typeface="Trebuchet MS" panose="020B0603020202020204" pitchFamily="34" charset="0"/>
                          <a:cs typeface="Tahoma"/>
                        </a:rPr>
                        <a:t>1.</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Yeast</a:t>
                      </a:r>
                      <a:r>
                        <a:rPr lang="en-GB" sz="1000" b="0" i="0" u="none" strike="noStrike" baseline="0" dirty="0">
                          <a:solidFill>
                            <a:srgbClr val="000000"/>
                          </a:solidFill>
                          <a:effectLst/>
                          <a:latin typeface="Trebuchet MS" panose="020B0603020202020204" pitchFamily="34" charset="0"/>
                          <a:cs typeface="Tahoma"/>
                        </a:rPr>
                        <a:t> (a type microorganism) is mixed with water and flour to make a dough</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191423">
                <a:tc>
                  <a:txBody>
                    <a:bodyPr/>
                    <a:lstStyle/>
                    <a:p>
                      <a:pPr algn="ctr" fontAlgn="ctr"/>
                      <a:r>
                        <a:rPr lang="en-GB" sz="1000" b="1" i="0" u="none" strike="noStrike" dirty="0">
                          <a:solidFill>
                            <a:srgbClr val="000000"/>
                          </a:solidFill>
                          <a:effectLst/>
                          <a:latin typeface="Trebuchet MS" panose="020B0603020202020204" pitchFamily="34" charset="0"/>
                          <a:cs typeface="Tahoma"/>
                        </a:rPr>
                        <a:t>2.</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Left in a warm</a:t>
                      </a:r>
                      <a:r>
                        <a:rPr lang="en-GB" sz="1000" b="0" i="0" u="none" strike="noStrike" baseline="0" dirty="0">
                          <a:solidFill>
                            <a:srgbClr val="000000"/>
                          </a:solidFill>
                          <a:effectLst/>
                          <a:latin typeface="Trebuchet MS" panose="020B0603020202020204" pitchFamily="34" charset="0"/>
                          <a:cs typeface="Tahoma"/>
                        </a:rPr>
                        <a:t> place</a:t>
                      </a:r>
                    </a:p>
                    <a:p>
                      <a:pPr algn="l"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191423">
                <a:tc>
                  <a:txBody>
                    <a:bodyPr/>
                    <a:lstStyle/>
                    <a:p>
                      <a:pPr algn="ctr" fontAlgn="ctr"/>
                      <a:r>
                        <a:rPr lang="en-GB" sz="1000" b="1" i="0" u="none" strike="noStrike" dirty="0">
                          <a:solidFill>
                            <a:srgbClr val="000000"/>
                          </a:solidFill>
                          <a:effectLst/>
                          <a:latin typeface="Trebuchet MS" panose="020B0603020202020204" pitchFamily="34" charset="0"/>
                          <a:cs typeface="Tahoma"/>
                        </a:rPr>
                        <a:t>3.</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The</a:t>
                      </a:r>
                      <a:r>
                        <a:rPr lang="en-GB" sz="1000" b="0" i="0" u="none" strike="noStrike" baseline="0" dirty="0">
                          <a:solidFill>
                            <a:srgbClr val="000000"/>
                          </a:solidFill>
                          <a:effectLst/>
                          <a:latin typeface="Trebuchet MS" panose="020B0603020202020204" pitchFamily="34" charset="0"/>
                          <a:cs typeface="Tahoma"/>
                        </a:rPr>
                        <a:t> yeast respires anaerobically using glucose in the flour. It makes carbon dioxide and ethanol</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49749116"/>
                  </a:ext>
                </a:extLst>
              </a:tr>
              <a:tr h="191423">
                <a:tc>
                  <a:txBody>
                    <a:bodyPr/>
                    <a:lstStyle/>
                    <a:p>
                      <a:pPr algn="ctr" fontAlgn="ctr"/>
                      <a:r>
                        <a:rPr lang="en-GB" sz="1000" b="1" i="0" u="none" strike="noStrike" dirty="0">
                          <a:solidFill>
                            <a:srgbClr val="000000"/>
                          </a:solidFill>
                          <a:effectLst/>
                          <a:latin typeface="Trebuchet MS" panose="020B0603020202020204" pitchFamily="34" charset="0"/>
                          <a:cs typeface="Tahoma"/>
                        </a:rPr>
                        <a:t>4.</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The carbon dioxide gas gets trapped in the dough causing it</a:t>
                      </a:r>
                      <a:r>
                        <a:rPr lang="en-GB" sz="1000" b="0" i="0" u="none" strike="noStrike" baseline="0" dirty="0">
                          <a:solidFill>
                            <a:srgbClr val="000000"/>
                          </a:solidFill>
                          <a:effectLst/>
                          <a:latin typeface="Trebuchet MS" panose="020B0603020202020204" pitchFamily="34" charset="0"/>
                          <a:cs typeface="Tahoma"/>
                        </a:rPr>
                        <a:t> to rise</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990882"/>
                  </a:ext>
                </a:extLst>
              </a:tr>
              <a:tr h="191423">
                <a:tc>
                  <a:txBody>
                    <a:bodyPr/>
                    <a:lstStyle/>
                    <a:p>
                      <a:pPr algn="ctr" fontAlgn="ctr"/>
                      <a:r>
                        <a:rPr lang="en-GB" sz="1000" b="1" i="0" u="none" strike="noStrike" dirty="0">
                          <a:solidFill>
                            <a:srgbClr val="000000"/>
                          </a:solidFill>
                          <a:effectLst/>
                          <a:latin typeface="Trebuchet MS" panose="020B0603020202020204" pitchFamily="34" charset="0"/>
                          <a:cs typeface="Tahoma"/>
                        </a:rPr>
                        <a:t>5.</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The dough is baked in an</a:t>
                      </a:r>
                      <a:r>
                        <a:rPr lang="en-GB" sz="1000" b="0" i="0" u="none" strike="noStrike" baseline="0" dirty="0">
                          <a:solidFill>
                            <a:srgbClr val="000000"/>
                          </a:solidFill>
                          <a:effectLst/>
                          <a:latin typeface="Trebuchet MS" panose="020B0603020202020204" pitchFamily="34" charset="0"/>
                          <a:cs typeface="Tahoma"/>
                        </a:rPr>
                        <a:t> oven causing the ethanol to evaporate</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61993861"/>
                  </a:ext>
                </a:extLst>
              </a:tr>
              <a:tr h="191423">
                <a:tc>
                  <a:txBody>
                    <a:bodyPr/>
                    <a:lstStyle/>
                    <a:p>
                      <a:pPr algn="ctr" fontAlgn="ctr"/>
                      <a:r>
                        <a:rPr lang="en-GB" sz="1000" b="1" i="0" u="none" strike="noStrike" dirty="0">
                          <a:solidFill>
                            <a:srgbClr val="000000"/>
                          </a:solidFill>
                          <a:effectLst/>
                          <a:latin typeface="Trebuchet MS" panose="020B0603020202020204" pitchFamily="34" charset="0"/>
                          <a:cs typeface="Tahoma"/>
                        </a:rPr>
                        <a:t>6.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The carbon</a:t>
                      </a:r>
                      <a:r>
                        <a:rPr lang="en-GB" sz="1000" b="0" i="0" u="none" strike="noStrike" baseline="0" dirty="0">
                          <a:solidFill>
                            <a:srgbClr val="000000"/>
                          </a:solidFill>
                          <a:effectLst/>
                          <a:latin typeface="Trebuchet MS" panose="020B0603020202020204" pitchFamily="34" charset="0"/>
                          <a:cs typeface="Tahoma"/>
                        </a:rPr>
                        <a:t> dioxide gas bubbles expand making the bread rise further</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96751266"/>
                  </a:ext>
                </a:extLst>
              </a:tr>
            </a:tbl>
          </a:graphicData>
        </a:graphic>
      </p:graphicFrame>
      <p:graphicFrame>
        <p:nvGraphicFramePr>
          <p:cNvPr id="30" name="Table 29"/>
          <p:cNvGraphicFramePr>
            <a:graphicFrameLocks noGrp="1"/>
          </p:cNvGraphicFramePr>
          <p:nvPr>
            <p:extLst>
              <p:ext uri="{D42A27DB-BD31-4B8C-83A1-F6EECF244321}">
                <p14:modId xmlns:p14="http://schemas.microsoft.com/office/powerpoint/2010/main" val="1993121625"/>
              </p:ext>
            </p:extLst>
          </p:nvPr>
        </p:nvGraphicFramePr>
        <p:xfrm>
          <a:off x="162183" y="3183141"/>
          <a:ext cx="6013147" cy="3533140"/>
        </p:xfrm>
        <a:graphic>
          <a:graphicData uri="http://schemas.openxmlformats.org/drawingml/2006/table">
            <a:tbl>
              <a:tblPr firstRow="1" bandRow="1">
                <a:tableStyleId>{5C22544A-7EE6-4342-B048-85BDC9FD1C3A}</a:tableStyleId>
              </a:tblPr>
              <a:tblGrid>
                <a:gridCol w="1216069">
                  <a:extLst>
                    <a:ext uri="{9D8B030D-6E8A-4147-A177-3AD203B41FA5}">
                      <a16:colId xmlns:a16="http://schemas.microsoft.com/office/drawing/2014/main" val="20000"/>
                    </a:ext>
                  </a:extLst>
                </a:gridCol>
                <a:gridCol w="4116591">
                  <a:extLst>
                    <a:ext uri="{9D8B030D-6E8A-4147-A177-3AD203B41FA5}">
                      <a16:colId xmlns:a16="http://schemas.microsoft.com/office/drawing/2014/main" val="20001"/>
                    </a:ext>
                  </a:extLst>
                </a:gridCol>
                <a:gridCol w="680487">
                  <a:extLst>
                    <a:ext uri="{9D8B030D-6E8A-4147-A177-3AD203B41FA5}">
                      <a16:colId xmlns:a16="http://schemas.microsoft.com/office/drawing/2014/main" val="20004"/>
                    </a:ext>
                  </a:extLst>
                </a:gridCol>
              </a:tblGrid>
              <a:tr h="258915">
                <a:tc gridSpan="2">
                  <a:txBody>
                    <a:bodyPr/>
                    <a:lstStyle/>
                    <a:p>
                      <a:pPr algn="ctr" fontAlgn="ctr"/>
                      <a:r>
                        <a:rPr lang="en-GB" sz="1100" b="1" i="0" u="none" strike="noStrike" dirty="0">
                          <a:solidFill>
                            <a:schemeClr val="bg1"/>
                          </a:solidFill>
                          <a:effectLst/>
                          <a:latin typeface="Trebuchet MS" panose="020B0603020202020204" pitchFamily="34" charset="0"/>
                          <a:cs typeface="Tahoma"/>
                        </a:rPr>
                        <a:t>Section 2- How</a:t>
                      </a:r>
                      <a:r>
                        <a:rPr lang="en-GB" sz="1100" b="1" i="0" u="none" strike="noStrike" baseline="0" dirty="0">
                          <a:solidFill>
                            <a:schemeClr val="bg1"/>
                          </a:solidFill>
                          <a:effectLst/>
                          <a:latin typeface="Trebuchet MS" panose="020B0603020202020204" pitchFamily="34" charset="0"/>
                          <a:cs typeface="Tahoma"/>
                        </a:rPr>
                        <a:t> do cells transfer energy when there is no oxygen</a:t>
                      </a:r>
                      <a:r>
                        <a:rPr lang="en-GB" sz="1100" b="1" i="0" u="none" strike="noStrike" dirty="0">
                          <a:solidFill>
                            <a:schemeClr val="bg1"/>
                          </a:solidFill>
                          <a:effectLst/>
                          <a:latin typeface="Trebuchet MS" panose="020B0603020202020204" pitchFamily="34" charset="0"/>
                          <a:cs typeface="Tahoma"/>
                        </a:rPr>
                        <a:t>?</a:t>
                      </a:r>
                    </a:p>
                    <a:p>
                      <a:pPr algn="l" fontAlgn="b"/>
                      <a:r>
                        <a:rPr lang="en-GB" sz="1000" b="0" i="0" u="none" strike="noStrike" dirty="0">
                          <a:solidFill>
                            <a:schemeClr val="bg1"/>
                          </a:solidFill>
                          <a:effectLst/>
                          <a:latin typeface="Trebuchet MS" panose="020B0603020202020204" pitchFamily="34" charset="0"/>
                          <a:cs typeface="Tahoma"/>
                        </a:rPr>
                        <a:t>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GB" sz="1000" b="0" i="0" u="none" strike="noStrike" dirty="0">
                        <a:solidFill>
                          <a:schemeClr val="bg1"/>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292100">
                <a:tc>
                  <a:txBody>
                    <a:bodyPr/>
                    <a:lstStyle/>
                    <a:p>
                      <a:pPr algn="ctr" fontAlgn="ctr"/>
                      <a:r>
                        <a:rPr lang="en-GB" sz="1000" b="1" i="0" u="none" strike="noStrike" dirty="0">
                          <a:solidFill>
                            <a:schemeClr val="tx1"/>
                          </a:solidFill>
                          <a:effectLst/>
                          <a:latin typeface="Trebuchet MS" panose="020B0603020202020204" pitchFamily="34" charset="0"/>
                          <a:cs typeface="Tahoma"/>
                        </a:rPr>
                        <a:t>Key term</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gridSpan="2">
                  <a:txBody>
                    <a:bodyPr/>
                    <a:lstStyle/>
                    <a:p>
                      <a:pPr algn="ctr" fontAlgn="b"/>
                      <a:r>
                        <a:rPr lang="en-GB" sz="1000" b="1" i="0" u="none" strike="noStrike" dirty="0">
                          <a:solidFill>
                            <a:schemeClr val="tx1"/>
                          </a:solidFill>
                          <a:effectLst/>
                          <a:latin typeface="Trebuchet MS" panose="020B0603020202020204" pitchFamily="34" charset="0"/>
                          <a:cs typeface="Tahoma"/>
                        </a:rPr>
                        <a:t>Definition</a:t>
                      </a:r>
                      <a:r>
                        <a:rPr lang="en-GB" sz="1000" b="1" i="0" u="none" strike="noStrike" baseline="0" dirty="0">
                          <a:solidFill>
                            <a:schemeClr val="tx1"/>
                          </a:solidFill>
                          <a:effectLst/>
                          <a:latin typeface="Trebuchet MS" panose="020B0603020202020204" pitchFamily="34" charset="0"/>
                          <a:cs typeface="Tahoma"/>
                        </a:rPr>
                        <a:t> </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hMerge="1">
                  <a:txBody>
                    <a:bodyPr/>
                    <a:lstStyle/>
                    <a:p>
                      <a:pPr algn="ctr" fontAlgn="b"/>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1"/>
                  </a:ext>
                </a:extLst>
              </a:tr>
              <a:tr h="292100">
                <a:tc>
                  <a:txBody>
                    <a:bodyPr/>
                    <a:lstStyle/>
                    <a:p>
                      <a:pPr algn="l" fontAlgn="ctr"/>
                      <a:r>
                        <a:rPr lang="en-GB" sz="1000" b="1" i="0" u="none" strike="noStrike" dirty="0">
                          <a:solidFill>
                            <a:schemeClr val="tx1"/>
                          </a:solidFill>
                          <a:effectLst/>
                          <a:latin typeface="Trebuchet MS" panose="020B0603020202020204" pitchFamily="34" charset="0"/>
                          <a:cs typeface="Tahoma"/>
                        </a:rPr>
                        <a:t>1.</a:t>
                      </a:r>
                      <a:r>
                        <a:rPr lang="en-GB" sz="1000" b="1" i="0" u="none" strike="noStrike" baseline="0" dirty="0">
                          <a:solidFill>
                            <a:schemeClr val="tx1"/>
                          </a:solidFill>
                          <a:effectLst/>
                          <a:latin typeface="Trebuchet MS" panose="020B0603020202020204" pitchFamily="34" charset="0"/>
                          <a:cs typeface="Tahoma"/>
                        </a:rPr>
                        <a:t> Anaerobic respiration</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gridSpan="2">
                  <a:txBody>
                    <a:bodyPr/>
                    <a:lstStyle/>
                    <a:p>
                      <a:pPr algn="l" fontAlgn="b"/>
                      <a:r>
                        <a:rPr lang="en-GB" sz="1000" b="0" i="0" u="none" strike="noStrike" dirty="0">
                          <a:solidFill>
                            <a:schemeClr val="tx1"/>
                          </a:solidFill>
                          <a:effectLst/>
                          <a:latin typeface="Trebuchet MS" panose="020B0603020202020204" pitchFamily="34" charset="0"/>
                          <a:cs typeface="Tahoma"/>
                        </a:rPr>
                        <a:t>Chemical reaction which transfers energy to cells in organisms when oxygen is not available.</a:t>
                      </a:r>
                      <a:r>
                        <a:rPr lang="en-GB" sz="1000" b="0" i="0" u="none" strike="noStrike" baseline="0" dirty="0">
                          <a:solidFill>
                            <a:schemeClr val="tx1"/>
                          </a:solidFill>
                          <a:effectLst/>
                          <a:latin typeface="Trebuchet MS" panose="020B0603020202020204" pitchFamily="34" charset="0"/>
                          <a:cs typeface="Tahoma"/>
                        </a:rPr>
                        <a:t> It transfers less energy than aerobic respiration.</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tc>
                <a:extLst>
                  <a:ext uri="{0D108BD9-81ED-4DB2-BD59-A6C34878D82A}">
                    <a16:rowId xmlns:a16="http://schemas.microsoft.com/office/drawing/2014/main" val="774943027"/>
                  </a:ext>
                </a:extLst>
              </a:tr>
              <a:tr h="292100">
                <a:tc>
                  <a:txBody>
                    <a:bodyPr/>
                    <a:lstStyle/>
                    <a:p>
                      <a:pPr algn="l" fontAlgn="ctr"/>
                      <a:r>
                        <a:rPr lang="en-GB" sz="1000" b="1" i="0" u="none" strike="noStrike" dirty="0">
                          <a:solidFill>
                            <a:schemeClr val="tx1"/>
                          </a:solidFill>
                          <a:effectLst/>
                          <a:latin typeface="Trebuchet MS" panose="020B0603020202020204" pitchFamily="34" charset="0"/>
                          <a:cs typeface="Tahoma"/>
                        </a:rPr>
                        <a:t>2. Word equation for anaerobic respiration in animals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gridSpan="2">
                  <a:txBody>
                    <a:bodyPr/>
                    <a:lstStyle/>
                    <a:p>
                      <a:pPr algn="l" fontAlgn="b"/>
                      <a:r>
                        <a:rPr lang="en-GB" sz="1000" b="0" i="0" u="none" strike="noStrike" dirty="0">
                          <a:solidFill>
                            <a:schemeClr val="tx1"/>
                          </a:solidFill>
                          <a:effectLst/>
                          <a:latin typeface="Trebuchet MS" panose="020B0603020202020204" pitchFamily="34" charset="0"/>
                          <a:cs typeface="Tahoma"/>
                        </a:rPr>
                        <a:t>glucose </a:t>
                      </a:r>
                      <a:r>
                        <a:rPr lang="en-GB" sz="1000" b="0" i="0" u="none" strike="noStrike" dirty="0">
                          <a:solidFill>
                            <a:schemeClr val="tx1"/>
                          </a:solidFill>
                          <a:effectLst/>
                          <a:latin typeface="Trebuchet MS" panose="020B0603020202020204" pitchFamily="34" charset="0"/>
                          <a:cs typeface="Tahoma"/>
                          <a:sym typeface="Wingdings" panose="05000000000000000000" pitchFamily="2" charset="2"/>
                        </a:rPr>
                        <a:t> lactic</a:t>
                      </a:r>
                      <a:r>
                        <a:rPr lang="en-GB" sz="1000" b="0" i="0" u="none" strike="noStrike" baseline="0" dirty="0">
                          <a:solidFill>
                            <a:schemeClr val="tx1"/>
                          </a:solidFill>
                          <a:effectLst/>
                          <a:latin typeface="Trebuchet MS" panose="020B0603020202020204" pitchFamily="34" charset="0"/>
                          <a:cs typeface="Tahoma"/>
                          <a:sym typeface="Wingdings" panose="05000000000000000000" pitchFamily="2" charset="2"/>
                        </a:rPr>
                        <a:t> acid </a:t>
                      </a:r>
                      <a:r>
                        <a:rPr lang="en-GB" sz="1000" b="0" i="0" u="none" strike="noStrike" dirty="0">
                          <a:solidFill>
                            <a:schemeClr val="tx1"/>
                          </a:solidFill>
                          <a:effectLst/>
                          <a:latin typeface="Trebuchet MS" panose="020B0603020202020204" pitchFamily="34" charset="0"/>
                          <a:cs typeface="Tahoma"/>
                          <a:sym typeface="Wingdings" panose="05000000000000000000" pitchFamily="2" charset="2"/>
                        </a:rPr>
                        <a:t>(+</a:t>
                      </a:r>
                      <a:r>
                        <a:rPr lang="en-GB" sz="1000" b="0" i="0" u="none" strike="noStrike" baseline="0" dirty="0">
                          <a:solidFill>
                            <a:schemeClr val="tx1"/>
                          </a:solidFill>
                          <a:effectLst/>
                          <a:latin typeface="Trebuchet MS" panose="020B0603020202020204" pitchFamily="34" charset="0"/>
                          <a:cs typeface="Tahoma"/>
                          <a:sym typeface="Wingdings" panose="05000000000000000000" pitchFamily="2" charset="2"/>
                        </a:rPr>
                        <a:t>energy)</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tc>
                <a:extLst>
                  <a:ext uri="{0D108BD9-81ED-4DB2-BD59-A6C34878D82A}">
                    <a16:rowId xmlns:a16="http://schemas.microsoft.com/office/drawing/2014/main" val="3094562488"/>
                  </a:ext>
                </a:extLst>
              </a:tr>
              <a:tr h="292100">
                <a:tc>
                  <a:txBody>
                    <a:bodyPr/>
                    <a:lstStyle/>
                    <a:p>
                      <a:pPr algn="l" fontAlgn="ctr"/>
                      <a:r>
                        <a:rPr lang="en-GB" sz="1000" b="1" i="0" u="none" strike="noStrike" dirty="0">
                          <a:solidFill>
                            <a:schemeClr val="tx1"/>
                          </a:solidFill>
                          <a:effectLst/>
                          <a:latin typeface="Trebuchet MS" panose="020B0603020202020204" pitchFamily="34" charset="0"/>
                          <a:cs typeface="Tahoma"/>
                        </a:rPr>
                        <a:t>3. Lactic</a:t>
                      </a:r>
                      <a:r>
                        <a:rPr lang="en-GB" sz="1000" b="1" i="0" u="none" strike="noStrike" baseline="0" dirty="0">
                          <a:solidFill>
                            <a:schemeClr val="tx1"/>
                          </a:solidFill>
                          <a:effectLst/>
                          <a:latin typeface="Trebuchet MS" panose="020B0603020202020204" pitchFamily="34" charset="0"/>
                          <a:cs typeface="Tahoma"/>
                        </a:rPr>
                        <a:t> acid</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gridSpan="2">
                  <a:txBody>
                    <a:bodyPr/>
                    <a:lstStyle/>
                    <a:p>
                      <a:pPr algn="l" fontAlgn="b"/>
                      <a:r>
                        <a:rPr lang="en-GB" sz="1000" b="0" i="0" u="none" strike="noStrike" dirty="0">
                          <a:solidFill>
                            <a:schemeClr val="tx1"/>
                          </a:solidFill>
                          <a:effectLst/>
                          <a:latin typeface="Trebuchet MS" panose="020B0603020202020204" pitchFamily="34" charset="0"/>
                          <a:cs typeface="Tahoma"/>
                        </a:rPr>
                        <a:t>Toxic</a:t>
                      </a:r>
                      <a:r>
                        <a:rPr lang="en-GB" sz="1000" b="0" i="0" u="none" strike="noStrike" baseline="0" dirty="0">
                          <a:solidFill>
                            <a:schemeClr val="tx1"/>
                          </a:solidFill>
                          <a:effectLst/>
                          <a:latin typeface="Trebuchet MS" panose="020B0603020202020204" pitchFamily="34" charset="0"/>
                          <a:cs typeface="Tahoma"/>
                        </a:rPr>
                        <a:t> substance that can cause painful cramps and muscle fatigue if not removed. Its is broken down by oxygen</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tc>
                <a:extLst>
                  <a:ext uri="{0D108BD9-81ED-4DB2-BD59-A6C34878D82A}">
                    <a16:rowId xmlns:a16="http://schemas.microsoft.com/office/drawing/2014/main" val="1272579381"/>
                  </a:ext>
                </a:extLst>
              </a:tr>
              <a:tr h="292100">
                <a:tc>
                  <a:txBody>
                    <a:bodyPr/>
                    <a:lstStyle/>
                    <a:p>
                      <a:pPr algn="l" fontAlgn="ctr"/>
                      <a:r>
                        <a:rPr lang="en-GB" sz="1000" b="1" i="0" u="none" strike="noStrike" dirty="0">
                          <a:solidFill>
                            <a:schemeClr val="tx1"/>
                          </a:solidFill>
                          <a:effectLst/>
                          <a:latin typeface="Trebuchet MS" panose="020B0603020202020204" pitchFamily="34" charset="0"/>
                          <a:cs typeface="Tahoma"/>
                        </a:rPr>
                        <a:t>4. Oxygen debt</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gridSpan="2">
                  <a:txBody>
                    <a:bodyPr/>
                    <a:lstStyle/>
                    <a:p>
                      <a:pPr algn="l" fontAlgn="b"/>
                      <a:r>
                        <a:rPr lang="en-GB" sz="1000" b="0" i="0" u="none" strike="noStrike" dirty="0">
                          <a:solidFill>
                            <a:schemeClr val="tx1"/>
                          </a:solidFill>
                          <a:effectLst/>
                          <a:latin typeface="Trebuchet MS" panose="020B0603020202020204" pitchFamily="34" charset="0"/>
                          <a:cs typeface="Tahoma"/>
                        </a:rPr>
                        <a:t>The amount of oxygen needed to break down</a:t>
                      </a:r>
                      <a:r>
                        <a:rPr lang="en-GB" sz="1000" b="0" i="0" u="none" strike="noStrike" baseline="0" dirty="0">
                          <a:solidFill>
                            <a:schemeClr val="tx1"/>
                          </a:solidFill>
                          <a:effectLst/>
                          <a:latin typeface="Trebuchet MS" panose="020B0603020202020204" pitchFamily="34" charset="0"/>
                          <a:cs typeface="Tahoma"/>
                        </a:rPr>
                        <a:t> lactic acid</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tc>
                <a:extLst>
                  <a:ext uri="{0D108BD9-81ED-4DB2-BD59-A6C34878D82A}">
                    <a16:rowId xmlns:a16="http://schemas.microsoft.com/office/drawing/2014/main" val="3958917124"/>
                  </a:ext>
                </a:extLst>
              </a:tr>
              <a:tr h="292100">
                <a:tc>
                  <a:txBody>
                    <a:bodyPr/>
                    <a:lstStyle/>
                    <a:p>
                      <a:pPr algn="l" fontAlgn="ctr"/>
                      <a:r>
                        <a:rPr lang="en-GB" sz="1000" b="1" i="0" u="none" strike="noStrike" dirty="0">
                          <a:solidFill>
                            <a:schemeClr val="tx1"/>
                          </a:solidFill>
                          <a:effectLst/>
                          <a:latin typeface="Trebuchet MS" panose="020B0603020202020204" pitchFamily="34" charset="0"/>
                          <a:cs typeface="Tahoma"/>
                        </a:rPr>
                        <a:t>5. Word equation for anaerobic respiration in plants and microorganisms?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gridSpan="2">
                  <a:txBody>
                    <a:bodyPr/>
                    <a:lstStyle/>
                    <a:p>
                      <a:pPr algn="l" fontAlgn="b"/>
                      <a:r>
                        <a:rPr lang="en-GB" sz="1000" b="0" i="0" u="none" strike="noStrike" dirty="0">
                          <a:solidFill>
                            <a:schemeClr val="tx1"/>
                          </a:solidFill>
                          <a:effectLst/>
                          <a:latin typeface="Trebuchet MS" panose="020B0603020202020204" pitchFamily="34" charset="0"/>
                          <a:cs typeface="Tahoma"/>
                        </a:rPr>
                        <a:t>glucose </a:t>
                      </a:r>
                      <a:r>
                        <a:rPr lang="en-GB" sz="1000" b="0" i="0" u="none" strike="noStrike" dirty="0">
                          <a:solidFill>
                            <a:schemeClr val="tx1"/>
                          </a:solidFill>
                          <a:effectLst/>
                          <a:latin typeface="Trebuchet MS" panose="020B0603020202020204" pitchFamily="34" charset="0"/>
                          <a:cs typeface="Tahoma"/>
                          <a:sym typeface="Wingdings" panose="05000000000000000000" pitchFamily="2" charset="2"/>
                        </a:rPr>
                        <a:t> carbon</a:t>
                      </a:r>
                      <a:r>
                        <a:rPr lang="en-GB" sz="1000" b="0" i="0" u="none" strike="noStrike" baseline="0" dirty="0">
                          <a:solidFill>
                            <a:schemeClr val="tx1"/>
                          </a:solidFill>
                          <a:effectLst/>
                          <a:latin typeface="Trebuchet MS" panose="020B0603020202020204" pitchFamily="34" charset="0"/>
                          <a:cs typeface="Tahoma"/>
                          <a:sym typeface="Wingdings" panose="05000000000000000000" pitchFamily="2" charset="2"/>
                        </a:rPr>
                        <a:t> dioxide + ethanol </a:t>
                      </a:r>
                      <a:r>
                        <a:rPr lang="en-GB" sz="1000" b="0" i="0" u="none" strike="noStrike" dirty="0">
                          <a:solidFill>
                            <a:schemeClr val="tx1"/>
                          </a:solidFill>
                          <a:effectLst/>
                          <a:latin typeface="Trebuchet MS" panose="020B0603020202020204" pitchFamily="34" charset="0"/>
                          <a:cs typeface="Tahoma"/>
                          <a:sym typeface="Wingdings" panose="05000000000000000000" pitchFamily="2" charset="2"/>
                        </a:rPr>
                        <a:t>(+</a:t>
                      </a:r>
                      <a:r>
                        <a:rPr lang="en-GB" sz="1000" b="0" i="0" u="none" strike="noStrike" baseline="0" dirty="0">
                          <a:solidFill>
                            <a:schemeClr val="tx1"/>
                          </a:solidFill>
                          <a:effectLst/>
                          <a:latin typeface="Trebuchet MS" panose="020B0603020202020204" pitchFamily="34" charset="0"/>
                          <a:cs typeface="Tahoma"/>
                          <a:sym typeface="Wingdings" panose="05000000000000000000" pitchFamily="2" charset="2"/>
                        </a:rPr>
                        <a:t>energy)</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tc>
                <a:extLst>
                  <a:ext uri="{0D108BD9-81ED-4DB2-BD59-A6C34878D82A}">
                    <a16:rowId xmlns:a16="http://schemas.microsoft.com/office/drawing/2014/main" val="1408046984"/>
                  </a:ext>
                </a:extLst>
              </a:tr>
              <a:tr h="292100">
                <a:tc>
                  <a:txBody>
                    <a:bodyPr/>
                    <a:lstStyle/>
                    <a:p>
                      <a:pPr algn="l" fontAlgn="ctr"/>
                      <a:r>
                        <a:rPr lang="en-GB" sz="1000" b="1" i="0" u="none" strike="noStrike" dirty="0">
                          <a:solidFill>
                            <a:schemeClr val="tx1"/>
                          </a:solidFill>
                          <a:effectLst/>
                          <a:latin typeface="Trebuchet MS" panose="020B0603020202020204" pitchFamily="34" charset="0"/>
                          <a:cs typeface="Tahoma"/>
                        </a:rPr>
                        <a:t>6. Microorganisms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gridSpan="2">
                  <a:txBody>
                    <a:bodyPr/>
                    <a:lstStyle/>
                    <a:p>
                      <a:pPr algn="l" fontAlgn="b"/>
                      <a:r>
                        <a:rPr lang="en-GB" sz="1000" b="0" i="0" u="none" strike="noStrike" dirty="0">
                          <a:solidFill>
                            <a:schemeClr val="tx1"/>
                          </a:solidFill>
                          <a:effectLst/>
                          <a:latin typeface="Trebuchet MS" panose="020B0603020202020204" pitchFamily="34" charset="0"/>
                          <a:cs typeface="Tahoma"/>
                        </a:rPr>
                        <a:t>Microscopic living organisms like bacteria and fungi</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tc>
                <a:extLst>
                  <a:ext uri="{0D108BD9-81ED-4DB2-BD59-A6C34878D82A}">
                    <a16:rowId xmlns:a16="http://schemas.microsoft.com/office/drawing/2014/main" val="3777728042"/>
                  </a:ext>
                </a:extLst>
              </a:tr>
              <a:tr h="292100">
                <a:tc>
                  <a:txBody>
                    <a:bodyPr/>
                    <a:lstStyle/>
                    <a:p>
                      <a:pPr algn="l" fontAlgn="ctr"/>
                      <a:r>
                        <a:rPr lang="en-GB" sz="1000" b="1" i="0" u="none" strike="noStrike" dirty="0">
                          <a:solidFill>
                            <a:schemeClr val="tx1"/>
                          </a:solidFill>
                          <a:effectLst/>
                          <a:latin typeface="Trebuchet MS" panose="020B0603020202020204" pitchFamily="34" charset="0"/>
                          <a:cs typeface="Tahoma"/>
                        </a:rPr>
                        <a:t>7. Fermentation</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gridSpan="2">
                  <a:txBody>
                    <a:bodyPr/>
                    <a:lstStyle/>
                    <a:p>
                      <a:pPr algn="l" fontAlgn="b"/>
                      <a:r>
                        <a:rPr lang="en-GB" sz="1000" b="0" i="0" u="none" strike="noStrike" dirty="0">
                          <a:solidFill>
                            <a:schemeClr val="tx1"/>
                          </a:solidFill>
                          <a:effectLst/>
                          <a:latin typeface="Trebuchet MS" panose="020B0603020202020204" pitchFamily="34" charset="0"/>
                          <a:cs typeface="Tahoma"/>
                        </a:rPr>
                        <a:t>Another name given to anaerobic respiration in microorganisms and plants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tc>
                <a:extLst>
                  <a:ext uri="{0D108BD9-81ED-4DB2-BD59-A6C34878D82A}">
                    <a16:rowId xmlns:a16="http://schemas.microsoft.com/office/drawing/2014/main" val="1027157293"/>
                  </a:ext>
                </a:extLst>
              </a:tr>
            </a:tbl>
          </a:graphicData>
        </a:graphic>
      </p:graphicFrame>
      <p:graphicFrame>
        <p:nvGraphicFramePr>
          <p:cNvPr id="33" name="Table 32"/>
          <p:cNvGraphicFramePr>
            <a:graphicFrameLocks noGrp="1"/>
          </p:cNvGraphicFramePr>
          <p:nvPr>
            <p:extLst>
              <p:ext uri="{D42A27DB-BD31-4B8C-83A1-F6EECF244321}">
                <p14:modId xmlns:p14="http://schemas.microsoft.com/office/powerpoint/2010/main" val="924528818"/>
              </p:ext>
            </p:extLst>
          </p:nvPr>
        </p:nvGraphicFramePr>
        <p:xfrm>
          <a:off x="6851240" y="2667388"/>
          <a:ext cx="4426259" cy="1950863"/>
        </p:xfrm>
        <a:graphic>
          <a:graphicData uri="http://schemas.openxmlformats.org/drawingml/2006/table">
            <a:tbl>
              <a:tblPr firstRow="1" bandRow="1">
                <a:tableStyleId>{5C22544A-7EE6-4342-B048-85BDC9FD1C3A}</a:tableStyleId>
              </a:tblPr>
              <a:tblGrid>
                <a:gridCol w="1003854">
                  <a:extLst>
                    <a:ext uri="{9D8B030D-6E8A-4147-A177-3AD203B41FA5}">
                      <a16:colId xmlns:a16="http://schemas.microsoft.com/office/drawing/2014/main" val="20000"/>
                    </a:ext>
                  </a:extLst>
                </a:gridCol>
                <a:gridCol w="3422405">
                  <a:extLst>
                    <a:ext uri="{9D8B030D-6E8A-4147-A177-3AD203B41FA5}">
                      <a16:colId xmlns:a16="http://schemas.microsoft.com/office/drawing/2014/main" val="20001"/>
                    </a:ext>
                  </a:extLst>
                </a:gridCol>
              </a:tblGrid>
              <a:tr h="363363">
                <a:tc gridSpan="2">
                  <a:txBody>
                    <a:bodyPr/>
                    <a:lstStyle/>
                    <a:p>
                      <a:pPr algn="ctr" fontAlgn="ctr"/>
                      <a:r>
                        <a:rPr lang="en-GB" sz="1100" b="1" i="0" u="none" strike="noStrike" baseline="0" dirty="0">
                          <a:solidFill>
                            <a:schemeClr val="bg1"/>
                          </a:solidFill>
                          <a:effectLst/>
                          <a:latin typeface="Trebuchet MS" panose="020B0603020202020204" pitchFamily="34" charset="0"/>
                          <a:cs typeface="Tahoma"/>
                        </a:rPr>
                        <a:t>Section 4 – How is alcohol made?</a:t>
                      </a:r>
                      <a:endParaRPr lang="en-GB" sz="1100" b="1" i="0" u="none" strike="noStrike" dirty="0">
                        <a:solidFill>
                          <a:schemeClr val="bg1"/>
                        </a:solidFill>
                        <a:effectLst/>
                        <a:latin typeface="Trebuchet MS" panose="020B0603020202020204" pitchFamily="34" charset="0"/>
                        <a:cs typeface="Tahoma"/>
                      </a:endParaRPr>
                    </a:p>
                    <a:p>
                      <a:pPr algn="l" fontAlgn="b"/>
                      <a:r>
                        <a:rPr lang="en-GB" sz="1000" b="0" i="0" u="none" strike="noStrike" dirty="0">
                          <a:solidFill>
                            <a:schemeClr val="bg1"/>
                          </a:solidFill>
                          <a:effectLst/>
                          <a:latin typeface="Trebuchet MS" panose="020B0603020202020204" pitchFamily="34" charset="0"/>
                          <a:cs typeface="Tahoma"/>
                        </a:rPr>
                        <a:t>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180295">
                <a:tc>
                  <a:txBody>
                    <a:bodyPr/>
                    <a:lstStyle/>
                    <a:p>
                      <a:pPr algn="ctr" fontAlgn="ctr"/>
                      <a:r>
                        <a:rPr lang="en-GB" sz="1000" b="1" i="0" u="none" strike="noStrike" dirty="0">
                          <a:solidFill>
                            <a:srgbClr val="000000"/>
                          </a:solidFill>
                          <a:effectLst/>
                          <a:latin typeface="Trebuchet MS" panose="020B0603020202020204" pitchFamily="34" charset="0"/>
                          <a:cs typeface="Tahoma"/>
                        </a:rPr>
                        <a:t>1.</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Plants (like</a:t>
                      </a:r>
                      <a:r>
                        <a:rPr lang="en-GB" sz="1000" b="0" i="0" u="none" strike="noStrike" baseline="0" dirty="0">
                          <a:solidFill>
                            <a:srgbClr val="000000"/>
                          </a:solidFill>
                          <a:effectLst/>
                          <a:latin typeface="Trebuchet MS" panose="020B0603020202020204" pitchFamily="34" charset="0"/>
                          <a:cs typeface="Tahoma"/>
                        </a:rPr>
                        <a:t> grapes) are crushed and added to a large container</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191423">
                <a:tc>
                  <a:txBody>
                    <a:bodyPr/>
                    <a:lstStyle/>
                    <a:p>
                      <a:pPr algn="ctr" fontAlgn="ctr"/>
                      <a:r>
                        <a:rPr lang="en-GB" sz="1000" b="1" i="0" u="none" strike="noStrike" dirty="0">
                          <a:solidFill>
                            <a:srgbClr val="000000"/>
                          </a:solidFill>
                          <a:effectLst/>
                          <a:latin typeface="Trebuchet MS" panose="020B0603020202020204" pitchFamily="34" charset="0"/>
                          <a:cs typeface="Tahoma"/>
                        </a:rPr>
                        <a:t>2.</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Yeast (a type of microorganism) is added</a:t>
                      </a:r>
                      <a:endParaRPr lang="en-GB" sz="1000" b="0" i="0" u="none" strike="noStrike" baseline="0" dirty="0">
                        <a:solidFill>
                          <a:srgbClr val="000000"/>
                        </a:solidFill>
                        <a:effectLst/>
                        <a:latin typeface="Trebuchet MS" panose="020B0603020202020204" pitchFamily="34" charset="0"/>
                        <a:cs typeface="Tahoma"/>
                      </a:endParaRPr>
                    </a:p>
                    <a:p>
                      <a:pPr algn="l"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191423">
                <a:tc>
                  <a:txBody>
                    <a:bodyPr/>
                    <a:lstStyle/>
                    <a:p>
                      <a:pPr algn="ctr" fontAlgn="ctr"/>
                      <a:r>
                        <a:rPr lang="en-GB" sz="1000" b="1" i="0" u="none" strike="noStrike" dirty="0">
                          <a:solidFill>
                            <a:srgbClr val="000000"/>
                          </a:solidFill>
                          <a:effectLst/>
                          <a:latin typeface="Trebuchet MS" panose="020B0603020202020204" pitchFamily="34" charset="0"/>
                          <a:cs typeface="Tahoma"/>
                        </a:rPr>
                        <a:t>3.</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The</a:t>
                      </a:r>
                      <a:r>
                        <a:rPr lang="en-GB" sz="1000" b="0" i="0" u="none" strike="noStrike" baseline="0" dirty="0">
                          <a:solidFill>
                            <a:srgbClr val="000000"/>
                          </a:solidFill>
                          <a:effectLst/>
                          <a:latin typeface="Trebuchet MS" panose="020B0603020202020204" pitchFamily="34" charset="0"/>
                          <a:cs typeface="Tahoma"/>
                        </a:rPr>
                        <a:t> container is sealed to remove oxygen</a:t>
                      </a:r>
                    </a:p>
                    <a:p>
                      <a:pPr algn="l"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49749116"/>
                  </a:ext>
                </a:extLst>
              </a:tr>
              <a:tr h="191423">
                <a:tc>
                  <a:txBody>
                    <a:bodyPr/>
                    <a:lstStyle/>
                    <a:p>
                      <a:pPr algn="ctr" fontAlgn="ctr"/>
                      <a:r>
                        <a:rPr lang="en-GB" sz="1000" b="1" i="0" u="none" strike="noStrike" dirty="0">
                          <a:solidFill>
                            <a:srgbClr val="000000"/>
                          </a:solidFill>
                          <a:effectLst/>
                          <a:latin typeface="Trebuchet MS" panose="020B0603020202020204" pitchFamily="34" charset="0"/>
                          <a:cs typeface="Tahoma"/>
                        </a:rPr>
                        <a:t>4.</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en-GB" sz="1000" b="0" i="0" u="none" strike="noStrike" dirty="0">
                          <a:solidFill>
                            <a:srgbClr val="000000"/>
                          </a:solidFill>
                          <a:effectLst/>
                          <a:latin typeface="Trebuchet MS" panose="020B0603020202020204" pitchFamily="34" charset="0"/>
                          <a:cs typeface="Tahoma"/>
                        </a:rPr>
                        <a:t>The</a:t>
                      </a:r>
                      <a:r>
                        <a:rPr lang="en-GB" sz="1000" b="0" i="0" u="none" strike="noStrike" baseline="0" dirty="0">
                          <a:solidFill>
                            <a:srgbClr val="000000"/>
                          </a:solidFill>
                          <a:effectLst/>
                          <a:latin typeface="Trebuchet MS" panose="020B0603020202020204" pitchFamily="34" charset="0"/>
                          <a:cs typeface="Tahoma"/>
                        </a:rPr>
                        <a:t> yeast respires anaerobically using glucose in the plant. It makes ethanol (an alcohol)</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990882"/>
                  </a:ext>
                </a:extLst>
              </a:tr>
              <a:tr h="191423">
                <a:tc>
                  <a:txBody>
                    <a:bodyPr/>
                    <a:lstStyle/>
                    <a:p>
                      <a:pPr algn="ctr" fontAlgn="ctr"/>
                      <a:r>
                        <a:rPr lang="en-GB" sz="1000" b="1" i="0" u="none" strike="noStrike" dirty="0">
                          <a:solidFill>
                            <a:srgbClr val="000000"/>
                          </a:solidFill>
                          <a:effectLst/>
                          <a:latin typeface="Trebuchet MS" panose="020B0603020202020204" pitchFamily="34" charset="0"/>
                          <a:cs typeface="Tahoma"/>
                        </a:rPr>
                        <a:t>5.</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The liquid is filtered to remove sediments and is bottled ready for use</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61993861"/>
                  </a:ext>
                </a:extLst>
              </a:tr>
            </a:tbl>
          </a:graphicData>
        </a:graphic>
      </p:graphicFrame>
      <p:graphicFrame>
        <p:nvGraphicFramePr>
          <p:cNvPr id="34" name="Table 33"/>
          <p:cNvGraphicFramePr>
            <a:graphicFrameLocks noGrp="1"/>
          </p:cNvGraphicFramePr>
          <p:nvPr>
            <p:extLst>
              <p:ext uri="{D42A27DB-BD31-4B8C-83A1-F6EECF244321}">
                <p14:modId xmlns:p14="http://schemas.microsoft.com/office/powerpoint/2010/main" val="266915059"/>
              </p:ext>
            </p:extLst>
          </p:nvPr>
        </p:nvGraphicFramePr>
        <p:xfrm>
          <a:off x="6851240" y="4800157"/>
          <a:ext cx="4426259" cy="1438347"/>
        </p:xfrm>
        <a:graphic>
          <a:graphicData uri="http://schemas.openxmlformats.org/drawingml/2006/table">
            <a:tbl>
              <a:tblPr firstRow="1" bandRow="1">
                <a:tableStyleId>{5C22544A-7EE6-4342-B048-85BDC9FD1C3A}</a:tableStyleId>
              </a:tblPr>
              <a:tblGrid>
                <a:gridCol w="1003854">
                  <a:extLst>
                    <a:ext uri="{9D8B030D-6E8A-4147-A177-3AD203B41FA5}">
                      <a16:colId xmlns:a16="http://schemas.microsoft.com/office/drawing/2014/main" val="20000"/>
                    </a:ext>
                  </a:extLst>
                </a:gridCol>
                <a:gridCol w="3422405">
                  <a:extLst>
                    <a:ext uri="{9D8B030D-6E8A-4147-A177-3AD203B41FA5}">
                      <a16:colId xmlns:a16="http://schemas.microsoft.com/office/drawing/2014/main" val="20001"/>
                    </a:ext>
                  </a:extLst>
                </a:gridCol>
              </a:tblGrid>
              <a:tr h="333447">
                <a:tc gridSpan="2">
                  <a:txBody>
                    <a:bodyPr/>
                    <a:lstStyle/>
                    <a:p>
                      <a:pPr algn="ctr" fontAlgn="ctr"/>
                      <a:r>
                        <a:rPr lang="en-GB" sz="1100" b="1" i="0" u="none" strike="noStrike" baseline="0" dirty="0">
                          <a:solidFill>
                            <a:schemeClr val="bg1"/>
                          </a:solidFill>
                          <a:effectLst/>
                          <a:latin typeface="Trebuchet MS" panose="020B0603020202020204" pitchFamily="34" charset="0"/>
                          <a:cs typeface="Tahoma"/>
                        </a:rPr>
                        <a:t>Section 5 – Write down the word equations for respiration</a:t>
                      </a:r>
                      <a:endParaRPr lang="en-GB" sz="1100" b="1" i="0" u="none" strike="noStrike" dirty="0">
                        <a:solidFill>
                          <a:schemeClr val="bg1"/>
                        </a:solidFill>
                        <a:effectLst/>
                        <a:latin typeface="Trebuchet MS" panose="020B0603020202020204" pitchFamily="34" charset="0"/>
                        <a:cs typeface="Tahoma"/>
                      </a:endParaRPr>
                    </a:p>
                    <a:p>
                      <a:pPr algn="l" fontAlgn="b"/>
                      <a:r>
                        <a:rPr lang="en-GB" sz="1000" b="0" i="0" u="none" strike="noStrike" dirty="0">
                          <a:solidFill>
                            <a:schemeClr val="bg1"/>
                          </a:solidFill>
                          <a:effectLst/>
                          <a:latin typeface="Trebuchet MS" panose="020B0603020202020204" pitchFamily="34" charset="0"/>
                          <a:cs typeface="Tahoma"/>
                        </a:rPr>
                        <a:t>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180295">
                <a:tc>
                  <a:txBody>
                    <a:bodyPr/>
                    <a:lstStyle/>
                    <a:p>
                      <a:pPr algn="ctr" fontAlgn="ctr"/>
                      <a:r>
                        <a:rPr lang="en-GB" sz="1000" b="1" i="0" u="none" strike="noStrike" dirty="0">
                          <a:solidFill>
                            <a:srgbClr val="000000"/>
                          </a:solidFill>
                          <a:effectLst/>
                          <a:latin typeface="Trebuchet MS" panose="020B0603020202020204" pitchFamily="34" charset="0"/>
                          <a:cs typeface="Tahoma"/>
                        </a:rPr>
                        <a:t>Aerobic</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en-GB" sz="1000" b="0" i="0" u="none" strike="noStrike" dirty="0">
                          <a:solidFill>
                            <a:schemeClr val="tx1"/>
                          </a:solidFill>
                          <a:effectLst/>
                          <a:latin typeface="Trebuchet MS" panose="020B0603020202020204" pitchFamily="34" charset="0"/>
                          <a:cs typeface="Tahoma"/>
                        </a:rPr>
                        <a:t>glucose + oxygen </a:t>
                      </a:r>
                      <a:r>
                        <a:rPr lang="en-GB" sz="1000" b="0" i="0" u="none" strike="noStrike" dirty="0">
                          <a:solidFill>
                            <a:schemeClr val="tx1"/>
                          </a:solidFill>
                          <a:effectLst/>
                          <a:latin typeface="Trebuchet MS" panose="020B0603020202020204" pitchFamily="34" charset="0"/>
                          <a:cs typeface="Tahoma"/>
                          <a:sym typeface="Wingdings" panose="05000000000000000000" pitchFamily="2" charset="2"/>
                        </a:rPr>
                        <a:t> carbon dioxide + water (+</a:t>
                      </a:r>
                      <a:r>
                        <a:rPr lang="en-GB" sz="1000" b="0" i="0" u="none" strike="noStrike" baseline="0" dirty="0">
                          <a:solidFill>
                            <a:schemeClr val="tx1"/>
                          </a:solidFill>
                          <a:effectLst/>
                          <a:latin typeface="Trebuchet MS" panose="020B0603020202020204" pitchFamily="34" charset="0"/>
                          <a:cs typeface="Tahoma"/>
                          <a:sym typeface="Wingdings" panose="05000000000000000000" pitchFamily="2" charset="2"/>
                        </a:rPr>
                        <a:t>energy)</a:t>
                      </a:r>
                      <a:endParaRPr lang="en-GB" sz="1000" b="0" i="0" u="none" strike="noStrike" dirty="0">
                        <a:solidFill>
                          <a:schemeClr val="tx1"/>
                        </a:solidFill>
                        <a:effectLst/>
                        <a:latin typeface="Trebuchet MS" panose="020B0603020202020204" pitchFamily="34" charset="0"/>
                        <a:cs typeface="Tahoma"/>
                      </a:endParaRPr>
                    </a:p>
                    <a:p>
                      <a:pPr algn="l"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191423">
                <a:tc>
                  <a:txBody>
                    <a:bodyPr/>
                    <a:lstStyle/>
                    <a:p>
                      <a:pPr algn="ctr" fontAlgn="ctr"/>
                      <a:r>
                        <a:rPr lang="en-GB" sz="1000" b="1" i="0" u="none" strike="noStrike" dirty="0">
                          <a:solidFill>
                            <a:srgbClr val="000000"/>
                          </a:solidFill>
                          <a:effectLst/>
                          <a:latin typeface="Trebuchet MS" panose="020B0603020202020204" pitchFamily="34" charset="0"/>
                          <a:cs typeface="Tahoma"/>
                        </a:rPr>
                        <a:t>Anaerobic</a:t>
                      </a:r>
                      <a:r>
                        <a:rPr lang="en-GB" sz="1000" b="1" i="0" u="none" strike="noStrike" baseline="0" dirty="0">
                          <a:solidFill>
                            <a:srgbClr val="000000"/>
                          </a:solidFill>
                          <a:effectLst/>
                          <a:latin typeface="Trebuchet MS" panose="020B0603020202020204" pitchFamily="34" charset="0"/>
                          <a:cs typeface="Tahoma"/>
                        </a:rPr>
                        <a:t> in animals</a:t>
                      </a:r>
                      <a:endParaRPr lang="en-GB" sz="1000" b="1"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en-GB" sz="1000" b="0" i="0" u="none" strike="noStrike" dirty="0">
                          <a:solidFill>
                            <a:schemeClr val="tx1"/>
                          </a:solidFill>
                          <a:effectLst/>
                          <a:latin typeface="Trebuchet MS" panose="020B0603020202020204" pitchFamily="34" charset="0"/>
                          <a:cs typeface="Tahoma"/>
                        </a:rPr>
                        <a:t>glucose </a:t>
                      </a:r>
                      <a:r>
                        <a:rPr lang="en-GB" sz="1000" b="0" i="0" u="none" strike="noStrike" dirty="0">
                          <a:solidFill>
                            <a:schemeClr val="tx1"/>
                          </a:solidFill>
                          <a:effectLst/>
                          <a:latin typeface="Trebuchet MS" panose="020B0603020202020204" pitchFamily="34" charset="0"/>
                          <a:cs typeface="Tahoma"/>
                          <a:sym typeface="Wingdings" panose="05000000000000000000" pitchFamily="2" charset="2"/>
                        </a:rPr>
                        <a:t> lactic</a:t>
                      </a:r>
                      <a:r>
                        <a:rPr lang="en-GB" sz="1000" b="0" i="0" u="none" strike="noStrike" baseline="0" dirty="0">
                          <a:solidFill>
                            <a:schemeClr val="tx1"/>
                          </a:solidFill>
                          <a:effectLst/>
                          <a:latin typeface="Trebuchet MS" panose="020B0603020202020204" pitchFamily="34" charset="0"/>
                          <a:cs typeface="Tahoma"/>
                          <a:sym typeface="Wingdings" panose="05000000000000000000" pitchFamily="2" charset="2"/>
                        </a:rPr>
                        <a:t> acid </a:t>
                      </a:r>
                      <a:r>
                        <a:rPr lang="en-GB" sz="1000" b="0" i="0" u="none" strike="noStrike" dirty="0">
                          <a:solidFill>
                            <a:schemeClr val="tx1"/>
                          </a:solidFill>
                          <a:effectLst/>
                          <a:latin typeface="Trebuchet MS" panose="020B0603020202020204" pitchFamily="34" charset="0"/>
                          <a:cs typeface="Tahoma"/>
                          <a:sym typeface="Wingdings" panose="05000000000000000000" pitchFamily="2" charset="2"/>
                        </a:rPr>
                        <a:t>(+</a:t>
                      </a:r>
                      <a:r>
                        <a:rPr lang="en-GB" sz="1000" b="0" i="0" u="none" strike="noStrike" baseline="0" dirty="0">
                          <a:solidFill>
                            <a:schemeClr val="tx1"/>
                          </a:solidFill>
                          <a:effectLst/>
                          <a:latin typeface="Trebuchet MS" panose="020B0603020202020204" pitchFamily="34" charset="0"/>
                          <a:cs typeface="Tahoma"/>
                          <a:sym typeface="Wingdings" panose="05000000000000000000" pitchFamily="2" charset="2"/>
                        </a:rPr>
                        <a:t>energy)</a:t>
                      </a:r>
                      <a:endParaRPr lang="en-GB" sz="1000" b="0" i="0" u="none" strike="noStrike" dirty="0">
                        <a:solidFill>
                          <a:schemeClr val="tx1"/>
                        </a:solidFill>
                        <a:effectLst/>
                        <a:latin typeface="Trebuchet MS" panose="020B0603020202020204" pitchFamily="34" charset="0"/>
                        <a:cs typeface="Tahoma"/>
                      </a:endParaRPr>
                    </a:p>
                    <a:p>
                      <a:pPr algn="l"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191423">
                <a:tc>
                  <a:txBody>
                    <a:bodyPr/>
                    <a:lstStyle/>
                    <a:p>
                      <a:pPr algn="ctr" fontAlgn="ctr"/>
                      <a:r>
                        <a:rPr lang="en-GB" sz="1000" b="1" i="0" u="none" strike="noStrike" dirty="0">
                          <a:solidFill>
                            <a:srgbClr val="000000"/>
                          </a:solidFill>
                          <a:effectLst/>
                          <a:latin typeface="Trebuchet MS" panose="020B0603020202020204" pitchFamily="34" charset="0"/>
                          <a:cs typeface="Tahoma"/>
                        </a:rPr>
                        <a:t>Anaerobic</a:t>
                      </a:r>
                      <a:r>
                        <a:rPr lang="en-GB" sz="1000" b="1" i="0" u="none" strike="noStrike" baseline="0" dirty="0">
                          <a:solidFill>
                            <a:srgbClr val="000000"/>
                          </a:solidFill>
                          <a:effectLst/>
                          <a:latin typeface="Trebuchet MS" panose="020B0603020202020204" pitchFamily="34" charset="0"/>
                          <a:cs typeface="Tahoma"/>
                        </a:rPr>
                        <a:t> in plants and microorganisms</a:t>
                      </a:r>
                      <a:endParaRPr lang="en-GB" sz="1000" b="1"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en-GB" sz="1000" b="0" i="0" u="none" strike="noStrike" dirty="0">
                          <a:solidFill>
                            <a:schemeClr val="tx1"/>
                          </a:solidFill>
                          <a:effectLst/>
                          <a:latin typeface="Trebuchet MS" panose="020B0603020202020204" pitchFamily="34" charset="0"/>
                          <a:cs typeface="Tahoma"/>
                        </a:rPr>
                        <a:t>glucose </a:t>
                      </a:r>
                      <a:r>
                        <a:rPr lang="en-GB" sz="1000" b="0" i="0" u="none" strike="noStrike" dirty="0">
                          <a:solidFill>
                            <a:schemeClr val="tx1"/>
                          </a:solidFill>
                          <a:effectLst/>
                          <a:latin typeface="Trebuchet MS" panose="020B0603020202020204" pitchFamily="34" charset="0"/>
                          <a:cs typeface="Tahoma"/>
                          <a:sym typeface="Wingdings" panose="05000000000000000000" pitchFamily="2" charset="2"/>
                        </a:rPr>
                        <a:t> carbon</a:t>
                      </a:r>
                      <a:r>
                        <a:rPr lang="en-GB" sz="1000" b="0" i="0" u="none" strike="noStrike" baseline="0" dirty="0">
                          <a:solidFill>
                            <a:schemeClr val="tx1"/>
                          </a:solidFill>
                          <a:effectLst/>
                          <a:latin typeface="Trebuchet MS" panose="020B0603020202020204" pitchFamily="34" charset="0"/>
                          <a:cs typeface="Tahoma"/>
                          <a:sym typeface="Wingdings" panose="05000000000000000000" pitchFamily="2" charset="2"/>
                        </a:rPr>
                        <a:t> dioxide + ethanol </a:t>
                      </a:r>
                      <a:r>
                        <a:rPr lang="en-GB" sz="1000" b="0" i="0" u="none" strike="noStrike" dirty="0">
                          <a:solidFill>
                            <a:schemeClr val="tx1"/>
                          </a:solidFill>
                          <a:effectLst/>
                          <a:latin typeface="Trebuchet MS" panose="020B0603020202020204" pitchFamily="34" charset="0"/>
                          <a:cs typeface="Tahoma"/>
                          <a:sym typeface="Wingdings" panose="05000000000000000000" pitchFamily="2" charset="2"/>
                        </a:rPr>
                        <a:t>(+</a:t>
                      </a:r>
                      <a:r>
                        <a:rPr lang="en-GB" sz="1000" b="0" i="0" u="none" strike="noStrike" baseline="0" dirty="0">
                          <a:solidFill>
                            <a:schemeClr val="tx1"/>
                          </a:solidFill>
                          <a:effectLst/>
                          <a:latin typeface="Trebuchet MS" panose="020B0603020202020204" pitchFamily="34" charset="0"/>
                          <a:cs typeface="Tahoma"/>
                          <a:sym typeface="Wingdings" panose="05000000000000000000" pitchFamily="2" charset="2"/>
                        </a:rPr>
                        <a:t>energy)</a:t>
                      </a:r>
                      <a:endParaRPr lang="en-GB" sz="1000" b="0" i="0" u="none" strike="noStrike" dirty="0">
                        <a:solidFill>
                          <a:schemeClr val="tx1"/>
                        </a:solidFill>
                        <a:effectLst/>
                        <a:latin typeface="Trebuchet MS" panose="020B0603020202020204" pitchFamily="34" charset="0"/>
                        <a:cs typeface="Tahoma"/>
                      </a:endParaRPr>
                    </a:p>
                    <a:p>
                      <a:pPr algn="l"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49749116"/>
                  </a:ext>
                </a:extLst>
              </a:tr>
            </a:tbl>
          </a:graphicData>
        </a:graphic>
      </p:graphicFrame>
      <p:pic>
        <p:nvPicPr>
          <p:cNvPr id="11" name="Picture 10"/>
          <p:cNvPicPr>
            <a:picLocks noChangeAspect="1"/>
          </p:cNvPicPr>
          <p:nvPr/>
        </p:nvPicPr>
        <p:blipFill rotWithShape="1">
          <a:blip r:embed="rId2"/>
          <a:srcRect l="74271" t="17222" r="5000" b="50370"/>
          <a:stretch/>
        </p:blipFill>
        <p:spPr>
          <a:xfrm>
            <a:off x="10821495" y="6369231"/>
            <a:ext cx="701359" cy="407500"/>
          </a:xfrm>
          <a:prstGeom prst="rect">
            <a:avLst/>
          </a:prstGeom>
        </p:spPr>
      </p:pic>
    </p:spTree>
    <p:extLst>
      <p:ext uri="{BB962C8B-B14F-4D97-AF65-F5344CB8AC3E}">
        <p14:creationId xmlns:p14="http://schemas.microsoft.com/office/powerpoint/2010/main" val="18681209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188539312"/>
              </p:ext>
            </p:extLst>
          </p:nvPr>
        </p:nvGraphicFramePr>
        <p:xfrm>
          <a:off x="9150514" y="6342611"/>
          <a:ext cx="2894593" cy="436428"/>
        </p:xfrm>
        <a:graphic>
          <a:graphicData uri="http://schemas.openxmlformats.org/drawingml/2006/table">
            <a:tbl>
              <a:tblPr firstRow="1" bandRow="1">
                <a:tableStyleId>{5C22544A-7EE6-4342-B048-85BDC9FD1C3A}</a:tableStyleId>
              </a:tblPr>
              <a:tblGrid>
                <a:gridCol w="2894593">
                  <a:extLst>
                    <a:ext uri="{9D8B030D-6E8A-4147-A177-3AD203B41FA5}">
                      <a16:colId xmlns:a16="http://schemas.microsoft.com/office/drawing/2014/main" val="20000"/>
                    </a:ext>
                  </a:extLst>
                </a:gridCol>
              </a:tblGrid>
              <a:tr h="436428">
                <a:tc>
                  <a:txBody>
                    <a:bodyPr/>
                    <a:lstStyle/>
                    <a:p>
                      <a:r>
                        <a:rPr lang="en-US" sz="1100" dirty="0" smtClean="0">
                          <a:solidFill>
                            <a:schemeClr val="tx1"/>
                          </a:solidFill>
                          <a:latin typeface="Tahoma"/>
                          <a:cs typeface="Tahoma"/>
                        </a:rPr>
                        <a:t>Biology: Photosynthesis</a:t>
                      </a:r>
                      <a:endParaRPr lang="en-US" sz="1100" dirty="0">
                        <a:solidFill>
                          <a:schemeClr val="tx1"/>
                        </a:solidFill>
                        <a:latin typeface="Tahoma"/>
                        <a:cs typeface="Tahoma"/>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sp>
        <p:nvSpPr>
          <p:cNvPr id="2" name="TextBox 1"/>
          <p:cNvSpPr txBox="1"/>
          <p:nvPr/>
        </p:nvSpPr>
        <p:spPr>
          <a:xfrm>
            <a:off x="187050" y="38752"/>
            <a:ext cx="3920647" cy="523220"/>
          </a:xfrm>
          <a:prstGeom prst="rect">
            <a:avLst/>
          </a:prstGeom>
          <a:solidFill>
            <a:schemeClr val="bg2"/>
          </a:solidFill>
          <a:ln w="28575">
            <a:solidFill>
              <a:schemeClr val="tx1"/>
            </a:solidFill>
          </a:ln>
        </p:spPr>
        <p:txBody>
          <a:bodyPr wrap="square" rtlCol="0">
            <a:spAutoFit/>
          </a:bodyPr>
          <a:lstStyle/>
          <a:p>
            <a:pPr algn="ctr"/>
            <a:r>
              <a:rPr lang="en-GB" sz="1400" b="1" u="sng" dirty="0" smtClean="0"/>
              <a:t>Word Equation</a:t>
            </a:r>
          </a:p>
          <a:p>
            <a:pPr algn="ctr"/>
            <a:r>
              <a:rPr lang="en-GB" sz="1400" b="1" dirty="0" smtClean="0"/>
              <a:t>carbon dioxide + water              oxygen + glucose </a:t>
            </a:r>
            <a:endParaRPr lang="en-GB" sz="1400" b="1" dirty="0"/>
          </a:p>
        </p:txBody>
      </p:sp>
      <p:sp>
        <p:nvSpPr>
          <p:cNvPr id="8" name="TextBox 7"/>
          <p:cNvSpPr txBox="1"/>
          <p:nvPr/>
        </p:nvSpPr>
        <p:spPr>
          <a:xfrm>
            <a:off x="4334004" y="62987"/>
            <a:ext cx="3920647" cy="523220"/>
          </a:xfrm>
          <a:prstGeom prst="rect">
            <a:avLst/>
          </a:prstGeom>
          <a:solidFill>
            <a:schemeClr val="bg2"/>
          </a:solidFill>
          <a:ln w="28575">
            <a:solidFill>
              <a:schemeClr val="tx1"/>
            </a:solidFill>
          </a:ln>
        </p:spPr>
        <p:txBody>
          <a:bodyPr wrap="square" rtlCol="0">
            <a:spAutoFit/>
          </a:bodyPr>
          <a:lstStyle/>
          <a:p>
            <a:pPr algn="ctr"/>
            <a:r>
              <a:rPr lang="en-GB" sz="1400" b="1" u="sng" dirty="0" smtClean="0"/>
              <a:t>Symbol Equation</a:t>
            </a:r>
            <a:endParaRPr lang="en-GB" sz="1400" b="1" u="sng" dirty="0"/>
          </a:p>
          <a:p>
            <a:pPr algn="ctr"/>
            <a:r>
              <a:rPr lang="en-GB" sz="1400" b="1" dirty="0" smtClean="0"/>
              <a:t>6CO</a:t>
            </a:r>
            <a:r>
              <a:rPr lang="en-GB" sz="800" b="1" dirty="0" smtClean="0"/>
              <a:t>2</a:t>
            </a:r>
            <a:r>
              <a:rPr lang="en-GB" sz="1400" b="1" dirty="0" smtClean="0"/>
              <a:t> + 6H</a:t>
            </a:r>
            <a:r>
              <a:rPr lang="en-GB" sz="800" b="1" dirty="0" smtClean="0"/>
              <a:t>2</a:t>
            </a:r>
            <a:r>
              <a:rPr lang="en-GB" sz="1400" b="1" dirty="0" smtClean="0"/>
              <a:t>O            C</a:t>
            </a:r>
            <a:r>
              <a:rPr lang="en-GB" sz="800" b="1" dirty="0" smtClean="0"/>
              <a:t>6</a:t>
            </a:r>
            <a:r>
              <a:rPr lang="en-GB" sz="1400" b="1" dirty="0" smtClean="0"/>
              <a:t>H</a:t>
            </a:r>
            <a:r>
              <a:rPr lang="en-GB" sz="800" b="1" dirty="0" smtClean="0"/>
              <a:t>12</a:t>
            </a:r>
            <a:r>
              <a:rPr lang="en-GB" sz="1400" b="1" dirty="0" smtClean="0"/>
              <a:t>0</a:t>
            </a:r>
            <a:r>
              <a:rPr lang="en-GB" sz="800" b="1" dirty="0" smtClean="0"/>
              <a:t>6</a:t>
            </a:r>
            <a:r>
              <a:rPr lang="en-GB" sz="1400" b="1" dirty="0" smtClean="0"/>
              <a:t> + 6O</a:t>
            </a:r>
            <a:r>
              <a:rPr lang="en-GB" sz="800" b="1" dirty="0" smtClean="0"/>
              <a:t>2</a:t>
            </a:r>
            <a:endParaRPr lang="en-GB" sz="800" b="1" dirty="0"/>
          </a:p>
        </p:txBody>
      </p:sp>
      <p:cxnSp>
        <p:nvCxnSpPr>
          <p:cNvPr id="5" name="Straight Arrow Connector 4"/>
          <p:cNvCxnSpPr/>
          <p:nvPr/>
        </p:nvCxnSpPr>
        <p:spPr>
          <a:xfrm>
            <a:off x="2147373" y="419767"/>
            <a:ext cx="350729" cy="626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6108899" y="413504"/>
            <a:ext cx="350729" cy="626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10" name="Table 9"/>
          <p:cNvGraphicFramePr>
            <a:graphicFrameLocks noGrp="1"/>
          </p:cNvGraphicFramePr>
          <p:nvPr>
            <p:extLst>
              <p:ext uri="{D42A27DB-BD31-4B8C-83A1-F6EECF244321}">
                <p14:modId xmlns:p14="http://schemas.microsoft.com/office/powerpoint/2010/main" val="3893649383"/>
              </p:ext>
            </p:extLst>
          </p:nvPr>
        </p:nvGraphicFramePr>
        <p:xfrm>
          <a:off x="190695" y="712187"/>
          <a:ext cx="5173904" cy="2097780"/>
        </p:xfrm>
        <a:graphic>
          <a:graphicData uri="http://schemas.openxmlformats.org/drawingml/2006/table">
            <a:tbl>
              <a:tblPr firstRow="1" bandRow="1">
                <a:tableStyleId>{5C22544A-7EE6-4342-B048-85BDC9FD1C3A}</a:tableStyleId>
              </a:tblPr>
              <a:tblGrid>
                <a:gridCol w="1487584">
                  <a:extLst>
                    <a:ext uri="{9D8B030D-6E8A-4147-A177-3AD203B41FA5}">
                      <a16:colId xmlns:a16="http://schemas.microsoft.com/office/drawing/2014/main" val="20000"/>
                    </a:ext>
                  </a:extLst>
                </a:gridCol>
                <a:gridCol w="3686320">
                  <a:extLst>
                    <a:ext uri="{9D8B030D-6E8A-4147-A177-3AD203B41FA5}">
                      <a16:colId xmlns:a16="http://schemas.microsoft.com/office/drawing/2014/main" val="20001"/>
                    </a:ext>
                  </a:extLst>
                </a:gridCol>
              </a:tblGrid>
              <a:tr h="258915">
                <a:tc gridSpan="2">
                  <a:txBody>
                    <a:bodyPr/>
                    <a:lstStyle/>
                    <a:p>
                      <a:pPr algn="ctr" fontAlgn="ctr"/>
                      <a:r>
                        <a:rPr lang="en-GB" sz="1100" b="1" i="0" u="none" strike="noStrike" dirty="0" smtClean="0">
                          <a:solidFill>
                            <a:schemeClr val="tx1"/>
                          </a:solidFill>
                          <a:effectLst/>
                          <a:latin typeface="Trebuchet MS" panose="020B0603020202020204" pitchFamily="34" charset="0"/>
                          <a:cs typeface="Tahoma"/>
                        </a:rPr>
                        <a:t>Section 1- Process of Photosynthesis</a:t>
                      </a:r>
                      <a:endParaRPr lang="en-GB" sz="1100" b="1" i="0" u="none" strike="noStrike" dirty="0">
                        <a:solidFill>
                          <a:schemeClr val="tx1"/>
                        </a:solidFill>
                        <a:effectLst/>
                        <a:latin typeface="Trebuchet MS" panose="020B0603020202020204" pitchFamily="34" charset="0"/>
                        <a:cs typeface="Tahoma"/>
                      </a:endParaRPr>
                    </a:p>
                    <a:p>
                      <a:pPr algn="l" fontAlgn="b"/>
                      <a:r>
                        <a:rPr lang="en-GB" sz="1000" b="0" i="0" u="none" strike="noStrike" dirty="0" smtClean="0">
                          <a:solidFill>
                            <a:schemeClr val="tx1"/>
                          </a:solidFill>
                          <a:effectLst/>
                          <a:latin typeface="Trebuchet MS" panose="020B0603020202020204" pitchFamily="34" charset="0"/>
                          <a:cs typeface="Tahoma"/>
                        </a:rPr>
                        <a:t> </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292100">
                <a:tc>
                  <a:txBody>
                    <a:bodyPr/>
                    <a:lstStyle/>
                    <a:p>
                      <a:pPr algn="ctr" fontAlgn="ctr"/>
                      <a:r>
                        <a:rPr lang="en-GB" sz="1000" b="1" i="0" u="none" strike="noStrike" dirty="0" smtClean="0">
                          <a:solidFill>
                            <a:schemeClr val="tx1"/>
                          </a:solidFill>
                          <a:effectLst/>
                          <a:latin typeface="Trebuchet MS" panose="020B0603020202020204" pitchFamily="34" charset="0"/>
                          <a:cs typeface="Tahoma"/>
                        </a:rPr>
                        <a:t>Key Word</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fontAlgn="b"/>
                      <a:r>
                        <a:rPr lang="en-GB" sz="1000" b="1" i="0" u="none" strike="noStrike" dirty="0" smtClean="0">
                          <a:solidFill>
                            <a:schemeClr val="tx1"/>
                          </a:solidFill>
                          <a:effectLst/>
                          <a:latin typeface="Trebuchet MS" panose="020B0603020202020204" pitchFamily="34" charset="0"/>
                          <a:cs typeface="Tahoma"/>
                        </a:rPr>
                        <a:t>Definition</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1"/>
                  </a:ext>
                </a:extLst>
              </a:tr>
              <a:tr h="245226">
                <a:tc>
                  <a:txBody>
                    <a:bodyPr/>
                    <a:lstStyle/>
                    <a:p>
                      <a:pPr marL="0" indent="0" algn="l" fontAlgn="ctr">
                        <a:buNone/>
                      </a:pPr>
                      <a:r>
                        <a:rPr lang="en-GB" sz="1000" b="0" i="0" u="none" strike="noStrike" dirty="0" smtClean="0">
                          <a:solidFill>
                            <a:srgbClr val="000000"/>
                          </a:solidFill>
                          <a:effectLst/>
                          <a:latin typeface="Trebuchet MS" panose="020B0603020202020204" pitchFamily="34" charset="0"/>
                          <a:cs typeface="Tahoma"/>
                        </a:rPr>
                        <a:t>1 Photosynthesis</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0" i="0" u="none" strike="noStrike" dirty="0" smtClean="0">
                          <a:solidFill>
                            <a:srgbClr val="000000"/>
                          </a:solidFill>
                          <a:effectLst/>
                          <a:latin typeface="Trebuchet MS" panose="020B0603020202020204" pitchFamily="34" charset="0"/>
                          <a:cs typeface="Tahoma"/>
                        </a:rPr>
                        <a:t>A chemical, </a:t>
                      </a:r>
                      <a:r>
                        <a:rPr lang="en-GB" sz="1000" b="1" i="0" u="none" strike="noStrike" dirty="0" smtClean="0">
                          <a:solidFill>
                            <a:srgbClr val="000000"/>
                          </a:solidFill>
                          <a:effectLst/>
                          <a:latin typeface="Trebuchet MS" panose="020B0603020202020204" pitchFamily="34" charset="0"/>
                          <a:cs typeface="Tahoma"/>
                        </a:rPr>
                        <a:t>endothermic, </a:t>
                      </a:r>
                      <a:r>
                        <a:rPr lang="en-GB" sz="1000" b="0" i="0" u="none" strike="noStrike" dirty="0" smtClean="0">
                          <a:solidFill>
                            <a:srgbClr val="000000"/>
                          </a:solidFill>
                          <a:effectLst/>
                          <a:latin typeface="Trebuchet MS" panose="020B0603020202020204" pitchFamily="34" charset="0"/>
                          <a:cs typeface="Tahoma"/>
                        </a:rPr>
                        <a:t>reaction which takes place in plants</a:t>
                      </a:r>
                      <a:r>
                        <a:rPr lang="en-GB" sz="1000" b="0" i="0" u="none" strike="noStrike" baseline="0" dirty="0" smtClean="0">
                          <a:solidFill>
                            <a:srgbClr val="000000"/>
                          </a:solidFill>
                          <a:effectLst/>
                          <a:latin typeface="Trebuchet MS" panose="020B0603020202020204" pitchFamily="34" charset="0"/>
                          <a:cs typeface="Tahoma"/>
                        </a:rPr>
                        <a:t> and algae, which produces a source of food. </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245226">
                <a:tc>
                  <a:txBody>
                    <a:bodyPr/>
                    <a:lstStyle/>
                    <a:p>
                      <a:pPr marL="0" indent="0" algn="l" fontAlgn="ctr">
                        <a:buNone/>
                      </a:pPr>
                      <a:r>
                        <a:rPr lang="en-GB" sz="1000" b="0" i="0" u="none" strike="noStrike" dirty="0" smtClean="0">
                          <a:solidFill>
                            <a:srgbClr val="000000"/>
                          </a:solidFill>
                          <a:effectLst/>
                          <a:latin typeface="Trebuchet MS" panose="020B0603020202020204" pitchFamily="34" charset="0"/>
                          <a:cs typeface="Tahoma"/>
                        </a:rPr>
                        <a:t>2 Chloroplasts</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0" i="0" u="none" strike="noStrike" dirty="0" smtClean="0">
                          <a:solidFill>
                            <a:srgbClr val="000000"/>
                          </a:solidFill>
                          <a:effectLst/>
                          <a:latin typeface="Trebuchet MS" panose="020B0603020202020204" pitchFamily="34" charset="0"/>
                          <a:cs typeface="Tahoma"/>
                        </a:rPr>
                        <a:t>An </a:t>
                      </a:r>
                      <a:r>
                        <a:rPr lang="en-GB" sz="1000" b="1" i="0" u="none" strike="noStrike" dirty="0" smtClean="0">
                          <a:solidFill>
                            <a:srgbClr val="000000"/>
                          </a:solidFill>
                          <a:effectLst/>
                          <a:latin typeface="Trebuchet MS" panose="020B0603020202020204" pitchFamily="34" charset="0"/>
                          <a:cs typeface="Tahoma"/>
                        </a:rPr>
                        <a:t>organelle</a:t>
                      </a:r>
                      <a:r>
                        <a:rPr lang="en-GB" sz="1000" b="0" i="0" u="none" strike="noStrike" dirty="0" smtClean="0">
                          <a:solidFill>
                            <a:srgbClr val="000000"/>
                          </a:solidFill>
                          <a:effectLst/>
                          <a:latin typeface="Trebuchet MS" panose="020B0603020202020204" pitchFamily="34" charset="0"/>
                          <a:cs typeface="Tahoma"/>
                        </a:rPr>
                        <a:t> inside the cell-</a:t>
                      </a:r>
                      <a:r>
                        <a:rPr lang="en-GB" sz="1000" b="0" i="0" u="none" strike="noStrike" baseline="0" dirty="0" smtClean="0">
                          <a:solidFill>
                            <a:srgbClr val="000000"/>
                          </a:solidFill>
                          <a:effectLst/>
                          <a:latin typeface="Trebuchet MS" panose="020B0603020202020204" pitchFamily="34" charset="0"/>
                          <a:cs typeface="Tahoma"/>
                        </a:rPr>
                        <a:t> where photosynthesis takes place. </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275214">
                <a:tc>
                  <a:txBody>
                    <a:bodyPr/>
                    <a:lstStyle/>
                    <a:p>
                      <a:pPr algn="l" fontAlgn="ctr"/>
                      <a:r>
                        <a:rPr lang="en-GB" sz="1000" b="0" i="0" u="none" strike="noStrike" baseline="0" dirty="0" smtClean="0">
                          <a:solidFill>
                            <a:srgbClr val="000000"/>
                          </a:solidFill>
                          <a:effectLst/>
                          <a:latin typeface="Trebuchet MS" panose="020B0603020202020204" pitchFamily="34" charset="0"/>
                          <a:cs typeface="Tahoma"/>
                        </a:rPr>
                        <a:t>3 Chlorophyll</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0" i="0" u="none" strike="noStrike" dirty="0" smtClean="0">
                          <a:solidFill>
                            <a:srgbClr val="000000"/>
                          </a:solidFill>
                          <a:effectLst/>
                          <a:latin typeface="Trebuchet MS" panose="020B0603020202020204" pitchFamily="34" charset="0"/>
                          <a:cs typeface="Tahoma"/>
                        </a:rPr>
                        <a:t>The </a:t>
                      </a:r>
                      <a:r>
                        <a:rPr lang="en-GB" sz="1000" b="1" i="0" u="none" strike="noStrike" dirty="0" smtClean="0">
                          <a:solidFill>
                            <a:srgbClr val="000000"/>
                          </a:solidFill>
                          <a:effectLst/>
                          <a:latin typeface="Trebuchet MS" panose="020B0603020202020204" pitchFamily="34" charset="0"/>
                          <a:cs typeface="Tahoma"/>
                        </a:rPr>
                        <a:t>green</a:t>
                      </a:r>
                      <a:r>
                        <a:rPr lang="en-GB" sz="1000" b="0" i="0" u="none" strike="noStrike" baseline="0" dirty="0" smtClean="0">
                          <a:solidFill>
                            <a:srgbClr val="000000"/>
                          </a:solidFill>
                          <a:effectLst/>
                          <a:latin typeface="Trebuchet MS" panose="020B0603020202020204" pitchFamily="34" charset="0"/>
                          <a:cs typeface="Tahoma"/>
                        </a:rPr>
                        <a:t> substance inside </a:t>
                      </a:r>
                      <a:r>
                        <a:rPr lang="en-GB" sz="1000" b="1" i="0" u="none" strike="noStrike" baseline="0" dirty="0" smtClean="0">
                          <a:solidFill>
                            <a:srgbClr val="000000"/>
                          </a:solidFill>
                          <a:effectLst/>
                          <a:latin typeface="Trebuchet MS" panose="020B0603020202020204" pitchFamily="34" charset="0"/>
                          <a:cs typeface="Tahoma"/>
                        </a:rPr>
                        <a:t>chloroplasts which absorbs light.</a:t>
                      </a:r>
                      <a:endParaRPr lang="en-GB" sz="1000" b="1"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225468">
                <a:tc>
                  <a:txBody>
                    <a:bodyPr/>
                    <a:lstStyle/>
                    <a:p>
                      <a:pPr algn="l" fontAlgn="ctr"/>
                      <a:r>
                        <a:rPr lang="en-GB" sz="1000" b="0" i="0" u="none" strike="noStrike" dirty="0" smtClean="0">
                          <a:solidFill>
                            <a:srgbClr val="000000"/>
                          </a:solidFill>
                          <a:effectLst/>
                          <a:latin typeface="Trebuchet MS" panose="020B0603020202020204" pitchFamily="34" charset="0"/>
                          <a:cs typeface="Tahoma"/>
                        </a:rPr>
                        <a:t>4 Glucose</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dirty="0" smtClean="0">
                          <a:solidFill>
                            <a:srgbClr val="000000"/>
                          </a:solidFill>
                          <a:effectLst/>
                          <a:latin typeface="Trebuchet MS" panose="020B0603020202020204" pitchFamily="34" charset="0"/>
                          <a:cs typeface="Tahoma"/>
                        </a:rPr>
                        <a:t>A water-soluble </a:t>
                      </a:r>
                      <a:r>
                        <a:rPr lang="en-GB" sz="1000" b="1" i="0" u="none" strike="noStrike" dirty="0" smtClean="0">
                          <a:solidFill>
                            <a:srgbClr val="000000"/>
                          </a:solidFill>
                          <a:effectLst/>
                          <a:latin typeface="Trebuchet MS" panose="020B0603020202020204" pitchFamily="34" charset="0"/>
                          <a:cs typeface="Tahoma"/>
                        </a:rPr>
                        <a:t>sugar,</a:t>
                      </a:r>
                      <a:r>
                        <a:rPr lang="en-GB" sz="1000" b="0" i="0" u="none" strike="noStrike" dirty="0" smtClean="0">
                          <a:solidFill>
                            <a:srgbClr val="000000"/>
                          </a:solidFill>
                          <a:effectLst/>
                          <a:latin typeface="Trebuchet MS" panose="020B0603020202020204" pitchFamily="34" charset="0"/>
                          <a:cs typeface="Tahoma"/>
                        </a:rPr>
                        <a:t> which contains</a:t>
                      </a:r>
                      <a:r>
                        <a:rPr lang="en-GB" sz="1000" b="0" i="0" u="none" strike="noStrike" baseline="0" dirty="0" smtClean="0">
                          <a:solidFill>
                            <a:srgbClr val="000000"/>
                          </a:solidFill>
                          <a:effectLst/>
                          <a:latin typeface="Trebuchet MS" panose="020B0603020202020204" pitchFamily="34" charset="0"/>
                          <a:cs typeface="Tahoma"/>
                        </a:rPr>
                        <a:t> six carbons, used in </a:t>
                      </a:r>
                      <a:r>
                        <a:rPr lang="en-GB" sz="1000" b="1" i="0" u="none" strike="noStrike" baseline="0" dirty="0" smtClean="0">
                          <a:solidFill>
                            <a:srgbClr val="000000"/>
                          </a:solidFill>
                          <a:effectLst/>
                          <a:latin typeface="Trebuchet MS" panose="020B0603020202020204" pitchFamily="34" charset="0"/>
                          <a:cs typeface="Tahoma"/>
                        </a:rPr>
                        <a:t>respiration </a:t>
                      </a:r>
                      <a:r>
                        <a:rPr lang="en-GB" sz="1000" b="0" i="0" u="none" strike="noStrike" baseline="0" dirty="0" smtClean="0">
                          <a:solidFill>
                            <a:srgbClr val="000000"/>
                          </a:solidFill>
                          <a:effectLst/>
                          <a:latin typeface="Trebuchet MS" panose="020B0603020202020204" pitchFamily="34" charset="0"/>
                          <a:cs typeface="Tahoma"/>
                        </a:rPr>
                        <a:t>and can be made by photosynthesis. </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296275">
                <a:tc>
                  <a:txBody>
                    <a:bodyPr/>
                    <a:lstStyle/>
                    <a:p>
                      <a:pPr algn="l" fontAlgn="ctr"/>
                      <a:r>
                        <a:rPr lang="en-GB" sz="1000" b="0" i="0" u="none" strike="noStrike" dirty="0" smtClean="0">
                          <a:solidFill>
                            <a:srgbClr val="000000"/>
                          </a:solidFill>
                          <a:effectLst/>
                          <a:latin typeface="Trebuchet MS" panose="020B0603020202020204" pitchFamily="34" charset="0"/>
                          <a:cs typeface="Tahoma"/>
                        </a:rPr>
                        <a:t>5</a:t>
                      </a:r>
                      <a:r>
                        <a:rPr lang="en-GB" sz="1000" b="0" i="0" u="none" strike="noStrike" baseline="0" dirty="0" smtClean="0">
                          <a:solidFill>
                            <a:srgbClr val="000000"/>
                          </a:solidFill>
                          <a:effectLst/>
                          <a:latin typeface="Trebuchet MS" panose="020B0603020202020204" pitchFamily="34" charset="0"/>
                          <a:cs typeface="Tahoma"/>
                        </a:rPr>
                        <a:t> Endothermic Reaction</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1" i="0" u="none" strike="noStrike" baseline="0" dirty="0" smtClean="0">
                          <a:solidFill>
                            <a:srgbClr val="000000"/>
                          </a:solidFill>
                          <a:effectLst/>
                          <a:latin typeface="Trebuchet MS" panose="020B0603020202020204" pitchFamily="34" charset="0"/>
                          <a:cs typeface="Tahoma"/>
                        </a:rPr>
                        <a:t> </a:t>
                      </a:r>
                      <a:r>
                        <a:rPr lang="en-GB" sz="1000" b="0" i="0" u="none" strike="noStrike" baseline="0" dirty="0" smtClean="0">
                          <a:solidFill>
                            <a:srgbClr val="000000"/>
                          </a:solidFill>
                          <a:effectLst/>
                          <a:latin typeface="Trebuchet MS" panose="020B0603020202020204" pitchFamily="34" charset="0"/>
                          <a:cs typeface="Tahoma"/>
                        </a:rPr>
                        <a:t>Photosynthesis requires an </a:t>
                      </a:r>
                      <a:r>
                        <a:rPr lang="en-GB" sz="1000" b="1" i="0" u="sng" strike="noStrike" baseline="0" dirty="0" smtClean="0">
                          <a:solidFill>
                            <a:srgbClr val="000000"/>
                          </a:solidFill>
                          <a:effectLst/>
                          <a:latin typeface="Trebuchet MS" panose="020B0603020202020204" pitchFamily="34" charset="0"/>
                          <a:cs typeface="Tahoma"/>
                        </a:rPr>
                        <a:t>input of energy</a:t>
                      </a:r>
                      <a:r>
                        <a:rPr lang="en-GB" sz="1000" b="1" i="0" u="none" strike="noStrike" baseline="0" dirty="0" smtClean="0">
                          <a:solidFill>
                            <a:srgbClr val="000000"/>
                          </a:solidFill>
                          <a:effectLst/>
                          <a:latin typeface="Trebuchet MS" panose="020B0603020202020204" pitchFamily="34" charset="0"/>
                          <a:cs typeface="Tahoma"/>
                        </a:rPr>
                        <a:t> </a:t>
                      </a:r>
                      <a:r>
                        <a:rPr lang="en-GB" sz="1000" b="0" i="0" u="none" strike="noStrike" baseline="0" dirty="0" smtClean="0">
                          <a:solidFill>
                            <a:srgbClr val="000000"/>
                          </a:solidFill>
                          <a:effectLst/>
                          <a:latin typeface="Trebuchet MS" panose="020B0603020202020204" pitchFamily="34" charset="0"/>
                          <a:cs typeface="Tahoma"/>
                        </a:rPr>
                        <a:t>from the environment. </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bl>
          </a:graphicData>
        </a:graphic>
      </p:graphicFrame>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14099" y="3228927"/>
            <a:ext cx="2334018" cy="1375697"/>
          </a:xfrm>
          <a:prstGeom prst="rect">
            <a:avLst/>
          </a:prstGeom>
        </p:spPr>
      </p:pic>
      <p:graphicFrame>
        <p:nvGraphicFramePr>
          <p:cNvPr id="12" name="Table 11"/>
          <p:cNvGraphicFramePr>
            <a:graphicFrameLocks noGrp="1"/>
          </p:cNvGraphicFramePr>
          <p:nvPr>
            <p:extLst>
              <p:ext uri="{D42A27DB-BD31-4B8C-83A1-F6EECF244321}">
                <p14:modId xmlns:p14="http://schemas.microsoft.com/office/powerpoint/2010/main" val="3234752265"/>
              </p:ext>
            </p:extLst>
          </p:nvPr>
        </p:nvGraphicFramePr>
        <p:xfrm>
          <a:off x="162185" y="2895873"/>
          <a:ext cx="2610393" cy="3685708"/>
        </p:xfrm>
        <a:graphic>
          <a:graphicData uri="http://schemas.openxmlformats.org/drawingml/2006/table">
            <a:tbl>
              <a:tblPr firstRow="1" bandRow="1">
                <a:tableStyleId>{5C22544A-7EE6-4342-B048-85BDC9FD1C3A}</a:tableStyleId>
              </a:tblPr>
              <a:tblGrid>
                <a:gridCol w="807205">
                  <a:extLst>
                    <a:ext uri="{9D8B030D-6E8A-4147-A177-3AD203B41FA5}">
                      <a16:colId xmlns:a16="http://schemas.microsoft.com/office/drawing/2014/main" val="20000"/>
                    </a:ext>
                  </a:extLst>
                </a:gridCol>
                <a:gridCol w="1803188">
                  <a:extLst>
                    <a:ext uri="{9D8B030D-6E8A-4147-A177-3AD203B41FA5}">
                      <a16:colId xmlns:a16="http://schemas.microsoft.com/office/drawing/2014/main" val="20001"/>
                    </a:ext>
                  </a:extLst>
                </a:gridCol>
              </a:tblGrid>
              <a:tr h="348863">
                <a:tc gridSpan="2">
                  <a:txBody>
                    <a:bodyPr/>
                    <a:lstStyle/>
                    <a:p>
                      <a:pPr algn="ctr" fontAlgn="ctr"/>
                      <a:r>
                        <a:rPr lang="en-GB" sz="1100" b="1" i="0" u="none" strike="noStrike" dirty="0" smtClean="0">
                          <a:solidFill>
                            <a:schemeClr val="bg1"/>
                          </a:solidFill>
                          <a:effectLst/>
                          <a:latin typeface="Trebuchet MS" panose="020B0603020202020204" pitchFamily="34" charset="0"/>
                          <a:cs typeface="Tahoma"/>
                        </a:rPr>
                        <a:t>Section 2- Leaf Adaptations</a:t>
                      </a:r>
                      <a:endParaRPr lang="en-GB" sz="1000" b="0" i="0" u="none" strike="noStrike" dirty="0">
                        <a:solidFill>
                          <a:schemeClr val="bg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93577">
                <a:tc>
                  <a:txBody>
                    <a:bodyPr/>
                    <a:lstStyle/>
                    <a:p>
                      <a:pPr algn="ctr" fontAlgn="ctr"/>
                      <a:r>
                        <a:rPr lang="en-GB" sz="1000" b="1" i="0" u="none" strike="noStrike" dirty="0" smtClean="0">
                          <a:solidFill>
                            <a:schemeClr val="tx1"/>
                          </a:solidFill>
                          <a:effectLst/>
                          <a:latin typeface="Trebuchet MS" panose="020B0603020202020204" pitchFamily="34" charset="0"/>
                          <a:cs typeface="Tahoma"/>
                        </a:rPr>
                        <a:t>Structure</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fontAlgn="b"/>
                      <a:r>
                        <a:rPr lang="en-GB" sz="1000" b="1" i="0" u="none" strike="noStrike" dirty="0" smtClean="0">
                          <a:solidFill>
                            <a:schemeClr val="tx1"/>
                          </a:solidFill>
                          <a:effectLst/>
                          <a:latin typeface="Trebuchet MS" panose="020B0603020202020204" pitchFamily="34" charset="0"/>
                          <a:cs typeface="Tahoma"/>
                        </a:rPr>
                        <a:t>Adaptation for Photosynthesis</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1"/>
                  </a:ext>
                </a:extLst>
              </a:tr>
              <a:tr h="838490">
                <a:tc>
                  <a:txBody>
                    <a:bodyPr/>
                    <a:lstStyle/>
                    <a:p>
                      <a:pPr marL="0" indent="0" algn="l" fontAlgn="ctr">
                        <a:buNone/>
                      </a:pPr>
                      <a:r>
                        <a:rPr lang="en-GB" sz="1000" b="0" i="0" u="none" strike="noStrike" dirty="0" smtClean="0">
                          <a:solidFill>
                            <a:srgbClr val="000000"/>
                          </a:solidFill>
                          <a:effectLst/>
                          <a:latin typeface="Trebuchet MS" panose="020B0603020202020204" pitchFamily="34" charset="0"/>
                          <a:cs typeface="Tahoma"/>
                        </a:rPr>
                        <a:t>6</a:t>
                      </a:r>
                      <a:r>
                        <a:rPr lang="en-GB" sz="1000" b="0" i="0" u="none" strike="noStrike" baseline="0" dirty="0" smtClean="0">
                          <a:solidFill>
                            <a:srgbClr val="000000"/>
                          </a:solidFill>
                          <a:effectLst/>
                          <a:latin typeface="Trebuchet MS" panose="020B0603020202020204" pitchFamily="34" charset="0"/>
                          <a:cs typeface="Tahoma"/>
                        </a:rPr>
                        <a:t> Leaf surface</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0" i="0" u="none" strike="noStrike" dirty="0" smtClean="0">
                          <a:solidFill>
                            <a:srgbClr val="000000"/>
                          </a:solidFill>
                          <a:effectLst/>
                          <a:latin typeface="Trebuchet MS" panose="020B0603020202020204" pitchFamily="34" charset="0"/>
                          <a:cs typeface="Tahoma"/>
                        </a:rPr>
                        <a:t>The leaf itself is broad and</a:t>
                      </a:r>
                      <a:r>
                        <a:rPr lang="en-GB" sz="1000" b="0" i="0" u="none" strike="noStrike" baseline="0" dirty="0" smtClean="0">
                          <a:solidFill>
                            <a:srgbClr val="000000"/>
                          </a:solidFill>
                          <a:effectLst/>
                          <a:latin typeface="Trebuchet MS" panose="020B0603020202020204" pitchFamily="34" charset="0"/>
                          <a:cs typeface="Tahoma"/>
                        </a:rPr>
                        <a:t> thin, to give a large surface area for light to fall on and short diffusion distances for gases. </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838490">
                <a:tc>
                  <a:txBody>
                    <a:bodyPr/>
                    <a:lstStyle/>
                    <a:p>
                      <a:pPr marL="0" indent="0" algn="l" fontAlgn="ctr">
                        <a:buNone/>
                      </a:pPr>
                      <a:r>
                        <a:rPr lang="en-GB" sz="1000" b="0" i="0" u="none" strike="noStrike" dirty="0" smtClean="0">
                          <a:solidFill>
                            <a:srgbClr val="000000"/>
                          </a:solidFill>
                          <a:effectLst/>
                          <a:latin typeface="Trebuchet MS" panose="020B0603020202020204" pitchFamily="34" charset="0"/>
                          <a:cs typeface="Tahoma"/>
                        </a:rPr>
                        <a:t>7 Veins</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0" i="0" u="none" strike="noStrike" dirty="0" smtClean="0">
                          <a:solidFill>
                            <a:srgbClr val="000000"/>
                          </a:solidFill>
                          <a:effectLst/>
                          <a:latin typeface="Trebuchet MS" panose="020B0603020202020204" pitchFamily="34" charset="0"/>
                          <a:cs typeface="Tahoma"/>
                        </a:rPr>
                        <a:t>Carry</a:t>
                      </a:r>
                      <a:r>
                        <a:rPr lang="en-GB" sz="1000" b="0" i="0" u="none" strike="noStrike" baseline="0" dirty="0" smtClean="0">
                          <a:solidFill>
                            <a:srgbClr val="000000"/>
                          </a:solidFill>
                          <a:effectLst/>
                          <a:latin typeface="Trebuchet MS" panose="020B0603020202020204" pitchFamily="34" charset="0"/>
                          <a:cs typeface="Tahoma"/>
                        </a:rPr>
                        <a:t> water from </a:t>
                      </a:r>
                      <a:r>
                        <a:rPr lang="en-GB" sz="1000" b="1" i="0" u="sng" strike="noStrike" baseline="0" dirty="0" smtClean="0">
                          <a:solidFill>
                            <a:srgbClr val="000000"/>
                          </a:solidFill>
                          <a:effectLst/>
                          <a:latin typeface="Trebuchet MS" panose="020B0603020202020204" pitchFamily="34" charset="0"/>
                          <a:cs typeface="Tahoma"/>
                        </a:rPr>
                        <a:t>xylem </a:t>
                      </a:r>
                      <a:r>
                        <a:rPr lang="en-GB" sz="1000" b="0" i="0" u="none" strike="noStrike" baseline="0" dirty="0" smtClean="0">
                          <a:solidFill>
                            <a:srgbClr val="000000"/>
                          </a:solidFill>
                          <a:effectLst/>
                          <a:latin typeface="Trebuchet MS" panose="020B0603020202020204" pitchFamily="34" charset="0"/>
                          <a:cs typeface="Tahoma"/>
                        </a:rPr>
                        <a:t>in the plant, to the cells of the leaves and remove products of photosynthesis in the </a:t>
                      </a:r>
                      <a:r>
                        <a:rPr lang="en-GB" sz="1000" b="1" i="0" u="sng" strike="noStrike" baseline="0" dirty="0" smtClean="0">
                          <a:solidFill>
                            <a:srgbClr val="000000"/>
                          </a:solidFill>
                          <a:effectLst/>
                          <a:latin typeface="Trebuchet MS" panose="020B0603020202020204" pitchFamily="34" charset="0"/>
                          <a:cs typeface="Tahoma"/>
                        </a:rPr>
                        <a:t>phloem. </a:t>
                      </a:r>
                      <a:endParaRPr lang="en-GB" sz="1000" b="1" i="0" u="sng"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633144">
                <a:tc>
                  <a:txBody>
                    <a:bodyPr/>
                    <a:lstStyle/>
                    <a:p>
                      <a:pPr algn="l" fontAlgn="ctr"/>
                      <a:r>
                        <a:rPr lang="en-GB" sz="1000" b="0" i="0" u="none" strike="noStrike" baseline="0" dirty="0" smtClean="0">
                          <a:solidFill>
                            <a:srgbClr val="000000"/>
                          </a:solidFill>
                          <a:effectLst/>
                          <a:latin typeface="Trebuchet MS" panose="020B0603020202020204" pitchFamily="34" charset="0"/>
                          <a:cs typeface="Tahoma"/>
                        </a:rPr>
                        <a:t>8 Air Spaces</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0" i="0" u="none" strike="noStrike" dirty="0" smtClean="0">
                          <a:solidFill>
                            <a:srgbClr val="000000"/>
                          </a:solidFill>
                          <a:effectLst/>
                          <a:latin typeface="Trebuchet MS" panose="020B0603020202020204" pitchFamily="34" charset="0"/>
                          <a:cs typeface="Tahoma"/>
                        </a:rPr>
                        <a:t>Allow carbon dioxide to get into the cells and oxygen to leave the cells, by</a:t>
                      </a:r>
                      <a:r>
                        <a:rPr lang="en-GB" sz="1000" b="0" i="0" u="none" strike="noStrike" baseline="0" dirty="0" smtClean="0">
                          <a:solidFill>
                            <a:srgbClr val="000000"/>
                          </a:solidFill>
                          <a:effectLst/>
                          <a:latin typeface="Trebuchet MS" panose="020B0603020202020204" pitchFamily="34" charset="0"/>
                          <a:cs typeface="Tahoma"/>
                        </a:rPr>
                        <a:t> diffusion. </a:t>
                      </a:r>
                      <a:endParaRPr lang="en-GB" sz="1000" b="1"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633144">
                <a:tc>
                  <a:txBody>
                    <a:bodyPr/>
                    <a:lstStyle/>
                    <a:p>
                      <a:pPr algn="l" fontAlgn="ctr"/>
                      <a:r>
                        <a:rPr lang="en-GB" sz="1000" b="0" i="0" u="none" strike="noStrike" dirty="0" smtClean="0">
                          <a:solidFill>
                            <a:srgbClr val="000000"/>
                          </a:solidFill>
                          <a:effectLst/>
                          <a:latin typeface="Trebuchet MS" panose="020B0603020202020204" pitchFamily="34" charset="0"/>
                          <a:cs typeface="Tahoma"/>
                        </a:rPr>
                        <a:t>9 Guard</a:t>
                      </a:r>
                      <a:r>
                        <a:rPr lang="en-GB" sz="1000" b="0" i="0" u="none" strike="noStrike" baseline="0" dirty="0" smtClean="0">
                          <a:solidFill>
                            <a:srgbClr val="000000"/>
                          </a:solidFill>
                          <a:effectLst/>
                          <a:latin typeface="Trebuchet MS" panose="020B0603020202020204" pitchFamily="34" charset="0"/>
                          <a:cs typeface="Tahoma"/>
                        </a:rPr>
                        <a:t> Cells</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dirty="0" smtClean="0">
                          <a:solidFill>
                            <a:srgbClr val="000000"/>
                          </a:solidFill>
                          <a:effectLst/>
                          <a:latin typeface="Trebuchet MS" panose="020B0603020202020204" pitchFamily="34" charset="0"/>
                          <a:cs typeface="Tahoma"/>
                        </a:rPr>
                        <a:t>These</a:t>
                      </a:r>
                      <a:r>
                        <a:rPr lang="en-GB" sz="1000" b="0" i="0" u="none" strike="noStrike" baseline="0" dirty="0" smtClean="0">
                          <a:solidFill>
                            <a:srgbClr val="000000"/>
                          </a:solidFill>
                          <a:effectLst/>
                          <a:latin typeface="Trebuchet MS" panose="020B0603020202020204" pitchFamily="34" charset="0"/>
                          <a:cs typeface="Tahoma"/>
                        </a:rPr>
                        <a:t> cells open and close the stomata (holes in the leaf), to regulate gas exchange. </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bl>
          </a:graphicData>
        </a:graphic>
      </p:graphicFrame>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85543" y="5204585"/>
            <a:ext cx="2046266" cy="1574454"/>
          </a:xfrm>
          <a:prstGeom prst="rect">
            <a:avLst/>
          </a:prstGeom>
        </p:spPr>
      </p:pic>
      <p:graphicFrame>
        <p:nvGraphicFramePr>
          <p:cNvPr id="14" name="Table 13"/>
          <p:cNvGraphicFramePr>
            <a:graphicFrameLocks noGrp="1"/>
          </p:cNvGraphicFramePr>
          <p:nvPr>
            <p:extLst>
              <p:ext uri="{D42A27DB-BD31-4B8C-83A1-F6EECF244321}">
                <p14:modId xmlns:p14="http://schemas.microsoft.com/office/powerpoint/2010/main" val="2086039092"/>
              </p:ext>
            </p:extLst>
          </p:nvPr>
        </p:nvGraphicFramePr>
        <p:xfrm>
          <a:off x="2849723" y="2938288"/>
          <a:ext cx="2062771" cy="290639"/>
        </p:xfrm>
        <a:graphic>
          <a:graphicData uri="http://schemas.openxmlformats.org/drawingml/2006/table">
            <a:tbl>
              <a:tblPr firstRow="1" bandRow="1">
                <a:tableStyleId>{5C22544A-7EE6-4342-B048-85BDC9FD1C3A}</a:tableStyleId>
              </a:tblPr>
              <a:tblGrid>
                <a:gridCol w="2062771">
                  <a:extLst>
                    <a:ext uri="{9D8B030D-6E8A-4147-A177-3AD203B41FA5}">
                      <a16:colId xmlns:a16="http://schemas.microsoft.com/office/drawing/2014/main" val="20000"/>
                    </a:ext>
                  </a:extLst>
                </a:gridCol>
              </a:tblGrid>
              <a:tr h="290639">
                <a:tc>
                  <a:txBody>
                    <a:bodyPr/>
                    <a:lstStyle/>
                    <a:p>
                      <a:r>
                        <a:rPr lang="en-US" sz="1100" dirty="0" smtClean="0">
                          <a:solidFill>
                            <a:schemeClr val="tx1"/>
                          </a:solidFill>
                          <a:latin typeface="Tahoma"/>
                          <a:cs typeface="Tahoma"/>
                        </a:rPr>
                        <a:t>10 Leaf Structure</a:t>
                      </a:r>
                      <a:endParaRPr lang="en-US" sz="1100" dirty="0">
                        <a:solidFill>
                          <a:schemeClr val="tx1"/>
                        </a:solidFill>
                        <a:latin typeface="Tahoma"/>
                        <a:cs typeface="Tahoma"/>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1194876603"/>
              </p:ext>
            </p:extLst>
          </p:nvPr>
        </p:nvGraphicFramePr>
        <p:xfrm>
          <a:off x="2849722" y="4733607"/>
          <a:ext cx="2062771" cy="408141"/>
        </p:xfrm>
        <a:graphic>
          <a:graphicData uri="http://schemas.openxmlformats.org/drawingml/2006/table">
            <a:tbl>
              <a:tblPr firstRow="1" bandRow="1">
                <a:tableStyleId>{5C22544A-7EE6-4342-B048-85BDC9FD1C3A}</a:tableStyleId>
              </a:tblPr>
              <a:tblGrid>
                <a:gridCol w="2062771">
                  <a:extLst>
                    <a:ext uri="{9D8B030D-6E8A-4147-A177-3AD203B41FA5}">
                      <a16:colId xmlns:a16="http://schemas.microsoft.com/office/drawing/2014/main" val="20000"/>
                    </a:ext>
                  </a:extLst>
                </a:gridCol>
              </a:tblGrid>
              <a:tr h="408141">
                <a:tc>
                  <a:txBody>
                    <a:bodyPr/>
                    <a:lstStyle/>
                    <a:p>
                      <a:r>
                        <a:rPr lang="en-US" sz="1100" dirty="0" smtClean="0">
                          <a:solidFill>
                            <a:schemeClr val="tx1"/>
                          </a:solidFill>
                          <a:latin typeface="Tahoma"/>
                          <a:cs typeface="Tahoma"/>
                        </a:rPr>
                        <a:t>11 Xylem &amp; Phloem</a:t>
                      </a:r>
                      <a:endParaRPr lang="en-US" sz="1100" dirty="0">
                        <a:solidFill>
                          <a:schemeClr val="tx1"/>
                        </a:solidFill>
                        <a:latin typeface="Tahoma"/>
                        <a:cs typeface="Tahoma"/>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16" name="Table 15"/>
          <p:cNvGraphicFramePr>
            <a:graphicFrameLocks noGrp="1"/>
          </p:cNvGraphicFramePr>
          <p:nvPr>
            <p:extLst>
              <p:ext uri="{D42A27DB-BD31-4B8C-83A1-F6EECF244321}">
                <p14:modId xmlns:p14="http://schemas.microsoft.com/office/powerpoint/2010/main" val="2190424742"/>
              </p:ext>
            </p:extLst>
          </p:nvPr>
        </p:nvGraphicFramePr>
        <p:xfrm>
          <a:off x="5441744" y="1499252"/>
          <a:ext cx="6174598" cy="2256730"/>
        </p:xfrm>
        <a:graphic>
          <a:graphicData uri="http://schemas.openxmlformats.org/drawingml/2006/table">
            <a:tbl>
              <a:tblPr firstRow="1" bandRow="1">
                <a:tableStyleId>{5C22544A-7EE6-4342-B048-85BDC9FD1C3A}</a:tableStyleId>
              </a:tblPr>
              <a:tblGrid>
                <a:gridCol w="1909355">
                  <a:extLst>
                    <a:ext uri="{9D8B030D-6E8A-4147-A177-3AD203B41FA5}">
                      <a16:colId xmlns:a16="http://schemas.microsoft.com/office/drawing/2014/main" val="20000"/>
                    </a:ext>
                  </a:extLst>
                </a:gridCol>
                <a:gridCol w="4265243">
                  <a:extLst>
                    <a:ext uri="{9D8B030D-6E8A-4147-A177-3AD203B41FA5}">
                      <a16:colId xmlns:a16="http://schemas.microsoft.com/office/drawing/2014/main" val="20001"/>
                    </a:ext>
                  </a:extLst>
                </a:gridCol>
              </a:tblGrid>
              <a:tr h="227830">
                <a:tc gridSpan="2">
                  <a:txBody>
                    <a:bodyPr/>
                    <a:lstStyle/>
                    <a:p>
                      <a:pPr algn="ctr" fontAlgn="ctr"/>
                      <a:r>
                        <a:rPr lang="en-GB" sz="1100" b="1" i="0" u="none" strike="noStrike" dirty="0" smtClean="0">
                          <a:solidFill>
                            <a:schemeClr val="bg1"/>
                          </a:solidFill>
                          <a:effectLst/>
                          <a:latin typeface="Trebuchet MS" panose="020B0603020202020204" pitchFamily="34" charset="0"/>
                          <a:cs typeface="Tahoma"/>
                        </a:rPr>
                        <a:t>Section 3- Rate</a:t>
                      </a:r>
                      <a:r>
                        <a:rPr lang="en-GB" sz="1100" b="1" i="0" u="none" strike="noStrike" baseline="0" dirty="0" smtClean="0">
                          <a:solidFill>
                            <a:schemeClr val="bg1"/>
                          </a:solidFill>
                          <a:effectLst/>
                          <a:latin typeface="Trebuchet MS" panose="020B0603020202020204" pitchFamily="34" charset="0"/>
                          <a:cs typeface="Tahoma"/>
                        </a:rPr>
                        <a:t> of Photosynthesis</a:t>
                      </a:r>
                      <a:endParaRPr lang="en-GB" sz="1000" b="0" i="0" u="none" strike="noStrike" dirty="0">
                        <a:solidFill>
                          <a:schemeClr val="bg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205716">
                <a:tc>
                  <a:txBody>
                    <a:bodyPr/>
                    <a:lstStyle/>
                    <a:p>
                      <a:pPr algn="ctr" fontAlgn="ctr"/>
                      <a:r>
                        <a:rPr lang="en-GB" sz="1000" b="1" i="0" u="none" strike="noStrike" dirty="0" smtClean="0">
                          <a:solidFill>
                            <a:schemeClr val="tx1"/>
                          </a:solidFill>
                          <a:effectLst/>
                          <a:latin typeface="Trebuchet MS" panose="020B0603020202020204" pitchFamily="34" charset="0"/>
                          <a:cs typeface="Tahoma"/>
                        </a:rPr>
                        <a:t>Limiting Factor</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fontAlgn="b"/>
                      <a:r>
                        <a:rPr lang="en-GB" sz="1000" b="1" i="0" u="none" strike="noStrike" dirty="0" smtClean="0">
                          <a:solidFill>
                            <a:schemeClr val="tx1"/>
                          </a:solidFill>
                          <a:effectLst/>
                          <a:latin typeface="Trebuchet MS" panose="020B0603020202020204" pitchFamily="34" charset="0"/>
                          <a:cs typeface="Tahoma"/>
                        </a:rPr>
                        <a:t>How</a:t>
                      </a:r>
                      <a:r>
                        <a:rPr lang="en-GB" sz="1000" b="1" i="0" u="none" strike="noStrike" baseline="0" dirty="0" smtClean="0">
                          <a:solidFill>
                            <a:schemeClr val="tx1"/>
                          </a:solidFill>
                          <a:effectLst/>
                          <a:latin typeface="Trebuchet MS" panose="020B0603020202020204" pitchFamily="34" charset="0"/>
                          <a:cs typeface="Tahoma"/>
                        </a:rPr>
                        <a:t> does it affect the rate?</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1"/>
                  </a:ext>
                </a:extLst>
              </a:tr>
              <a:tr h="259021">
                <a:tc>
                  <a:txBody>
                    <a:bodyPr/>
                    <a:lstStyle/>
                    <a:p>
                      <a:pPr marL="0" indent="0" algn="l" fontAlgn="ctr">
                        <a:buNone/>
                      </a:pPr>
                      <a:r>
                        <a:rPr lang="en-GB" sz="1000" b="0" i="0" u="none" strike="noStrike" dirty="0" smtClean="0">
                          <a:solidFill>
                            <a:srgbClr val="000000"/>
                          </a:solidFill>
                          <a:effectLst/>
                          <a:latin typeface="Trebuchet MS" panose="020B0603020202020204" pitchFamily="34" charset="0"/>
                          <a:cs typeface="Tahoma"/>
                        </a:rPr>
                        <a:t>12 Light</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0" i="0" u="none" strike="noStrike" dirty="0" smtClean="0">
                          <a:solidFill>
                            <a:srgbClr val="000000"/>
                          </a:solidFill>
                          <a:effectLst/>
                          <a:latin typeface="Trebuchet MS" panose="020B0603020202020204" pitchFamily="34" charset="0"/>
                          <a:cs typeface="Tahoma"/>
                        </a:rPr>
                        <a:t>For</a:t>
                      </a:r>
                      <a:r>
                        <a:rPr lang="en-GB" sz="1000" b="0" i="0" u="none" strike="noStrike" baseline="0" dirty="0" smtClean="0">
                          <a:solidFill>
                            <a:srgbClr val="000000"/>
                          </a:solidFill>
                          <a:effectLst/>
                          <a:latin typeface="Trebuchet MS" panose="020B0603020202020204" pitchFamily="34" charset="0"/>
                          <a:cs typeface="Tahoma"/>
                        </a:rPr>
                        <a:t> most plants, the brighter the light, the faster the rate of photosynthesis. If there is little/no light, photosynthesis will stop, </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30460">
                <a:tc>
                  <a:txBody>
                    <a:bodyPr/>
                    <a:lstStyle/>
                    <a:p>
                      <a:pPr marL="0" indent="0" algn="l" fontAlgn="ctr">
                        <a:buNone/>
                      </a:pPr>
                      <a:r>
                        <a:rPr lang="en-GB" sz="1000" b="0" i="0" u="none" strike="noStrike" dirty="0" smtClean="0">
                          <a:solidFill>
                            <a:srgbClr val="000000"/>
                          </a:solidFill>
                          <a:effectLst/>
                          <a:latin typeface="Trebuchet MS" panose="020B0603020202020204" pitchFamily="34" charset="0"/>
                          <a:cs typeface="Tahoma"/>
                        </a:rPr>
                        <a:t>13 Temperature</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0" i="0" u="none" strike="noStrike" dirty="0" smtClean="0">
                          <a:solidFill>
                            <a:srgbClr val="000000"/>
                          </a:solidFill>
                          <a:effectLst/>
                          <a:latin typeface="Trebuchet MS" panose="020B0603020202020204" pitchFamily="34" charset="0"/>
                          <a:cs typeface="Tahoma"/>
                        </a:rPr>
                        <a:t>As</a:t>
                      </a:r>
                      <a:r>
                        <a:rPr lang="en-GB" sz="1000" b="0" i="0" u="none" strike="noStrike" baseline="0" dirty="0" smtClean="0">
                          <a:solidFill>
                            <a:srgbClr val="000000"/>
                          </a:solidFill>
                          <a:effectLst/>
                          <a:latin typeface="Trebuchet MS" panose="020B0603020202020204" pitchFamily="34" charset="0"/>
                          <a:cs typeface="Tahoma"/>
                        </a:rPr>
                        <a:t> temperature increases, the rate of photosynthesis increases. However if the temperature is too high (40-50◦C) then the enzymes controlling photosynthesis denature, slowing the rate. </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37636">
                <a:tc>
                  <a:txBody>
                    <a:bodyPr/>
                    <a:lstStyle/>
                    <a:p>
                      <a:pPr algn="l" fontAlgn="ctr"/>
                      <a:r>
                        <a:rPr lang="en-GB" sz="1000" b="0" i="0" u="none" strike="noStrike" baseline="0" dirty="0" smtClean="0">
                          <a:solidFill>
                            <a:srgbClr val="000000"/>
                          </a:solidFill>
                          <a:effectLst/>
                          <a:latin typeface="Trebuchet MS" panose="020B0603020202020204" pitchFamily="34" charset="0"/>
                          <a:cs typeface="Tahoma"/>
                        </a:rPr>
                        <a:t>14 Carbon dioxide concentration</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0" i="0" u="none" strike="noStrike" dirty="0" smtClean="0">
                          <a:solidFill>
                            <a:srgbClr val="000000"/>
                          </a:solidFill>
                          <a:effectLst/>
                          <a:latin typeface="Trebuchet MS" panose="020B0603020202020204" pitchFamily="34" charset="0"/>
                          <a:cs typeface="Tahoma"/>
                        </a:rPr>
                        <a:t>The</a:t>
                      </a:r>
                      <a:r>
                        <a:rPr lang="en-GB" sz="1000" b="0" i="0" u="none" strike="noStrike" baseline="0" dirty="0" smtClean="0">
                          <a:solidFill>
                            <a:srgbClr val="000000"/>
                          </a:solidFill>
                          <a:effectLst/>
                          <a:latin typeface="Trebuchet MS" panose="020B0603020202020204" pitchFamily="34" charset="0"/>
                          <a:cs typeface="Tahoma"/>
                        </a:rPr>
                        <a:t> atmosphere is only 0.04% carbon dioxide, so it often limits the rate of photosynthesis. On a sunny day, carbon dioxide is the most common limiting factor. </a:t>
                      </a:r>
                      <a:r>
                        <a:rPr lang="en-GB" sz="1000" b="1" i="0" u="none" strike="noStrike" baseline="0" dirty="0" smtClean="0">
                          <a:solidFill>
                            <a:srgbClr val="000000"/>
                          </a:solidFill>
                          <a:effectLst/>
                          <a:latin typeface="Trebuchet MS" panose="020B0603020202020204" pitchFamily="34" charset="0"/>
                          <a:cs typeface="Tahoma"/>
                        </a:rPr>
                        <a:t>Increasing the CO</a:t>
                      </a:r>
                      <a:r>
                        <a:rPr lang="en-GB" sz="800" b="1" i="0" u="none" strike="noStrike" baseline="0" dirty="0" smtClean="0">
                          <a:solidFill>
                            <a:srgbClr val="000000"/>
                          </a:solidFill>
                          <a:effectLst/>
                          <a:latin typeface="Trebuchet MS" panose="020B0603020202020204" pitchFamily="34" charset="0"/>
                          <a:cs typeface="Tahoma"/>
                        </a:rPr>
                        <a:t>2</a:t>
                      </a:r>
                      <a:r>
                        <a:rPr lang="en-GB" sz="1000" b="1" i="0" u="none" strike="noStrike" baseline="0" dirty="0" smtClean="0">
                          <a:solidFill>
                            <a:srgbClr val="000000"/>
                          </a:solidFill>
                          <a:effectLst/>
                          <a:latin typeface="Trebuchet MS" panose="020B0603020202020204" pitchFamily="34" charset="0"/>
                          <a:cs typeface="Tahoma"/>
                        </a:rPr>
                        <a:t> concentration, increases photosynthesis. </a:t>
                      </a:r>
                      <a:endParaRPr lang="en-GB" sz="1000" b="1"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13484">
                <a:tc>
                  <a:txBody>
                    <a:bodyPr/>
                    <a:lstStyle/>
                    <a:p>
                      <a:pPr algn="l" fontAlgn="ctr"/>
                      <a:r>
                        <a:rPr lang="en-GB" sz="1000" b="0" i="0" u="none" strike="noStrike" dirty="0" smtClean="0">
                          <a:solidFill>
                            <a:srgbClr val="000000"/>
                          </a:solidFill>
                          <a:effectLst/>
                          <a:latin typeface="Trebuchet MS" panose="020B0603020202020204" pitchFamily="34" charset="0"/>
                          <a:cs typeface="Tahoma"/>
                        </a:rPr>
                        <a:t>15 Chlorophyll levels</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dirty="0" smtClean="0">
                          <a:solidFill>
                            <a:srgbClr val="000000"/>
                          </a:solidFill>
                          <a:effectLst/>
                          <a:latin typeface="Trebuchet MS" panose="020B0603020202020204" pitchFamily="34" charset="0"/>
                          <a:cs typeface="Tahoma"/>
                        </a:rPr>
                        <a:t>Less chlorophyll</a:t>
                      </a:r>
                      <a:r>
                        <a:rPr lang="en-GB" sz="1000" b="0" i="0" u="none" strike="noStrike" baseline="0" dirty="0" smtClean="0">
                          <a:solidFill>
                            <a:srgbClr val="000000"/>
                          </a:solidFill>
                          <a:effectLst/>
                          <a:latin typeface="Trebuchet MS" panose="020B0603020202020204" pitchFamily="34" charset="0"/>
                          <a:cs typeface="Tahoma"/>
                        </a:rPr>
                        <a:t> results in less photosynthesis. Minerals e.g. magnesium are used to make chlorophyll, so can affect the rate of photosynthesis. </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bl>
          </a:graphicData>
        </a:graphic>
      </p:graphicFrame>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84876" y="659974"/>
            <a:ext cx="1382447" cy="778128"/>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19161" y="715081"/>
            <a:ext cx="1452377" cy="723021"/>
          </a:xfrm>
          <a:prstGeom prst="rect">
            <a:avLst/>
          </a:prstGeom>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21885" y="659721"/>
            <a:ext cx="1629665" cy="778382"/>
          </a:xfrm>
          <a:prstGeom prst="rect">
            <a:avLst/>
          </a:prstGeom>
        </p:spPr>
      </p:pic>
      <p:graphicFrame>
        <p:nvGraphicFramePr>
          <p:cNvPr id="22" name="Table 21"/>
          <p:cNvGraphicFramePr>
            <a:graphicFrameLocks noGrp="1"/>
          </p:cNvGraphicFramePr>
          <p:nvPr>
            <p:extLst>
              <p:ext uri="{D42A27DB-BD31-4B8C-83A1-F6EECF244321}">
                <p14:modId xmlns:p14="http://schemas.microsoft.com/office/powerpoint/2010/main" val="3348078106"/>
              </p:ext>
            </p:extLst>
          </p:nvPr>
        </p:nvGraphicFramePr>
        <p:xfrm>
          <a:off x="5125261" y="3817131"/>
          <a:ext cx="6421917" cy="2341697"/>
        </p:xfrm>
        <a:graphic>
          <a:graphicData uri="http://schemas.openxmlformats.org/drawingml/2006/table">
            <a:tbl>
              <a:tblPr firstRow="1" bandRow="1">
                <a:tableStyleId>{5C22544A-7EE6-4342-B048-85BDC9FD1C3A}</a:tableStyleId>
              </a:tblPr>
              <a:tblGrid>
                <a:gridCol w="1174512">
                  <a:extLst>
                    <a:ext uri="{9D8B030D-6E8A-4147-A177-3AD203B41FA5}">
                      <a16:colId xmlns:a16="http://schemas.microsoft.com/office/drawing/2014/main" val="20000"/>
                    </a:ext>
                  </a:extLst>
                </a:gridCol>
                <a:gridCol w="3239336">
                  <a:extLst>
                    <a:ext uri="{9D8B030D-6E8A-4147-A177-3AD203B41FA5}">
                      <a16:colId xmlns:a16="http://schemas.microsoft.com/office/drawing/2014/main" val="20001"/>
                    </a:ext>
                  </a:extLst>
                </a:gridCol>
                <a:gridCol w="2008069">
                  <a:extLst>
                    <a:ext uri="{9D8B030D-6E8A-4147-A177-3AD203B41FA5}">
                      <a16:colId xmlns:a16="http://schemas.microsoft.com/office/drawing/2014/main" val="20002"/>
                    </a:ext>
                  </a:extLst>
                </a:gridCol>
              </a:tblGrid>
              <a:tr h="251599">
                <a:tc gridSpan="2">
                  <a:txBody>
                    <a:bodyPr/>
                    <a:lstStyle/>
                    <a:p>
                      <a:pPr algn="ctr" fontAlgn="ctr"/>
                      <a:r>
                        <a:rPr lang="en-GB" sz="1100" b="1" i="0" u="none" strike="noStrike" dirty="0" smtClean="0">
                          <a:solidFill>
                            <a:schemeClr val="bg1"/>
                          </a:solidFill>
                          <a:effectLst/>
                          <a:latin typeface="Trebuchet MS" panose="020B0603020202020204" pitchFamily="34" charset="0"/>
                          <a:cs typeface="Tahoma"/>
                        </a:rPr>
                        <a:t>Section 4- Plant Materials &amp; Glucose</a:t>
                      </a:r>
                      <a:endParaRPr lang="en-GB" sz="1000" b="0" i="0" u="none" strike="noStrike" dirty="0">
                        <a:solidFill>
                          <a:schemeClr val="bg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endParaRPr lang="en-GB" sz="1000" b="0" i="0" u="none" strike="noStrike" dirty="0">
                        <a:solidFill>
                          <a:schemeClr val="bg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10000"/>
                  </a:ext>
                </a:extLst>
              </a:tr>
              <a:tr h="299659">
                <a:tc>
                  <a:txBody>
                    <a:bodyPr/>
                    <a:lstStyle/>
                    <a:p>
                      <a:pPr algn="ctr" fontAlgn="ctr"/>
                      <a:r>
                        <a:rPr lang="en-GB" sz="1000" b="1" i="0" u="none" strike="noStrike" dirty="0" smtClean="0">
                          <a:solidFill>
                            <a:schemeClr val="tx1"/>
                          </a:solidFill>
                          <a:effectLst/>
                          <a:latin typeface="Trebuchet MS" panose="020B0603020202020204" pitchFamily="34" charset="0"/>
                          <a:cs typeface="Tahoma"/>
                        </a:rPr>
                        <a:t>Material</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fontAlgn="b"/>
                      <a:r>
                        <a:rPr lang="en-GB" sz="1000" b="1" i="0" u="none" strike="noStrike" dirty="0" smtClean="0">
                          <a:solidFill>
                            <a:schemeClr val="tx1"/>
                          </a:solidFill>
                          <a:effectLst/>
                          <a:latin typeface="Trebuchet MS" panose="020B0603020202020204" pitchFamily="34" charset="0"/>
                          <a:cs typeface="Tahoma"/>
                        </a:rPr>
                        <a:t>Use in Plant</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fontAlgn="b"/>
                      <a:r>
                        <a:rPr lang="en-GB" sz="1000" b="1" i="0" u="none" strike="noStrike" dirty="0" smtClean="0">
                          <a:solidFill>
                            <a:schemeClr val="tx1"/>
                          </a:solidFill>
                          <a:effectLst/>
                          <a:latin typeface="Trebuchet MS" panose="020B0603020202020204" pitchFamily="34" charset="0"/>
                          <a:cs typeface="Tahoma"/>
                        </a:rPr>
                        <a:t>Test?</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1"/>
                  </a:ext>
                </a:extLst>
              </a:tr>
              <a:tr h="385266">
                <a:tc>
                  <a:txBody>
                    <a:bodyPr/>
                    <a:lstStyle/>
                    <a:p>
                      <a:pPr marL="0" indent="0" algn="l" fontAlgn="ctr">
                        <a:buNone/>
                      </a:pPr>
                      <a:r>
                        <a:rPr lang="en-GB" sz="1000" b="0" i="0" u="none" strike="noStrike" dirty="0" smtClean="0">
                          <a:solidFill>
                            <a:srgbClr val="000000"/>
                          </a:solidFill>
                          <a:effectLst/>
                          <a:latin typeface="Trebuchet MS" panose="020B0603020202020204" pitchFamily="34" charset="0"/>
                          <a:cs typeface="Tahoma"/>
                        </a:rPr>
                        <a:t>16 Cellulose</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0" i="0" u="none" strike="noStrike" baseline="0" dirty="0" smtClean="0">
                          <a:solidFill>
                            <a:srgbClr val="000000"/>
                          </a:solidFill>
                          <a:effectLst/>
                          <a:latin typeface="Trebuchet MS" panose="020B0603020202020204" pitchFamily="34" charset="0"/>
                          <a:cs typeface="Tahoma"/>
                        </a:rPr>
                        <a:t>A storage molecule made of glucose, strengthens cell walls. </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0" i="0" u="none" strike="noStrike" smtClean="0">
                          <a:solidFill>
                            <a:srgbClr val="000000"/>
                          </a:solidFill>
                          <a:effectLst/>
                          <a:latin typeface="Trebuchet MS" panose="020B0603020202020204" pitchFamily="34" charset="0"/>
                          <a:cs typeface="Tahoma"/>
                        </a:rPr>
                        <a:t>Not required</a:t>
                      </a:r>
                    </a:p>
                    <a:p>
                      <a:pPr algn="l"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94001">
                <a:tc>
                  <a:txBody>
                    <a:bodyPr/>
                    <a:lstStyle/>
                    <a:p>
                      <a:pPr marL="0" indent="0" algn="l" fontAlgn="ctr">
                        <a:buNone/>
                      </a:pPr>
                      <a:r>
                        <a:rPr lang="en-GB" sz="1000" b="0" i="0" u="none" strike="noStrike" dirty="0" smtClean="0">
                          <a:solidFill>
                            <a:srgbClr val="000000"/>
                          </a:solidFill>
                          <a:effectLst/>
                          <a:latin typeface="Trebuchet MS" panose="020B0603020202020204" pitchFamily="34" charset="0"/>
                          <a:cs typeface="Tahoma"/>
                        </a:rPr>
                        <a:t>17</a:t>
                      </a:r>
                      <a:r>
                        <a:rPr lang="en-GB" sz="1000" b="0" i="0" u="none" strike="noStrike" baseline="0" dirty="0" smtClean="0">
                          <a:solidFill>
                            <a:srgbClr val="000000"/>
                          </a:solidFill>
                          <a:effectLst/>
                          <a:latin typeface="Trebuchet MS" panose="020B0603020202020204" pitchFamily="34" charset="0"/>
                          <a:cs typeface="Tahoma"/>
                        </a:rPr>
                        <a:t> Starch</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0" i="0" u="none" strike="noStrike" dirty="0" smtClean="0">
                          <a:solidFill>
                            <a:srgbClr val="000000"/>
                          </a:solidFill>
                          <a:effectLst/>
                          <a:latin typeface="Trebuchet MS" panose="020B0603020202020204" pitchFamily="34" charset="0"/>
                          <a:cs typeface="Tahoma"/>
                        </a:rPr>
                        <a:t>An</a:t>
                      </a:r>
                      <a:r>
                        <a:rPr lang="en-GB" sz="1000" b="0" i="0" u="none" strike="noStrike" baseline="0" dirty="0" smtClean="0">
                          <a:solidFill>
                            <a:srgbClr val="000000"/>
                          </a:solidFill>
                          <a:effectLst/>
                          <a:latin typeface="Trebuchet MS" panose="020B0603020202020204" pitchFamily="34" charset="0"/>
                          <a:cs typeface="Tahoma"/>
                        </a:rPr>
                        <a:t> insoluble molecule used for energy storage in plants.</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1" i="0" u="none" strike="noStrike" dirty="0" smtClean="0">
                          <a:solidFill>
                            <a:srgbClr val="000000"/>
                          </a:solidFill>
                          <a:effectLst/>
                          <a:latin typeface="Trebuchet MS" panose="020B0603020202020204" pitchFamily="34" charset="0"/>
                          <a:cs typeface="Tahoma"/>
                        </a:rPr>
                        <a:t>Iodine-</a:t>
                      </a:r>
                      <a:r>
                        <a:rPr lang="en-GB" sz="1000" b="0" i="0" u="none" strike="noStrike" baseline="0" dirty="0" smtClean="0">
                          <a:solidFill>
                            <a:srgbClr val="000000"/>
                          </a:solidFill>
                          <a:effectLst/>
                          <a:latin typeface="Trebuchet MS" panose="020B0603020202020204" pitchFamily="34" charset="0"/>
                          <a:cs typeface="Tahoma"/>
                        </a:rPr>
                        <a:t> </a:t>
                      </a:r>
                      <a:r>
                        <a:rPr lang="en-GB" sz="1000" b="0" i="0" u="none" strike="noStrike" dirty="0" smtClean="0">
                          <a:solidFill>
                            <a:srgbClr val="000000"/>
                          </a:solidFill>
                          <a:effectLst/>
                          <a:latin typeface="Trebuchet MS" panose="020B0603020202020204" pitchFamily="34" charset="0"/>
                          <a:cs typeface="Tahoma"/>
                        </a:rPr>
                        <a:t>boil leaves in ethanol, look</a:t>
                      </a:r>
                      <a:r>
                        <a:rPr lang="en-GB" sz="1000" b="0" i="0" u="none" strike="noStrike" baseline="0" dirty="0" smtClean="0">
                          <a:solidFill>
                            <a:srgbClr val="000000"/>
                          </a:solidFill>
                          <a:effectLst/>
                          <a:latin typeface="Trebuchet MS" panose="020B0603020202020204" pitchFamily="34" charset="0"/>
                          <a:cs typeface="Tahoma"/>
                        </a:rPr>
                        <a:t> for blue-black colour. </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82060">
                <a:tc>
                  <a:txBody>
                    <a:bodyPr/>
                    <a:lstStyle/>
                    <a:p>
                      <a:pPr algn="l" fontAlgn="ctr"/>
                      <a:r>
                        <a:rPr lang="en-GB" sz="1000" b="0" i="0" u="none" strike="noStrike" baseline="0" dirty="0" smtClean="0">
                          <a:solidFill>
                            <a:srgbClr val="000000"/>
                          </a:solidFill>
                          <a:effectLst/>
                          <a:latin typeface="Trebuchet MS" panose="020B0603020202020204" pitchFamily="34" charset="0"/>
                          <a:cs typeface="Tahoma"/>
                        </a:rPr>
                        <a:t>18 Nitrates</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0" i="0" u="none" strike="noStrike" dirty="0" smtClean="0">
                          <a:solidFill>
                            <a:srgbClr val="000000"/>
                          </a:solidFill>
                          <a:effectLst/>
                          <a:latin typeface="Trebuchet MS" panose="020B0603020202020204" pitchFamily="34" charset="0"/>
                          <a:cs typeface="Tahoma"/>
                        </a:rPr>
                        <a:t>Plants combine nitrates with glucose &amp; other</a:t>
                      </a:r>
                      <a:r>
                        <a:rPr lang="en-GB" sz="1000" b="0" i="0" u="none" strike="noStrike" baseline="0" dirty="0" smtClean="0">
                          <a:solidFill>
                            <a:srgbClr val="000000"/>
                          </a:solidFill>
                          <a:effectLst/>
                          <a:latin typeface="Trebuchet MS" panose="020B0603020202020204" pitchFamily="34" charset="0"/>
                          <a:cs typeface="Tahoma"/>
                        </a:rPr>
                        <a:t> minerals to make </a:t>
                      </a:r>
                      <a:r>
                        <a:rPr lang="en-GB" sz="1000" b="1" i="0" u="sng" strike="noStrike" baseline="0" dirty="0" smtClean="0">
                          <a:solidFill>
                            <a:srgbClr val="000000"/>
                          </a:solidFill>
                          <a:effectLst/>
                          <a:latin typeface="Trebuchet MS" panose="020B0603020202020204" pitchFamily="34" charset="0"/>
                          <a:cs typeface="Tahoma"/>
                        </a:rPr>
                        <a:t>amino acids. </a:t>
                      </a:r>
                      <a:endParaRPr lang="en-GB" sz="1000" b="1" i="0" u="sng"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1" i="0" u="none" strike="noStrike" dirty="0" smtClean="0">
                          <a:solidFill>
                            <a:srgbClr val="000000"/>
                          </a:solidFill>
                          <a:effectLst/>
                          <a:latin typeface="Trebuchet MS" panose="020B0603020202020204" pitchFamily="34" charset="0"/>
                          <a:cs typeface="Tahoma"/>
                        </a:rPr>
                        <a:t>Biuret</a:t>
                      </a:r>
                      <a:r>
                        <a:rPr lang="en-GB" sz="1000" b="1" i="0" u="none" strike="noStrike" baseline="0" dirty="0" smtClean="0">
                          <a:solidFill>
                            <a:srgbClr val="000000"/>
                          </a:solidFill>
                          <a:effectLst/>
                          <a:latin typeface="Trebuchet MS" panose="020B0603020202020204" pitchFamily="34" charset="0"/>
                          <a:cs typeface="Tahoma"/>
                        </a:rPr>
                        <a:t> Test for Proteins- purple colour change. </a:t>
                      </a:r>
                      <a:endParaRPr lang="en-GB" sz="1000" b="1"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529112">
                <a:tc>
                  <a:txBody>
                    <a:bodyPr/>
                    <a:lstStyle/>
                    <a:p>
                      <a:pPr algn="l" fontAlgn="ctr"/>
                      <a:r>
                        <a:rPr lang="en-GB" sz="1000" b="0" i="0" u="none" strike="noStrike" dirty="0" smtClean="0">
                          <a:solidFill>
                            <a:srgbClr val="000000"/>
                          </a:solidFill>
                          <a:effectLst/>
                          <a:latin typeface="Trebuchet MS" panose="020B0603020202020204" pitchFamily="34" charset="0"/>
                          <a:cs typeface="Tahoma"/>
                        </a:rPr>
                        <a:t>19 Lipids</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dirty="0" smtClean="0">
                          <a:solidFill>
                            <a:srgbClr val="000000"/>
                          </a:solidFill>
                          <a:effectLst/>
                          <a:latin typeface="Trebuchet MS" panose="020B0603020202020204" pitchFamily="34" charset="0"/>
                          <a:cs typeface="Tahoma"/>
                        </a:rPr>
                        <a:t>Glucose is used to build up fats &amp; oils,</a:t>
                      </a:r>
                      <a:r>
                        <a:rPr lang="en-GB" sz="1000" b="0" i="0" u="none" strike="noStrike" baseline="0" dirty="0" smtClean="0">
                          <a:solidFill>
                            <a:srgbClr val="000000"/>
                          </a:solidFill>
                          <a:effectLst/>
                          <a:latin typeface="Trebuchet MS" panose="020B0603020202020204" pitchFamily="34" charset="0"/>
                          <a:cs typeface="Tahoma"/>
                        </a:rPr>
                        <a:t> which are used as an energy store, often </a:t>
                      </a:r>
                      <a:r>
                        <a:rPr lang="en-GB" sz="1000" b="0" i="0" u="sng" strike="noStrike" baseline="0" dirty="0" smtClean="0">
                          <a:solidFill>
                            <a:srgbClr val="000000"/>
                          </a:solidFill>
                          <a:effectLst/>
                          <a:latin typeface="Trebuchet MS" panose="020B0603020202020204" pitchFamily="34" charset="0"/>
                          <a:cs typeface="Tahoma"/>
                        </a:rPr>
                        <a:t>in see</a:t>
                      </a:r>
                      <a:r>
                        <a:rPr lang="en-GB" sz="1000" b="1" i="0" u="sng" strike="noStrike" baseline="0" dirty="0" smtClean="0">
                          <a:solidFill>
                            <a:srgbClr val="000000"/>
                          </a:solidFill>
                          <a:effectLst/>
                          <a:latin typeface="Trebuchet MS" panose="020B0603020202020204" pitchFamily="34" charset="0"/>
                          <a:cs typeface="Tahoma"/>
                        </a:rPr>
                        <a:t>ds. </a:t>
                      </a:r>
                      <a:endParaRPr lang="en-GB" sz="1000" b="1" i="0" u="sng"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dirty="0" smtClean="0">
                          <a:solidFill>
                            <a:srgbClr val="000000"/>
                          </a:solidFill>
                          <a:effectLst/>
                          <a:latin typeface="Trebuchet MS" panose="020B0603020202020204" pitchFamily="34" charset="0"/>
                          <a:cs typeface="Tahoma"/>
                        </a:rPr>
                        <a:t>Emulsion test – cloudy</a:t>
                      </a:r>
                      <a:r>
                        <a:rPr lang="en-GB" sz="1000" b="0" i="0" u="none" strike="noStrike" baseline="0" dirty="0" smtClean="0">
                          <a:solidFill>
                            <a:srgbClr val="000000"/>
                          </a:solidFill>
                          <a:effectLst/>
                          <a:latin typeface="Trebuchet MS" panose="020B0603020202020204" pitchFamily="34" charset="0"/>
                          <a:cs typeface="Tahoma"/>
                        </a:rPr>
                        <a:t> precipitate forms</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bl>
          </a:graphicData>
        </a:graphic>
      </p:graphicFrame>
      <p:pic>
        <p:nvPicPr>
          <p:cNvPr id="20" name="Picture 19"/>
          <p:cNvPicPr>
            <a:picLocks noChangeAspect="1"/>
          </p:cNvPicPr>
          <p:nvPr/>
        </p:nvPicPr>
        <p:blipFill rotWithShape="1">
          <a:blip r:embed="rId7"/>
          <a:srcRect l="74271" t="17222" r="5000" b="50370"/>
          <a:stretch/>
        </p:blipFill>
        <p:spPr>
          <a:xfrm>
            <a:off x="11265662" y="6426729"/>
            <a:ext cx="701359" cy="268191"/>
          </a:xfrm>
          <a:prstGeom prst="rect">
            <a:avLst/>
          </a:prstGeom>
        </p:spPr>
      </p:pic>
    </p:spTree>
    <p:extLst>
      <p:ext uri="{BB962C8B-B14F-4D97-AF65-F5344CB8AC3E}">
        <p14:creationId xmlns:p14="http://schemas.microsoft.com/office/powerpoint/2010/main" val="20208199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222070946"/>
              </p:ext>
            </p:extLst>
          </p:nvPr>
        </p:nvGraphicFramePr>
        <p:xfrm>
          <a:off x="162185" y="499206"/>
          <a:ext cx="4925204" cy="2989415"/>
        </p:xfrm>
        <a:graphic>
          <a:graphicData uri="http://schemas.openxmlformats.org/drawingml/2006/table">
            <a:tbl>
              <a:tblPr firstRow="1" bandRow="1">
                <a:tableStyleId>{5C22544A-7EE6-4342-B048-85BDC9FD1C3A}</a:tableStyleId>
              </a:tblPr>
              <a:tblGrid>
                <a:gridCol w="996049">
                  <a:extLst>
                    <a:ext uri="{9D8B030D-6E8A-4147-A177-3AD203B41FA5}">
                      <a16:colId xmlns:a16="http://schemas.microsoft.com/office/drawing/2014/main" val="20000"/>
                    </a:ext>
                  </a:extLst>
                </a:gridCol>
                <a:gridCol w="3929155">
                  <a:extLst>
                    <a:ext uri="{9D8B030D-6E8A-4147-A177-3AD203B41FA5}">
                      <a16:colId xmlns:a16="http://schemas.microsoft.com/office/drawing/2014/main" val="20001"/>
                    </a:ext>
                  </a:extLst>
                </a:gridCol>
              </a:tblGrid>
              <a:tr h="258915">
                <a:tc gridSpan="2">
                  <a:txBody>
                    <a:bodyPr/>
                    <a:lstStyle/>
                    <a:p>
                      <a:pPr algn="l" fontAlgn="b"/>
                      <a:r>
                        <a:rPr lang="en-GB" sz="1000" b="0" i="0" u="none" strike="noStrike" dirty="0">
                          <a:solidFill>
                            <a:schemeClr val="bg1"/>
                          </a:solidFill>
                          <a:effectLst/>
                          <a:latin typeface="Trebuchet MS" panose="020B0603020202020204" pitchFamily="34" charset="0"/>
                          <a:cs typeface="Tahoma"/>
                        </a:rPr>
                        <a:t> </a:t>
                      </a:r>
                      <a:r>
                        <a:rPr lang="en-GB" sz="1000" b="1" i="0" u="none" strike="noStrike" dirty="0">
                          <a:solidFill>
                            <a:schemeClr val="bg1"/>
                          </a:solidFill>
                          <a:effectLst/>
                          <a:latin typeface="Trebuchet MS" panose="020B0603020202020204" pitchFamily="34" charset="0"/>
                          <a:cs typeface="Tahoma"/>
                        </a:rPr>
                        <a:t>Section 1 – How</a:t>
                      </a:r>
                      <a:r>
                        <a:rPr lang="en-GB" sz="1000" b="1" i="0" u="none" strike="noStrike" baseline="0" dirty="0">
                          <a:solidFill>
                            <a:schemeClr val="bg1"/>
                          </a:solidFill>
                          <a:effectLst/>
                          <a:latin typeface="Trebuchet MS" panose="020B0603020202020204" pitchFamily="34" charset="0"/>
                          <a:cs typeface="Tahoma"/>
                        </a:rPr>
                        <a:t> do you inherit characteristics?</a:t>
                      </a:r>
                      <a:endParaRPr lang="en-GB" sz="1000" b="1" i="0" u="none" strike="noStrike" dirty="0">
                        <a:solidFill>
                          <a:schemeClr val="bg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00B050"/>
                    </a:solidFill>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292100">
                <a:tc>
                  <a:txBody>
                    <a:bodyPr/>
                    <a:lstStyle/>
                    <a:p>
                      <a:pPr algn="ctr" fontAlgn="ctr"/>
                      <a:r>
                        <a:rPr lang="en-GB" sz="1000" b="1" i="0" u="none" strike="noStrike" dirty="0">
                          <a:solidFill>
                            <a:schemeClr val="tx1"/>
                          </a:solidFill>
                          <a:effectLst/>
                          <a:latin typeface="Trebuchet MS" panose="020B0603020202020204" pitchFamily="34" charset="0"/>
                          <a:cs typeface="Tahoma"/>
                        </a:rPr>
                        <a:t>Key</a:t>
                      </a:r>
                      <a:r>
                        <a:rPr lang="en-GB" sz="1000" b="1" i="0" u="none" strike="noStrike" baseline="0" dirty="0">
                          <a:solidFill>
                            <a:schemeClr val="tx1"/>
                          </a:solidFill>
                          <a:effectLst/>
                          <a:latin typeface="Trebuchet MS" panose="020B0603020202020204" pitchFamily="34" charset="0"/>
                          <a:cs typeface="Tahoma"/>
                        </a:rPr>
                        <a:t> term</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fontAlgn="b"/>
                      <a:r>
                        <a:rPr lang="en-GB" sz="1000" b="1" i="0" u="none" strike="noStrike" dirty="0">
                          <a:solidFill>
                            <a:schemeClr val="tx1"/>
                          </a:solidFill>
                          <a:effectLst/>
                          <a:latin typeface="Trebuchet MS" panose="020B0603020202020204" pitchFamily="34" charset="0"/>
                          <a:cs typeface="Tahoma"/>
                        </a:rPr>
                        <a:t>Definition</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10001"/>
                  </a:ext>
                </a:extLst>
              </a:tr>
              <a:tr h="292100">
                <a:tc>
                  <a:txBody>
                    <a:bodyPr/>
                    <a:lstStyle/>
                    <a:p>
                      <a:r>
                        <a:rPr lang="en-GB" sz="1000" b="1" dirty="0">
                          <a:latin typeface="Trebuchet MS" panose="020B0603020202020204" pitchFamily="34" charset="0"/>
                        </a:rPr>
                        <a:t>1.</a:t>
                      </a:r>
                      <a:r>
                        <a:rPr lang="en-GB" sz="1000" b="1" baseline="0" dirty="0">
                          <a:latin typeface="Trebuchet MS" panose="020B0603020202020204" pitchFamily="34" charset="0"/>
                        </a:rPr>
                        <a:t> DNA</a:t>
                      </a:r>
                      <a:endParaRPr lang="en-GB" sz="1000" b="1" dirty="0">
                        <a:latin typeface="Trebuchet MS" panose="020B0603020202020204" pitchFamily="34" charset="0"/>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l" fontAlgn="b"/>
                      <a:r>
                        <a:rPr lang="en-GB" sz="1000" kern="1200" dirty="0">
                          <a:solidFill>
                            <a:schemeClr val="dk1"/>
                          </a:solidFill>
                          <a:effectLst/>
                          <a:latin typeface="Trebuchet MS" panose="020B0603020202020204" pitchFamily="34" charset="0"/>
                          <a:ea typeface="+mn-ea"/>
                          <a:cs typeface="+mn-cs"/>
                        </a:rPr>
                        <a:t>A molecule found in the nucleus of cells that contains genetic information</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74943027"/>
                  </a:ext>
                </a:extLst>
              </a:tr>
              <a:tr h="292100">
                <a:tc>
                  <a:txBody>
                    <a:bodyPr/>
                    <a:lstStyle/>
                    <a:p>
                      <a:r>
                        <a:rPr lang="en-GB" sz="1000" b="1" dirty="0">
                          <a:latin typeface="Trebuchet MS" panose="020B0603020202020204" pitchFamily="34" charset="0"/>
                        </a:rPr>
                        <a:t>2.</a:t>
                      </a:r>
                      <a:r>
                        <a:rPr lang="en-GB" sz="1000" b="1" baseline="0" dirty="0">
                          <a:latin typeface="Trebuchet MS" panose="020B0603020202020204" pitchFamily="34" charset="0"/>
                        </a:rPr>
                        <a:t> Double helix</a:t>
                      </a:r>
                      <a:endParaRPr lang="en-GB" sz="1000" b="1" dirty="0">
                        <a:latin typeface="Trebuchet MS" panose="020B0603020202020204" pitchFamily="34" charset="0"/>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l" fontAlgn="b"/>
                      <a:r>
                        <a:rPr lang="en-GB" sz="1000" b="0" i="0" u="none" strike="noStrike" dirty="0">
                          <a:solidFill>
                            <a:schemeClr val="tx1"/>
                          </a:solidFill>
                          <a:effectLst/>
                          <a:latin typeface="Trebuchet MS" panose="020B0603020202020204" pitchFamily="34" charset="0"/>
                          <a:cs typeface="Tahoma"/>
                        </a:rPr>
                        <a:t>Shape of a DNA</a:t>
                      </a:r>
                      <a:r>
                        <a:rPr lang="en-GB" sz="1000" b="0" i="0" u="none" strike="noStrike" baseline="0" dirty="0">
                          <a:solidFill>
                            <a:schemeClr val="tx1"/>
                          </a:solidFill>
                          <a:effectLst/>
                          <a:latin typeface="Trebuchet MS" panose="020B0603020202020204" pitchFamily="34" charset="0"/>
                          <a:cs typeface="Tahoma"/>
                        </a:rPr>
                        <a:t> molecule</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85563526"/>
                  </a:ext>
                </a:extLst>
              </a:tr>
              <a:tr h="292100">
                <a:tc>
                  <a:txBody>
                    <a:bodyPr/>
                    <a:lstStyle/>
                    <a:p>
                      <a:pPr marL="0" indent="0" algn="l" fontAlgn="ctr">
                        <a:buNone/>
                      </a:pPr>
                      <a:r>
                        <a:rPr lang="en-GB" sz="1000" b="1" i="0" u="none" strike="noStrike" baseline="0" dirty="0">
                          <a:solidFill>
                            <a:schemeClr val="tx1"/>
                          </a:solidFill>
                          <a:effectLst/>
                          <a:latin typeface="Trebuchet MS" panose="020B0603020202020204" pitchFamily="34" charset="0"/>
                          <a:cs typeface="Tahoma"/>
                        </a:rPr>
                        <a:t>3. Chromosomes</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l" fontAlgn="b"/>
                      <a:r>
                        <a:rPr lang="en-GB" sz="1000" kern="1200" dirty="0">
                          <a:solidFill>
                            <a:schemeClr val="dk1"/>
                          </a:solidFill>
                          <a:effectLst/>
                          <a:latin typeface="Trebuchet MS" panose="020B0603020202020204" pitchFamily="34" charset="0"/>
                          <a:ea typeface="+mn-ea"/>
                          <a:cs typeface="+mn-cs"/>
                        </a:rPr>
                        <a:t>Thread-like structure containing tightly coiled DNA. It contains many genes.</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08523915"/>
                  </a:ext>
                </a:extLst>
              </a:tr>
              <a:tr h="292100">
                <a:tc>
                  <a:txBody>
                    <a:bodyPr/>
                    <a:lstStyle/>
                    <a:p>
                      <a:pPr algn="l" fontAlgn="ctr"/>
                      <a:r>
                        <a:rPr lang="en-GB" sz="1000" b="1" i="0" u="none" strike="noStrike" dirty="0">
                          <a:solidFill>
                            <a:schemeClr val="tx1"/>
                          </a:solidFill>
                          <a:effectLst/>
                          <a:latin typeface="Trebuchet MS" panose="020B0603020202020204" pitchFamily="34" charset="0"/>
                          <a:cs typeface="Tahoma"/>
                        </a:rPr>
                        <a:t>4. Genes</a:t>
                      </a:r>
                      <a:r>
                        <a:rPr lang="en-GB" sz="1000" b="1" i="0" u="none" strike="noStrike" baseline="0" dirty="0">
                          <a:solidFill>
                            <a:schemeClr val="tx1"/>
                          </a:solidFill>
                          <a:effectLst/>
                          <a:latin typeface="Trebuchet MS" panose="020B0603020202020204" pitchFamily="34" charset="0"/>
                          <a:cs typeface="Tahoma"/>
                        </a:rPr>
                        <a:t> </a:t>
                      </a:r>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l" fontAlgn="b"/>
                      <a:r>
                        <a:rPr lang="en-GB" sz="1000" kern="1200" dirty="0">
                          <a:solidFill>
                            <a:schemeClr val="dk1"/>
                          </a:solidFill>
                          <a:effectLst/>
                          <a:latin typeface="Trebuchet MS" panose="020B0603020202020204" pitchFamily="34" charset="0"/>
                          <a:ea typeface="+mn-ea"/>
                          <a:cs typeface="+mn-cs"/>
                        </a:rPr>
                        <a:t>A section of DNA that determines an inherited characteristic</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74993205"/>
                  </a:ext>
                </a:extLst>
              </a:tr>
              <a:tr h="292100">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en-GB" sz="1000" b="1" i="0" u="none" strike="noStrike" dirty="0">
                          <a:solidFill>
                            <a:schemeClr val="tx1"/>
                          </a:solidFill>
                          <a:effectLst/>
                          <a:latin typeface="Trebuchet MS" panose="020B0603020202020204" pitchFamily="34" charset="0"/>
                          <a:cs typeface="Tahoma"/>
                        </a:rPr>
                        <a:t>5. Gametes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l" fontAlgn="b"/>
                      <a:r>
                        <a:rPr lang="en-GB" sz="1000" b="0" i="0" u="none" strike="noStrike" dirty="0">
                          <a:solidFill>
                            <a:schemeClr val="tx1"/>
                          </a:solidFill>
                          <a:effectLst/>
                          <a:latin typeface="Trebuchet MS" panose="020B0603020202020204" pitchFamily="34" charset="0"/>
                          <a:cs typeface="Tahoma"/>
                        </a:rPr>
                        <a:t>Sex</a:t>
                      </a:r>
                      <a:r>
                        <a:rPr lang="en-GB" sz="1000" b="0" i="0" u="none" strike="noStrike" baseline="0" dirty="0">
                          <a:solidFill>
                            <a:schemeClr val="tx1"/>
                          </a:solidFill>
                          <a:effectLst/>
                          <a:latin typeface="Trebuchet MS" panose="020B0603020202020204" pitchFamily="34" charset="0"/>
                          <a:cs typeface="Tahoma"/>
                        </a:rPr>
                        <a:t> cells. Egg cell in females and sperm cells in males. Each human gamete contains 23 chromosomes.</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17186904"/>
                  </a:ext>
                </a:extLst>
              </a:tr>
              <a:tr h="292100">
                <a:tc>
                  <a:txBody>
                    <a:bodyPr/>
                    <a:lstStyle/>
                    <a:p>
                      <a:pPr algn="l" fontAlgn="ctr"/>
                      <a:r>
                        <a:rPr lang="en-GB" sz="1000" b="1" i="0" u="none" strike="noStrike" dirty="0">
                          <a:solidFill>
                            <a:schemeClr val="tx1"/>
                          </a:solidFill>
                          <a:effectLst/>
                          <a:latin typeface="Trebuchet MS" panose="020B0603020202020204" pitchFamily="34" charset="0"/>
                          <a:cs typeface="Tahoma"/>
                        </a:rPr>
                        <a:t>6. Fertilisation</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en-GB" sz="1000" kern="1200" dirty="0">
                          <a:solidFill>
                            <a:schemeClr val="dk1"/>
                          </a:solidFill>
                          <a:effectLst/>
                          <a:latin typeface="Trebuchet MS" panose="020B0603020202020204" pitchFamily="34" charset="0"/>
                          <a:ea typeface="+mn-ea"/>
                          <a:cs typeface="+mn-cs"/>
                        </a:rPr>
                        <a:t>Joining</a:t>
                      </a:r>
                      <a:r>
                        <a:rPr lang="en-GB" sz="1000" kern="1200" baseline="0" dirty="0">
                          <a:solidFill>
                            <a:schemeClr val="dk1"/>
                          </a:solidFill>
                          <a:effectLst/>
                          <a:latin typeface="Trebuchet MS" panose="020B0603020202020204" pitchFamily="34" charset="0"/>
                          <a:ea typeface="+mn-ea"/>
                          <a:cs typeface="+mn-cs"/>
                        </a:rPr>
                        <a:t> of the nuclei of the male and female gametes</a:t>
                      </a:r>
                      <a:endParaRPr lang="en-GB" sz="1000" kern="1200" dirty="0">
                        <a:solidFill>
                          <a:schemeClr val="dk1"/>
                        </a:solidFill>
                        <a:effectLst/>
                        <a:latin typeface="Trebuchet MS" panose="020B0603020202020204" pitchFamily="34" charset="0"/>
                        <a:ea typeface="+mn-ea"/>
                        <a:cs typeface="+mn-cs"/>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94562488"/>
                  </a:ext>
                </a:extLst>
              </a:tr>
              <a:tr h="292100">
                <a:tc>
                  <a:txBody>
                    <a:bodyPr/>
                    <a:lstStyle/>
                    <a:p>
                      <a:pPr algn="l" fontAlgn="ctr"/>
                      <a:r>
                        <a:rPr lang="en-GB" sz="1000" b="1" i="0" u="none" strike="noStrike" dirty="0">
                          <a:solidFill>
                            <a:schemeClr val="tx1"/>
                          </a:solidFill>
                          <a:effectLst/>
                          <a:latin typeface="Trebuchet MS" panose="020B0603020202020204" pitchFamily="34" charset="0"/>
                          <a:cs typeface="Tahoma"/>
                        </a:rPr>
                        <a:t>7. Embryo</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l" fontAlgn="b"/>
                      <a:r>
                        <a:rPr lang="en-GB" sz="1000" b="0" i="0" u="none" strike="noStrike" dirty="0">
                          <a:solidFill>
                            <a:schemeClr val="tx1"/>
                          </a:solidFill>
                          <a:effectLst/>
                          <a:latin typeface="Trebuchet MS" panose="020B0603020202020204" pitchFamily="34" charset="0"/>
                          <a:cs typeface="Tahoma"/>
                        </a:rPr>
                        <a:t>Formed</a:t>
                      </a:r>
                      <a:r>
                        <a:rPr lang="en-GB" sz="1000" b="0" i="0" u="none" strike="noStrike" baseline="0" dirty="0">
                          <a:solidFill>
                            <a:schemeClr val="tx1"/>
                          </a:solidFill>
                          <a:effectLst/>
                          <a:latin typeface="Trebuchet MS" panose="020B0603020202020204" pitchFamily="34" charset="0"/>
                          <a:cs typeface="Tahoma"/>
                        </a:rPr>
                        <a:t> after fertilisation. Contains 46 chromosomes (half from the sperm cell and half from the egg cell)</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08046984"/>
                  </a:ext>
                </a:extLst>
              </a:tr>
              <a:tr h="292100">
                <a:tc>
                  <a:txBody>
                    <a:bodyPr/>
                    <a:lstStyle/>
                    <a:p>
                      <a:pPr algn="l" fontAlgn="ctr"/>
                      <a:r>
                        <a:rPr lang="en-GB" sz="1000" b="1" i="0" u="none" strike="noStrike" dirty="0">
                          <a:solidFill>
                            <a:schemeClr val="tx1"/>
                          </a:solidFill>
                          <a:effectLst/>
                          <a:latin typeface="Trebuchet MS" panose="020B0603020202020204" pitchFamily="34" charset="0"/>
                          <a:cs typeface="Tahoma"/>
                        </a:rPr>
                        <a:t>8. Mutations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l" fontAlgn="b"/>
                      <a:r>
                        <a:rPr lang="en-GB" sz="1000" b="0" i="0" u="none" strike="noStrike" dirty="0">
                          <a:solidFill>
                            <a:schemeClr val="tx1"/>
                          </a:solidFill>
                          <a:effectLst/>
                          <a:latin typeface="Trebuchet MS" panose="020B0603020202020204" pitchFamily="34" charset="0"/>
                          <a:cs typeface="Tahoma"/>
                        </a:rPr>
                        <a:t>When DNA becomes damaged.</a:t>
                      </a:r>
                      <a:r>
                        <a:rPr lang="en-GB" sz="1000" b="0" i="0" u="none" strike="noStrike" baseline="0" dirty="0">
                          <a:solidFill>
                            <a:schemeClr val="tx1"/>
                          </a:solidFill>
                          <a:effectLst/>
                          <a:latin typeface="Trebuchet MS" panose="020B0603020202020204" pitchFamily="34" charset="0"/>
                          <a:cs typeface="Tahoma"/>
                        </a:rPr>
                        <a:t> This can cause disease.</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10578560"/>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799563170"/>
              </p:ext>
            </p:extLst>
          </p:nvPr>
        </p:nvGraphicFramePr>
        <p:xfrm>
          <a:off x="8808534" y="6303567"/>
          <a:ext cx="3037881" cy="510531"/>
        </p:xfrm>
        <a:graphic>
          <a:graphicData uri="http://schemas.openxmlformats.org/drawingml/2006/table">
            <a:tbl>
              <a:tblPr firstRow="1" bandRow="1">
                <a:tableStyleId>{5C22544A-7EE6-4342-B048-85BDC9FD1C3A}</a:tableStyleId>
              </a:tblPr>
              <a:tblGrid>
                <a:gridCol w="3037881">
                  <a:extLst>
                    <a:ext uri="{9D8B030D-6E8A-4147-A177-3AD203B41FA5}">
                      <a16:colId xmlns:a16="http://schemas.microsoft.com/office/drawing/2014/main" val="20000"/>
                    </a:ext>
                  </a:extLst>
                </a:gridCol>
              </a:tblGrid>
              <a:tr h="510531">
                <a:tc>
                  <a:txBody>
                    <a:bodyPr/>
                    <a:lstStyle/>
                    <a:p>
                      <a:endParaRPr lang="en-US" sz="1100" dirty="0" smtClean="0">
                        <a:solidFill>
                          <a:schemeClr val="tx1"/>
                        </a:solidFill>
                        <a:latin typeface="Tahoma"/>
                        <a:cs typeface="Tahoma"/>
                      </a:endParaRPr>
                    </a:p>
                    <a:p>
                      <a:r>
                        <a:rPr lang="en-US" sz="1100" dirty="0" smtClean="0">
                          <a:solidFill>
                            <a:schemeClr val="tx1"/>
                          </a:solidFill>
                          <a:latin typeface="Tahoma"/>
                          <a:cs typeface="Tahoma"/>
                        </a:rPr>
                        <a:t>Biology: Inheritance</a:t>
                      </a:r>
                      <a:endParaRPr lang="en-US" sz="1100" dirty="0">
                        <a:solidFill>
                          <a:schemeClr val="tx1"/>
                        </a:solidFill>
                        <a:latin typeface="Tahoma"/>
                        <a:cs typeface="Tahoma"/>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11" name="Table 10"/>
          <p:cNvGraphicFramePr>
            <a:graphicFrameLocks noGrp="1"/>
          </p:cNvGraphicFramePr>
          <p:nvPr>
            <p:extLst/>
          </p:nvPr>
        </p:nvGraphicFramePr>
        <p:xfrm>
          <a:off x="162185" y="3705151"/>
          <a:ext cx="2231880" cy="1965884"/>
        </p:xfrm>
        <a:graphic>
          <a:graphicData uri="http://schemas.openxmlformats.org/drawingml/2006/table">
            <a:tbl>
              <a:tblPr firstRow="1" bandRow="1">
                <a:tableStyleId>{5C22544A-7EE6-4342-B048-85BDC9FD1C3A}</a:tableStyleId>
              </a:tblPr>
              <a:tblGrid>
                <a:gridCol w="574365">
                  <a:extLst>
                    <a:ext uri="{9D8B030D-6E8A-4147-A177-3AD203B41FA5}">
                      <a16:colId xmlns:a16="http://schemas.microsoft.com/office/drawing/2014/main" val="3138737049"/>
                    </a:ext>
                  </a:extLst>
                </a:gridCol>
                <a:gridCol w="1657515">
                  <a:extLst>
                    <a:ext uri="{9D8B030D-6E8A-4147-A177-3AD203B41FA5}">
                      <a16:colId xmlns:a16="http://schemas.microsoft.com/office/drawing/2014/main" val="20000"/>
                    </a:ext>
                  </a:extLst>
                </a:gridCol>
              </a:tblGrid>
              <a:tr h="244908">
                <a:tc gridSpan="2">
                  <a:txBody>
                    <a:bodyPr/>
                    <a:lstStyle/>
                    <a:p>
                      <a:pPr algn="ctr" fontAlgn="ctr"/>
                      <a:r>
                        <a:rPr lang="en-GB" sz="1100" b="1" i="0" u="none" strike="noStrike" dirty="0">
                          <a:solidFill>
                            <a:schemeClr val="bg1"/>
                          </a:solidFill>
                          <a:effectLst/>
                          <a:latin typeface="Trebuchet MS" panose="020B0603020202020204" pitchFamily="34" charset="0"/>
                          <a:cs typeface="Tahoma"/>
                        </a:rPr>
                        <a:t>Section 2-</a:t>
                      </a:r>
                      <a:r>
                        <a:rPr lang="en-GB" sz="1100" b="1" i="0" u="none" strike="noStrike" baseline="0" dirty="0">
                          <a:solidFill>
                            <a:schemeClr val="bg1"/>
                          </a:solidFill>
                          <a:effectLst/>
                          <a:latin typeface="Trebuchet MS" panose="020B0603020202020204" pitchFamily="34" charset="0"/>
                          <a:cs typeface="Tahoma"/>
                        </a:rPr>
                        <a:t> </a:t>
                      </a:r>
                      <a:r>
                        <a:rPr lang="en-GB" sz="1100" b="1" i="0" u="none" strike="noStrike" dirty="0">
                          <a:solidFill>
                            <a:schemeClr val="bg1"/>
                          </a:solidFill>
                          <a:effectLst/>
                          <a:latin typeface="Trebuchet MS" panose="020B0603020202020204" pitchFamily="34" charset="0"/>
                          <a:cs typeface="Tahoma"/>
                        </a:rPr>
                        <a:t> What</a:t>
                      </a:r>
                      <a:r>
                        <a:rPr lang="en-GB" sz="1100" b="1" i="0" u="none" strike="noStrike" baseline="0" dirty="0">
                          <a:solidFill>
                            <a:schemeClr val="bg1"/>
                          </a:solidFill>
                          <a:effectLst/>
                          <a:latin typeface="Trebuchet MS" panose="020B0603020202020204" pitchFamily="34" charset="0"/>
                          <a:cs typeface="Tahoma"/>
                        </a:rPr>
                        <a:t> does DNA look like?</a:t>
                      </a:r>
                      <a:endParaRPr lang="en-GB" sz="1100" b="1" i="0" u="none" strike="noStrike" dirty="0">
                        <a:solidFill>
                          <a:schemeClr val="bg1"/>
                        </a:solidFill>
                        <a:effectLst/>
                        <a:latin typeface="Trebuchet MS" panose="020B0603020202020204" pitchFamily="34" charset="0"/>
                        <a:cs typeface="Tahoma"/>
                      </a:endParaRPr>
                    </a:p>
                    <a:p>
                      <a:pPr algn="ctr" fontAlgn="b"/>
                      <a:r>
                        <a:rPr lang="en-GB" sz="1000" b="0" i="0" u="none" strike="noStrike" dirty="0">
                          <a:solidFill>
                            <a:schemeClr val="bg1"/>
                          </a:solidFill>
                          <a:effectLst/>
                          <a:latin typeface="Trebuchet MS" panose="020B0603020202020204" pitchFamily="34" charset="0"/>
                          <a:cs typeface="Tahoma"/>
                        </a:rPr>
                        <a:t>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pPr algn="l" fontAlgn="ctr"/>
                      <a:endParaRPr lang="en-GB" sz="1000" b="0" i="0" u="none" strike="noStrike" dirty="0">
                        <a:solidFill>
                          <a:schemeClr val="bg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220904">
                <a:tc>
                  <a:txBody>
                    <a:bodyPr/>
                    <a:lstStyle/>
                    <a:p>
                      <a:pPr marL="0" indent="0" algn="ctr" fontAlgn="ctr">
                        <a:buNone/>
                      </a:pPr>
                      <a:r>
                        <a:rPr lang="en-GB" sz="1000" b="0" i="0" u="none" strike="noStrike" dirty="0">
                          <a:solidFill>
                            <a:srgbClr val="000000"/>
                          </a:solidFill>
                          <a:effectLst/>
                          <a:latin typeface="Trebuchet MS" panose="020B0603020202020204" pitchFamily="34" charset="0"/>
                          <a:cs typeface="Tahoma"/>
                        </a:rPr>
                        <a:t>1.</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indent="0" algn="l" fontAlgn="ctr">
                        <a:buNone/>
                      </a:pPr>
                      <a:r>
                        <a:rPr lang="en-GB" sz="1000" b="0" i="0" u="none" strike="noStrike" dirty="0">
                          <a:solidFill>
                            <a:srgbClr val="000000"/>
                          </a:solidFill>
                          <a:effectLst/>
                          <a:latin typeface="Trebuchet MS" panose="020B0603020202020204" pitchFamily="34" charset="0"/>
                          <a:cs typeface="Tahoma"/>
                        </a:rPr>
                        <a:t>Made up of two strands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233691">
                <a:tc>
                  <a:txBody>
                    <a:bodyPr/>
                    <a:lstStyle/>
                    <a:p>
                      <a:pPr algn="ctr" fontAlgn="ctr"/>
                      <a:r>
                        <a:rPr lang="en-GB" sz="1000" b="0" i="0" u="none" strike="noStrike" dirty="0">
                          <a:solidFill>
                            <a:srgbClr val="000000"/>
                          </a:solidFill>
                          <a:effectLst/>
                          <a:latin typeface="Trebuchet MS" panose="020B0603020202020204" pitchFamily="34" charset="0"/>
                          <a:cs typeface="Tahoma"/>
                        </a:rPr>
                        <a:t>2.</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The strands are joined together by chemicals called DNA bases. There are 4 types of DNA bases called</a:t>
                      </a:r>
                      <a:r>
                        <a:rPr lang="en-GB" sz="1000" b="0" i="0" u="none" strike="noStrike" baseline="0" dirty="0">
                          <a:solidFill>
                            <a:srgbClr val="000000"/>
                          </a:solidFill>
                          <a:effectLst/>
                          <a:latin typeface="Trebuchet MS" panose="020B0603020202020204" pitchFamily="34" charset="0"/>
                          <a:cs typeface="Tahoma"/>
                        </a:rPr>
                        <a:t> </a:t>
                      </a:r>
                      <a:r>
                        <a:rPr lang="en-GB" sz="1000" b="0" i="0" u="none" strike="noStrike" dirty="0">
                          <a:solidFill>
                            <a:srgbClr val="000000"/>
                          </a:solidFill>
                          <a:effectLst/>
                          <a:latin typeface="Trebuchet MS" panose="020B0603020202020204" pitchFamily="34" charset="0"/>
                          <a:cs typeface="Tahoma"/>
                        </a:rPr>
                        <a:t>A,</a:t>
                      </a:r>
                      <a:r>
                        <a:rPr lang="en-GB" sz="1000" b="0" i="0" u="none" strike="noStrike" baseline="0" dirty="0">
                          <a:solidFill>
                            <a:srgbClr val="000000"/>
                          </a:solidFill>
                          <a:effectLst/>
                          <a:latin typeface="Trebuchet MS" panose="020B0603020202020204" pitchFamily="34" charset="0"/>
                          <a:cs typeface="Tahoma"/>
                        </a:rPr>
                        <a:t> T, C and G</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233691">
                <a:tc>
                  <a:txBody>
                    <a:bodyPr/>
                    <a:lstStyle/>
                    <a:p>
                      <a:pPr algn="ctr" fontAlgn="ctr"/>
                      <a:r>
                        <a:rPr lang="en-GB" sz="1000" b="0" i="0" u="none" strike="noStrike" dirty="0">
                          <a:solidFill>
                            <a:srgbClr val="000000"/>
                          </a:solidFill>
                          <a:effectLst/>
                          <a:latin typeface="Trebuchet MS" panose="020B0603020202020204" pitchFamily="34" charset="0"/>
                          <a:cs typeface="Tahoma"/>
                        </a:rPr>
                        <a:t>3.</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These</a:t>
                      </a:r>
                      <a:r>
                        <a:rPr lang="en-GB" sz="1000" b="0" i="0" u="none" strike="noStrike" baseline="0" dirty="0">
                          <a:solidFill>
                            <a:srgbClr val="000000"/>
                          </a:solidFill>
                          <a:effectLst/>
                          <a:latin typeface="Trebuchet MS" panose="020B0603020202020204" pitchFamily="34" charset="0"/>
                          <a:cs typeface="Tahoma"/>
                        </a:rPr>
                        <a:t> strands are twisted together to form a double helix</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37883279"/>
                  </a:ext>
                </a:extLst>
              </a:tr>
            </a:tbl>
          </a:graphicData>
        </a:graphic>
      </p:graphicFrame>
      <p:sp>
        <p:nvSpPr>
          <p:cNvPr id="9" name="Rectangle 8"/>
          <p:cNvSpPr/>
          <p:nvPr/>
        </p:nvSpPr>
        <p:spPr>
          <a:xfrm>
            <a:off x="7148541" y="5333971"/>
            <a:ext cx="266007" cy="4586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32" name="Table 31"/>
          <p:cNvGraphicFramePr>
            <a:graphicFrameLocks noGrp="1"/>
          </p:cNvGraphicFramePr>
          <p:nvPr>
            <p:extLst>
              <p:ext uri="{D42A27DB-BD31-4B8C-83A1-F6EECF244321}">
                <p14:modId xmlns:p14="http://schemas.microsoft.com/office/powerpoint/2010/main" val="1606379216"/>
              </p:ext>
            </p:extLst>
          </p:nvPr>
        </p:nvGraphicFramePr>
        <p:xfrm>
          <a:off x="6417382" y="2393366"/>
          <a:ext cx="5587458" cy="1845839"/>
        </p:xfrm>
        <a:graphic>
          <a:graphicData uri="http://schemas.openxmlformats.org/drawingml/2006/table">
            <a:tbl>
              <a:tblPr firstRow="1" bandRow="1">
                <a:tableStyleId>{5C22544A-7EE6-4342-B048-85BDC9FD1C3A}</a:tableStyleId>
              </a:tblPr>
              <a:tblGrid>
                <a:gridCol w="1707965">
                  <a:extLst>
                    <a:ext uri="{9D8B030D-6E8A-4147-A177-3AD203B41FA5}">
                      <a16:colId xmlns:a16="http://schemas.microsoft.com/office/drawing/2014/main" val="20000"/>
                    </a:ext>
                  </a:extLst>
                </a:gridCol>
                <a:gridCol w="3879493">
                  <a:extLst>
                    <a:ext uri="{9D8B030D-6E8A-4147-A177-3AD203B41FA5}">
                      <a16:colId xmlns:a16="http://schemas.microsoft.com/office/drawing/2014/main" val="20001"/>
                    </a:ext>
                  </a:extLst>
                </a:gridCol>
              </a:tblGrid>
              <a:tr h="303727">
                <a:tc gridSpan="2">
                  <a:txBody>
                    <a:bodyPr/>
                    <a:lstStyle/>
                    <a:p>
                      <a:pPr algn="ctr" fontAlgn="ctr"/>
                      <a:r>
                        <a:rPr lang="en-GB" sz="1100" b="1" i="0" u="none" strike="noStrike" baseline="0" dirty="0">
                          <a:solidFill>
                            <a:schemeClr val="bg1"/>
                          </a:solidFill>
                          <a:effectLst/>
                          <a:latin typeface="Trebuchet MS" panose="020B0603020202020204" pitchFamily="34" charset="0"/>
                          <a:cs typeface="Tahoma"/>
                        </a:rPr>
                        <a:t>Section 4 – Genetics</a:t>
                      </a:r>
                      <a:endParaRPr lang="en-GB" sz="1100" b="1" i="0" u="none" strike="noStrike" dirty="0">
                        <a:solidFill>
                          <a:schemeClr val="bg1"/>
                        </a:solidFill>
                        <a:effectLst/>
                        <a:latin typeface="Trebuchet MS" panose="020B0603020202020204" pitchFamily="34" charset="0"/>
                        <a:cs typeface="Tahoma"/>
                      </a:endParaRPr>
                    </a:p>
                    <a:p>
                      <a:pPr algn="l" fontAlgn="b"/>
                      <a:r>
                        <a:rPr lang="en-GB" sz="1000" b="0" i="0" u="none" strike="noStrike" dirty="0">
                          <a:solidFill>
                            <a:schemeClr val="bg1"/>
                          </a:solidFill>
                          <a:effectLst/>
                          <a:latin typeface="Trebuchet MS" panose="020B0603020202020204" pitchFamily="34" charset="0"/>
                          <a:cs typeface="Tahoma"/>
                        </a:rPr>
                        <a:t>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150704">
                <a:tc>
                  <a:txBody>
                    <a:bodyPr/>
                    <a:lstStyle/>
                    <a:p>
                      <a:pPr algn="ctr" fontAlgn="ctr"/>
                      <a:r>
                        <a:rPr lang="en-GB" sz="1000" b="1" i="0" u="none" strike="noStrike" dirty="0">
                          <a:solidFill>
                            <a:schemeClr val="tx1"/>
                          </a:solidFill>
                          <a:effectLst/>
                          <a:latin typeface="Trebuchet MS" panose="020B0603020202020204" pitchFamily="34" charset="0"/>
                          <a:cs typeface="Tahoma"/>
                        </a:rPr>
                        <a:t>Key term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fontAlgn="b"/>
                      <a:r>
                        <a:rPr lang="en-GB" sz="1000" b="1" i="0" u="none" strike="noStrike" dirty="0">
                          <a:solidFill>
                            <a:schemeClr val="tx1"/>
                          </a:solidFill>
                          <a:effectLst/>
                          <a:latin typeface="Trebuchet MS" panose="020B0603020202020204" pitchFamily="34" charset="0"/>
                          <a:cs typeface="Tahoma"/>
                        </a:rPr>
                        <a:t>Definition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1"/>
                  </a:ext>
                </a:extLst>
              </a:tr>
              <a:tr h="218466">
                <a:tc>
                  <a:txBody>
                    <a:bodyPr/>
                    <a:lstStyle/>
                    <a:p>
                      <a:pPr marL="0" indent="0" algn="l" fontAlgn="ctr">
                        <a:buNone/>
                      </a:pPr>
                      <a:r>
                        <a:rPr lang="en-GB" sz="1000" b="1" i="0" u="none" strike="noStrike" baseline="0" dirty="0">
                          <a:solidFill>
                            <a:schemeClr val="tx1"/>
                          </a:solidFill>
                          <a:effectLst/>
                          <a:latin typeface="Trebuchet MS" panose="020B0603020202020204" pitchFamily="34" charset="0"/>
                          <a:cs typeface="Tahoma"/>
                        </a:rPr>
                        <a:t>1. Gene</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en-GB" sz="1000" kern="1200" dirty="0">
                          <a:solidFill>
                            <a:schemeClr val="dk1"/>
                          </a:solidFill>
                          <a:effectLst/>
                          <a:latin typeface="Trebuchet MS" panose="020B0603020202020204" pitchFamily="34" charset="0"/>
                          <a:ea typeface="+mn-ea"/>
                          <a:cs typeface="+mn-cs"/>
                        </a:rPr>
                        <a:t>A section of DNA that determines an inherited characteristic</a:t>
                      </a:r>
                      <a:endParaRPr lang="en-GB" sz="1000" b="0" i="0" u="none" strike="noStrike" dirty="0">
                        <a:solidFill>
                          <a:schemeClr val="tx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56161521"/>
                  </a:ext>
                </a:extLst>
              </a:tr>
              <a:tr h="196110">
                <a:tc>
                  <a:txBody>
                    <a:bodyPr/>
                    <a:lstStyle/>
                    <a:p>
                      <a:pPr marL="0" indent="0" algn="l" fontAlgn="ctr">
                        <a:buNone/>
                      </a:pPr>
                      <a:r>
                        <a:rPr lang="en-GB" sz="1000" b="1" i="0" u="none" strike="noStrike" baseline="0" dirty="0">
                          <a:solidFill>
                            <a:schemeClr val="tx1"/>
                          </a:solidFill>
                          <a:effectLst/>
                          <a:latin typeface="Trebuchet MS" panose="020B0603020202020204" pitchFamily="34" charset="0"/>
                          <a:cs typeface="Tahoma"/>
                        </a:rPr>
                        <a:t>2. Allele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l" fontAlgn="b"/>
                      <a:r>
                        <a:rPr lang="en-GB" sz="1000" b="0" i="0" u="none" strike="noStrike" dirty="0">
                          <a:solidFill>
                            <a:srgbClr val="000000"/>
                          </a:solidFill>
                          <a:effectLst/>
                          <a:latin typeface="Trebuchet MS" panose="020B0603020202020204" pitchFamily="34" charset="0"/>
                          <a:cs typeface="Tahoma"/>
                        </a:rPr>
                        <a:t>Different</a:t>
                      </a:r>
                      <a:r>
                        <a:rPr lang="en-GB" sz="1000" b="0" i="0" u="none" strike="noStrike" baseline="0" dirty="0">
                          <a:solidFill>
                            <a:srgbClr val="000000"/>
                          </a:solidFill>
                          <a:effectLst/>
                          <a:latin typeface="Trebuchet MS" panose="020B0603020202020204" pitchFamily="34" charset="0"/>
                          <a:cs typeface="Tahoma"/>
                        </a:rPr>
                        <a:t> forms of the same gene</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229459">
                <a:tc>
                  <a:txBody>
                    <a:bodyPr/>
                    <a:lstStyle/>
                    <a:p>
                      <a:pPr algn="l" fontAlgn="ctr"/>
                      <a:r>
                        <a:rPr lang="en-GB" sz="1000" b="1" i="0" u="none" strike="noStrike" dirty="0">
                          <a:solidFill>
                            <a:schemeClr val="tx1"/>
                          </a:solidFill>
                          <a:effectLst/>
                          <a:latin typeface="Trebuchet MS" panose="020B0603020202020204" pitchFamily="34" charset="0"/>
                          <a:cs typeface="Tahoma"/>
                        </a:rPr>
                        <a:t>3. Dominant</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l" fontAlgn="b"/>
                      <a:r>
                        <a:rPr lang="en-GB" sz="1000" kern="1200" dirty="0">
                          <a:solidFill>
                            <a:schemeClr val="dk1"/>
                          </a:solidFill>
                          <a:effectLst/>
                          <a:latin typeface="Trebuchet MS" panose="020B0603020202020204" pitchFamily="34" charset="0"/>
                          <a:ea typeface="+mn-ea"/>
                          <a:cs typeface="+mn-cs"/>
                        </a:rPr>
                        <a:t>A dominant allele will always be expressed if it is present</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51982">
                <a:tc>
                  <a:txBody>
                    <a:bodyPr/>
                    <a:lstStyle/>
                    <a:p>
                      <a:pPr algn="l" fontAlgn="ctr"/>
                      <a:r>
                        <a:rPr lang="en-GB" sz="1000" b="1" i="0" u="none" strike="noStrike" dirty="0">
                          <a:solidFill>
                            <a:schemeClr val="tx1"/>
                          </a:solidFill>
                          <a:effectLst/>
                          <a:latin typeface="Trebuchet MS" panose="020B0603020202020204" pitchFamily="34" charset="0"/>
                          <a:cs typeface="Tahoma"/>
                        </a:rPr>
                        <a:t>4. Recessive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l" fontAlgn="ctr"/>
                      <a:r>
                        <a:rPr lang="en-GB" sz="1000" kern="1200" dirty="0">
                          <a:solidFill>
                            <a:schemeClr val="dk1"/>
                          </a:solidFill>
                          <a:effectLst/>
                          <a:latin typeface="Trebuchet MS" panose="020B0603020202020204" pitchFamily="34" charset="0"/>
                          <a:ea typeface="+mn-ea"/>
                          <a:cs typeface="+mn-cs"/>
                        </a:rPr>
                        <a:t>A recessive allele will only be expressed if two copies are present</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351982">
                <a:tc>
                  <a:txBody>
                    <a:bodyPr/>
                    <a:lstStyle/>
                    <a:p>
                      <a:pPr algn="l" fontAlgn="ctr"/>
                      <a:r>
                        <a:rPr lang="en-GB" sz="1000" b="1" i="0" u="none" strike="noStrike" dirty="0">
                          <a:solidFill>
                            <a:schemeClr val="tx1"/>
                          </a:solidFill>
                          <a:effectLst/>
                          <a:latin typeface="Trebuchet MS" panose="020B0603020202020204" pitchFamily="34" charset="0"/>
                          <a:cs typeface="Tahoma"/>
                        </a:rPr>
                        <a:t>5. Punnet square</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l" fontAlgn="ctr"/>
                      <a:r>
                        <a:rPr lang="en-GB" sz="1000" kern="1200" dirty="0">
                          <a:solidFill>
                            <a:schemeClr val="dk1"/>
                          </a:solidFill>
                          <a:effectLst/>
                          <a:latin typeface="Trebuchet MS" panose="020B0603020202020204" pitchFamily="34" charset="0"/>
                          <a:ea typeface="+mn-ea"/>
                          <a:cs typeface="+mn-cs"/>
                        </a:rPr>
                        <a:t>A diagram used to show the possible combinations of alleles inherited from the parents</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83365182"/>
                  </a:ext>
                </a:extLst>
              </a:tr>
            </a:tbl>
          </a:graphicData>
        </a:graphic>
      </p:graphicFrame>
      <p:graphicFrame>
        <p:nvGraphicFramePr>
          <p:cNvPr id="30" name="Table 29"/>
          <p:cNvGraphicFramePr>
            <a:graphicFrameLocks noGrp="1"/>
          </p:cNvGraphicFramePr>
          <p:nvPr>
            <p:extLst>
              <p:ext uri="{D42A27DB-BD31-4B8C-83A1-F6EECF244321}">
                <p14:modId xmlns:p14="http://schemas.microsoft.com/office/powerpoint/2010/main" val="1064945785"/>
              </p:ext>
            </p:extLst>
          </p:nvPr>
        </p:nvGraphicFramePr>
        <p:xfrm>
          <a:off x="5361709" y="192342"/>
          <a:ext cx="6692524" cy="2066612"/>
        </p:xfrm>
        <a:graphic>
          <a:graphicData uri="http://schemas.openxmlformats.org/drawingml/2006/table">
            <a:tbl>
              <a:tblPr firstRow="1" bandRow="1">
                <a:tableStyleId>{5C22544A-7EE6-4342-B048-85BDC9FD1C3A}</a:tableStyleId>
              </a:tblPr>
              <a:tblGrid>
                <a:gridCol w="722534">
                  <a:extLst>
                    <a:ext uri="{9D8B030D-6E8A-4147-A177-3AD203B41FA5}">
                      <a16:colId xmlns:a16="http://schemas.microsoft.com/office/drawing/2014/main" val="20000"/>
                    </a:ext>
                  </a:extLst>
                </a:gridCol>
                <a:gridCol w="1991640">
                  <a:extLst>
                    <a:ext uri="{9D8B030D-6E8A-4147-A177-3AD203B41FA5}">
                      <a16:colId xmlns:a16="http://schemas.microsoft.com/office/drawing/2014/main" val="20001"/>
                    </a:ext>
                  </a:extLst>
                </a:gridCol>
                <a:gridCol w="3978350">
                  <a:extLst>
                    <a:ext uri="{9D8B030D-6E8A-4147-A177-3AD203B41FA5}">
                      <a16:colId xmlns:a16="http://schemas.microsoft.com/office/drawing/2014/main" val="3583414082"/>
                    </a:ext>
                  </a:extLst>
                </a:gridCol>
              </a:tblGrid>
              <a:tr h="481633">
                <a:tc gridSpan="3">
                  <a:txBody>
                    <a:bodyPr/>
                    <a:lstStyle/>
                    <a:p>
                      <a:pPr algn="ctr" fontAlgn="ctr"/>
                      <a:r>
                        <a:rPr lang="en-GB" sz="1100" b="1" i="0" u="none" strike="noStrike" baseline="0" dirty="0">
                          <a:solidFill>
                            <a:schemeClr val="tx1"/>
                          </a:solidFill>
                          <a:effectLst/>
                          <a:latin typeface="Trebuchet MS" panose="020B0603020202020204" pitchFamily="34" charset="0"/>
                          <a:cs typeface="Tahoma"/>
                        </a:rPr>
                        <a:t>Section 3 – Name the four scientists involved in developing a model of the structure of DNA, and state their contributions?</a:t>
                      </a:r>
                      <a:endParaRPr lang="en-GB" sz="1100" b="1" i="0" u="none" strike="noStrike" dirty="0">
                        <a:solidFill>
                          <a:schemeClr val="tx1"/>
                        </a:solidFill>
                        <a:effectLst/>
                        <a:latin typeface="Trebuchet MS" panose="020B0603020202020204" pitchFamily="34" charset="0"/>
                        <a:cs typeface="Tahoma"/>
                      </a:endParaRPr>
                    </a:p>
                    <a:p>
                      <a:pPr algn="ctr" fontAlgn="b"/>
                      <a:r>
                        <a:rPr lang="en-GB" sz="1000" b="1" i="0" u="none" strike="noStrike" dirty="0">
                          <a:solidFill>
                            <a:schemeClr val="bg1"/>
                          </a:solidFill>
                          <a:effectLst/>
                          <a:latin typeface="Trebuchet MS" panose="020B0603020202020204" pitchFamily="34" charset="0"/>
                          <a:cs typeface="Tahoma"/>
                        </a:rPr>
                        <a:t>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l" fontAlgn="b"/>
                      <a:endParaRPr lang="en-GB" sz="1000" b="0" i="0" u="none" strike="noStrike" dirty="0">
                        <a:solidFill>
                          <a:schemeClr val="bg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263844">
                <a:tc>
                  <a:txBody>
                    <a:bodyPr/>
                    <a:lstStyle/>
                    <a:p>
                      <a:pPr marL="0" indent="0" algn="ctr" fontAlgn="ctr">
                        <a:buNone/>
                      </a:pPr>
                      <a:endParaRPr lang="en-GB" sz="1000" b="1" i="0" u="none" strike="noStrike" baseline="0" dirty="0">
                        <a:solidFill>
                          <a:srgbClr val="000000"/>
                        </a:solidFill>
                        <a:effectLst/>
                        <a:latin typeface="Trebuchet MS" panose="020B0603020202020204" pitchFamily="34" charset="0"/>
                        <a:cs typeface="Tahoma"/>
                      </a:endParaRPr>
                    </a:p>
                  </a:txBody>
                  <a:tcPr marL="12700" marR="12700"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fontAlgn="b"/>
                      <a:r>
                        <a:rPr lang="en-GB" sz="1000" b="1" i="0" u="none" strike="noStrike" dirty="0">
                          <a:solidFill>
                            <a:srgbClr val="000000"/>
                          </a:solidFill>
                          <a:effectLst/>
                          <a:latin typeface="Trebuchet MS" panose="020B0603020202020204" pitchFamily="34" charset="0"/>
                          <a:cs typeface="Tahoma"/>
                        </a:rPr>
                        <a:t>Scientist</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fontAlgn="b"/>
                      <a:r>
                        <a:rPr lang="en-GB" sz="1000" b="1" i="0" u="none" strike="noStrike" dirty="0">
                          <a:solidFill>
                            <a:srgbClr val="000000"/>
                          </a:solidFill>
                          <a:effectLst/>
                          <a:latin typeface="Trebuchet MS" panose="020B0603020202020204" pitchFamily="34" charset="0"/>
                          <a:cs typeface="Tahoma"/>
                        </a:rPr>
                        <a:t>Their contribution</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2006395655"/>
                  </a:ext>
                </a:extLst>
              </a:tr>
              <a:tr h="263844">
                <a:tc>
                  <a:txBody>
                    <a:bodyPr/>
                    <a:lstStyle/>
                    <a:p>
                      <a:pPr marL="0" indent="0" algn="ctr" fontAlgn="ctr">
                        <a:buNone/>
                      </a:pPr>
                      <a:r>
                        <a:rPr lang="en-GB" sz="1000" b="1" i="0" u="none" strike="noStrike" baseline="0" dirty="0">
                          <a:solidFill>
                            <a:srgbClr val="000000"/>
                          </a:solidFill>
                          <a:effectLst/>
                          <a:latin typeface="Trebuchet MS" panose="020B0603020202020204" pitchFamily="34" charset="0"/>
                          <a:cs typeface="Tahoma"/>
                        </a:rPr>
                        <a:t>1.</a:t>
                      </a:r>
                    </a:p>
                  </a:txBody>
                  <a:tcPr marL="12700" marR="12700"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fontAlgn="b"/>
                      <a:r>
                        <a:rPr lang="en-GB" sz="1000" b="0" i="0" u="none" strike="noStrike" dirty="0">
                          <a:solidFill>
                            <a:srgbClr val="000000"/>
                          </a:solidFill>
                          <a:effectLst/>
                          <a:latin typeface="Trebuchet MS" panose="020B0603020202020204" pitchFamily="34" charset="0"/>
                          <a:cs typeface="Tahoma"/>
                        </a:rPr>
                        <a:t>Maurice Wilkins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000" b="1" i="0" u="sng" strike="noStrike" baseline="0" dirty="0">
                          <a:solidFill>
                            <a:srgbClr val="000000"/>
                          </a:solidFill>
                          <a:effectLst/>
                          <a:latin typeface="Trebuchet MS" panose="020B0603020202020204" pitchFamily="34" charset="0"/>
                          <a:cs typeface="Tahoma"/>
                        </a:rPr>
                        <a:t>In 1952</a:t>
                      </a:r>
                      <a:endParaRPr lang="en-GB" sz="1000" b="1" i="0" u="sng" strike="noStrike" dirty="0">
                        <a:solidFill>
                          <a:srgbClr val="000000"/>
                        </a:solidFill>
                        <a:effectLst/>
                        <a:latin typeface="Trebuchet MS" panose="020B0603020202020204" pitchFamily="34" charset="0"/>
                        <a:cs typeface="Tahoma"/>
                      </a:endParaRPr>
                    </a:p>
                    <a:p>
                      <a:pPr algn="ctr" fontAlgn="b"/>
                      <a:r>
                        <a:rPr lang="en-GB" sz="1000" b="0" i="0" u="none" strike="noStrike" dirty="0">
                          <a:solidFill>
                            <a:srgbClr val="000000"/>
                          </a:solidFill>
                          <a:effectLst/>
                          <a:latin typeface="Trebuchet MS" panose="020B0603020202020204" pitchFamily="34" charset="0"/>
                          <a:cs typeface="Tahoma"/>
                        </a:rPr>
                        <a:t>Used X rays to take an image</a:t>
                      </a:r>
                      <a:r>
                        <a:rPr lang="en-GB" sz="1000" b="0" i="0" u="none" strike="noStrike" baseline="0" dirty="0">
                          <a:solidFill>
                            <a:srgbClr val="000000"/>
                          </a:solidFill>
                          <a:effectLst/>
                          <a:latin typeface="Trebuchet MS" panose="020B0603020202020204" pitchFamily="34" charset="0"/>
                          <a:cs typeface="Tahoma"/>
                        </a:rPr>
                        <a:t> of DNA crystals</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263844">
                <a:tc>
                  <a:txBody>
                    <a:bodyPr/>
                    <a:lstStyle/>
                    <a:p>
                      <a:pPr algn="ctr" fontAlgn="ctr"/>
                      <a:r>
                        <a:rPr lang="en-GB" sz="1000" b="1" i="0" u="none" strike="noStrike" dirty="0">
                          <a:solidFill>
                            <a:srgbClr val="000000"/>
                          </a:solidFill>
                          <a:effectLst/>
                          <a:latin typeface="Trebuchet MS" panose="020B0603020202020204" pitchFamily="34" charset="0"/>
                          <a:cs typeface="Tahoma"/>
                        </a:rPr>
                        <a:t>2.</a:t>
                      </a:r>
                    </a:p>
                  </a:txBody>
                  <a:tcPr marL="12700" marR="12700"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fontAlgn="b"/>
                      <a:r>
                        <a:rPr lang="en-GB" sz="1000" b="0" i="0" u="none" strike="noStrike" dirty="0">
                          <a:solidFill>
                            <a:srgbClr val="000000"/>
                          </a:solidFill>
                          <a:effectLst/>
                          <a:latin typeface="Trebuchet MS" panose="020B0603020202020204" pitchFamily="34" charset="0"/>
                          <a:cs typeface="Tahoma"/>
                        </a:rPr>
                        <a:t>Rosalind Franklin</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l"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05605">
                <a:tc>
                  <a:txBody>
                    <a:bodyPr/>
                    <a:lstStyle/>
                    <a:p>
                      <a:pPr algn="ctr" fontAlgn="ctr"/>
                      <a:r>
                        <a:rPr lang="en-GB" sz="1000" b="1" i="0" u="none" strike="noStrike" dirty="0">
                          <a:solidFill>
                            <a:srgbClr val="000000"/>
                          </a:solidFill>
                          <a:effectLst/>
                          <a:latin typeface="Trebuchet MS" panose="020B0603020202020204" pitchFamily="34" charset="0"/>
                          <a:cs typeface="Tahoma"/>
                        </a:rPr>
                        <a:t>3.</a:t>
                      </a:r>
                    </a:p>
                    <a:p>
                      <a:pPr algn="ctr" fontAlgn="ctr"/>
                      <a:endParaRPr lang="en-GB" sz="1000" b="1" i="0" u="none" strike="noStrike" dirty="0">
                        <a:solidFill>
                          <a:srgbClr val="000000"/>
                        </a:solidFill>
                        <a:effectLst/>
                        <a:latin typeface="Trebuchet MS" panose="020B0603020202020204" pitchFamily="34" charset="0"/>
                        <a:cs typeface="Tahoma"/>
                      </a:endParaRPr>
                    </a:p>
                  </a:txBody>
                  <a:tcPr marL="12700" marR="12700"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fontAlgn="ctr"/>
                      <a:r>
                        <a:rPr lang="en-GB" sz="1000" b="0" i="0" u="none" strike="noStrike" dirty="0">
                          <a:solidFill>
                            <a:srgbClr val="000000"/>
                          </a:solidFill>
                          <a:effectLst/>
                          <a:latin typeface="Trebuchet MS" panose="020B0603020202020204" pitchFamily="34" charset="0"/>
                          <a:cs typeface="Tahoma"/>
                        </a:rPr>
                        <a:t>James Watson</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000" b="1" i="0" u="sng" strike="noStrike" baseline="0" dirty="0">
                          <a:solidFill>
                            <a:srgbClr val="000000"/>
                          </a:solidFill>
                          <a:effectLst/>
                          <a:latin typeface="Trebuchet MS" panose="020B0603020202020204" pitchFamily="34" charset="0"/>
                          <a:cs typeface="Tahoma"/>
                        </a:rPr>
                        <a:t>In 1953</a:t>
                      </a:r>
                      <a:endParaRPr lang="en-GB" sz="1000" b="1" i="0" u="sng" strike="noStrike" dirty="0">
                        <a:solidFill>
                          <a:srgbClr val="000000"/>
                        </a:solidFill>
                        <a:effectLst/>
                        <a:latin typeface="Trebuchet MS" panose="020B0603020202020204" pitchFamily="34" charset="0"/>
                        <a:cs typeface="Tahoma"/>
                      </a:endParaRPr>
                    </a:p>
                    <a:p>
                      <a:pPr algn="ctr" fontAlgn="b"/>
                      <a:r>
                        <a:rPr lang="en-GB" sz="1000" b="0" i="0" u="none" strike="noStrike" dirty="0">
                          <a:solidFill>
                            <a:srgbClr val="000000"/>
                          </a:solidFill>
                          <a:effectLst/>
                          <a:latin typeface="Trebuchet MS" panose="020B0603020202020204" pitchFamily="34" charset="0"/>
                          <a:cs typeface="Tahoma"/>
                        </a:rPr>
                        <a:t>Used Rosalind and Franklin’s image</a:t>
                      </a:r>
                      <a:r>
                        <a:rPr lang="en-GB" sz="1000" b="0" i="0" u="none" strike="noStrike" baseline="0" dirty="0">
                          <a:solidFill>
                            <a:srgbClr val="000000"/>
                          </a:solidFill>
                          <a:effectLst/>
                          <a:latin typeface="Trebuchet MS" panose="020B0603020202020204" pitchFamily="34" charset="0"/>
                          <a:cs typeface="Tahoma"/>
                        </a:rPr>
                        <a:t> to determine that DNA had a helical shape. Through further work, Watson and Crick determined that the shape of DNA was a double helix</a:t>
                      </a:r>
                      <a:endParaRPr lang="en-GB" sz="1000" b="0" i="0" u="none" strike="noStrike" dirty="0">
                        <a:solidFill>
                          <a:srgbClr val="000000"/>
                        </a:solidFill>
                        <a:effectLst/>
                        <a:latin typeface="Trebuchet MS" panose="020B0603020202020204" pitchFamily="34" charset="0"/>
                        <a:cs typeface="Tahoma"/>
                      </a:endParaRPr>
                    </a:p>
                    <a:p>
                      <a:pPr algn="l"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40071">
                <a:tc>
                  <a:txBody>
                    <a:bodyPr/>
                    <a:lstStyle/>
                    <a:p>
                      <a:pPr algn="ctr" fontAlgn="ctr"/>
                      <a:r>
                        <a:rPr lang="en-GB" sz="1000" b="1" i="0" u="none" strike="noStrike" dirty="0">
                          <a:solidFill>
                            <a:srgbClr val="000000"/>
                          </a:solidFill>
                          <a:effectLst/>
                          <a:latin typeface="Trebuchet MS" panose="020B0603020202020204" pitchFamily="34" charset="0"/>
                          <a:cs typeface="Tahoma"/>
                        </a:rPr>
                        <a:t>4.</a:t>
                      </a:r>
                    </a:p>
                    <a:p>
                      <a:pPr algn="ctr" fontAlgn="ctr"/>
                      <a:endParaRPr lang="en-GB" sz="1000" b="1" i="0" u="none" strike="noStrike" dirty="0">
                        <a:solidFill>
                          <a:srgbClr val="000000"/>
                        </a:solidFill>
                        <a:effectLst/>
                        <a:latin typeface="Trebuchet MS" panose="020B0603020202020204" pitchFamily="34" charset="0"/>
                        <a:cs typeface="Tahoma"/>
                      </a:endParaRPr>
                    </a:p>
                  </a:txBody>
                  <a:tcPr marL="12700" marR="12700"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fontAlgn="ctr"/>
                      <a:r>
                        <a:rPr lang="en-GB" sz="1000" b="0" i="0" u="none" strike="noStrike" dirty="0">
                          <a:solidFill>
                            <a:srgbClr val="000000"/>
                          </a:solidFill>
                          <a:effectLst/>
                          <a:latin typeface="Trebuchet MS" panose="020B0603020202020204" pitchFamily="34" charset="0"/>
                          <a:cs typeface="Tahoma"/>
                        </a:rPr>
                        <a:t>Francis Crick</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l"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bl>
          </a:graphicData>
        </a:graphic>
      </p:graphicFrame>
      <p:graphicFrame>
        <p:nvGraphicFramePr>
          <p:cNvPr id="33" name="Table 32"/>
          <p:cNvGraphicFramePr>
            <a:graphicFrameLocks noGrp="1"/>
          </p:cNvGraphicFramePr>
          <p:nvPr>
            <p:extLst/>
          </p:nvPr>
        </p:nvGraphicFramePr>
        <p:xfrm>
          <a:off x="2498071" y="3705151"/>
          <a:ext cx="1341374" cy="547351"/>
        </p:xfrm>
        <a:graphic>
          <a:graphicData uri="http://schemas.openxmlformats.org/drawingml/2006/table">
            <a:tbl>
              <a:tblPr firstRow="1" bandRow="1">
                <a:tableStyleId>{5C22544A-7EE6-4342-B048-85BDC9FD1C3A}</a:tableStyleId>
              </a:tblPr>
              <a:tblGrid>
                <a:gridCol w="1341374">
                  <a:extLst>
                    <a:ext uri="{9D8B030D-6E8A-4147-A177-3AD203B41FA5}">
                      <a16:colId xmlns:a16="http://schemas.microsoft.com/office/drawing/2014/main" val="20000"/>
                    </a:ext>
                  </a:extLst>
                </a:gridCol>
              </a:tblGrid>
              <a:tr h="547351">
                <a:tc>
                  <a:txBody>
                    <a:bodyPr/>
                    <a:lstStyle/>
                    <a:p>
                      <a:pPr algn="ctr"/>
                      <a:r>
                        <a:rPr lang="en-US" sz="1100" dirty="0">
                          <a:solidFill>
                            <a:schemeClr val="bg1"/>
                          </a:solidFill>
                          <a:latin typeface="Trebuchet MS" panose="020B0603020202020204" pitchFamily="34" charset="0"/>
                          <a:cs typeface="Tahoma"/>
                        </a:rPr>
                        <a:t>Section 2: DNA molecule</a:t>
                      </a: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bl>
          </a:graphicData>
        </a:graphic>
      </p:graphicFrame>
      <p:pic>
        <p:nvPicPr>
          <p:cNvPr id="1026" name="Picture 2" descr="Image result for DNA molecu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4065" y="4339336"/>
            <a:ext cx="1453932" cy="2219498"/>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p:cNvCxnSpPr/>
          <p:nvPr/>
        </p:nvCxnSpPr>
        <p:spPr>
          <a:xfrm>
            <a:off x="3569774" y="4688093"/>
            <a:ext cx="42394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3412038" y="4970608"/>
            <a:ext cx="586755" cy="42279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3949730" y="4499793"/>
            <a:ext cx="959008" cy="455184"/>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Trebuchet MS" panose="020B0603020202020204" pitchFamily="34" charset="0"/>
              </a:rPr>
              <a:t>DNA strands</a:t>
            </a:r>
          </a:p>
        </p:txBody>
      </p:sp>
      <p:sp>
        <p:nvSpPr>
          <p:cNvPr id="17" name="Rectangle 16"/>
          <p:cNvSpPr/>
          <p:nvPr/>
        </p:nvSpPr>
        <p:spPr>
          <a:xfrm>
            <a:off x="3948280" y="5143277"/>
            <a:ext cx="959008" cy="455184"/>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Trebuchet MS" panose="020B0603020202020204" pitchFamily="34" charset="0"/>
              </a:rPr>
              <a:t>DNA bases</a:t>
            </a:r>
          </a:p>
        </p:txBody>
      </p:sp>
      <p:cxnSp>
        <p:nvCxnSpPr>
          <p:cNvPr id="18" name="Straight Connector 17"/>
          <p:cNvCxnSpPr/>
          <p:nvPr/>
        </p:nvCxnSpPr>
        <p:spPr>
          <a:xfrm flipV="1">
            <a:off x="3479248" y="4688093"/>
            <a:ext cx="424491" cy="14515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1" name="Table 20"/>
          <p:cNvGraphicFramePr>
            <a:graphicFrameLocks noGrp="1"/>
          </p:cNvGraphicFramePr>
          <p:nvPr>
            <p:extLst/>
          </p:nvPr>
        </p:nvGraphicFramePr>
        <p:xfrm>
          <a:off x="4974562" y="3705151"/>
          <a:ext cx="1341374" cy="594360"/>
        </p:xfrm>
        <a:graphic>
          <a:graphicData uri="http://schemas.openxmlformats.org/drawingml/2006/table">
            <a:tbl>
              <a:tblPr firstRow="1" bandRow="1">
                <a:tableStyleId>{5C22544A-7EE6-4342-B048-85BDC9FD1C3A}</a:tableStyleId>
              </a:tblPr>
              <a:tblGrid>
                <a:gridCol w="1341374">
                  <a:extLst>
                    <a:ext uri="{9D8B030D-6E8A-4147-A177-3AD203B41FA5}">
                      <a16:colId xmlns:a16="http://schemas.microsoft.com/office/drawing/2014/main" val="20000"/>
                    </a:ext>
                  </a:extLst>
                </a:gridCol>
              </a:tblGrid>
              <a:tr h="499657">
                <a:tc>
                  <a:txBody>
                    <a:bodyPr/>
                    <a:lstStyle/>
                    <a:p>
                      <a:pPr algn="ctr"/>
                      <a:r>
                        <a:rPr lang="en-US" sz="1100" dirty="0">
                          <a:solidFill>
                            <a:schemeClr val="bg1"/>
                          </a:solidFill>
                          <a:latin typeface="Trebuchet MS" panose="020B0603020202020204" pitchFamily="34" charset="0"/>
                          <a:cs typeface="Tahoma"/>
                        </a:rPr>
                        <a:t>Section</a:t>
                      </a:r>
                      <a:r>
                        <a:rPr lang="en-US" sz="1100" baseline="0" dirty="0">
                          <a:solidFill>
                            <a:schemeClr val="bg1"/>
                          </a:solidFill>
                          <a:latin typeface="Trebuchet MS" panose="020B0603020202020204" pitchFamily="34" charset="0"/>
                          <a:cs typeface="Tahoma"/>
                        </a:rPr>
                        <a:t> 2: </a:t>
                      </a:r>
                      <a:r>
                        <a:rPr lang="en-US" sz="1100" dirty="0">
                          <a:solidFill>
                            <a:schemeClr val="bg1"/>
                          </a:solidFill>
                          <a:latin typeface="Trebuchet MS" panose="020B0603020202020204" pitchFamily="34" charset="0"/>
                          <a:cs typeface="Tahoma"/>
                        </a:rPr>
                        <a:t>Now label</a:t>
                      </a:r>
                      <a:r>
                        <a:rPr lang="en-US" sz="1100" baseline="0" dirty="0">
                          <a:solidFill>
                            <a:schemeClr val="bg1"/>
                          </a:solidFill>
                          <a:latin typeface="Trebuchet MS" panose="020B0603020202020204" pitchFamily="34" charset="0"/>
                          <a:cs typeface="Tahoma"/>
                        </a:rPr>
                        <a:t> a DNA molecule</a:t>
                      </a:r>
                      <a:endParaRPr lang="en-US" sz="1100" dirty="0">
                        <a:solidFill>
                          <a:schemeClr val="bg1"/>
                        </a:solidFill>
                        <a:latin typeface="Trebuchet MS" panose="020B0603020202020204" pitchFamily="34" charset="0"/>
                        <a:cs typeface="Tahoma"/>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bl>
          </a:graphicData>
        </a:graphic>
      </p:graphicFrame>
      <p:pic>
        <p:nvPicPr>
          <p:cNvPr id="22" name="Picture 2" descr="Image result for DNA molecu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3450" y="4354319"/>
            <a:ext cx="1453932" cy="2219498"/>
          </a:xfrm>
          <a:prstGeom prst="rect">
            <a:avLst/>
          </a:prstGeom>
          <a:noFill/>
          <a:extLst>
            <a:ext uri="{909E8E84-426E-40DD-AFC4-6F175D3DCCD1}">
              <a14:hiddenFill xmlns:a14="http://schemas.microsoft.com/office/drawing/2010/main">
                <a:solidFill>
                  <a:srgbClr val="FFFFFF"/>
                </a:solidFill>
              </a14:hiddenFill>
            </a:ext>
          </a:extLst>
        </p:spPr>
      </p:pic>
      <p:cxnSp>
        <p:nvCxnSpPr>
          <p:cNvPr id="26" name="Straight Connector 25"/>
          <p:cNvCxnSpPr/>
          <p:nvPr/>
        </p:nvCxnSpPr>
        <p:spPr>
          <a:xfrm>
            <a:off x="5976130" y="5004505"/>
            <a:ext cx="586755" cy="42279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6512372" y="5177174"/>
            <a:ext cx="959008" cy="455184"/>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dirty="0">
              <a:solidFill>
                <a:schemeClr val="tx1"/>
              </a:solidFill>
              <a:latin typeface="Trebuchet MS" panose="020B0603020202020204" pitchFamily="34" charset="0"/>
            </a:endParaRPr>
          </a:p>
        </p:txBody>
      </p:sp>
      <p:cxnSp>
        <p:nvCxnSpPr>
          <p:cNvPr id="28" name="Straight Connector 27"/>
          <p:cNvCxnSpPr/>
          <p:nvPr/>
        </p:nvCxnSpPr>
        <p:spPr>
          <a:xfrm>
            <a:off x="6132811" y="4734786"/>
            <a:ext cx="42394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6505351" y="4530855"/>
            <a:ext cx="959008" cy="455184"/>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dirty="0">
              <a:solidFill>
                <a:schemeClr val="tx1"/>
              </a:solidFill>
              <a:latin typeface="Trebuchet MS" panose="020B0603020202020204" pitchFamily="34" charset="0"/>
            </a:endParaRPr>
          </a:p>
        </p:txBody>
      </p:sp>
      <p:cxnSp>
        <p:nvCxnSpPr>
          <p:cNvPr id="31" name="Straight Connector 30"/>
          <p:cNvCxnSpPr/>
          <p:nvPr/>
        </p:nvCxnSpPr>
        <p:spPr>
          <a:xfrm flipV="1">
            <a:off x="6042285" y="4734786"/>
            <a:ext cx="424491" cy="14515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4" name="Table 33"/>
          <p:cNvGraphicFramePr>
            <a:graphicFrameLocks noGrp="1"/>
          </p:cNvGraphicFramePr>
          <p:nvPr>
            <p:extLst>
              <p:ext uri="{D42A27DB-BD31-4B8C-83A1-F6EECF244321}">
                <p14:modId xmlns:p14="http://schemas.microsoft.com/office/powerpoint/2010/main" val="2255711519"/>
              </p:ext>
            </p:extLst>
          </p:nvPr>
        </p:nvGraphicFramePr>
        <p:xfrm>
          <a:off x="7792386" y="4373617"/>
          <a:ext cx="4054029" cy="1809190"/>
        </p:xfrm>
        <a:graphic>
          <a:graphicData uri="http://schemas.openxmlformats.org/drawingml/2006/table">
            <a:tbl>
              <a:tblPr firstRow="1" bandRow="1">
                <a:tableStyleId>{5C22544A-7EE6-4342-B048-85BDC9FD1C3A}</a:tableStyleId>
              </a:tblPr>
              <a:tblGrid>
                <a:gridCol w="1043287">
                  <a:extLst>
                    <a:ext uri="{9D8B030D-6E8A-4147-A177-3AD203B41FA5}">
                      <a16:colId xmlns:a16="http://schemas.microsoft.com/office/drawing/2014/main" val="3138737049"/>
                    </a:ext>
                  </a:extLst>
                </a:gridCol>
                <a:gridCol w="3010742">
                  <a:extLst>
                    <a:ext uri="{9D8B030D-6E8A-4147-A177-3AD203B41FA5}">
                      <a16:colId xmlns:a16="http://schemas.microsoft.com/office/drawing/2014/main" val="20000"/>
                    </a:ext>
                  </a:extLst>
                </a:gridCol>
              </a:tblGrid>
              <a:tr h="662330">
                <a:tc gridSpan="2">
                  <a:txBody>
                    <a:bodyPr/>
                    <a:lstStyle/>
                    <a:p>
                      <a:pPr algn="ctr" fontAlgn="ctr"/>
                      <a:r>
                        <a:rPr lang="en-GB" sz="1100" b="1" i="0" u="none" strike="noStrike" dirty="0">
                          <a:solidFill>
                            <a:schemeClr val="bg1"/>
                          </a:solidFill>
                          <a:effectLst/>
                          <a:latin typeface="Trebuchet MS" panose="020B0603020202020204" pitchFamily="34" charset="0"/>
                          <a:cs typeface="Tahoma"/>
                        </a:rPr>
                        <a:t>Section 6-</a:t>
                      </a:r>
                      <a:r>
                        <a:rPr lang="en-GB" sz="1100" b="1" i="0" u="none" strike="noStrike" baseline="0" dirty="0">
                          <a:solidFill>
                            <a:schemeClr val="bg1"/>
                          </a:solidFill>
                          <a:effectLst/>
                          <a:latin typeface="Trebuchet MS" panose="020B0603020202020204" pitchFamily="34" charset="0"/>
                          <a:cs typeface="Tahoma"/>
                        </a:rPr>
                        <a:t> </a:t>
                      </a:r>
                      <a:r>
                        <a:rPr lang="en-GB" sz="1100" b="1" i="0" u="none" strike="noStrike" dirty="0">
                          <a:solidFill>
                            <a:schemeClr val="bg1"/>
                          </a:solidFill>
                          <a:effectLst/>
                          <a:latin typeface="Trebuchet MS" panose="020B0603020202020204" pitchFamily="34" charset="0"/>
                          <a:cs typeface="Tahoma"/>
                        </a:rPr>
                        <a:t> What are the steps involved</a:t>
                      </a:r>
                      <a:r>
                        <a:rPr lang="en-GB" sz="1100" b="1" i="0" u="none" strike="noStrike" baseline="0" dirty="0">
                          <a:solidFill>
                            <a:schemeClr val="bg1"/>
                          </a:solidFill>
                          <a:effectLst/>
                          <a:latin typeface="Trebuchet MS" panose="020B0603020202020204" pitchFamily="34" charset="0"/>
                          <a:cs typeface="Tahoma"/>
                        </a:rPr>
                        <a:t> in genetic modification?</a:t>
                      </a:r>
                      <a:endParaRPr lang="en-GB" sz="1100" b="1" i="0" u="none" strike="noStrike" dirty="0">
                        <a:solidFill>
                          <a:schemeClr val="bg1"/>
                        </a:solidFill>
                        <a:effectLst/>
                        <a:latin typeface="Trebuchet MS" panose="020B0603020202020204" pitchFamily="34" charset="0"/>
                        <a:cs typeface="Tahoma"/>
                      </a:endParaRPr>
                    </a:p>
                    <a:p>
                      <a:pPr algn="ctr" fontAlgn="b"/>
                      <a:r>
                        <a:rPr lang="en-GB" sz="1000" b="0" i="0" u="none" strike="noStrike" dirty="0">
                          <a:solidFill>
                            <a:schemeClr val="bg1"/>
                          </a:solidFill>
                          <a:effectLst/>
                          <a:latin typeface="Trebuchet MS" panose="020B0603020202020204" pitchFamily="34" charset="0"/>
                          <a:cs typeface="Tahoma"/>
                        </a:rPr>
                        <a:t>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hMerge="1">
                  <a:txBody>
                    <a:bodyPr/>
                    <a:lstStyle/>
                    <a:p>
                      <a:pPr algn="l" fontAlgn="ctr"/>
                      <a:endParaRPr lang="en-GB" sz="1000" b="0" i="0" u="none" strike="noStrike" dirty="0">
                        <a:solidFill>
                          <a:schemeClr val="bg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341322">
                <a:tc>
                  <a:txBody>
                    <a:bodyPr/>
                    <a:lstStyle/>
                    <a:p>
                      <a:pPr marL="0" indent="0" algn="ctr" fontAlgn="ctr">
                        <a:buNone/>
                      </a:pPr>
                      <a:r>
                        <a:rPr lang="en-GB" sz="1000" b="1" i="0" u="none" strike="noStrike" dirty="0">
                          <a:solidFill>
                            <a:srgbClr val="000000"/>
                          </a:solidFill>
                          <a:effectLst/>
                          <a:latin typeface="Trebuchet MS" panose="020B0603020202020204" pitchFamily="34" charset="0"/>
                          <a:cs typeface="Tahoma"/>
                        </a:rPr>
                        <a:t>1.</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marL="0" indent="0" algn="l" fontAlgn="ctr">
                        <a:buNone/>
                      </a:pPr>
                      <a:r>
                        <a:rPr lang="en-GB" sz="1000" b="0" i="0" u="none" strike="noStrike" dirty="0">
                          <a:solidFill>
                            <a:srgbClr val="000000"/>
                          </a:solidFill>
                          <a:effectLst/>
                          <a:latin typeface="Trebuchet MS" panose="020B0603020202020204" pitchFamily="34" charset="0"/>
                          <a:cs typeface="Tahoma"/>
                        </a:rPr>
                        <a:t>Remove the desired</a:t>
                      </a:r>
                      <a:r>
                        <a:rPr lang="en-GB" sz="1000" b="0" i="0" u="none" strike="noStrike" baseline="0" dirty="0">
                          <a:solidFill>
                            <a:srgbClr val="000000"/>
                          </a:solidFill>
                          <a:effectLst/>
                          <a:latin typeface="Trebuchet MS" panose="020B0603020202020204" pitchFamily="34" charset="0"/>
                          <a:cs typeface="Tahoma"/>
                        </a:rPr>
                        <a:t> (foreign) gene from an organism with the desired characteristic </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464216">
                <a:tc>
                  <a:txBody>
                    <a:bodyPr/>
                    <a:lstStyle/>
                    <a:p>
                      <a:pPr algn="ctr" fontAlgn="ctr"/>
                      <a:r>
                        <a:rPr lang="en-GB" sz="1000" b="1" i="0" u="none" strike="noStrike" dirty="0">
                          <a:solidFill>
                            <a:srgbClr val="000000"/>
                          </a:solidFill>
                          <a:effectLst/>
                          <a:latin typeface="Trebuchet MS" panose="020B0603020202020204" pitchFamily="34" charset="0"/>
                          <a:cs typeface="Tahoma"/>
                        </a:rPr>
                        <a:t>2.</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Insert the</a:t>
                      </a:r>
                      <a:r>
                        <a:rPr lang="en-GB" sz="1000" b="0" i="0" u="none" strike="noStrike" baseline="0" dirty="0">
                          <a:solidFill>
                            <a:srgbClr val="000000"/>
                          </a:solidFill>
                          <a:effectLst/>
                          <a:latin typeface="Trebuchet MS" panose="020B0603020202020204" pitchFamily="34" charset="0"/>
                          <a:cs typeface="Tahoma"/>
                        </a:rPr>
                        <a:t> desired gene into a plant or animal cell at a very early stage of the organisms development</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41322">
                <a:tc>
                  <a:txBody>
                    <a:bodyPr/>
                    <a:lstStyle/>
                    <a:p>
                      <a:pPr algn="ctr" fontAlgn="ctr"/>
                      <a:r>
                        <a:rPr lang="en-GB" sz="1000" b="1" i="0" u="none" strike="noStrike" dirty="0">
                          <a:solidFill>
                            <a:srgbClr val="000000"/>
                          </a:solidFill>
                          <a:effectLst/>
                          <a:latin typeface="Trebuchet MS" panose="020B0603020202020204" pitchFamily="34" charset="0"/>
                          <a:cs typeface="Tahoma"/>
                        </a:rPr>
                        <a:t>3.</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The organism will display the characteristic coded for by</a:t>
                      </a:r>
                      <a:r>
                        <a:rPr lang="en-GB" sz="1000" b="0" i="0" u="none" strike="noStrike" baseline="0" dirty="0">
                          <a:solidFill>
                            <a:srgbClr val="000000"/>
                          </a:solidFill>
                          <a:effectLst/>
                          <a:latin typeface="Trebuchet MS" panose="020B0603020202020204" pitchFamily="34" charset="0"/>
                          <a:cs typeface="Tahoma"/>
                        </a:rPr>
                        <a:t> the gene</a:t>
                      </a:r>
                      <a:endParaRPr lang="en-GB" sz="1000" b="0" i="0" u="none" strike="noStrike" dirty="0">
                        <a:solidFill>
                          <a:srgbClr val="000000"/>
                        </a:solidFill>
                        <a:effectLst/>
                        <a:latin typeface="Trebuchet MS" panose="020B0603020202020204" pitchFamily="34" charset="0"/>
                        <a:cs typeface="Tahoma"/>
                      </a:endParaRPr>
                    </a:p>
                  </a:txBody>
                  <a:tcPr marL="12700" marR="12700"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37883279"/>
                  </a:ext>
                </a:extLst>
              </a:tr>
            </a:tbl>
          </a:graphicData>
        </a:graphic>
      </p:graphicFrame>
      <p:pic>
        <p:nvPicPr>
          <p:cNvPr id="23" name="Picture 22"/>
          <p:cNvPicPr>
            <a:picLocks noChangeAspect="1"/>
          </p:cNvPicPr>
          <p:nvPr/>
        </p:nvPicPr>
        <p:blipFill rotWithShape="1">
          <a:blip r:embed="rId3"/>
          <a:srcRect l="74271" t="17222" r="5000" b="50370"/>
          <a:stretch/>
        </p:blipFill>
        <p:spPr>
          <a:xfrm>
            <a:off x="10961363" y="6356339"/>
            <a:ext cx="701359" cy="404986"/>
          </a:xfrm>
          <a:prstGeom prst="rect">
            <a:avLst/>
          </a:prstGeom>
        </p:spPr>
      </p:pic>
    </p:spTree>
    <p:extLst>
      <p:ext uri="{BB962C8B-B14F-4D97-AF65-F5344CB8AC3E}">
        <p14:creationId xmlns:p14="http://schemas.microsoft.com/office/powerpoint/2010/main" val="17205053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graphicFrame>
        <p:nvGraphicFramePr>
          <p:cNvPr id="12" name="Table 11"/>
          <p:cNvGraphicFramePr>
            <a:graphicFrameLocks noGrp="1"/>
          </p:cNvGraphicFramePr>
          <p:nvPr>
            <p:extLst/>
          </p:nvPr>
        </p:nvGraphicFramePr>
        <p:xfrm>
          <a:off x="1" y="4947047"/>
          <a:ext cx="5355364" cy="1876875"/>
        </p:xfrm>
        <a:graphic>
          <a:graphicData uri="http://schemas.openxmlformats.org/drawingml/2006/table">
            <a:tbl>
              <a:tblPr>
                <a:tableStyleId>{35758FB7-9AC5-4552-8A53-C91805E547FA}</a:tableStyleId>
              </a:tblPr>
              <a:tblGrid>
                <a:gridCol w="1642756">
                  <a:extLst>
                    <a:ext uri="{9D8B030D-6E8A-4147-A177-3AD203B41FA5}">
                      <a16:colId xmlns:a16="http://schemas.microsoft.com/office/drawing/2014/main" val="230551001"/>
                    </a:ext>
                  </a:extLst>
                </a:gridCol>
                <a:gridCol w="3712608">
                  <a:extLst>
                    <a:ext uri="{9D8B030D-6E8A-4147-A177-3AD203B41FA5}">
                      <a16:colId xmlns:a16="http://schemas.microsoft.com/office/drawing/2014/main" val="4017858918"/>
                    </a:ext>
                  </a:extLst>
                </a:gridCol>
              </a:tblGrid>
              <a:tr h="1876875">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8. Representation</a:t>
                      </a:r>
                      <a:r>
                        <a:rPr lang="en-GB" sz="1200" b="0" i="0" u="none" strike="noStrike" cap="none" baseline="0" dirty="0" smtClean="0">
                          <a:solidFill>
                            <a:schemeClr val="dk1"/>
                          </a:solidFill>
                          <a:latin typeface="+mn-lt"/>
                          <a:ea typeface="+mn-ea"/>
                          <a:cs typeface="+mn-cs"/>
                          <a:sym typeface="Arial"/>
                        </a:rPr>
                        <a:t> of t</a:t>
                      </a:r>
                      <a:r>
                        <a:rPr lang="en-GB" sz="1200" b="0" i="0" u="none" strike="noStrike" cap="none" dirty="0" smtClean="0">
                          <a:solidFill>
                            <a:schemeClr val="dk1"/>
                          </a:solidFill>
                          <a:latin typeface="+mn-lt"/>
                          <a:ea typeface="+mn-ea"/>
                          <a:cs typeface="+mn-cs"/>
                          <a:sym typeface="Arial"/>
                        </a:rPr>
                        <a:t>he greenhouse effect:</a:t>
                      </a: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txBody>
                  <a:tcPr marL="121920" marR="121920" marT="60960" marB="60960" anchor="ctr"/>
                </a:tc>
                <a:extLst>
                  <a:ext uri="{0D108BD9-81ED-4DB2-BD59-A6C34878D82A}">
                    <a16:rowId xmlns:a16="http://schemas.microsoft.com/office/drawing/2014/main" val="1506979838"/>
                  </a:ext>
                </a:extLst>
              </a:tr>
            </a:tbl>
          </a:graphicData>
        </a:graphic>
      </p:graphicFrame>
      <p:graphicFrame>
        <p:nvGraphicFramePr>
          <p:cNvPr id="2" name="Table 1"/>
          <p:cNvGraphicFramePr>
            <a:graphicFrameLocks noGrp="1"/>
          </p:cNvGraphicFramePr>
          <p:nvPr>
            <p:extLst/>
          </p:nvPr>
        </p:nvGraphicFramePr>
        <p:xfrm>
          <a:off x="1" y="3152560"/>
          <a:ext cx="3620806" cy="1767840"/>
        </p:xfrm>
        <a:graphic>
          <a:graphicData uri="http://schemas.openxmlformats.org/drawingml/2006/table">
            <a:tbl>
              <a:tblPr>
                <a:tableStyleId>{35758FB7-9AC5-4552-8A53-C91805E547FA}</a:tableStyleId>
              </a:tblPr>
              <a:tblGrid>
                <a:gridCol w="1216313">
                  <a:extLst>
                    <a:ext uri="{9D8B030D-6E8A-4147-A177-3AD203B41FA5}">
                      <a16:colId xmlns:a16="http://schemas.microsoft.com/office/drawing/2014/main" val="230551001"/>
                    </a:ext>
                  </a:extLst>
                </a:gridCol>
                <a:gridCol w="2404493">
                  <a:extLst>
                    <a:ext uri="{9D8B030D-6E8A-4147-A177-3AD203B41FA5}">
                      <a16:colId xmlns:a16="http://schemas.microsoft.com/office/drawing/2014/main" val="4017858918"/>
                    </a:ext>
                  </a:extLst>
                </a:gridCol>
              </a:tblGrid>
              <a:tr h="1767840">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6. M</a:t>
                      </a:r>
                      <a:r>
                        <a:rPr lang="en-GB" sz="1200" b="0" i="0" u="none" strike="noStrike" cap="none" baseline="0" dirty="0" smtClean="0">
                          <a:solidFill>
                            <a:schemeClr val="dk1"/>
                          </a:solidFill>
                          <a:latin typeface="+mn-lt"/>
                          <a:ea typeface="+mn-ea"/>
                          <a:cs typeface="+mn-cs"/>
                          <a:sym typeface="Arial"/>
                        </a:rPr>
                        <a:t>ost common substances in the Earth’s atmosphere</a:t>
                      </a:r>
                      <a:r>
                        <a:rPr lang="en-GB" sz="1200" b="0" i="0" u="none" strike="noStrike" cap="none" dirty="0" smtClean="0">
                          <a:solidFill>
                            <a:schemeClr val="dk1"/>
                          </a:solidFill>
                          <a:latin typeface="+mn-lt"/>
                          <a:ea typeface="+mn-ea"/>
                          <a:cs typeface="+mn-cs"/>
                          <a:sym typeface="Arial"/>
                        </a:rPr>
                        <a:t>:</a:t>
                      </a: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txBody>
                  <a:tcPr marL="121920" marR="121920" marT="60960" marB="60960" anchor="ctr"/>
                </a:tc>
                <a:extLst>
                  <a:ext uri="{0D108BD9-81ED-4DB2-BD59-A6C34878D82A}">
                    <a16:rowId xmlns:a16="http://schemas.microsoft.com/office/drawing/2014/main" val="1506979838"/>
                  </a:ext>
                </a:extLst>
              </a:tr>
            </a:tbl>
          </a:graphicData>
        </a:graphic>
      </p:graphicFrame>
      <p:sp>
        <p:nvSpPr>
          <p:cNvPr id="6" name="Rectangle 5"/>
          <p:cNvSpPr/>
          <p:nvPr/>
        </p:nvSpPr>
        <p:spPr>
          <a:xfrm>
            <a:off x="8830653" y="6087652"/>
            <a:ext cx="3311244" cy="703099"/>
          </a:xfrm>
          <a:prstGeom prst="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graphicFrame>
        <p:nvGraphicFramePr>
          <p:cNvPr id="54" name="Shape 54"/>
          <p:cNvGraphicFramePr/>
          <p:nvPr>
            <p:extLst>
              <p:ext uri="{D42A27DB-BD31-4B8C-83A1-F6EECF244321}">
                <p14:modId xmlns:p14="http://schemas.microsoft.com/office/powerpoint/2010/main" val="2386498159"/>
              </p:ext>
            </p:extLst>
          </p:nvPr>
        </p:nvGraphicFramePr>
        <p:xfrm>
          <a:off x="11393" y="3"/>
          <a:ext cx="5589306" cy="2641600"/>
        </p:xfrm>
        <a:graphic>
          <a:graphicData uri="http://schemas.openxmlformats.org/drawingml/2006/table">
            <a:tbl>
              <a:tblPr>
                <a:tableStyleId>{35758FB7-9AC5-4552-8A53-C91805E547FA}</a:tableStyleId>
              </a:tblPr>
              <a:tblGrid>
                <a:gridCol w="1690705">
                  <a:extLst>
                    <a:ext uri="{9D8B030D-6E8A-4147-A177-3AD203B41FA5}">
                      <a16:colId xmlns:a16="http://schemas.microsoft.com/office/drawing/2014/main" val="20000"/>
                    </a:ext>
                  </a:extLst>
                </a:gridCol>
                <a:gridCol w="3898601">
                  <a:extLst>
                    <a:ext uri="{9D8B030D-6E8A-4147-A177-3AD203B41FA5}">
                      <a16:colId xmlns:a16="http://schemas.microsoft.com/office/drawing/2014/main" val="20001"/>
                    </a:ext>
                  </a:extLst>
                </a:gridCol>
              </a:tblGrid>
              <a:tr h="203200">
                <a:tc gridSpan="2">
                  <a:txBody>
                    <a:bodyPr/>
                    <a:lstStyle/>
                    <a:p>
                      <a:pPr marL="0" marR="0" lvl="0" indent="0" algn="l" rtl="0">
                        <a:lnSpc>
                          <a:spcPct val="100000"/>
                        </a:lnSpc>
                        <a:spcBef>
                          <a:spcPts val="0"/>
                        </a:spcBef>
                        <a:spcAft>
                          <a:spcPts val="0"/>
                        </a:spcAft>
                        <a:buNone/>
                      </a:pPr>
                      <a:r>
                        <a:rPr lang="en-GB" sz="1300" b="1" i="0" u="none" strike="noStrike" cap="none" dirty="0" smtClean="0">
                          <a:solidFill>
                            <a:schemeClr val="dk1"/>
                          </a:solidFill>
                          <a:latin typeface="+mn-lt"/>
                          <a:ea typeface="+mn-ea"/>
                          <a:cs typeface="+mn-cs"/>
                          <a:sym typeface="Arial"/>
                        </a:rPr>
                        <a:t>Section 1: Global warming and</a:t>
                      </a:r>
                      <a:r>
                        <a:rPr lang="en-GB" sz="1300" b="1" i="0" u="none" strike="noStrike" cap="none" baseline="0" dirty="0" smtClean="0">
                          <a:solidFill>
                            <a:schemeClr val="dk1"/>
                          </a:solidFill>
                          <a:latin typeface="+mn-lt"/>
                          <a:ea typeface="+mn-ea"/>
                          <a:cs typeface="+mn-cs"/>
                          <a:sym typeface="Arial"/>
                        </a:rPr>
                        <a:t> climate change</a:t>
                      </a:r>
                      <a:endParaRPr lang="en-GB" sz="1300" b="1" i="0" u="none" strike="noStrike" cap="none" dirty="0">
                        <a:solidFill>
                          <a:schemeClr val="dk1"/>
                        </a:solidFill>
                        <a:latin typeface="+mn-lt"/>
                        <a:ea typeface="+mn-ea"/>
                        <a:cs typeface="+mn-cs"/>
                        <a:sym typeface="Arial"/>
                      </a:endParaRPr>
                    </a:p>
                  </a:txBody>
                  <a:tcPr marT="0" marB="0" anchor="ct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b="1" i="0" u="none" strike="noStrike" cap="none" dirty="0" smtClean="0">
                        <a:solidFill>
                          <a:schemeClr val="dk1"/>
                        </a:solidFill>
                        <a:latin typeface="+mn-lt"/>
                        <a:ea typeface="+mn-ea"/>
                        <a:cs typeface="+mn-cs"/>
                        <a:sym typeface="Arial"/>
                      </a:endParaRPr>
                    </a:p>
                  </a:txBody>
                  <a:tcPr marL="68580" marR="68580" marT="0" marB="0" anchor="ctr"/>
                </a:tc>
                <a:extLst>
                  <a:ext uri="{0D108BD9-81ED-4DB2-BD59-A6C34878D82A}">
                    <a16:rowId xmlns:a16="http://schemas.microsoft.com/office/drawing/2014/main" val="28727117"/>
                  </a:ext>
                </a:extLst>
              </a:tr>
              <a:tr h="304800">
                <a:tc>
                  <a:txBody>
                    <a:bodyPr/>
                    <a:lstStyle/>
                    <a:p>
                      <a:pPr marL="0" marR="0" lvl="0" indent="0" algn="l" rtl="0" fontAlgn="base">
                        <a:lnSpc>
                          <a:spcPct val="100000"/>
                        </a:lnSpc>
                        <a:spcBef>
                          <a:spcPts val="0"/>
                        </a:spcBef>
                        <a:spcAft>
                          <a:spcPts val="0"/>
                        </a:spcAft>
                        <a:buNone/>
                      </a:pPr>
                      <a:r>
                        <a:rPr lang="en-GB" sz="1200" b="0" i="0" u="none" strike="noStrike" cap="none" dirty="0">
                          <a:solidFill>
                            <a:schemeClr val="dk1"/>
                          </a:solidFill>
                          <a:latin typeface="+mn-lt"/>
                          <a:ea typeface="+mn-ea"/>
                          <a:cs typeface="+mn-cs"/>
                          <a:sym typeface="Arial"/>
                        </a:rPr>
                        <a:t>1. </a:t>
                      </a:r>
                      <a:r>
                        <a:rPr lang="en-GB" sz="1200" b="0" i="0" u="none" strike="noStrike" cap="none" dirty="0" smtClean="0">
                          <a:solidFill>
                            <a:schemeClr val="dk1"/>
                          </a:solidFill>
                          <a:latin typeface="+mn-lt"/>
                          <a:ea typeface="+mn-ea"/>
                          <a:cs typeface="+mn-cs"/>
                          <a:sym typeface="Arial"/>
                        </a:rPr>
                        <a:t>Atmosphere</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The mixture</a:t>
                      </a:r>
                      <a:r>
                        <a:rPr lang="en-GB" sz="1200" b="0" i="0" u="none" strike="noStrike" cap="none" baseline="0" dirty="0" smtClean="0">
                          <a:solidFill>
                            <a:schemeClr val="dk1"/>
                          </a:solidFill>
                          <a:latin typeface="+mn-lt"/>
                          <a:ea typeface="+mn-ea"/>
                          <a:cs typeface="+mn-cs"/>
                          <a:sym typeface="Arial"/>
                        </a:rPr>
                        <a:t> of gases surrounding the Earth</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0002"/>
                  </a:ext>
                </a:extLst>
              </a:tr>
              <a:tr h="853440">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2. Greenhouse effect</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When energy from the sun is transferred to the thermal store of gases</a:t>
                      </a:r>
                      <a:r>
                        <a:rPr lang="en-GB" sz="1200" b="0" i="0" u="none" strike="noStrike" cap="none" baseline="0" dirty="0" smtClean="0">
                          <a:solidFill>
                            <a:schemeClr val="dk1"/>
                          </a:solidFill>
                          <a:latin typeface="+mn-lt"/>
                          <a:ea typeface="+mn-ea"/>
                          <a:cs typeface="+mn-cs"/>
                          <a:sym typeface="Arial"/>
                        </a:rPr>
                        <a:t> in Earth’s atmosphere. The greenhouse effect keep the Earth’s surface warmer than it would other-wise be.</a:t>
                      </a:r>
                      <a:endParaRPr lang="en-GB" sz="1200" b="0" i="0" u="none" strike="noStrike" cap="none" dirty="0">
                        <a:solidFill>
                          <a:schemeClr val="dk1"/>
                        </a:solidFill>
                        <a:latin typeface="+mn-lt"/>
                        <a:ea typeface="+mn-ea"/>
                        <a:cs typeface="+mn-cs"/>
                        <a:sym typeface="Arial"/>
                      </a:endParaRPr>
                    </a:p>
                  </a:txBody>
                  <a:tcPr marL="121920" marR="121920" marT="60960" marB="60960" anchor="ctr"/>
                </a:tc>
                <a:extLst>
                  <a:ext uri="{0D108BD9-81ED-4DB2-BD59-A6C34878D82A}">
                    <a16:rowId xmlns:a16="http://schemas.microsoft.com/office/drawing/2014/main" val="10003"/>
                  </a:ext>
                </a:extLst>
              </a:tr>
              <a:tr h="487680">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3. Greenhouse gases</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u="none" strike="noStrike" cap="none" dirty="0" smtClean="0">
                          <a:solidFill>
                            <a:schemeClr val="dk1"/>
                          </a:solidFill>
                          <a:latin typeface="+mn-lt"/>
                          <a:ea typeface="+mn-ea"/>
                          <a:cs typeface="+mn-cs"/>
                          <a:sym typeface="Arial"/>
                        </a:rPr>
                        <a:t>Gases that contribute to the greenhouse effect as carbon dioxide.</a:t>
                      </a:r>
                    </a:p>
                  </a:txBody>
                  <a:tcPr marL="121920" marR="121920" marT="60960" marB="60960" anchor="ctr"/>
                </a:tc>
                <a:extLst>
                  <a:ext uri="{0D108BD9-81ED-4DB2-BD59-A6C34878D82A}">
                    <a16:rowId xmlns:a16="http://schemas.microsoft.com/office/drawing/2014/main" val="2269935856"/>
                  </a:ext>
                </a:extLst>
              </a:tr>
              <a:tr h="487680">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4. Global warming</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u="none" strike="noStrike" cap="none" dirty="0" smtClean="0">
                          <a:solidFill>
                            <a:schemeClr val="dk1"/>
                          </a:solidFill>
                          <a:latin typeface="+mn-lt"/>
                          <a:ea typeface="+mn-ea"/>
                          <a:cs typeface="+mn-cs"/>
                          <a:sym typeface="Arial"/>
                        </a:rPr>
                        <a:t>The gradual increase in the average</a:t>
                      </a:r>
                      <a:r>
                        <a:rPr lang="en-GB" sz="1200" b="0" i="0" u="none" strike="noStrike" cap="none" baseline="0" dirty="0" smtClean="0">
                          <a:solidFill>
                            <a:schemeClr val="dk1"/>
                          </a:solidFill>
                          <a:latin typeface="+mn-lt"/>
                          <a:ea typeface="+mn-ea"/>
                          <a:cs typeface="+mn-cs"/>
                          <a:sym typeface="Arial"/>
                        </a:rPr>
                        <a:t> surface temperature of the Earth.</a:t>
                      </a:r>
                      <a:endParaRPr lang="en-GB" sz="1200" b="0" i="0" u="none" strike="noStrike" cap="none" dirty="0" smtClean="0">
                        <a:solidFill>
                          <a:schemeClr val="dk1"/>
                        </a:solidFill>
                        <a:latin typeface="+mn-lt"/>
                        <a:ea typeface="+mn-ea"/>
                        <a:cs typeface="+mn-cs"/>
                        <a:sym typeface="Arial"/>
                      </a:endParaRPr>
                    </a:p>
                  </a:txBody>
                  <a:tcPr marL="121920" marR="121920" marT="60960" marB="60960" anchor="ctr"/>
                </a:tc>
                <a:extLst>
                  <a:ext uri="{0D108BD9-81ED-4DB2-BD59-A6C34878D82A}">
                    <a16:rowId xmlns:a16="http://schemas.microsoft.com/office/drawing/2014/main" val="1937391552"/>
                  </a:ext>
                </a:extLst>
              </a:tr>
              <a:tr h="304800">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5. Climate change</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endParaRPr lang="en-GB" sz="1200" b="0" i="0" u="none" strike="noStrike" cap="none" dirty="0" smtClean="0">
                        <a:solidFill>
                          <a:schemeClr val="dk1"/>
                        </a:solidFill>
                        <a:latin typeface="+mn-lt"/>
                        <a:ea typeface="+mn-ea"/>
                        <a:cs typeface="+mn-cs"/>
                        <a:sym typeface="Arial"/>
                      </a:endParaRPr>
                    </a:p>
                  </a:txBody>
                  <a:tcPr marL="121920" marR="121920" marT="60960" marB="60960" anchor="ctr"/>
                </a:tc>
                <a:extLst>
                  <a:ext uri="{0D108BD9-81ED-4DB2-BD59-A6C34878D82A}">
                    <a16:rowId xmlns:a16="http://schemas.microsoft.com/office/drawing/2014/main" val="1353044355"/>
                  </a:ext>
                </a:extLst>
              </a:tr>
            </a:tbl>
          </a:graphicData>
        </a:graphic>
      </p:graphicFrame>
      <p:graphicFrame>
        <p:nvGraphicFramePr>
          <p:cNvPr id="11" name="Shape 54"/>
          <p:cNvGraphicFramePr/>
          <p:nvPr>
            <p:extLst>
              <p:ext uri="{D42A27DB-BD31-4B8C-83A1-F6EECF244321}">
                <p14:modId xmlns:p14="http://schemas.microsoft.com/office/powerpoint/2010/main" val="883957724"/>
              </p:ext>
            </p:extLst>
          </p:nvPr>
        </p:nvGraphicFramePr>
        <p:xfrm>
          <a:off x="5600700" y="-9559"/>
          <a:ext cx="6591302" cy="2763480"/>
        </p:xfrm>
        <a:graphic>
          <a:graphicData uri="http://schemas.openxmlformats.org/drawingml/2006/table">
            <a:tbl>
              <a:tblPr>
                <a:tableStyleId>{284E427A-3D55-4303-BF80-6455036E1DE7}</a:tableStyleId>
              </a:tblPr>
              <a:tblGrid>
                <a:gridCol w="1800891">
                  <a:extLst>
                    <a:ext uri="{9D8B030D-6E8A-4147-A177-3AD203B41FA5}">
                      <a16:colId xmlns:a16="http://schemas.microsoft.com/office/drawing/2014/main" val="20000"/>
                    </a:ext>
                  </a:extLst>
                </a:gridCol>
                <a:gridCol w="4790411">
                  <a:extLst>
                    <a:ext uri="{9D8B030D-6E8A-4147-A177-3AD203B41FA5}">
                      <a16:colId xmlns:a16="http://schemas.microsoft.com/office/drawing/2014/main" val="20001"/>
                    </a:ext>
                  </a:extLst>
                </a:gridCol>
              </a:tblGrid>
              <a:tr h="447000">
                <a:tc gridSpan="2">
                  <a:txBody>
                    <a:bodyPr/>
                    <a:lstStyle/>
                    <a:p>
                      <a:pPr lvl="0" rtl="0">
                        <a:spcBef>
                          <a:spcPts val="0"/>
                        </a:spcBef>
                        <a:buNone/>
                      </a:pPr>
                      <a:r>
                        <a:rPr lang="en" sz="1300" b="1" i="0" u="none" strike="noStrike" cap="none" dirty="0" smtClean="0">
                          <a:solidFill>
                            <a:schemeClr val="dk1"/>
                          </a:solidFill>
                          <a:latin typeface="+mn-lt"/>
                          <a:ea typeface="+mn-ea"/>
                          <a:cs typeface="+mn-cs"/>
                          <a:sym typeface="Arial"/>
                        </a:rPr>
                        <a:t>Section 2:The carbon</a:t>
                      </a:r>
                      <a:r>
                        <a:rPr lang="en" sz="1300" b="1" i="0" u="none" strike="noStrike" cap="none" baseline="0" dirty="0" smtClean="0">
                          <a:solidFill>
                            <a:schemeClr val="dk1"/>
                          </a:solidFill>
                          <a:latin typeface="+mn-lt"/>
                          <a:ea typeface="+mn-ea"/>
                          <a:cs typeface="+mn-cs"/>
                          <a:sym typeface="Arial"/>
                        </a:rPr>
                        <a:t> cycle</a:t>
                      </a:r>
                      <a:endParaRPr lang="en" sz="1300" b="1" i="0" u="none" strike="noStrike" cap="none" dirty="0">
                        <a:solidFill>
                          <a:schemeClr val="dk1"/>
                        </a:solidFill>
                        <a:latin typeface="+mn-lt"/>
                        <a:ea typeface="+mn-ea"/>
                        <a:cs typeface="+mn-cs"/>
                        <a:sym typeface="Arial"/>
                      </a:endParaRPr>
                    </a:p>
                  </a:txBody>
                  <a:tcPr marL="121900" marR="121900" marT="121900" marB="121900"/>
                </a:tc>
                <a:tc hMerge="1">
                  <a:txBody>
                    <a:bodyPr/>
                    <a:lstStyle/>
                    <a:p>
                      <a:endParaRPr lang="en-US"/>
                    </a:p>
                  </a:txBody>
                  <a:tcPr/>
                </a:tc>
                <a:extLst>
                  <a:ext uri="{0D108BD9-81ED-4DB2-BD59-A6C34878D82A}">
                    <a16:rowId xmlns:a16="http://schemas.microsoft.com/office/drawing/2014/main" val="10000"/>
                  </a:ext>
                </a:extLst>
              </a:tr>
              <a:tr h="487680">
                <a:tc>
                  <a:txBody>
                    <a:bodyPr/>
                    <a:lstStyle/>
                    <a:p>
                      <a:pPr marR="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9. Respiration</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R="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The process that transfers energy</a:t>
                      </a:r>
                      <a:r>
                        <a:rPr lang="en-GB" sz="1200" b="0" i="0" u="none" strike="noStrike" cap="none" baseline="0" dirty="0" smtClean="0">
                          <a:solidFill>
                            <a:schemeClr val="dk1"/>
                          </a:solidFill>
                          <a:latin typeface="+mn-lt"/>
                          <a:ea typeface="+mn-ea"/>
                          <a:cs typeface="+mn-cs"/>
                          <a:sym typeface="Arial"/>
                        </a:rPr>
                        <a:t> in plants and animals. In respiration glucose reacts with oxygen to make carbon dioxide and water.</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0002"/>
                  </a:ext>
                </a:extLst>
              </a:tr>
              <a:tr h="365760">
                <a:tc>
                  <a:txBody>
                    <a:bodyPr/>
                    <a:lstStyle/>
                    <a:p>
                      <a:pPr marR="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10. Combustion</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R="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A chemical reaction in which a substance reacts quickly to give out light and heat. Also called </a:t>
                      </a:r>
                      <a:r>
                        <a:rPr lang="en-GB" sz="1200" b="0" i="1" u="none" strike="noStrike" cap="none" dirty="0" smtClean="0">
                          <a:solidFill>
                            <a:schemeClr val="dk1"/>
                          </a:solidFill>
                          <a:latin typeface="+mn-lt"/>
                          <a:ea typeface="+mn-ea"/>
                          <a:cs typeface="+mn-cs"/>
                          <a:sym typeface="Arial"/>
                        </a:rPr>
                        <a:t>burning</a:t>
                      </a:r>
                      <a:r>
                        <a:rPr lang="en-GB" sz="1200" b="0" i="0" u="none" strike="noStrike" cap="none" dirty="0" smtClean="0">
                          <a:solidFill>
                            <a:schemeClr val="dk1"/>
                          </a:solidFill>
                          <a:latin typeface="+mn-lt"/>
                          <a:ea typeface="+mn-ea"/>
                          <a:cs typeface="+mn-cs"/>
                          <a:sym typeface="Arial"/>
                        </a:rPr>
                        <a:t>.</a:t>
                      </a:r>
                      <a:endParaRPr lang="en-GB" sz="1200" b="0" i="0" u="none" strike="noStrike" cap="none" dirty="0">
                        <a:solidFill>
                          <a:schemeClr val="dk1"/>
                        </a:solidFill>
                        <a:latin typeface="+mn-lt"/>
                        <a:ea typeface="+mn-ea"/>
                        <a:cs typeface="+mn-cs"/>
                        <a:sym typeface="Arial"/>
                      </a:endParaRPr>
                    </a:p>
                  </a:txBody>
                  <a:tcPr marT="0" marB="0" anchor="ctr"/>
                </a:tc>
                <a:extLst>
                  <a:ext uri="{0D108BD9-81ED-4DB2-BD59-A6C34878D82A}">
                    <a16:rowId xmlns:a16="http://schemas.microsoft.com/office/drawing/2014/main" val="1836388485"/>
                  </a:ext>
                </a:extLst>
              </a:tr>
              <a:tr h="487680">
                <a:tc>
                  <a:txBody>
                    <a:bodyPr/>
                    <a:lstStyle/>
                    <a:p>
                      <a:pPr marR="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11. Fossil</a:t>
                      </a:r>
                      <a:r>
                        <a:rPr lang="en-GB" sz="1200" b="0" i="0" u="none" strike="noStrike" cap="none" baseline="0" dirty="0" smtClean="0">
                          <a:solidFill>
                            <a:schemeClr val="dk1"/>
                          </a:solidFill>
                          <a:latin typeface="+mn-lt"/>
                          <a:ea typeface="+mn-ea"/>
                          <a:cs typeface="+mn-cs"/>
                          <a:sym typeface="Arial"/>
                        </a:rPr>
                        <a:t> fuels</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R="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A fuel made</a:t>
                      </a:r>
                      <a:r>
                        <a:rPr lang="en-GB" sz="1200" b="0" i="0" u="none" strike="noStrike" cap="none" baseline="0" dirty="0" smtClean="0">
                          <a:solidFill>
                            <a:schemeClr val="dk1"/>
                          </a:solidFill>
                          <a:latin typeface="+mn-lt"/>
                          <a:ea typeface="+mn-ea"/>
                          <a:cs typeface="+mn-cs"/>
                          <a:sym typeface="Arial"/>
                        </a:rPr>
                        <a:t> from the remains of plants and animals that died millions of years ago. Include coal, gas and oil.</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3938492041"/>
                  </a:ext>
                </a:extLst>
              </a:tr>
              <a:tr h="304800">
                <a:tc>
                  <a:txBody>
                    <a:bodyPr/>
                    <a:lstStyle/>
                    <a:p>
                      <a:pPr marR="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12. Photosynthesis</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R="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The process by</a:t>
                      </a:r>
                      <a:r>
                        <a:rPr lang="en-GB" sz="1200" b="0" i="0" u="none" strike="noStrike" cap="none" baseline="0" dirty="0" smtClean="0">
                          <a:solidFill>
                            <a:schemeClr val="dk1"/>
                          </a:solidFill>
                          <a:latin typeface="+mn-lt"/>
                          <a:ea typeface="+mn-ea"/>
                          <a:cs typeface="+mn-cs"/>
                          <a:sym typeface="Arial"/>
                        </a:rPr>
                        <a:t> which plants and algae make their own food, glucose.</a:t>
                      </a:r>
                    </a:p>
                  </a:txBody>
                  <a:tcPr marL="121920" marR="121920" marT="60960" marB="60960"/>
                </a:tc>
                <a:extLst>
                  <a:ext uri="{0D108BD9-81ED-4DB2-BD59-A6C34878D82A}">
                    <a16:rowId xmlns:a16="http://schemas.microsoft.com/office/drawing/2014/main" val="3869366763"/>
                  </a:ext>
                </a:extLst>
              </a:tr>
              <a:tr h="670560">
                <a:tc>
                  <a:txBody>
                    <a:bodyPr/>
                    <a:lstStyle/>
                    <a:p>
                      <a:pPr marR="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13. Carbon sink</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R="0" algn="l" rtl="0">
                        <a:lnSpc>
                          <a:spcPct val="100000"/>
                        </a:lnSpc>
                        <a:spcBef>
                          <a:spcPts val="0"/>
                        </a:spcBef>
                        <a:spcAft>
                          <a:spcPts val="0"/>
                        </a:spcAft>
                        <a:buNone/>
                      </a:pPr>
                      <a:r>
                        <a:rPr lang="en-GB" sz="1200" b="0" i="0" u="none" strike="noStrike" cap="none" baseline="0" dirty="0" smtClean="0">
                          <a:solidFill>
                            <a:schemeClr val="dk1"/>
                          </a:solidFill>
                          <a:latin typeface="+mn-lt"/>
                          <a:ea typeface="+mn-ea"/>
                          <a:cs typeface="+mn-cs"/>
                          <a:sym typeface="Arial"/>
                        </a:rPr>
                        <a:t>Areas of vegetation, the ocean or the soil, which absorb and store carbon. Carbon and its compounds may remain in carbon sinks for many years.</a:t>
                      </a:r>
                    </a:p>
                  </a:txBody>
                  <a:tcPr marL="121920" marR="121920" marT="60960" marB="60960"/>
                </a:tc>
                <a:extLst>
                  <a:ext uri="{0D108BD9-81ED-4DB2-BD59-A6C34878D82A}">
                    <a16:rowId xmlns:a16="http://schemas.microsoft.com/office/drawing/2014/main" val="245204315"/>
                  </a:ext>
                </a:extLst>
              </a:tr>
            </a:tbl>
          </a:graphicData>
        </a:graphic>
      </p:graphicFrame>
      <p:sp>
        <p:nvSpPr>
          <p:cNvPr id="3" name="TextBox 2"/>
          <p:cNvSpPr txBox="1"/>
          <p:nvPr/>
        </p:nvSpPr>
        <p:spPr>
          <a:xfrm>
            <a:off x="8830653" y="6203780"/>
            <a:ext cx="2616473" cy="523220"/>
          </a:xfrm>
          <a:prstGeom prst="rect">
            <a:avLst/>
          </a:prstGeom>
          <a:noFill/>
        </p:spPr>
        <p:txBody>
          <a:bodyPr wrap="square" rtlCol="0">
            <a:spAutoFit/>
          </a:bodyPr>
          <a:lstStyle/>
          <a:p>
            <a:r>
              <a:rPr lang="en-GB" sz="1400" b="1" dirty="0" smtClean="0"/>
              <a:t>Chemistry</a:t>
            </a:r>
            <a:r>
              <a:rPr lang="en-GB" sz="1400" b="1" dirty="0"/>
              <a:t>: Climate change and Earth resources</a:t>
            </a:r>
          </a:p>
        </p:txBody>
      </p:sp>
      <p:pic>
        <p:nvPicPr>
          <p:cNvPr id="5" name="Picture 4"/>
          <p:cNvPicPr>
            <a:picLocks noChangeAspect="1"/>
          </p:cNvPicPr>
          <p:nvPr/>
        </p:nvPicPr>
        <p:blipFill rotWithShape="1">
          <a:blip r:embed="rId3"/>
          <a:srcRect l="74271" t="17222" r="5000" b="50370"/>
          <a:stretch/>
        </p:blipFill>
        <p:spPr>
          <a:xfrm>
            <a:off x="11310497" y="6110227"/>
            <a:ext cx="701359" cy="616773"/>
          </a:xfrm>
          <a:prstGeom prst="rect">
            <a:avLst/>
          </a:prstGeom>
        </p:spPr>
      </p:pic>
      <p:graphicFrame>
        <p:nvGraphicFramePr>
          <p:cNvPr id="7" name="Table 6"/>
          <p:cNvGraphicFramePr>
            <a:graphicFrameLocks noGrp="1"/>
          </p:cNvGraphicFramePr>
          <p:nvPr>
            <p:extLst/>
          </p:nvPr>
        </p:nvGraphicFramePr>
        <p:xfrm>
          <a:off x="7335637" y="3365787"/>
          <a:ext cx="4847575" cy="2316480"/>
        </p:xfrm>
        <a:graphic>
          <a:graphicData uri="http://schemas.openxmlformats.org/drawingml/2006/table">
            <a:tbl>
              <a:tblPr>
                <a:tableStyleId>{284E427A-3D55-4303-BF80-6455036E1DE7}</a:tableStyleId>
              </a:tblPr>
              <a:tblGrid>
                <a:gridCol w="1587500">
                  <a:extLst>
                    <a:ext uri="{9D8B030D-6E8A-4147-A177-3AD203B41FA5}">
                      <a16:colId xmlns:a16="http://schemas.microsoft.com/office/drawing/2014/main" val="3433219618"/>
                    </a:ext>
                  </a:extLst>
                </a:gridCol>
                <a:gridCol w="3260075">
                  <a:extLst>
                    <a:ext uri="{9D8B030D-6E8A-4147-A177-3AD203B41FA5}">
                      <a16:colId xmlns:a16="http://schemas.microsoft.com/office/drawing/2014/main" val="3223837219"/>
                    </a:ext>
                  </a:extLst>
                </a:gridCol>
              </a:tblGrid>
              <a:tr h="2316480">
                <a:tc>
                  <a:txBody>
                    <a:bodyPr/>
                    <a:lstStyle/>
                    <a:p>
                      <a:pPr marR="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14. Representation of the carbon cycle:</a:t>
                      </a:r>
                      <a:r>
                        <a:rPr lang="en-GB" sz="1200" b="0" i="0" u="none" strike="noStrike" cap="none" baseline="0" dirty="0" smtClean="0">
                          <a:solidFill>
                            <a:schemeClr val="dk1"/>
                          </a:solidFill>
                          <a:latin typeface="+mn-lt"/>
                          <a:ea typeface="+mn-ea"/>
                          <a:cs typeface="+mn-cs"/>
                          <a:sym typeface="Arial"/>
                        </a:rPr>
                        <a:t> </a:t>
                      </a:r>
                    </a:p>
                    <a:p>
                      <a:pPr marR="0" algn="l" rtl="0">
                        <a:lnSpc>
                          <a:spcPct val="100000"/>
                        </a:lnSpc>
                        <a:spcBef>
                          <a:spcPts val="0"/>
                        </a:spcBef>
                        <a:spcAft>
                          <a:spcPts val="0"/>
                        </a:spcAft>
                        <a:buNone/>
                      </a:pPr>
                      <a:endParaRPr lang="en-GB" sz="1200" b="0" i="0" u="none" strike="noStrike" cap="none" baseline="0" dirty="0" smtClean="0">
                        <a:solidFill>
                          <a:schemeClr val="dk1"/>
                        </a:solidFill>
                        <a:latin typeface="+mn-lt"/>
                        <a:ea typeface="+mn-ea"/>
                        <a:cs typeface="+mn-cs"/>
                        <a:sym typeface="Arial"/>
                      </a:endParaRPr>
                    </a:p>
                    <a:p>
                      <a:pPr marR="0" algn="l" rtl="0">
                        <a:lnSpc>
                          <a:spcPct val="100000"/>
                        </a:lnSpc>
                        <a:spcBef>
                          <a:spcPts val="0"/>
                        </a:spcBef>
                        <a:spcAft>
                          <a:spcPts val="0"/>
                        </a:spcAft>
                        <a:buNone/>
                      </a:pPr>
                      <a:endParaRPr lang="en-GB" sz="1200" b="0" i="0" u="none" strike="noStrike" cap="none" baseline="0" dirty="0" smtClean="0">
                        <a:solidFill>
                          <a:schemeClr val="dk1"/>
                        </a:solidFill>
                        <a:latin typeface="+mn-lt"/>
                        <a:ea typeface="+mn-ea"/>
                        <a:cs typeface="+mn-cs"/>
                        <a:sym typeface="Arial"/>
                      </a:endParaRPr>
                    </a:p>
                    <a:p>
                      <a:pPr marR="0" algn="l" rtl="0">
                        <a:lnSpc>
                          <a:spcPct val="100000"/>
                        </a:lnSpc>
                        <a:spcBef>
                          <a:spcPts val="0"/>
                        </a:spcBef>
                        <a:spcAft>
                          <a:spcPts val="0"/>
                        </a:spcAft>
                        <a:buNone/>
                      </a:pPr>
                      <a:endParaRPr lang="en-GB" sz="1200" b="0" i="0" u="none" strike="noStrike" cap="none" baseline="0" dirty="0" smtClean="0">
                        <a:solidFill>
                          <a:schemeClr val="dk1"/>
                        </a:solidFill>
                        <a:latin typeface="+mn-lt"/>
                        <a:ea typeface="+mn-ea"/>
                        <a:cs typeface="+mn-cs"/>
                        <a:sym typeface="Arial"/>
                      </a:endParaRPr>
                    </a:p>
                    <a:p>
                      <a:pPr marR="0" algn="l" rtl="0">
                        <a:lnSpc>
                          <a:spcPct val="100000"/>
                        </a:lnSpc>
                        <a:spcBef>
                          <a:spcPts val="0"/>
                        </a:spcBef>
                        <a:spcAft>
                          <a:spcPts val="0"/>
                        </a:spcAft>
                        <a:buNone/>
                      </a:pPr>
                      <a:endParaRPr lang="en-GB" sz="1200" b="0" i="0" u="none" strike="noStrike" cap="none" baseline="0" dirty="0" smtClean="0">
                        <a:solidFill>
                          <a:schemeClr val="dk1"/>
                        </a:solidFill>
                        <a:latin typeface="+mn-lt"/>
                        <a:ea typeface="+mn-ea"/>
                        <a:cs typeface="+mn-cs"/>
                        <a:sym typeface="Arial"/>
                      </a:endParaRPr>
                    </a:p>
                    <a:p>
                      <a:pPr marR="0" algn="l" rtl="0">
                        <a:lnSpc>
                          <a:spcPct val="100000"/>
                        </a:lnSpc>
                        <a:spcBef>
                          <a:spcPts val="0"/>
                        </a:spcBef>
                        <a:spcAft>
                          <a:spcPts val="0"/>
                        </a:spcAft>
                        <a:buNone/>
                      </a:pPr>
                      <a:endParaRPr lang="en-GB" sz="1200" b="0" i="0" u="none" strike="noStrike" cap="none" baseline="0" dirty="0" smtClean="0">
                        <a:solidFill>
                          <a:schemeClr val="dk1"/>
                        </a:solidFill>
                        <a:latin typeface="+mn-lt"/>
                        <a:ea typeface="+mn-ea"/>
                        <a:cs typeface="+mn-cs"/>
                        <a:sym typeface="Arial"/>
                      </a:endParaRPr>
                    </a:p>
                    <a:p>
                      <a:pPr marR="0" algn="l" rtl="0">
                        <a:lnSpc>
                          <a:spcPct val="100000"/>
                        </a:lnSpc>
                        <a:spcBef>
                          <a:spcPts val="0"/>
                        </a:spcBef>
                        <a:spcAft>
                          <a:spcPts val="0"/>
                        </a:spcAft>
                        <a:buNone/>
                      </a:pPr>
                      <a:endParaRPr lang="en-GB" sz="1200" b="0" i="0" u="none" strike="noStrike" cap="none" baseline="0" dirty="0" smtClean="0">
                        <a:solidFill>
                          <a:schemeClr val="dk1"/>
                        </a:solidFill>
                        <a:latin typeface="+mn-lt"/>
                        <a:ea typeface="+mn-ea"/>
                        <a:cs typeface="+mn-cs"/>
                        <a:sym typeface="Arial"/>
                      </a:endParaRPr>
                    </a:p>
                    <a:p>
                      <a:pPr marR="0" algn="l" rtl="0">
                        <a:lnSpc>
                          <a:spcPct val="100000"/>
                        </a:lnSpc>
                        <a:spcBef>
                          <a:spcPts val="0"/>
                        </a:spcBef>
                        <a:spcAft>
                          <a:spcPts val="0"/>
                        </a:spcAft>
                        <a:buNone/>
                      </a:pPr>
                      <a:endParaRPr lang="en-GB" sz="1200" b="0" i="0" u="none" strike="noStrike" cap="none" baseline="0" dirty="0" smtClean="0">
                        <a:solidFill>
                          <a:schemeClr val="dk1"/>
                        </a:solidFill>
                        <a:latin typeface="+mn-lt"/>
                        <a:ea typeface="+mn-ea"/>
                        <a:cs typeface="+mn-cs"/>
                        <a:sym typeface="Arial"/>
                      </a:endParaRPr>
                    </a:p>
                    <a:p>
                      <a:pPr marR="0" algn="l" rtl="0">
                        <a:lnSpc>
                          <a:spcPct val="100000"/>
                        </a:lnSpc>
                        <a:spcBef>
                          <a:spcPts val="0"/>
                        </a:spcBef>
                        <a:spcAft>
                          <a:spcPts val="0"/>
                        </a:spcAft>
                        <a:buNone/>
                      </a:pPr>
                      <a:endParaRPr lang="en-GB" sz="1200" b="0" i="0" u="none" strike="noStrike" cap="none" baseline="0" dirty="0" smtClean="0">
                        <a:solidFill>
                          <a:schemeClr val="dk1"/>
                        </a:solidFill>
                        <a:latin typeface="+mn-lt"/>
                        <a:ea typeface="+mn-ea"/>
                        <a:cs typeface="+mn-cs"/>
                        <a:sym typeface="Arial"/>
                      </a:endParaRPr>
                    </a:p>
                    <a:p>
                      <a:pPr marR="0" algn="l" rtl="0">
                        <a:lnSpc>
                          <a:spcPct val="100000"/>
                        </a:lnSpc>
                        <a:spcBef>
                          <a:spcPts val="0"/>
                        </a:spcBef>
                        <a:spcAft>
                          <a:spcPts val="0"/>
                        </a:spcAft>
                        <a:buNone/>
                      </a:pPr>
                      <a:endParaRPr lang="en-GB" sz="1200" b="0" i="0" u="none" strike="noStrike" cap="none" baseline="0" dirty="0" smtClean="0">
                        <a:solidFill>
                          <a:schemeClr val="dk1"/>
                        </a:solidFill>
                        <a:latin typeface="+mn-lt"/>
                        <a:ea typeface="+mn-ea"/>
                        <a:cs typeface="+mn-cs"/>
                        <a:sym typeface="Arial"/>
                      </a:endParaRPr>
                    </a:p>
                    <a:p>
                      <a:pPr marR="0" algn="l" rtl="0">
                        <a:lnSpc>
                          <a:spcPct val="100000"/>
                        </a:lnSpc>
                        <a:spcBef>
                          <a:spcPts val="0"/>
                        </a:spcBef>
                        <a:spcAft>
                          <a:spcPts val="0"/>
                        </a:spcAft>
                        <a:buNone/>
                      </a:pP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R="0" algn="l" rtl="0">
                        <a:lnSpc>
                          <a:spcPct val="100000"/>
                        </a:lnSpc>
                        <a:spcBef>
                          <a:spcPts val="0"/>
                        </a:spcBef>
                        <a:spcAft>
                          <a:spcPts val="0"/>
                        </a:spcAft>
                        <a:buNone/>
                      </a:pPr>
                      <a:endParaRPr lang="en-GB" sz="1200" b="0" i="0" u="none" strike="noStrike" cap="none" dirty="0">
                        <a:solidFill>
                          <a:schemeClr val="dk1"/>
                        </a:solidFill>
                        <a:latin typeface="+mn-lt"/>
                        <a:ea typeface="+mn-ea"/>
                        <a:cs typeface="+mn-cs"/>
                        <a:sym typeface="Arial"/>
                      </a:endParaRPr>
                    </a:p>
                  </a:txBody>
                  <a:tcPr marT="0" marB="0" anchor="ctr"/>
                </a:tc>
                <a:extLst>
                  <a:ext uri="{0D108BD9-81ED-4DB2-BD59-A6C34878D82A}">
                    <a16:rowId xmlns:a16="http://schemas.microsoft.com/office/drawing/2014/main" val="797340337"/>
                  </a:ext>
                </a:extLst>
              </a:tr>
            </a:tbl>
          </a:graphicData>
        </a:graphic>
      </p:graphicFrame>
      <p:pic>
        <p:nvPicPr>
          <p:cNvPr id="4" name="Picture 3"/>
          <p:cNvPicPr>
            <a:picLocks noChangeAspect="1"/>
          </p:cNvPicPr>
          <p:nvPr/>
        </p:nvPicPr>
        <p:blipFill rotWithShape="1">
          <a:blip r:embed="rId4"/>
          <a:srcRect l="27258" t="43638" r="54032" b="35143"/>
          <a:stretch/>
        </p:blipFill>
        <p:spPr>
          <a:xfrm>
            <a:off x="1329796" y="3276011"/>
            <a:ext cx="2166633" cy="1382163"/>
          </a:xfrm>
          <a:prstGeom prst="rect">
            <a:avLst/>
          </a:prstGeom>
        </p:spPr>
      </p:pic>
      <p:pic>
        <p:nvPicPr>
          <p:cNvPr id="8" name="Picture 7"/>
          <p:cNvPicPr>
            <a:picLocks noChangeAspect="1"/>
          </p:cNvPicPr>
          <p:nvPr/>
        </p:nvPicPr>
        <p:blipFill rotWithShape="1">
          <a:blip r:embed="rId5"/>
          <a:srcRect l="22362" t="49946" r="43064" b="19946"/>
          <a:stretch/>
        </p:blipFill>
        <p:spPr>
          <a:xfrm>
            <a:off x="1756282" y="5040736"/>
            <a:ext cx="3480293" cy="1704745"/>
          </a:xfrm>
          <a:prstGeom prst="rect">
            <a:avLst/>
          </a:prstGeom>
        </p:spPr>
      </p:pic>
      <p:pic>
        <p:nvPicPr>
          <p:cNvPr id="9" name="Picture 8"/>
          <p:cNvPicPr>
            <a:picLocks noChangeAspect="1"/>
          </p:cNvPicPr>
          <p:nvPr/>
        </p:nvPicPr>
        <p:blipFill rotWithShape="1">
          <a:blip r:embed="rId6"/>
          <a:srcRect l="37097" t="31882" r="29194" b="30268"/>
          <a:stretch/>
        </p:blipFill>
        <p:spPr>
          <a:xfrm>
            <a:off x="8950885" y="3520743"/>
            <a:ext cx="3173348" cy="2004220"/>
          </a:xfrm>
          <a:prstGeom prst="rect">
            <a:avLst/>
          </a:prstGeom>
        </p:spPr>
      </p:pic>
      <p:graphicFrame>
        <p:nvGraphicFramePr>
          <p:cNvPr id="17" name="Table 16"/>
          <p:cNvGraphicFramePr>
            <a:graphicFrameLocks noGrp="1"/>
          </p:cNvGraphicFramePr>
          <p:nvPr>
            <p:extLst/>
          </p:nvPr>
        </p:nvGraphicFramePr>
        <p:xfrm>
          <a:off x="3662122" y="3149444"/>
          <a:ext cx="3620806" cy="1584960"/>
        </p:xfrm>
        <a:graphic>
          <a:graphicData uri="http://schemas.openxmlformats.org/drawingml/2006/table">
            <a:tbl>
              <a:tblPr>
                <a:tableStyleId>{35758FB7-9AC5-4552-8A53-C91805E547FA}</a:tableStyleId>
              </a:tblPr>
              <a:tblGrid>
                <a:gridCol w="1216313">
                  <a:extLst>
                    <a:ext uri="{9D8B030D-6E8A-4147-A177-3AD203B41FA5}">
                      <a16:colId xmlns:a16="http://schemas.microsoft.com/office/drawing/2014/main" val="230551001"/>
                    </a:ext>
                  </a:extLst>
                </a:gridCol>
                <a:gridCol w="2404493">
                  <a:extLst>
                    <a:ext uri="{9D8B030D-6E8A-4147-A177-3AD203B41FA5}">
                      <a16:colId xmlns:a16="http://schemas.microsoft.com/office/drawing/2014/main" val="4017858918"/>
                    </a:ext>
                  </a:extLst>
                </a:gridCol>
              </a:tblGrid>
              <a:tr h="1584960">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7. Changes</a:t>
                      </a:r>
                      <a:r>
                        <a:rPr lang="en-GB" sz="1200" b="0" i="0" u="none" strike="noStrike" cap="none" baseline="0" dirty="0" smtClean="0">
                          <a:solidFill>
                            <a:schemeClr val="dk1"/>
                          </a:solidFill>
                          <a:latin typeface="+mn-lt"/>
                          <a:ea typeface="+mn-ea"/>
                          <a:cs typeface="+mn-cs"/>
                          <a:sym typeface="Arial"/>
                        </a:rPr>
                        <a:t> in atmospheric carbon dioxide levels over the past 400,000 years</a:t>
                      </a:r>
                      <a:r>
                        <a:rPr lang="en-GB" sz="1200" b="0" i="0" u="none" strike="noStrike" cap="none" dirty="0" smtClean="0">
                          <a:solidFill>
                            <a:schemeClr val="dk1"/>
                          </a:solidFill>
                          <a:latin typeface="+mn-lt"/>
                          <a:ea typeface="+mn-ea"/>
                          <a:cs typeface="+mn-cs"/>
                          <a:sym typeface="Arial"/>
                        </a:rPr>
                        <a:t>:</a:t>
                      </a: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txBody>
                  <a:tcPr marL="121920" marR="121920" marT="60960" marB="60960" anchor="ctr"/>
                </a:tc>
                <a:extLst>
                  <a:ext uri="{0D108BD9-81ED-4DB2-BD59-A6C34878D82A}">
                    <a16:rowId xmlns:a16="http://schemas.microsoft.com/office/drawing/2014/main" val="1506979838"/>
                  </a:ext>
                </a:extLst>
              </a:tr>
            </a:tbl>
          </a:graphicData>
        </a:graphic>
      </p:graphicFrame>
      <p:pic>
        <p:nvPicPr>
          <p:cNvPr id="10" name="Picture 9"/>
          <p:cNvPicPr>
            <a:picLocks noChangeAspect="1"/>
          </p:cNvPicPr>
          <p:nvPr/>
        </p:nvPicPr>
        <p:blipFill rotWithShape="1">
          <a:blip r:embed="rId7"/>
          <a:srcRect l="33387" t="20412" r="27581" b="27114"/>
          <a:stretch/>
        </p:blipFill>
        <p:spPr>
          <a:xfrm>
            <a:off x="4950602" y="3219183"/>
            <a:ext cx="2266927" cy="1619360"/>
          </a:xfrm>
          <a:prstGeom prst="rect">
            <a:avLst/>
          </a:prstGeom>
        </p:spPr>
      </p:pic>
    </p:spTree>
    <p:extLst>
      <p:ext uri="{BB962C8B-B14F-4D97-AF65-F5344CB8AC3E}">
        <p14:creationId xmlns:p14="http://schemas.microsoft.com/office/powerpoint/2010/main" val="2513830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6" name="Rectangle 5"/>
          <p:cNvSpPr/>
          <p:nvPr/>
        </p:nvSpPr>
        <p:spPr>
          <a:xfrm>
            <a:off x="8467597" y="6297210"/>
            <a:ext cx="3674300" cy="493541"/>
          </a:xfrm>
          <a:prstGeom prst="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graphicFrame>
        <p:nvGraphicFramePr>
          <p:cNvPr id="54" name="Shape 54"/>
          <p:cNvGraphicFramePr/>
          <p:nvPr>
            <p:extLst>
              <p:ext uri="{D42A27DB-BD31-4B8C-83A1-F6EECF244321}">
                <p14:modId xmlns:p14="http://schemas.microsoft.com/office/powerpoint/2010/main" val="3917209038"/>
              </p:ext>
            </p:extLst>
          </p:nvPr>
        </p:nvGraphicFramePr>
        <p:xfrm>
          <a:off x="-1" y="7697"/>
          <a:ext cx="5829300" cy="2702520"/>
        </p:xfrm>
        <a:graphic>
          <a:graphicData uri="http://schemas.openxmlformats.org/drawingml/2006/table">
            <a:tbl>
              <a:tblPr>
                <a:tableStyleId>{35758FB7-9AC5-4552-8A53-C91805E547FA}</a:tableStyleId>
              </a:tblPr>
              <a:tblGrid>
                <a:gridCol w="1696217">
                  <a:extLst>
                    <a:ext uri="{9D8B030D-6E8A-4147-A177-3AD203B41FA5}">
                      <a16:colId xmlns:a16="http://schemas.microsoft.com/office/drawing/2014/main" val="20000"/>
                    </a:ext>
                  </a:extLst>
                </a:gridCol>
                <a:gridCol w="4133083">
                  <a:extLst>
                    <a:ext uri="{9D8B030D-6E8A-4147-A177-3AD203B41FA5}">
                      <a16:colId xmlns:a16="http://schemas.microsoft.com/office/drawing/2014/main" val="20001"/>
                    </a:ext>
                  </a:extLst>
                </a:gridCol>
              </a:tblGrid>
              <a:tr h="447000">
                <a:tc gridSpan="2">
                  <a:txBody>
                    <a:bodyPr/>
                    <a:lstStyle/>
                    <a:p>
                      <a:pPr marR="0" lvl="0" algn="l" rtl="0">
                        <a:lnSpc>
                          <a:spcPct val="100000"/>
                        </a:lnSpc>
                        <a:spcBef>
                          <a:spcPts val="0"/>
                        </a:spcBef>
                        <a:spcAft>
                          <a:spcPts val="0"/>
                        </a:spcAft>
                        <a:buNone/>
                      </a:pPr>
                      <a:r>
                        <a:rPr lang="en" sz="1300" b="1" i="0" u="none" strike="noStrike" cap="none" dirty="0" smtClean="0">
                          <a:solidFill>
                            <a:schemeClr val="dk1"/>
                          </a:solidFill>
                          <a:latin typeface="+mn-lt"/>
                          <a:ea typeface="+mn-ea"/>
                          <a:cs typeface="+mn-cs"/>
                          <a:sym typeface="Arial"/>
                        </a:rPr>
                        <a:t>Section 1: Periodic table</a:t>
                      </a:r>
                      <a:endParaRPr lang="en" sz="1300" b="1" i="0" u="none" strike="noStrike" cap="none" dirty="0">
                        <a:solidFill>
                          <a:schemeClr val="dk1"/>
                        </a:solidFill>
                        <a:latin typeface="+mn-lt"/>
                        <a:ea typeface="+mn-ea"/>
                        <a:cs typeface="+mn-cs"/>
                        <a:sym typeface="Arial"/>
                      </a:endParaRPr>
                    </a:p>
                  </a:txBody>
                  <a:tcPr marL="121900" marR="121900" marT="121900" marB="121900"/>
                </a:tc>
                <a:tc hMerge="1">
                  <a:txBody>
                    <a:bodyPr/>
                    <a:lstStyle/>
                    <a:p>
                      <a:endParaRPr lang="en-US"/>
                    </a:p>
                  </a:txBody>
                  <a:tcPr/>
                </a:tc>
                <a:extLst>
                  <a:ext uri="{0D108BD9-81ED-4DB2-BD59-A6C34878D82A}">
                    <a16:rowId xmlns:a16="http://schemas.microsoft.com/office/drawing/2014/main" val="10000"/>
                  </a:ext>
                </a:extLst>
              </a:tr>
              <a:tr h="487680">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 Physical</a:t>
                      </a:r>
                      <a:r>
                        <a:rPr lang="en-GB" sz="1200" b="0" i="0" u="none" strike="noStrike" cap="none" baseline="0" dirty="0" smtClean="0">
                          <a:solidFill>
                            <a:schemeClr val="dk1"/>
                          </a:solidFill>
                          <a:latin typeface="+mn-lt"/>
                          <a:ea typeface="+mn-ea"/>
                          <a:cs typeface="+mn-cs"/>
                          <a:sym typeface="Arial"/>
                        </a:rPr>
                        <a:t> properties</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Features of a substance that can be observed without changing the substance itself. </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0003"/>
                  </a:ext>
                </a:extLst>
              </a:tr>
              <a:tr h="487680">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2. Group</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A column of the Periodic Table. The elements in a group have similar properties.</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4174324574"/>
                  </a:ext>
                </a:extLst>
              </a:tr>
              <a:tr h="487680">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3. Period</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A row of the Periodic Table. There are trends in the properties of the elements across a period. </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341144806"/>
                  </a:ext>
                </a:extLst>
              </a:tr>
              <a:tr h="304800">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4.</a:t>
                      </a:r>
                      <a:r>
                        <a:rPr lang="en-GB" sz="1200" b="0" i="0" u="none" strike="noStrike" cap="none" baseline="0" dirty="0" smtClean="0">
                          <a:solidFill>
                            <a:schemeClr val="dk1"/>
                          </a:solidFill>
                          <a:latin typeface="+mn-lt"/>
                          <a:ea typeface="+mn-ea"/>
                          <a:cs typeface="+mn-cs"/>
                          <a:sym typeface="Arial"/>
                        </a:rPr>
                        <a:t> Trend</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A pattern in properties, such as an increase or decrease.</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575535321"/>
                  </a:ext>
                </a:extLst>
              </a:tr>
              <a:tr h="487680">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5. The periodic</a:t>
                      </a:r>
                      <a:r>
                        <a:rPr lang="en-GB" sz="1200" b="0" i="0" u="none" strike="noStrike" cap="none" baseline="0" dirty="0" smtClean="0">
                          <a:solidFill>
                            <a:schemeClr val="dk1"/>
                          </a:solidFill>
                          <a:latin typeface="+mn-lt"/>
                          <a:ea typeface="+mn-ea"/>
                          <a:cs typeface="+mn-cs"/>
                          <a:sym typeface="Arial"/>
                        </a:rPr>
                        <a:t> table</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A table which shows all the elements arranged in columns and rows. Elements with similar properties are grouped together.</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673947524"/>
                  </a:ext>
                </a:extLst>
              </a:tr>
            </a:tbl>
          </a:graphicData>
        </a:graphic>
      </p:graphicFrame>
      <p:graphicFrame>
        <p:nvGraphicFramePr>
          <p:cNvPr id="11" name="Shape 54"/>
          <p:cNvGraphicFramePr/>
          <p:nvPr>
            <p:extLst>
              <p:ext uri="{D42A27DB-BD31-4B8C-83A1-F6EECF244321}">
                <p14:modId xmlns:p14="http://schemas.microsoft.com/office/powerpoint/2010/main" val="2218022622"/>
              </p:ext>
            </p:extLst>
          </p:nvPr>
        </p:nvGraphicFramePr>
        <p:xfrm>
          <a:off x="5918200" y="7697"/>
          <a:ext cx="6223696" cy="2946360"/>
        </p:xfrm>
        <a:graphic>
          <a:graphicData uri="http://schemas.openxmlformats.org/drawingml/2006/table">
            <a:tbl>
              <a:tblPr>
                <a:tableStyleId>{284E427A-3D55-4303-BF80-6455036E1DE7}</a:tableStyleId>
              </a:tblPr>
              <a:tblGrid>
                <a:gridCol w="1715399">
                  <a:extLst>
                    <a:ext uri="{9D8B030D-6E8A-4147-A177-3AD203B41FA5}">
                      <a16:colId xmlns:a16="http://schemas.microsoft.com/office/drawing/2014/main" val="20000"/>
                    </a:ext>
                  </a:extLst>
                </a:gridCol>
                <a:gridCol w="4508297">
                  <a:extLst>
                    <a:ext uri="{9D8B030D-6E8A-4147-A177-3AD203B41FA5}">
                      <a16:colId xmlns:a16="http://schemas.microsoft.com/office/drawing/2014/main" val="20001"/>
                    </a:ext>
                  </a:extLst>
                </a:gridCol>
              </a:tblGrid>
              <a:tr h="447000">
                <a:tc gridSpan="2">
                  <a:txBody>
                    <a:bodyPr/>
                    <a:lstStyle/>
                    <a:p>
                      <a:pPr lvl="0" rtl="0">
                        <a:spcBef>
                          <a:spcPts val="0"/>
                        </a:spcBef>
                        <a:buNone/>
                      </a:pPr>
                      <a:r>
                        <a:rPr lang="en" sz="1300" b="1" i="0" u="none" strike="noStrike" cap="none" dirty="0" smtClean="0">
                          <a:solidFill>
                            <a:schemeClr val="dk1"/>
                          </a:solidFill>
                          <a:latin typeface="+mn-lt"/>
                          <a:ea typeface="+mn-ea"/>
                          <a:cs typeface="+mn-cs"/>
                          <a:sym typeface="Arial"/>
                        </a:rPr>
                        <a:t>Section 2: Group 1: alkali</a:t>
                      </a:r>
                      <a:r>
                        <a:rPr lang="en" sz="1300" b="1" i="0" u="none" strike="noStrike" cap="none" baseline="0" dirty="0" smtClean="0">
                          <a:solidFill>
                            <a:schemeClr val="dk1"/>
                          </a:solidFill>
                          <a:latin typeface="+mn-lt"/>
                          <a:ea typeface="+mn-ea"/>
                          <a:cs typeface="+mn-cs"/>
                          <a:sym typeface="Arial"/>
                        </a:rPr>
                        <a:t> metals</a:t>
                      </a:r>
                      <a:endParaRPr lang="en" sz="1300" b="1" i="0" u="none" strike="noStrike" cap="none" dirty="0">
                        <a:solidFill>
                          <a:schemeClr val="dk1"/>
                        </a:solidFill>
                        <a:latin typeface="+mn-lt"/>
                        <a:ea typeface="+mn-ea"/>
                        <a:cs typeface="+mn-cs"/>
                        <a:sym typeface="Arial"/>
                      </a:endParaRPr>
                    </a:p>
                  </a:txBody>
                  <a:tcPr marL="121900" marR="121900" marT="121900" marB="121900"/>
                </a:tc>
                <a:tc hMerge="1">
                  <a:txBody>
                    <a:bodyPr/>
                    <a:lstStyle/>
                    <a:p>
                      <a:endParaRPr lang="en-US"/>
                    </a:p>
                  </a:txBody>
                  <a:tcPr/>
                </a:tc>
                <a:extLst>
                  <a:ext uri="{0D108BD9-81ED-4DB2-BD59-A6C34878D82A}">
                    <a16:rowId xmlns:a16="http://schemas.microsoft.com/office/drawing/2014/main" val="10000"/>
                  </a:ext>
                </a:extLst>
              </a:tr>
              <a:tr h="487680">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10. Alkali metals</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The elements in the left column of the Periodic Table including lithium, sodium, and potassium. Also called Group 1.</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0002"/>
                  </a:ext>
                </a:extLst>
              </a:tr>
              <a:tr h="487680">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u="none" strike="noStrike" cap="none" dirty="0" smtClean="0">
                          <a:solidFill>
                            <a:schemeClr val="dk1"/>
                          </a:solidFill>
                          <a:latin typeface="+mn-lt"/>
                          <a:ea typeface="+mn-ea"/>
                          <a:cs typeface="+mn-cs"/>
                          <a:sym typeface="Arial"/>
                        </a:rPr>
                        <a:t>11. Key trends</a:t>
                      </a:r>
                      <a:r>
                        <a:rPr lang="en-GB" sz="1200" b="0" i="0" u="none" strike="noStrike" cap="none" baseline="0" dirty="0" smtClean="0">
                          <a:solidFill>
                            <a:schemeClr val="dk1"/>
                          </a:solidFill>
                          <a:latin typeface="+mn-lt"/>
                          <a:ea typeface="+mn-ea"/>
                          <a:cs typeface="+mn-cs"/>
                          <a:sym typeface="Arial"/>
                        </a:rPr>
                        <a:t> of alkali metals</a:t>
                      </a:r>
                      <a:endParaRPr lang="en-GB" sz="1200" b="0" i="0" u="none" strike="noStrike" cap="none" dirty="0" smtClean="0">
                        <a:solidFill>
                          <a:schemeClr val="dk1"/>
                        </a:solidFill>
                        <a:latin typeface="+mn-lt"/>
                        <a:ea typeface="+mn-ea"/>
                        <a:cs typeface="+mn-cs"/>
                        <a:sym typeface="Arial"/>
                      </a:endParaRPr>
                    </a:p>
                  </a:txBody>
                  <a:tcPr marL="121920" marR="121920" marT="60960" marB="60960"/>
                </a:tc>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u="none" strike="noStrike" cap="none" dirty="0" smtClean="0">
                          <a:solidFill>
                            <a:schemeClr val="dk1"/>
                          </a:solidFill>
                          <a:latin typeface="+mn-lt"/>
                          <a:ea typeface="+mn-ea"/>
                          <a:cs typeface="+mn-cs"/>
                          <a:sym typeface="Arial"/>
                        </a:rPr>
                        <a:t>Melting point</a:t>
                      </a:r>
                      <a:r>
                        <a:rPr lang="en-GB" sz="1200" b="0" i="0" u="none" strike="noStrike" cap="none" baseline="0" dirty="0" smtClean="0">
                          <a:solidFill>
                            <a:schemeClr val="dk1"/>
                          </a:solidFill>
                          <a:latin typeface="+mn-lt"/>
                          <a:ea typeface="+mn-ea"/>
                          <a:cs typeface="+mn-cs"/>
                          <a:sym typeface="Arial"/>
                        </a:rPr>
                        <a:t> and boiling point decrease as you go down the group. Reactivity increases down the group.</a:t>
                      </a:r>
                      <a:endParaRPr lang="en-GB" sz="1200" b="0" i="0" u="none" strike="noStrike" cap="none" dirty="0" smtClean="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432401124"/>
                  </a:ext>
                </a:extLst>
              </a:tr>
              <a:tr h="853440">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12. Reaction with water</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All react with</a:t>
                      </a:r>
                      <a:r>
                        <a:rPr lang="en-GB" sz="1200" b="0" i="0" u="none" strike="noStrike" cap="none" baseline="0" dirty="0" smtClean="0">
                          <a:solidFill>
                            <a:schemeClr val="dk1"/>
                          </a:solidFill>
                          <a:latin typeface="+mn-lt"/>
                          <a:ea typeface="+mn-ea"/>
                          <a:cs typeface="+mn-cs"/>
                          <a:sym typeface="Arial"/>
                        </a:rPr>
                        <a:t> water, producing metal hydroxide and hydrogen gas. Makes universal indicator turn purple.</a:t>
                      </a:r>
                    </a:p>
                    <a:p>
                      <a:pPr marL="0" marR="0" lvl="0" indent="0" algn="l" rtl="0" fontAlgn="base">
                        <a:lnSpc>
                          <a:spcPct val="100000"/>
                        </a:lnSpc>
                        <a:spcBef>
                          <a:spcPts val="0"/>
                        </a:spcBef>
                        <a:spcAft>
                          <a:spcPts val="0"/>
                        </a:spcAft>
                        <a:buNone/>
                      </a:pPr>
                      <a:r>
                        <a:rPr lang="en-GB" sz="1200" b="0" i="0" u="none" strike="noStrike" cap="none" baseline="0" dirty="0" smtClean="0">
                          <a:solidFill>
                            <a:schemeClr val="dk1"/>
                          </a:solidFill>
                          <a:latin typeface="+mn-lt"/>
                          <a:ea typeface="+mn-ea"/>
                          <a:cs typeface="+mn-cs"/>
                          <a:sym typeface="Arial"/>
                        </a:rPr>
                        <a:t>Word equation for the reaction: </a:t>
                      </a:r>
                    </a:p>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u="none" strike="noStrike" cap="none" dirty="0" smtClean="0">
                          <a:solidFill>
                            <a:schemeClr val="dk1"/>
                          </a:solidFill>
                          <a:latin typeface="+mn-lt"/>
                          <a:ea typeface="+mn-ea"/>
                          <a:cs typeface="+mn-cs"/>
                          <a:sym typeface="Arial"/>
                        </a:rPr>
                        <a:t>Alkali metal +</a:t>
                      </a:r>
                      <a:r>
                        <a:rPr lang="en-GB" sz="1200" b="0" i="0" u="none" strike="noStrike" cap="none" baseline="0" dirty="0" smtClean="0">
                          <a:solidFill>
                            <a:schemeClr val="dk1"/>
                          </a:solidFill>
                          <a:latin typeface="+mn-lt"/>
                          <a:ea typeface="+mn-ea"/>
                          <a:cs typeface="+mn-cs"/>
                          <a:sym typeface="Arial"/>
                        </a:rPr>
                        <a:t> water </a:t>
                      </a:r>
                      <a:r>
                        <a:rPr lang="en-GB" sz="1200" b="0" i="0" u="none" strike="noStrike" cap="none" baseline="0" dirty="0" smtClean="0">
                          <a:solidFill>
                            <a:schemeClr val="dk1"/>
                          </a:solidFill>
                          <a:latin typeface="+mn-lt"/>
                          <a:ea typeface="+mn-ea"/>
                          <a:cs typeface="+mn-cs"/>
                          <a:sym typeface="Wingdings" panose="05000000000000000000" pitchFamily="2" charset="2"/>
                        </a:rPr>
                        <a:t> metal hydroxide + hydrogen</a:t>
                      </a:r>
                      <a:endParaRPr lang="en-GB" sz="1200" b="0" i="0" u="none" strike="noStrike" cap="none" dirty="0" smtClean="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3938492041"/>
                  </a:ext>
                </a:extLst>
              </a:tr>
              <a:tr h="670560">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13. Reaction with oxygen</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Burn in oxygen to form a</a:t>
                      </a:r>
                      <a:r>
                        <a:rPr lang="en-GB" sz="1200" b="0" i="0" u="none" strike="noStrike" cap="none" baseline="0" dirty="0" smtClean="0">
                          <a:solidFill>
                            <a:schemeClr val="dk1"/>
                          </a:solidFill>
                          <a:latin typeface="+mn-lt"/>
                          <a:ea typeface="+mn-ea"/>
                          <a:cs typeface="+mn-cs"/>
                          <a:sym typeface="Arial"/>
                        </a:rPr>
                        <a:t> metal oxide.</a:t>
                      </a:r>
                    </a:p>
                    <a:p>
                      <a:pPr marL="0" marR="0" lvl="0" indent="0" algn="l" rtl="0" fontAlgn="base">
                        <a:lnSpc>
                          <a:spcPct val="100000"/>
                        </a:lnSpc>
                        <a:spcBef>
                          <a:spcPts val="0"/>
                        </a:spcBef>
                        <a:spcAft>
                          <a:spcPts val="0"/>
                        </a:spcAft>
                        <a:buNone/>
                      </a:pPr>
                      <a:r>
                        <a:rPr lang="en-GB" sz="1200" b="0" i="0" u="none" strike="noStrike" cap="none" baseline="0" dirty="0" smtClean="0">
                          <a:solidFill>
                            <a:schemeClr val="dk1"/>
                          </a:solidFill>
                          <a:latin typeface="+mn-lt"/>
                          <a:ea typeface="+mn-ea"/>
                          <a:cs typeface="+mn-cs"/>
                          <a:sym typeface="Arial"/>
                        </a:rPr>
                        <a:t>Word equation for the reaction: </a:t>
                      </a:r>
                    </a:p>
                    <a:p>
                      <a:pPr marL="0" marR="0" lvl="0" indent="0" algn="l" rtl="0" fontAlgn="base">
                        <a:lnSpc>
                          <a:spcPct val="100000"/>
                        </a:lnSpc>
                        <a:spcBef>
                          <a:spcPts val="0"/>
                        </a:spcBef>
                        <a:spcAft>
                          <a:spcPts val="0"/>
                        </a:spcAft>
                        <a:buNone/>
                      </a:pPr>
                      <a:r>
                        <a:rPr lang="en-GB" sz="1200" b="0" i="0" u="none" strike="noStrike" cap="none" baseline="0" dirty="0" smtClean="0">
                          <a:solidFill>
                            <a:schemeClr val="dk1"/>
                          </a:solidFill>
                          <a:latin typeface="+mn-lt"/>
                          <a:ea typeface="+mn-ea"/>
                          <a:cs typeface="+mn-cs"/>
                          <a:sym typeface="Arial"/>
                        </a:rPr>
                        <a:t>Metal + oxygen </a:t>
                      </a:r>
                      <a:r>
                        <a:rPr lang="en-GB" sz="1200" b="0" i="0" u="none" strike="noStrike" cap="none" baseline="0" dirty="0" smtClean="0">
                          <a:solidFill>
                            <a:schemeClr val="dk1"/>
                          </a:solidFill>
                          <a:latin typeface="+mn-lt"/>
                          <a:ea typeface="+mn-ea"/>
                          <a:cs typeface="+mn-cs"/>
                          <a:sym typeface="Wingdings" panose="05000000000000000000" pitchFamily="2" charset="2"/>
                        </a:rPr>
                        <a:t> metal oxide</a:t>
                      </a:r>
                      <a:endParaRPr lang="en-GB" sz="1200" b="0" i="0" u="none" strike="noStrike" cap="none" dirty="0" smtClean="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2864427926"/>
                  </a:ext>
                </a:extLst>
              </a:tr>
            </a:tbl>
          </a:graphicData>
        </a:graphic>
      </p:graphicFrame>
      <p:sp>
        <p:nvSpPr>
          <p:cNvPr id="3" name="TextBox 2"/>
          <p:cNvSpPr txBox="1"/>
          <p:nvPr/>
        </p:nvSpPr>
        <p:spPr>
          <a:xfrm>
            <a:off x="8624427" y="6297210"/>
            <a:ext cx="2947791" cy="307777"/>
          </a:xfrm>
          <a:prstGeom prst="rect">
            <a:avLst/>
          </a:prstGeom>
          <a:noFill/>
        </p:spPr>
        <p:txBody>
          <a:bodyPr wrap="square" rtlCol="0">
            <a:spAutoFit/>
          </a:bodyPr>
          <a:lstStyle/>
          <a:p>
            <a:r>
              <a:rPr lang="en-GB" sz="1400" b="1" dirty="0" smtClean="0"/>
              <a:t>Chemistry</a:t>
            </a:r>
            <a:r>
              <a:rPr lang="en-GB" sz="1400" b="1" dirty="0"/>
              <a:t>: The periodic table</a:t>
            </a:r>
          </a:p>
        </p:txBody>
      </p:sp>
      <p:pic>
        <p:nvPicPr>
          <p:cNvPr id="5" name="Picture 4"/>
          <p:cNvPicPr>
            <a:picLocks noChangeAspect="1"/>
          </p:cNvPicPr>
          <p:nvPr/>
        </p:nvPicPr>
        <p:blipFill rotWithShape="1">
          <a:blip r:embed="rId3"/>
          <a:srcRect l="74271" t="17222" r="5000" b="50370"/>
          <a:stretch/>
        </p:blipFill>
        <p:spPr>
          <a:xfrm>
            <a:off x="11310497" y="6400800"/>
            <a:ext cx="701359" cy="326200"/>
          </a:xfrm>
          <a:prstGeom prst="rect">
            <a:avLst/>
          </a:prstGeom>
        </p:spPr>
      </p:pic>
      <p:pic>
        <p:nvPicPr>
          <p:cNvPr id="2" name="Picture 1"/>
          <p:cNvPicPr>
            <a:picLocks noChangeAspect="1"/>
          </p:cNvPicPr>
          <p:nvPr/>
        </p:nvPicPr>
        <p:blipFill rotWithShape="1">
          <a:blip r:embed="rId4"/>
          <a:srcRect l="16041" t="35925" r="41354" b="26667"/>
          <a:stretch/>
        </p:blipFill>
        <p:spPr>
          <a:xfrm>
            <a:off x="5918199" y="5638323"/>
            <a:ext cx="2549397" cy="1167461"/>
          </a:xfrm>
          <a:prstGeom prst="rect">
            <a:avLst/>
          </a:prstGeom>
        </p:spPr>
      </p:pic>
      <p:graphicFrame>
        <p:nvGraphicFramePr>
          <p:cNvPr id="15" name="Shape 54"/>
          <p:cNvGraphicFramePr/>
          <p:nvPr>
            <p:extLst>
              <p:ext uri="{D42A27DB-BD31-4B8C-83A1-F6EECF244321}">
                <p14:modId xmlns:p14="http://schemas.microsoft.com/office/powerpoint/2010/main" val="405012138"/>
              </p:ext>
            </p:extLst>
          </p:nvPr>
        </p:nvGraphicFramePr>
        <p:xfrm>
          <a:off x="-12698" y="4582200"/>
          <a:ext cx="5889758" cy="2275800"/>
        </p:xfrm>
        <a:graphic>
          <a:graphicData uri="http://schemas.openxmlformats.org/drawingml/2006/table">
            <a:tbl>
              <a:tblPr>
                <a:tableStyleId>{284E427A-3D55-4303-BF80-6455036E1DE7}</a:tableStyleId>
              </a:tblPr>
              <a:tblGrid>
                <a:gridCol w="1016729">
                  <a:extLst>
                    <a:ext uri="{9D8B030D-6E8A-4147-A177-3AD203B41FA5}">
                      <a16:colId xmlns:a16="http://schemas.microsoft.com/office/drawing/2014/main" val="20000"/>
                    </a:ext>
                  </a:extLst>
                </a:gridCol>
                <a:gridCol w="4873029">
                  <a:extLst>
                    <a:ext uri="{9D8B030D-6E8A-4147-A177-3AD203B41FA5}">
                      <a16:colId xmlns:a16="http://schemas.microsoft.com/office/drawing/2014/main" val="20001"/>
                    </a:ext>
                  </a:extLst>
                </a:gridCol>
              </a:tblGrid>
              <a:tr h="447000">
                <a:tc gridSpan="2">
                  <a:txBody>
                    <a:bodyPr/>
                    <a:lstStyle/>
                    <a:p>
                      <a:pPr marR="0" lvl="0" algn="l" rtl="0">
                        <a:lnSpc>
                          <a:spcPct val="100000"/>
                        </a:lnSpc>
                        <a:spcBef>
                          <a:spcPts val="0"/>
                        </a:spcBef>
                        <a:spcAft>
                          <a:spcPts val="0"/>
                        </a:spcAft>
                        <a:buNone/>
                      </a:pPr>
                      <a:r>
                        <a:rPr lang="en" sz="1300" u="none" strike="noStrike" cap="none" dirty="0" smtClean="0">
                          <a:sym typeface="Arial"/>
                        </a:rPr>
                        <a:t>Section 4:</a:t>
                      </a:r>
                      <a:r>
                        <a:rPr lang="en" sz="1300" u="none" strike="noStrike" cap="none" baseline="0" dirty="0" smtClean="0">
                          <a:sym typeface="Arial"/>
                        </a:rPr>
                        <a:t> </a:t>
                      </a:r>
                      <a:r>
                        <a:rPr lang="en" sz="1300" u="none" strike="noStrike" cap="none" dirty="0" smtClean="0">
                          <a:sym typeface="Arial"/>
                        </a:rPr>
                        <a:t>Group 0: noble gases</a:t>
                      </a:r>
                      <a:endParaRPr lang="en" sz="1300" b="1" i="0" u="none" strike="noStrike" cap="none" dirty="0">
                        <a:solidFill>
                          <a:schemeClr val="dk1"/>
                        </a:solidFill>
                        <a:latin typeface="+mn-lt"/>
                        <a:ea typeface="+mn-ea"/>
                        <a:cs typeface="+mn-cs"/>
                        <a:sym typeface="Arial"/>
                      </a:endParaRPr>
                    </a:p>
                  </a:txBody>
                  <a:tcPr marL="121900" marR="121900" marT="121900" marB="121900"/>
                </a:tc>
                <a:tc hMerge="1">
                  <a:txBody>
                    <a:bodyPr/>
                    <a:lstStyle/>
                    <a:p>
                      <a:endParaRPr lang="en-US"/>
                    </a:p>
                  </a:txBody>
                  <a:tcPr/>
                </a:tc>
                <a:extLst>
                  <a:ext uri="{0D108BD9-81ED-4DB2-BD59-A6C34878D82A}">
                    <a16:rowId xmlns:a16="http://schemas.microsoft.com/office/drawing/2014/main" val="10000"/>
                  </a:ext>
                </a:extLst>
              </a:tr>
              <a:tr h="487680">
                <a:tc>
                  <a:txBody>
                    <a:bodyPr/>
                    <a:lstStyle/>
                    <a:p>
                      <a:pPr marL="0" marR="0" lvl="0" indent="0" algn="l" rtl="0" fontAlgn="base">
                        <a:lnSpc>
                          <a:spcPct val="100000"/>
                        </a:lnSpc>
                        <a:spcBef>
                          <a:spcPts val="0"/>
                        </a:spcBef>
                        <a:spcAft>
                          <a:spcPts val="0"/>
                        </a:spcAft>
                        <a:buNone/>
                      </a:pPr>
                      <a:r>
                        <a:rPr lang="en-GB" sz="1200" u="none" strike="noStrike" cap="none" dirty="0" smtClean="0">
                          <a:sym typeface="Arial"/>
                        </a:rPr>
                        <a:t>7. Noble gases</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r>
                        <a:rPr lang="en-GB" sz="1200" u="none" strike="noStrike" cap="none" dirty="0" smtClean="0">
                          <a:sym typeface="Arial"/>
                        </a:rPr>
                        <a:t>Group 0 is on the right side of the Periodic Table. Group 0 elements include helium, neon, argon, and krypton. Also called the noble gases.</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0002"/>
                  </a:ext>
                </a:extLst>
              </a:tr>
              <a:tr h="487680">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200" u="none" strike="noStrike" cap="none" dirty="0" smtClean="0">
                          <a:sym typeface="Arial"/>
                        </a:rPr>
                        <a:t>8. Unreactive</a:t>
                      </a:r>
                      <a:endParaRPr lang="en-GB" sz="1200" b="0" i="0" u="none" strike="noStrike" cap="none" dirty="0" smtClean="0">
                        <a:solidFill>
                          <a:schemeClr val="dk1"/>
                        </a:solidFill>
                        <a:latin typeface="+mn-lt"/>
                        <a:ea typeface="+mn-ea"/>
                        <a:cs typeface="+mn-cs"/>
                        <a:sym typeface="Arial"/>
                      </a:endParaRPr>
                    </a:p>
                  </a:txBody>
                  <a:tcPr marL="121920" marR="121920" marT="60960" marB="60960"/>
                </a:tc>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200" u="none" strike="noStrike" cap="none" dirty="0" smtClean="0">
                          <a:sym typeface="Arial"/>
                        </a:rPr>
                        <a:t>Elements that take part in few chemical reactions are unreactive.</a:t>
                      </a:r>
                      <a:endParaRPr lang="en-GB" sz="1200" b="0" i="0" u="none" strike="noStrike" cap="none" dirty="0" smtClean="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432401124"/>
                  </a:ext>
                </a:extLst>
              </a:tr>
              <a:tr h="853440">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200" u="none" strike="noStrike" cap="none" dirty="0" smtClean="0">
                          <a:sym typeface="Arial"/>
                        </a:rPr>
                        <a:t>9. Key properties of noble gases</a:t>
                      </a:r>
                      <a:endParaRPr lang="en-GB" sz="1200" b="0" i="0" u="none" strike="noStrike" cap="none" dirty="0" smtClean="0">
                        <a:solidFill>
                          <a:schemeClr val="dk1"/>
                        </a:solidFill>
                        <a:latin typeface="+mn-lt"/>
                        <a:ea typeface="+mn-ea"/>
                        <a:cs typeface="+mn-cs"/>
                        <a:sym typeface="Arial"/>
                      </a:endParaRPr>
                    </a:p>
                  </a:txBody>
                  <a:tcPr marL="121920" marR="121920" marT="60960" marB="60960"/>
                </a:tc>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200" u="none" strike="noStrike" cap="none" dirty="0" smtClean="0">
                          <a:sym typeface="Arial"/>
                        </a:rPr>
                        <a:t>Very low melting points, colourless gases at room temperature,.</a:t>
                      </a:r>
                      <a:r>
                        <a:rPr lang="en-GB" sz="1200" u="none" strike="noStrike" cap="none" baseline="0" dirty="0" smtClean="0">
                          <a:sym typeface="Arial"/>
                        </a:rPr>
                        <a:t> They glow brightly when high voltage electricity is passed through them. Boiling point increases as you go down the down.</a:t>
                      </a:r>
                      <a:endParaRPr lang="en-GB" sz="1200" b="0" i="0" u="none" strike="noStrike" cap="none" dirty="0" smtClean="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109989114"/>
                  </a:ext>
                </a:extLst>
              </a:tr>
            </a:tbl>
          </a:graphicData>
        </a:graphic>
      </p:graphicFrame>
      <p:graphicFrame>
        <p:nvGraphicFramePr>
          <p:cNvPr id="16" name="Shape 54"/>
          <p:cNvGraphicFramePr/>
          <p:nvPr>
            <p:extLst>
              <p:ext uri="{D42A27DB-BD31-4B8C-83A1-F6EECF244321}">
                <p14:modId xmlns:p14="http://schemas.microsoft.com/office/powerpoint/2010/main" val="1633177879"/>
              </p:ext>
            </p:extLst>
          </p:nvPr>
        </p:nvGraphicFramePr>
        <p:xfrm>
          <a:off x="5918200" y="2996763"/>
          <a:ext cx="6223696" cy="2641560"/>
        </p:xfrm>
        <a:graphic>
          <a:graphicData uri="http://schemas.openxmlformats.org/drawingml/2006/table">
            <a:tbl>
              <a:tblPr>
                <a:tableStyleId>{35758FB7-9AC5-4552-8A53-C91805E547FA}</a:tableStyleId>
              </a:tblPr>
              <a:tblGrid>
                <a:gridCol w="1031695">
                  <a:extLst>
                    <a:ext uri="{9D8B030D-6E8A-4147-A177-3AD203B41FA5}">
                      <a16:colId xmlns:a16="http://schemas.microsoft.com/office/drawing/2014/main" val="20000"/>
                    </a:ext>
                  </a:extLst>
                </a:gridCol>
                <a:gridCol w="5192001">
                  <a:extLst>
                    <a:ext uri="{9D8B030D-6E8A-4147-A177-3AD203B41FA5}">
                      <a16:colId xmlns:a16="http://schemas.microsoft.com/office/drawing/2014/main" val="20001"/>
                    </a:ext>
                  </a:extLst>
                </a:gridCol>
              </a:tblGrid>
              <a:tr h="447000">
                <a:tc gridSpan="2">
                  <a:txBody>
                    <a:bodyPr/>
                    <a:lstStyle/>
                    <a:p>
                      <a:pPr marR="0" lvl="0" algn="l" rtl="0">
                        <a:lnSpc>
                          <a:spcPct val="100000"/>
                        </a:lnSpc>
                        <a:spcBef>
                          <a:spcPts val="0"/>
                        </a:spcBef>
                        <a:spcAft>
                          <a:spcPts val="0"/>
                        </a:spcAft>
                        <a:buNone/>
                      </a:pPr>
                      <a:r>
                        <a:rPr lang="en" sz="1300" b="1" i="0" u="none" strike="noStrike" cap="none" dirty="0" smtClean="0">
                          <a:solidFill>
                            <a:schemeClr val="dk1"/>
                          </a:solidFill>
                          <a:latin typeface="+mn-lt"/>
                          <a:ea typeface="+mn-ea"/>
                          <a:cs typeface="+mn-cs"/>
                          <a:sym typeface="Arial"/>
                        </a:rPr>
                        <a:t>Section 5: Group</a:t>
                      </a:r>
                      <a:r>
                        <a:rPr lang="en" sz="1300" b="1" i="0" u="none" strike="noStrike" cap="none" baseline="0" dirty="0" smtClean="0">
                          <a:solidFill>
                            <a:schemeClr val="dk1"/>
                          </a:solidFill>
                          <a:latin typeface="+mn-lt"/>
                          <a:ea typeface="+mn-ea"/>
                          <a:cs typeface="+mn-cs"/>
                          <a:sym typeface="Arial"/>
                        </a:rPr>
                        <a:t> 7: halogens</a:t>
                      </a:r>
                      <a:endParaRPr lang="en" sz="1300" b="1" i="0" u="none" strike="noStrike" cap="none" dirty="0">
                        <a:solidFill>
                          <a:schemeClr val="dk1"/>
                        </a:solidFill>
                        <a:latin typeface="+mn-lt"/>
                        <a:ea typeface="+mn-ea"/>
                        <a:cs typeface="+mn-cs"/>
                        <a:sym typeface="Arial"/>
                      </a:endParaRPr>
                    </a:p>
                  </a:txBody>
                  <a:tcPr marL="121900" marR="121900" marT="121900" marB="121900"/>
                </a:tc>
                <a:tc hMerge="1">
                  <a:txBody>
                    <a:bodyPr/>
                    <a:lstStyle/>
                    <a:p>
                      <a:endParaRPr lang="en-US"/>
                    </a:p>
                  </a:txBody>
                  <a:tcPr/>
                </a:tc>
                <a:extLst>
                  <a:ext uri="{0D108BD9-81ED-4DB2-BD59-A6C34878D82A}">
                    <a16:rowId xmlns:a16="http://schemas.microsoft.com/office/drawing/2014/main" val="10000"/>
                  </a:ext>
                </a:extLst>
              </a:tr>
              <a:tr h="670560">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14. Halogen</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The name for elements in the group that is second from the right of the Periodic Table. Halogens include fluorine, chlorine, bromine, and iodine. Also known as the Group 7 elements.</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0003"/>
                  </a:ext>
                </a:extLst>
              </a:tr>
              <a:tr h="487680">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15. Key</a:t>
                      </a:r>
                      <a:r>
                        <a:rPr lang="en-GB" sz="1200" b="0" i="0" u="none" strike="noStrike" cap="none" baseline="0" dirty="0" smtClean="0">
                          <a:solidFill>
                            <a:schemeClr val="dk1"/>
                          </a:solidFill>
                          <a:latin typeface="+mn-lt"/>
                          <a:ea typeface="+mn-ea"/>
                          <a:cs typeface="+mn-cs"/>
                          <a:sym typeface="Arial"/>
                        </a:rPr>
                        <a:t> t</a:t>
                      </a:r>
                      <a:r>
                        <a:rPr lang="en-GB" sz="1200" b="0" i="0" u="none" strike="noStrike" cap="none" dirty="0" smtClean="0">
                          <a:solidFill>
                            <a:schemeClr val="dk1"/>
                          </a:solidFill>
                          <a:latin typeface="+mn-lt"/>
                          <a:ea typeface="+mn-ea"/>
                          <a:cs typeface="+mn-cs"/>
                          <a:sym typeface="Arial"/>
                        </a:rPr>
                        <a:t>rends</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Melting and</a:t>
                      </a:r>
                      <a:r>
                        <a:rPr lang="en-GB" sz="1200" b="0" i="0" u="none" strike="noStrike" cap="none" baseline="0" dirty="0" smtClean="0">
                          <a:solidFill>
                            <a:schemeClr val="dk1"/>
                          </a:solidFill>
                          <a:latin typeface="+mn-lt"/>
                          <a:ea typeface="+mn-ea"/>
                          <a:cs typeface="+mn-cs"/>
                          <a:sym typeface="Arial"/>
                        </a:rPr>
                        <a:t> boiling points increase down the group. Reactivity decreases down the group.</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4174324574"/>
                  </a:ext>
                </a:extLst>
              </a:tr>
              <a:tr h="1036320">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16. Displacement reactions</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A more reactive element</a:t>
                      </a:r>
                      <a:r>
                        <a:rPr lang="en-GB" sz="1200" b="0" i="0" u="none" strike="noStrike" cap="none" baseline="0" dirty="0" smtClean="0">
                          <a:solidFill>
                            <a:schemeClr val="dk1"/>
                          </a:solidFill>
                          <a:latin typeface="+mn-lt"/>
                          <a:ea typeface="+mn-ea"/>
                          <a:cs typeface="+mn-cs"/>
                          <a:sym typeface="Arial"/>
                        </a:rPr>
                        <a:t> displaces less reactive element from its compound.</a:t>
                      </a:r>
                    </a:p>
                    <a:p>
                      <a:pPr marL="0" marR="0" lvl="0" indent="0" algn="l" rtl="0">
                        <a:lnSpc>
                          <a:spcPct val="100000"/>
                        </a:lnSpc>
                        <a:spcBef>
                          <a:spcPts val="0"/>
                        </a:spcBef>
                        <a:spcAft>
                          <a:spcPts val="0"/>
                        </a:spcAft>
                        <a:buNone/>
                      </a:pPr>
                      <a:r>
                        <a:rPr lang="en-GB" sz="1200" b="0" i="0" u="none" strike="noStrike" cap="none" baseline="0" dirty="0" smtClean="0">
                          <a:solidFill>
                            <a:schemeClr val="dk1"/>
                          </a:solidFill>
                          <a:latin typeface="+mn-lt"/>
                          <a:ea typeface="+mn-ea"/>
                          <a:cs typeface="+mn-cs"/>
                          <a:sym typeface="Arial"/>
                        </a:rPr>
                        <a:t>For example: chlorine is more reactive than bromine, therefore it will displace bromine from its compound:</a:t>
                      </a:r>
                    </a:p>
                    <a:p>
                      <a:pPr marL="0" marR="0" lvl="0" indent="0" algn="l" rtl="0">
                        <a:lnSpc>
                          <a:spcPct val="100000"/>
                        </a:lnSpc>
                        <a:spcBef>
                          <a:spcPts val="0"/>
                        </a:spcBef>
                        <a:spcAft>
                          <a:spcPts val="0"/>
                        </a:spcAft>
                        <a:buNone/>
                      </a:pPr>
                      <a:r>
                        <a:rPr lang="en-GB" sz="1200" b="0" i="0" u="none" strike="noStrike" cap="none" baseline="0" dirty="0" smtClean="0">
                          <a:solidFill>
                            <a:schemeClr val="dk1"/>
                          </a:solidFill>
                          <a:latin typeface="+mn-lt"/>
                          <a:ea typeface="+mn-ea"/>
                          <a:cs typeface="+mn-cs"/>
                          <a:sym typeface="Arial"/>
                        </a:rPr>
                        <a:t>Chlorine + potassium bromide </a:t>
                      </a:r>
                      <a:r>
                        <a:rPr lang="en-GB" sz="1200" b="0" i="0" u="none" strike="noStrike" cap="none" baseline="0" dirty="0" smtClean="0">
                          <a:solidFill>
                            <a:schemeClr val="dk1"/>
                          </a:solidFill>
                          <a:latin typeface="+mn-lt"/>
                          <a:ea typeface="+mn-ea"/>
                          <a:cs typeface="+mn-cs"/>
                          <a:sym typeface="Wingdings" panose="05000000000000000000" pitchFamily="2" charset="2"/>
                        </a:rPr>
                        <a:t> potassium chloride + bromine</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957422328"/>
                  </a:ext>
                </a:extLst>
              </a:tr>
            </a:tbl>
          </a:graphicData>
        </a:graphic>
      </p:graphicFrame>
      <p:graphicFrame>
        <p:nvGraphicFramePr>
          <p:cNvPr id="17" name="Shape 54"/>
          <p:cNvGraphicFramePr/>
          <p:nvPr>
            <p:extLst>
              <p:ext uri="{D42A27DB-BD31-4B8C-83A1-F6EECF244321}">
                <p14:modId xmlns:p14="http://schemas.microsoft.com/office/powerpoint/2010/main" val="1286005097"/>
              </p:ext>
            </p:extLst>
          </p:nvPr>
        </p:nvGraphicFramePr>
        <p:xfrm>
          <a:off x="-12698" y="2904548"/>
          <a:ext cx="5889758" cy="1666200"/>
        </p:xfrm>
        <a:graphic>
          <a:graphicData uri="http://schemas.openxmlformats.org/drawingml/2006/table">
            <a:tbl>
              <a:tblPr>
                <a:tableStyleId>{775DCB02-9BB8-47FD-8907-85C794F793BA}</a:tableStyleId>
              </a:tblPr>
              <a:tblGrid>
                <a:gridCol w="3060277">
                  <a:extLst>
                    <a:ext uri="{9D8B030D-6E8A-4147-A177-3AD203B41FA5}">
                      <a16:colId xmlns:a16="http://schemas.microsoft.com/office/drawing/2014/main" val="20000"/>
                    </a:ext>
                  </a:extLst>
                </a:gridCol>
                <a:gridCol w="2829481">
                  <a:extLst>
                    <a:ext uri="{9D8B030D-6E8A-4147-A177-3AD203B41FA5}">
                      <a16:colId xmlns:a16="http://schemas.microsoft.com/office/drawing/2014/main" val="20001"/>
                    </a:ext>
                  </a:extLst>
                </a:gridCol>
              </a:tblGrid>
              <a:tr h="447000">
                <a:tc gridSpan="2">
                  <a:txBody>
                    <a:bodyPr/>
                    <a:lstStyle/>
                    <a:p>
                      <a:pPr marR="0" lvl="0" algn="l" rtl="0">
                        <a:lnSpc>
                          <a:spcPct val="100000"/>
                        </a:lnSpc>
                        <a:spcBef>
                          <a:spcPts val="0"/>
                        </a:spcBef>
                        <a:spcAft>
                          <a:spcPts val="0"/>
                        </a:spcAft>
                        <a:buNone/>
                      </a:pPr>
                      <a:r>
                        <a:rPr lang="en" sz="1300" b="1" i="0" u="none" strike="noStrike" cap="none" dirty="0" smtClean="0">
                          <a:solidFill>
                            <a:schemeClr val="dk1"/>
                          </a:solidFill>
                          <a:latin typeface="+mn-lt"/>
                          <a:ea typeface="+mn-ea"/>
                          <a:cs typeface="+mn-cs"/>
                          <a:sym typeface="Arial"/>
                        </a:rPr>
                        <a:t>Section 3: </a:t>
                      </a:r>
                      <a:r>
                        <a:rPr lang="en" sz="1300" b="1" i="0" u="none" strike="noStrike" cap="none" baseline="0" dirty="0" smtClean="0">
                          <a:solidFill>
                            <a:schemeClr val="dk1"/>
                          </a:solidFill>
                          <a:latin typeface="+mn-lt"/>
                          <a:ea typeface="+mn-ea"/>
                          <a:cs typeface="+mn-cs"/>
                          <a:sym typeface="Arial"/>
                        </a:rPr>
                        <a:t>Key properties of m</a:t>
                      </a:r>
                      <a:r>
                        <a:rPr lang="en" sz="1300" b="1" i="0" u="none" strike="noStrike" cap="none" dirty="0" smtClean="0">
                          <a:solidFill>
                            <a:schemeClr val="dk1"/>
                          </a:solidFill>
                          <a:latin typeface="+mn-lt"/>
                          <a:ea typeface="+mn-ea"/>
                          <a:cs typeface="+mn-cs"/>
                          <a:sym typeface="Arial"/>
                        </a:rPr>
                        <a:t>etals and</a:t>
                      </a:r>
                      <a:r>
                        <a:rPr lang="en" sz="1300" b="1" i="0" u="none" strike="noStrike" cap="none" baseline="0" dirty="0" smtClean="0">
                          <a:solidFill>
                            <a:schemeClr val="dk1"/>
                          </a:solidFill>
                          <a:latin typeface="+mn-lt"/>
                          <a:ea typeface="+mn-ea"/>
                          <a:cs typeface="+mn-cs"/>
                          <a:sym typeface="Arial"/>
                        </a:rPr>
                        <a:t> non-metals</a:t>
                      </a:r>
                      <a:endParaRPr lang="en" sz="1300" b="1" i="0" u="none" strike="noStrike" cap="none" dirty="0">
                        <a:solidFill>
                          <a:schemeClr val="dk1"/>
                        </a:solidFill>
                        <a:latin typeface="+mn-lt"/>
                        <a:ea typeface="+mn-ea"/>
                        <a:cs typeface="+mn-cs"/>
                        <a:sym typeface="Arial"/>
                      </a:endParaRPr>
                    </a:p>
                  </a:txBody>
                  <a:tcPr marL="121900" marR="121900" marT="121900" marB="121900"/>
                </a:tc>
                <a:tc hMerge="1">
                  <a:txBody>
                    <a:bodyPr/>
                    <a:lstStyle/>
                    <a:p>
                      <a:endParaRPr lang="en-US"/>
                    </a:p>
                  </a:txBody>
                  <a:tcPr/>
                </a:tc>
                <a:extLst>
                  <a:ext uri="{0D108BD9-81ED-4DB2-BD59-A6C34878D82A}">
                    <a16:rowId xmlns:a16="http://schemas.microsoft.com/office/drawing/2014/main" val="10000"/>
                  </a:ext>
                </a:extLst>
              </a:tr>
              <a:tr h="1219200">
                <a:tc>
                  <a:txBody>
                    <a:bodyPr/>
                    <a:lstStyle/>
                    <a:p>
                      <a:pPr marL="0" marR="0" lvl="0" indent="0" algn="l" rtl="0" fontAlgn="base">
                        <a:lnSpc>
                          <a:spcPct val="100000"/>
                        </a:lnSpc>
                        <a:spcBef>
                          <a:spcPts val="0"/>
                        </a:spcBef>
                        <a:spcAft>
                          <a:spcPts val="0"/>
                        </a:spcAft>
                        <a:buNone/>
                      </a:pPr>
                      <a:r>
                        <a:rPr lang="en-GB" sz="1200" b="1" i="0" u="none" strike="noStrike" cap="none" dirty="0" smtClean="0">
                          <a:solidFill>
                            <a:schemeClr val="dk1"/>
                          </a:solidFill>
                          <a:latin typeface="+mn-lt"/>
                          <a:ea typeface="+mn-ea"/>
                          <a:cs typeface="+mn-cs"/>
                          <a:sym typeface="Arial"/>
                        </a:rPr>
                        <a:t>Metals:</a:t>
                      </a:r>
                      <a:r>
                        <a:rPr lang="en-GB" sz="1200" b="1" i="0" u="none" strike="noStrike" cap="none" baseline="0" dirty="0" smtClean="0">
                          <a:solidFill>
                            <a:schemeClr val="dk1"/>
                          </a:solidFill>
                          <a:latin typeface="+mn-lt"/>
                          <a:ea typeface="+mn-ea"/>
                          <a:cs typeface="+mn-cs"/>
                          <a:sym typeface="Arial"/>
                        </a:rPr>
                        <a:t> </a:t>
                      </a:r>
                    </a:p>
                    <a:p>
                      <a:pPr marL="171450" marR="0" lvl="0" indent="-171450" algn="l" rtl="0" fontAlgn="base">
                        <a:lnSpc>
                          <a:spcPct val="100000"/>
                        </a:lnSpc>
                        <a:spcBef>
                          <a:spcPts val="0"/>
                        </a:spcBef>
                        <a:spcAft>
                          <a:spcPts val="0"/>
                        </a:spcAft>
                        <a:buFont typeface="Arial" panose="020B0604020202020204" pitchFamily="34" charset="0"/>
                        <a:buChar char="•"/>
                      </a:pPr>
                      <a:r>
                        <a:rPr lang="en-GB" sz="1200" b="0" i="0" u="none" strike="noStrike" cap="none" baseline="0" dirty="0" smtClean="0">
                          <a:solidFill>
                            <a:schemeClr val="dk1"/>
                          </a:solidFill>
                          <a:latin typeface="+mn-lt"/>
                          <a:ea typeface="+mn-ea"/>
                          <a:cs typeface="+mn-cs"/>
                          <a:sym typeface="Arial"/>
                        </a:rPr>
                        <a:t>Good conductors of heat and electricity</a:t>
                      </a:r>
                    </a:p>
                    <a:p>
                      <a:pPr marL="171450" marR="0" lvl="0" indent="-171450" algn="l" rtl="0" fontAlgn="base">
                        <a:lnSpc>
                          <a:spcPct val="100000"/>
                        </a:lnSpc>
                        <a:spcBef>
                          <a:spcPts val="0"/>
                        </a:spcBef>
                        <a:spcAft>
                          <a:spcPts val="0"/>
                        </a:spcAft>
                        <a:buFont typeface="Arial" panose="020B0604020202020204" pitchFamily="34" charset="0"/>
                        <a:buChar char="•"/>
                      </a:pPr>
                      <a:r>
                        <a:rPr lang="en-GB" sz="1200" b="0" i="0" u="none" strike="noStrike" cap="none" baseline="0" dirty="0" smtClean="0">
                          <a:solidFill>
                            <a:schemeClr val="dk1"/>
                          </a:solidFill>
                          <a:latin typeface="+mn-lt"/>
                          <a:ea typeface="+mn-ea"/>
                          <a:cs typeface="+mn-cs"/>
                          <a:sym typeface="Arial"/>
                        </a:rPr>
                        <a:t>Shiny</a:t>
                      </a:r>
                    </a:p>
                    <a:p>
                      <a:pPr marL="171450" marR="0" lvl="0" indent="-171450" algn="l" rtl="0" fontAlgn="base">
                        <a:lnSpc>
                          <a:spcPct val="100000"/>
                        </a:lnSpc>
                        <a:spcBef>
                          <a:spcPts val="0"/>
                        </a:spcBef>
                        <a:spcAft>
                          <a:spcPts val="0"/>
                        </a:spcAft>
                        <a:buFont typeface="Arial" panose="020B0604020202020204" pitchFamily="34" charset="0"/>
                        <a:buChar char="•"/>
                      </a:pPr>
                      <a:r>
                        <a:rPr lang="en-GB" sz="1200" b="0" i="0" u="none" strike="noStrike" cap="none" baseline="0" dirty="0" smtClean="0">
                          <a:solidFill>
                            <a:schemeClr val="dk1"/>
                          </a:solidFill>
                          <a:latin typeface="+mn-lt"/>
                          <a:ea typeface="+mn-ea"/>
                          <a:cs typeface="+mn-cs"/>
                          <a:sym typeface="Arial"/>
                        </a:rPr>
                        <a:t>Sonorous</a:t>
                      </a:r>
                    </a:p>
                    <a:p>
                      <a:pPr marL="171450" marR="0" lvl="0" indent="-171450" algn="l" rtl="0" fontAlgn="base">
                        <a:lnSpc>
                          <a:spcPct val="100000"/>
                        </a:lnSpc>
                        <a:spcBef>
                          <a:spcPts val="0"/>
                        </a:spcBef>
                        <a:spcAft>
                          <a:spcPts val="0"/>
                        </a:spcAft>
                        <a:buFont typeface="Arial" panose="020B0604020202020204" pitchFamily="34" charset="0"/>
                        <a:buChar char="•"/>
                      </a:pPr>
                      <a:r>
                        <a:rPr lang="en-GB" sz="1200" b="0" i="0" u="none" strike="noStrike" cap="none" baseline="0" dirty="0" smtClean="0">
                          <a:solidFill>
                            <a:schemeClr val="dk1"/>
                          </a:solidFill>
                          <a:latin typeface="+mn-lt"/>
                          <a:ea typeface="+mn-ea"/>
                          <a:cs typeface="+mn-cs"/>
                          <a:sym typeface="Arial"/>
                        </a:rPr>
                        <a:t>Malleable and ductile</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r>
                        <a:rPr lang="en-GB" sz="1200" b="1" u="none" strike="noStrike" cap="none" dirty="0" smtClean="0">
                          <a:sym typeface="Arial"/>
                        </a:rPr>
                        <a:t>Non-metals: </a:t>
                      </a:r>
                    </a:p>
                    <a:p>
                      <a:pPr marL="171450" marR="0" lvl="0" indent="-1714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200" u="none" strike="noStrike" cap="none" dirty="0" smtClean="0">
                          <a:sym typeface="Arial"/>
                        </a:rPr>
                        <a:t>Poor conductors </a:t>
                      </a:r>
                      <a:r>
                        <a:rPr lang="en-GB" sz="1200" b="0" i="0" u="none" strike="noStrike" cap="none" baseline="0" dirty="0" smtClean="0">
                          <a:solidFill>
                            <a:schemeClr val="dk1"/>
                          </a:solidFill>
                          <a:latin typeface="+mn-lt"/>
                          <a:ea typeface="+mn-ea"/>
                          <a:cs typeface="+mn-cs"/>
                          <a:sym typeface="Arial"/>
                        </a:rPr>
                        <a:t>of heat and electricity</a:t>
                      </a:r>
                    </a:p>
                    <a:p>
                      <a:pPr marL="171450" marR="0" lvl="0" indent="-171450" algn="l" rtl="0" fontAlgn="base">
                        <a:lnSpc>
                          <a:spcPct val="100000"/>
                        </a:lnSpc>
                        <a:spcBef>
                          <a:spcPts val="0"/>
                        </a:spcBef>
                        <a:spcAft>
                          <a:spcPts val="0"/>
                        </a:spcAft>
                        <a:buFont typeface="Arial" panose="020B0604020202020204" pitchFamily="34" charset="0"/>
                        <a:buChar char="•"/>
                      </a:pPr>
                      <a:r>
                        <a:rPr lang="en-GB" sz="1200" u="none" strike="noStrike" cap="none" baseline="0" dirty="0" smtClean="0">
                          <a:sym typeface="Arial"/>
                        </a:rPr>
                        <a:t>Dull</a:t>
                      </a:r>
                    </a:p>
                    <a:p>
                      <a:pPr marL="171450" marR="0" lvl="0" indent="-171450" algn="l" rtl="0" fontAlgn="base">
                        <a:lnSpc>
                          <a:spcPct val="100000"/>
                        </a:lnSpc>
                        <a:spcBef>
                          <a:spcPts val="0"/>
                        </a:spcBef>
                        <a:spcAft>
                          <a:spcPts val="0"/>
                        </a:spcAft>
                        <a:buFont typeface="Arial" panose="020B0604020202020204" pitchFamily="34" charset="0"/>
                        <a:buChar char="•"/>
                      </a:pPr>
                      <a:r>
                        <a:rPr lang="en-GB" sz="1200" u="none" strike="noStrike" cap="none" baseline="0" dirty="0" smtClean="0">
                          <a:sym typeface="Arial"/>
                        </a:rPr>
                        <a:t>Not sonorous</a:t>
                      </a:r>
                    </a:p>
                    <a:p>
                      <a:pPr marL="171450" marR="0" lvl="0" indent="-171450" algn="l" rtl="0" fontAlgn="base">
                        <a:lnSpc>
                          <a:spcPct val="100000"/>
                        </a:lnSpc>
                        <a:spcBef>
                          <a:spcPts val="0"/>
                        </a:spcBef>
                        <a:spcAft>
                          <a:spcPts val="0"/>
                        </a:spcAft>
                        <a:buFont typeface="Arial" panose="020B0604020202020204" pitchFamily="34" charset="0"/>
                        <a:buChar char="•"/>
                      </a:pPr>
                      <a:r>
                        <a:rPr lang="en-GB" sz="1200" u="none" strike="noStrike" cap="none" baseline="0" dirty="0" smtClean="0">
                          <a:sym typeface="Arial"/>
                        </a:rPr>
                        <a:t>Brittle</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5058603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graphicFrame>
        <p:nvGraphicFramePr>
          <p:cNvPr id="9" name="Table 8"/>
          <p:cNvGraphicFramePr>
            <a:graphicFrameLocks noGrp="1"/>
          </p:cNvGraphicFramePr>
          <p:nvPr>
            <p:extLst/>
          </p:nvPr>
        </p:nvGraphicFramePr>
        <p:xfrm>
          <a:off x="5918200" y="4527177"/>
          <a:ext cx="6223696" cy="1447800"/>
        </p:xfrm>
        <a:graphic>
          <a:graphicData uri="http://schemas.openxmlformats.org/drawingml/2006/table">
            <a:tbl>
              <a:tblPr>
                <a:tableStyleId>{35758FB7-9AC5-4552-8A53-C91805E547FA}</a:tableStyleId>
              </a:tblPr>
              <a:tblGrid>
                <a:gridCol w="2959100">
                  <a:extLst>
                    <a:ext uri="{9D8B030D-6E8A-4147-A177-3AD203B41FA5}">
                      <a16:colId xmlns:a16="http://schemas.microsoft.com/office/drawing/2014/main" val="3999817903"/>
                    </a:ext>
                  </a:extLst>
                </a:gridCol>
                <a:gridCol w="3264596">
                  <a:extLst>
                    <a:ext uri="{9D8B030D-6E8A-4147-A177-3AD203B41FA5}">
                      <a16:colId xmlns:a16="http://schemas.microsoft.com/office/drawing/2014/main" val="3357382907"/>
                    </a:ext>
                  </a:extLst>
                </a:gridCol>
              </a:tblGrid>
              <a:tr h="1442720">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14. Particle</a:t>
                      </a:r>
                      <a:r>
                        <a:rPr lang="en-GB" sz="1200" b="0" i="0" u="none" strike="noStrike" cap="none" baseline="0" dirty="0" smtClean="0">
                          <a:solidFill>
                            <a:schemeClr val="dk1"/>
                          </a:solidFill>
                          <a:latin typeface="+mn-lt"/>
                          <a:ea typeface="+mn-ea"/>
                          <a:cs typeface="+mn-cs"/>
                          <a:sym typeface="Arial"/>
                        </a:rPr>
                        <a:t> diagram showing a decomposition reaction</a:t>
                      </a:r>
                    </a:p>
                    <a:p>
                      <a:pPr marL="0" marR="0" lvl="0" indent="0" algn="l" rtl="0">
                        <a:lnSpc>
                          <a:spcPct val="100000"/>
                        </a:lnSpc>
                        <a:spcBef>
                          <a:spcPts val="0"/>
                        </a:spcBef>
                        <a:spcAft>
                          <a:spcPts val="0"/>
                        </a:spcAft>
                        <a:buNone/>
                      </a:pPr>
                      <a:endParaRPr lang="en-GB" sz="1200" b="0" i="0" u="none" strike="noStrike" cap="none" baseline="0" dirty="0" smtClean="0">
                        <a:solidFill>
                          <a:schemeClr val="dk1"/>
                        </a:solidFill>
                        <a:latin typeface="+mn-lt"/>
                        <a:ea typeface="+mn-ea"/>
                        <a:cs typeface="+mn-cs"/>
                        <a:sym typeface="Arial"/>
                      </a:endParaRPr>
                    </a:p>
                    <a:p>
                      <a:pPr marL="0" marR="0" lvl="0" indent="0" algn="l" rtl="0">
                        <a:lnSpc>
                          <a:spcPct val="100000"/>
                        </a:lnSpc>
                        <a:spcBef>
                          <a:spcPts val="0"/>
                        </a:spcBef>
                        <a:spcAft>
                          <a:spcPts val="0"/>
                        </a:spcAft>
                        <a:buNone/>
                      </a:pPr>
                      <a:endParaRPr lang="en-GB" sz="400" b="0" i="0" u="none" strike="noStrike" cap="none" baseline="0" dirty="0" smtClean="0">
                        <a:solidFill>
                          <a:schemeClr val="dk1"/>
                        </a:solidFill>
                        <a:latin typeface="+mn-lt"/>
                        <a:ea typeface="+mn-ea"/>
                        <a:cs typeface="+mn-cs"/>
                        <a:sym typeface="Arial"/>
                      </a:endParaRPr>
                    </a:p>
                    <a:p>
                      <a:pPr marL="0" marR="0" lvl="0" indent="0" algn="l" rtl="0">
                        <a:lnSpc>
                          <a:spcPct val="100000"/>
                        </a:lnSpc>
                        <a:spcBef>
                          <a:spcPts val="0"/>
                        </a:spcBef>
                        <a:spcAft>
                          <a:spcPts val="0"/>
                        </a:spcAft>
                        <a:buNone/>
                      </a:pPr>
                      <a:endParaRPr lang="en-GB" sz="1200" b="0" i="0" u="none" strike="noStrike" cap="none" baseline="0" dirty="0" smtClean="0">
                        <a:solidFill>
                          <a:schemeClr val="dk1"/>
                        </a:solidFill>
                        <a:latin typeface="+mn-lt"/>
                        <a:ea typeface="+mn-ea"/>
                        <a:cs typeface="+mn-cs"/>
                        <a:sym typeface="Arial"/>
                      </a:endParaRPr>
                    </a:p>
                    <a:p>
                      <a:pPr marL="0" marR="0" lvl="0" indent="0" algn="l" rtl="0">
                        <a:lnSpc>
                          <a:spcPct val="100000"/>
                        </a:lnSpc>
                        <a:spcBef>
                          <a:spcPts val="0"/>
                        </a:spcBef>
                        <a:spcAft>
                          <a:spcPts val="0"/>
                        </a:spcAft>
                        <a:buNone/>
                      </a:pPr>
                      <a:endParaRPr lang="en-GB" sz="1200" b="0" i="0" u="none" strike="noStrike" cap="none" baseline="0" dirty="0" smtClean="0">
                        <a:solidFill>
                          <a:schemeClr val="dk1"/>
                        </a:solidFill>
                        <a:latin typeface="+mn-lt"/>
                        <a:ea typeface="+mn-ea"/>
                        <a:cs typeface="+mn-cs"/>
                        <a:sym typeface="Arial"/>
                      </a:endParaRPr>
                    </a:p>
                    <a:p>
                      <a:pPr marL="0" marR="0" lvl="0" indent="0" algn="l" rtl="0">
                        <a:lnSpc>
                          <a:spcPct val="100000"/>
                        </a:lnSpc>
                        <a:spcBef>
                          <a:spcPts val="0"/>
                        </a:spcBef>
                        <a:spcAft>
                          <a:spcPts val="0"/>
                        </a:spcAft>
                        <a:buNone/>
                      </a:pPr>
                      <a:endParaRPr lang="en-GB" sz="1200" b="0" i="0" u="none" strike="noStrike" cap="none" baseline="0" dirty="0" smtClean="0">
                        <a:solidFill>
                          <a:schemeClr val="dk1"/>
                        </a:solidFill>
                        <a:latin typeface="+mn-lt"/>
                        <a:ea typeface="+mn-ea"/>
                        <a:cs typeface="+mn-cs"/>
                        <a:sym typeface="Arial"/>
                      </a:endParaRPr>
                    </a:p>
                    <a:p>
                      <a:pPr marL="0" marR="0" lvl="0" indent="0" algn="l" rtl="0">
                        <a:lnSpc>
                          <a:spcPct val="100000"/>
                        </a:lnSpc>
                        <a:spcBef>
                          <a:spcPts val="0"/>
                        </a:spcBef>
                        <a:spcAft>
                          <a:spcPts val="0"/>
                        </a:spcAft>
                        <a:buNone/>
                      </a:pPr>
                      <a:endParaRPr lang="en-GB" sz="11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15. Test for carbon</a:t>
                      </a:r>
                      <a:r>
                        <a:rPr lang="en-GB" sz="1200" b="0" i="0" u="none" strike="noStrike" cap="none" baseline="0" dirty="0" smtClean="0">
                          <a:solidFill>
                            <a:schemeClr val="dk1"/>
                          </a:solidFill>
                          <a:latin typeface="+mn-lt"/>
                          <a:ea typeface="+mn-ea"/>
                          <a:cs typeface="+mn-cs"/>
                          <a:sym typeface="Arial"/>
                        </a:rPr>
                        <a:t> dioxide (a product of the thermal decomposition of metal carbonates).</a:t>
                      </a:r>
                      <a:endParaRPr lang="en-GB" sz="1200" b="0" i="0" u="none" strike="noStrike" cap="none" dirty="0" smtClean="0">
                        <a:solidFill>
                          <a:schemeClr val="dk1"/>
                        </a:solidFill>
                        <a:latin typeface="+mn-lt"/>
                        <a:ea typeface="+mn-ea"/>
                        <a:cs typeface="+mn-cs"/>
                        <a:sym typeface="Arial"/>
                      </a:endParaRPr>
                    </a:p>
                    <a:p>
                      <a:pPr marL="0" marR="0" lvl="0" indent="0" algn="l" rtl="0">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a:lnSpc>
                          <a:spcPct val="100000"/>
                        </a:lnSpc>
                        <a:spcBef>
                          <a:spcPts val="0"/>
                        </a:spcBef>
                        <a:spcAft>
                          <a:spcPts val="0"/>
                        </a:spcAft>
                        <a:buNone/>
                      </a:pP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023958582"/>
                  </a:ext>
                </a:extLst>
              </a:tr>
            </a:tbl>
          </a:graphicData>
        </a:graphic>
      </p:graphicFrame>
      <p:graphicFrame>
        <p:nvGraphicFramePr>
          <p:cNvPr id="8" name="Table 7"/>
          <p:cNvGraphicFramePr>
            <a:graphicFrameLocks noGrp="1"/>
          </p:cNvGraphicFramePr>
          <p:nvPr>
            <p:extLst/>
          </p:nvPr>
        </p:nvGraphicFramePr>
        <p:xfrm>
          <a:off x="-3" y="5042784"/>
          <a:ext cx="5829299" cy="1584960"/>
        </p:xfrm>
        <a:graphic>
          <a:graphicData uri="http://schemas.openxmlformats.org/drawingml/2006/table">
            <a:tbl>
              <a:tblPr>
                <a:tableStyleId>{775DCB02-9BB8-47FD-8907-85C794F793BA}</a:tableStyleId>
              </a:tblPr>
              <a:tblGrid>
                <a:gridCol w="2438403">
                  <a:extLst>
                    <a:ext uri="{9D8B030D-6E8A-4147-A177-3AD203B41FA5}">
                      <a16:colId xmlns:a16="http://schemas.microsoft.com/office/drawing/2014/main" val="2711792494"/>
                    </a:ext>
                  </a:extLst>
                </a:gridCol>
                <a:gridCol w="3390896">
                  <a:extLst>
                    <a:ext uri="{9D8B030D-6E8A-4147-A177-3AD203B41FA5}">
                      <a16:colId xmlns:a16="http://schemas.microsoft.com/office/drawing/2014/main" val="4101323706"/>
                    </a:ext>
                  </a:extLst>
                </a:gridCol>
              </a:tblGrid>
              <a:tr h="1584960">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u="none" strike="noStrike" cap="none" dirty="0" smtClean="0">
                          <a:solidFill>
                            <a:schemeClr val="dk1"/>
                          </a:solidFill>
                          <a:latin typeface="+mn-lt"/>
                          <a:ea typeface="+mn-ea"/>
                          <a:cs typeface="+mn-cs"/>
                          <a:sym typeface="Arial"/>
                        </a:rPr>
                        <a:t>7. Example</a:t>
                      </a:r>
                      <a:r>
                        <a:rPr lang="en-GB" sz="1200" b="0" i="0" u="none" strike="noStrike" cap="none" baseline="0" dirty="0" smtClean="0">
                          <a:solidFill>
                            <a:schemeClr val="dk1"/>
                          </a:solidFill>
                          <a:latin typeface="+mn-lt"/>
                          <a:ea typeface="+mn-ea"/>
                          <a:cs typeface="+mn-cs"/>
                          <a:sym typeface="Arial"/>
                        </a:rPr>
                        <a:t> of a</a:t>
                      </a:r>
                      <a:r>
                        <a:rPr lang="en-GB" sz="1200" b="0" i="0" u="none" strike="noStrike" cap="none" dirty="0" smtClean="0">
                          <a:solidFill>
                            <a:schemeClr val="dk1"/>
                          </a:solidFill>
                          <a:latin typeface="+mn-lt"/>
                          <a:ea typeface="+mn-ea"/>
                          <a:cs typeface="+mn-cs"/>
                          <a:sym typeface="Arial"/>
                        </a:rPr>
                        <a:t>toms</a:t>
                      </a:r>
                      <a:r>
                        <a:rPr lang="en-GB" sz="1200" b="0" i="0" u="none" strike="noStrike" cap="none" baseline="0" dirty="0" smtClean="0">
                          <a:solidFill>
                            <a:schemeClr val="dk1"/>
                          </a:solidFill>
                          <a:latin typeface="+mn-lt"/>
                          <a:ea typeface="+mn-ea"/>
                          <a:cs typeface="+mn-cs"/>
                          <a:sym typeface="Arial"/>
                        </a:rPr>
                        <a:t> arranged in a reaction. Same number of atoms  of each element before and after the reaction. The number of atoms is conserved.</a:t>
                      </a:r>
                      <a:endParaRPr lang="en-GB" sz="1200" b="0" i="0" u="none" strike="noStrike" cap="none" dirty="0" smtClean="0">
                        <a:solidFill>
                          <a:schemeClr val="dk1"/>
                        </a:solidFill>
                        <a:latin typeface="+mn-lt"/>
                        <a:ea typeface="+mn-ea"/>
                        <a:cs typeface="+mn-cs"/>
                        <a:sym typeface="Arial"/>
                      </a:endParaRPr>
                    </a:p>
                  </a:txBody>
                  <a:tcPr marL="121920" marR="121920" marT="60960" marB="60960"/>
                </a:tc>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endParaRPr lang="en-GB" sz="1200" b="0" i="0" u="none" strike="noStrike" cap="none" dirty="0" smtClean="0">
                        <a:solidFill>
                          <a:schemeClr val="dk1"/>
                        </a:solidFill>
                        <a:latin typeface="+mn-lt"/>
                        <a:ea typeface="+mn-ea"/>
                        <a:cs typeface="+mn-cs"/>
                        <a:sym typeface="Arial"/>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lang="en-GB" sz="1200" b="0" i="0" u="none" strike="noStrike" cap="none" dirty="0" smtClean="0">
                        <a:solidFill>
                          <a:schemeClr val="dk1"/>
                        </a:solidFill>
                        <a:latin typeface="+mn-lt"/>
                        <a:ea typeface="+mn-ea"/>
                        <a:cs typeface="+mn-cs"/>
                        <a:sym typeface="Arial"/>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lang="en-GB" sz="1200" b="0" i="0" u="none" strike="noStrike" cap="none" dirty="0" smtClean="0">
                        <a:solidFill>
                          <a:schemeClr val="dk1"/>
                        </a:solidFill>
                        <a:latin typeface="+mn-lt"/>
                        <a:ea typeface="+mn-ea"/>
                        <a:cs typeface="+mn-cs"/>
                        <a:sym typeface="Arial"/>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lang="en-GB" sz="1200" b="0" i="0" u="none" strike="noStrike" cap="none" dirty="0" smtClean="0">
                        <a:solidFill>
                          <a:schemeClr val="dk1"/>
                        </a:solidFill>
                        <a:latin typeface="+mn-lt"/>
                        <a:ea typeface="+mn-ea"/>
                        <a:cs typeface="+mn-cs"/>
                        <a:sym typeface="Arial"/>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lang="en-GB" sz="1200" b="0" i="0" u="none" strike="noStrike" cap="none" dirty="0" smtClean="0">
                        <a:solidFill>
                          <a:schemeClr val="dk1"/>
                        </a:solidFill>
                        <a:latin typeface="+mn-lt"/>
                        <a:ea typeface="+mn-ea"/>
                        <a:cs typeface="+mn-cs"/>
                        <a:sym typeface="Arial"/>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lang="en-GB" sz="1200" b="0" i="0" u="none" strike="noStrike" cap="none" dirty="0" smtClean="0">
                        <a:solidFill>
                          <a:schemeClr val="dk1"/>
                        </a:solidFill>
                        <a:latin typeface="+mn-lt"/>
                        <a:ea typeface="+mn-ea"/>
                        <a:cs typeface="+mn-cs"/>
                        <a:sym typeface="Arial"/>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lang="en-GB" sz="1200" b="0" i="0" u="none" strike="noStrike" cap="none" dirty="0" smtClean="0">
                        <a:solidFill>
                          <a:schemeClr val="dk1"/>
                        </a:solidFill>
                        <a:latin typeface="+mn-lt"/>
                        <a:ea typeface="+mn-ea"/>
                        <a:cs typeface="+mn-cs"/>
                        <a:sym typeface="Arial"/>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lang="en-GB" sz="1200" b="0" i="0" u="none" strike="noStrike" cap="none" dirty="0" smtClean="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058009479"/>
                  </a:ext>
                </a:extLst>
              </a:tr>
            </a:tbl>
          </a:graphicData>
        </a:graphic>
      </p:graphicFrame>
      <p:sp>
        <p:nvSpPr>
          <p:cNvPr id="6" name="Rectangle 5"/>
          <p:cNvSpPr/>
          <p:nvPr/>
        </p:nvSpPr>
        <p:spPr>
          <a:xfrm>
            <a:off x="8467597" y="6087652"/>
            <a:ext cx="3674300" cy="703099"/>
          </a:xfrm>
          <a:prstGeom prst="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graphicFrame>
        <p:nvGraphicFramePr>
          <p:cNvPr id="54" name="Shape 54"/>
          <p:cNvGraphicFramePr/>
          <p:nvPr>
            <p:extLst>
              <p:ext uri="{D42A27DB-BD31-4B8C-83A1-F6EECF244321}">
                <p14:modId xmlns:p14="http://schemas.microsoft.com/office/powerpoint/2010/main" val="1060194445"/>
              </p:ext>
            </p:extLst>
          </p:nvPr>
        </p:nvGraphicFramePr>
        <p:xfrm>
          <a:off x="-1" y="7698"/>
          <a:ext cx="5829300" cy="2431625"/>
        </p:xfrm>
        <a:graphic>
          <a:graphicData uri="http://schemas.openxmlformats.org/drawingml/2006/table">
            <a:tbl>
              <a:tblPr>
                <a:tableStyleId>{35758FB7-9AC5-4552-8A53-C91805E547FA}</a:tableStyleId>
              </a:tblPr>
              <a:tblGrid>
                <a:gridCol w="1696217">
                  <a:extLst>
                    <a:ext uri="{9D8B030D-6E8A-4147-A177-3AD203B41FA5}">
                      <a16:colId xmlns:a16="http://schemas.microsoft.com/office/drawing/2014/main" val="20000"/>
                    </a:ext>
                  </a:extLst>
                </a:gridCol>
                <a:gridCol w="4133083">
                  <a:extLst>
                    <a:ext uri="{9D8B030D-6E8A-4147-A177-3AD203B41FA5}">
                      <a16:colId xmlns:a16="http://schemas.microsoft.com/office/drawing/2014/main" val="20001"/>
                    </a:ext>
                  </a:extLst>
                </a:gridCol>
              </a:tblGrid>
              <a:tr h="447000">
                <a:tc gridSpan="2">
                  <a:txBody>
                    <a:bodyPr/>
                    <a:lstStyle/>
                    <a:p>
                      <a:pPr marR="0" lvl="0" algn="l" rtl="0">
                        <a:lnSpc>
                          <a:spcPct val="100000"/>
                        </a:lnSpc>
                        <a:spcBef>
                          <a:spcPts val="0"/>
                        </a:spcBef>
                        <a:spcAft>
                          <a:spcPts val="0"/>
                        </a:spcAft>
                        <a:buNone/>
                      </a:pPr>
                      <a:r>
                        <a:rPr lang="en" sz="1300" b="1" i="0" u="none" strike="noStrike" cap="none" dirty="0" smtClean="0">
                          <a:solidFill>
                            <a:schemeClr val="dk1"/>
                          </a:solidFill>
                          <a:latin typeface="+mn-lt"/>
                          <a:ea typeface="+mn-ea"/>
                          <a:cs typeface="+mn-cs"/>
                          <a:sym typeface="Arial"/>
                        </a:rPr>
                        <a:t>1. Atoms in a chemical</a:t>
                      </a:r>
                      <a:r>
                        <a:rPr lang="en" sz="1300" b="1" i="0" u="none" strike="noStrike" cap="none" baseline="0" dirty="0" smtClean="0">
                          <a:solidFill>
                            <a:schemeClr val="dk1"/>
                          </a:solidFill>
                          <a:latin typeface="+mn-lt"/>
                          <a:ea typeface="+mn-ea"/>
                          <a:cs typeface="+mn-cs"/>
                          <a:sym typeface="Arial"/>
                        </a:rPr>
                        <a:t> reaction</a:t>
                      </a:r>
                      <a:endParaRPr lang="en" sz="1300" b="1" i="0" u="none" strike="noStrike" cap="none" dirty="0">
                        <a:solidFill>
                          <a:schemeClr val="dk1"/>
                        </a:solidFill>
                        <a:latin typeface="+mn-lt"/>
                        <a:ea typeface="+mn-ea"/>
                        <a:cs typeface="+mn-cs"/>
                        <a:sym typeface="Arial"/>
                      </a:endParaRPr>
                    </a:p>
                  </a:txBody>
                  <a:tcPr marL="121900" marR="121900" marT="121900" marB="121900"/>
                </a:tc>
                <a:tc hMerge="1">
                  <a:txBody>
                    <a:bodyPr/>
                    <a:lstStyle/>
                    <a:p>
                      <a:endParaRPr lang="en-US"/>
                    </a:p>
                  </a:txBody>
                  <a:tcPr/>
                </a:tc>
                <a:extLst>
                  <a:ext uri="{0D108BD9-81ED-4DB2-BD59-A6C34878D82A}">
                    <a16:rowId xmlns:a16="http://schemas.microsoft.com/office/drawing/2014/main" val="10000"/>
                  </a:ext>
                </a:extLst>
              </a:tr>
              <a:tr h="670560">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 Chemical</a:t>
                      </a:r>
                      <a:r>
                        <a:rPr lang="en-GB" sz="1200" b="0" i="0" u="none" strike="noStrike" cap="none" baseline="0" dirty="0" smtClean="0">
                          <a:solidFill>
                            <a:schemeClr val="dk1"/>
                          </a:solidFill>
                          <a:latin typeface="+mn-lt"/>
                          <a:ea typeface="+mn-ea"/>
                          <a:cs typeface="+mn-cs"/>
                          <a:sym typeface="Arial"/>
                        </a:rPr>
                        <a:t> reaction</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A</a:t>
                      </a:r>
                      <a:r>
                        <a:rPr lang="en-GB" sz="1200" b="0" i="0" u="none" strike="noStrike" cap="none" baseline="0" dirty="0" smtClean="0">
                          <a:solidFill>
                            <a:schemeClr val="dk1"/>
                          </a:solidFill>
                          <a:latin typeface="+mn-lt"/>
                          <a:ea typeface="+mn-ea"/>
                          <a:cs typeface="+mn-cs"/>
                          <a:sym typeface="Arial"/>
                        </a:rPr>
                        <a:t> change in which a new substance is formed. In a chemical reaction, atoms are rearranged and joined together differently.</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0003"/>
                  </a:ext>
                </a:extLst>
              </a:tr>
              <a:tr h="338705">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2. Chemical bond</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Force that holds atoms together in molecules.</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4174324574"/>
                  </a:ext>
                </a:extLst>
              </a:tr>
              <a:tr h="487680">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3.</a:t>
                      </a:r>
                      <a:r>
                        <a:rPr lang="en-GB" sz="1200" b="0" i="0" u="none" strike="noStrike" cap="none" baseline="0" dirty="0" smtClean="0">
                          <a:solidFill>
                            <a:schemeClr val="dk1"/>
                          </a:solidFill>
                          <a:latin typeface="+mn-lt"/>
                          <a:ea typeface="+mn-ea"/>
                          <a:cs typeface="+mn-cs"/>
                          <a:sym typeface="Arial"/>
                        </a:rPr>
                        <a:t> Reactants</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Substances that react together, shown on the left of the arrow in a chemical equation.</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4158909452"/>
                  </a:ext>
                </a:extLst>
              </a:tr>
              <a:tr h="487680">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4. Products</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Substances that are formed in a chemical reaction, shown on the right of the arrow in a chemical equation.</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863437442"/>
                  </a:ext>
                </a:extLst>
              </a:tr>
            </a:tbl>
          </a:graphicData>
        </a:graphic>
      </p:graphicFrame>
      <p:graphicFrame>
        <p:nvGraphicFramePr>
          <p:cNvPr id="11" name="Shape 54"/>
          <p:cNvGraphicFramePr/>
          <p:nvPr>
            <p:extLst>
              <p:ext uri="{D42A27DB-BD31-4B8C-83A1-F6EECF244321}">
                <p14:modId xmlns:p14="http://schemas.microsoft.com/office/powerpoint/2010/main" val="2135006202"/>
              </p:ext>
            </p:extLst>
          </p:nvPr>
        </p:nvGraphicFramePr>
        <p:xfrm>
          <a:off x="5918200" y="7698"/>
          <a:ext cx="6223696" cy="2158017"/>
        </p:xfrm>
        <a:graphic>
          <a:graphicData uri="http://schemas.openxmlformats.org/drawingml/2006/table">
            <a:tbl>
              <a:tblPr>
                <a:tableStyleId>{284E427A-3D55-4303-BF80-6455036E1DE7}</a:tableStyleId>
              </a:tblPr>
              <a:tblGrid>
                <a:gridCol w="1972733">
                  <a:extLst>
                    <a:ext uri="{9D8B030D-6E8A-4147-A177-3AD203B41FA5}">
                      <a16:colId xmlns:a16="http://schemas.microsoft.com/office/drawing/2014/main" val="20000"/>
                    </a:ext>
                  </a:extLst>
                </a:gridCol>
                <a:gridCol w="4250963">
                  <a:extLst>
                    <a:ext uri="{9D8B030D-6E8A-4147-A177-3AD203B41FA5}">
                      <a16:colId xmlns:a16="http://schemas.microsoft.com/office/drawing/2014/main" val="20001"/>
                    </a:ext>
                  </a:extLst>
                </a:gridCol>
              </a:tblGrid>
              <a:tr h="447000">
                <a:tc gridSpan="2">
                  <a:txBody>
                    <a:bodyPr/>
                    <a:lstStyle/>
                    <a:p>
                      <a:pPr lvl="0" rtl="0">
                        <a:spcBef>
                          <a:spcPts val="0"/>
                        </a:spcBef>
                        <a:buNone/>
                      </a:pPr>
                      <a:r>
                        <a:rPr lang="en" sz="1300" b="1" i="0" u="none" strike="noStrike" cap="none" dirty="0" smtClean="0">
                          <a:solidFill>
                            <a:schemeClr val="dk1"/>
                          </a:solidFill>
                          <a:latin typeface="+mn-lt"/>
                          <a:ea typeface="+mn-ea"/>
                          <a:cs typeface="+mn-cs"/>
                          <a:sym typeface="Arial"/>
                        </a:rPr>
                        <a:t>3. Combustion</a:t>
                      </a:r>
                      <a:endParaRPr lang="en" sz="1300" b="1" i="0" u="none" strike="noStrike" cap="none" dirty="0">
                        <a:solidFill>
                          <a:schemeClr val="dk1"/>
                        </a:solidFill>
                        <a:latin typeface="+mn-lt"/>
                        <a:ea typeface="+mn-ea"/>
                        <a:cs typeface="+mn-cs"/>
                        <a:sym typeface="Arial"/>
                      </a:endParaRPr>
                    </a:p>
                  </a:txBody>
                  <a:tcPr marL="121900" marR="121900" marT="121900" marB="121900"/>
                </a:tc>
                <a:tc hMerge="1">
                  <a:txBody>
                    <a:bodyPr/>
                    <a:lstStyle/>
                    <a:p>
                      <a:endParaRPr lang="en-US"/>
                    </a:p>
                  </a:txBody>
                  <a:tcPr/>
                </a:tc>
                <a:extLst>
                  <a:ext uri="{0D108BD9-81ED-4DB2-BD59-A6C34878D82A}">
                    <a16:rowId xmlns:a16="http://schemas.microsoft.com/office/drawing/2014/main" val="10000"/>
                  </a:ext>
                </a:extLst>
              </a:tr>
              <a:tr h="487680">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8. Combustion</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A chemical reaction in which a substance reacts quickly with oxygen and gives out light and heat. Also called burning. </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0002"/>
                  </a:ext>
                </a:extLst>
              </a:tr>
              <a:tr h="487680">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u="none" strike="noStrike" cap="none" dirty="0" smtClean="0">
                          <a:solidFill>
                            <a:schemeClr val="dk1"/>
                          </a:solidFill>
                          <a:latin typeface="+mn-lt"/>
                          <a:ea typeface="+mn-ea"/>
                          <a:cs typeface="+mn-cs"/>
                          <a:sym typeface="Arial"/>
                        </a:rPr>
                        <a:t>9.</a:t>
                      </a:r>
                      <a:r>
                        <a:rPr lang="en-GB" sz="1200" b="0" i="0" u="none" strike="noStrike" cap="none" baseline="0" dirty="0" smtClean="0">
                          <a:solidFill>
                            <a:schemeClr val="dk1"/>
                          </a:solidFill>
                          <a:latin typeface="+mn-lt"/>
                          <a:ea typeface="+mn-ea"/>
                          <a:cs typeface="+mn-cs"/>
                          <a:sym typeface="Arial"/>
                        </a:rPr>
                        <a:t> Fuel</a:t>
                      </a:r>
                      <a:endParaRPr lang="en-GB" sz="1200" b="0" i="0" u="none" strike="noStrike" cap="none" dirty="0" smtClean="0">
                        <a:solidFill>
                          <a:schemeClr val="dk1"/>
                        </a:solidFill>
                        <a:latin typeface="+mn-lt"/>
                        <a:ea typeface="+mn-ea"/>
                        <a:cs typeface="+mn-cs"/>
                        <a:sym typeface="Arial"/>
                      </a:endParaRPr>
                    </a:p>
                  </a:txBody>
                  <a:tcPr marL="121920" marR="121920" marT="60960" marB="60960"/>
                </a:tc>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u="none" strike="noStrike" cap="none" dirty="0" smtClean="0">
                          <a:solidFill>
                            <a:schemeClr val="dk1"/>
                          </a:solidFill>
                          <a:latin typeface="+mn-lt"/>
                          <a:ea typeface="+mn-ea"/>
                          <a:cs typeface="+mn-cs"/>
                          <a:sym typeface="Arial"/>
                        </a:rPr>
                        <a:t>A substance that stores energy in a chemical store which it can release as heat.</a:t>
                      </a:r>
                    </a:p>
                  </a:txBody>
                  <a:tcPr marL="121920" marR="121920" marT="60960" marB="60960"/>
                </a:tc>
                <a:extLst>
                  <a:ext uri="{0D108BD9-81ED-4DB2-BD59-A6C34878D82A}">
                    <a16:rowId xmlns:a16="http://schemas.microsoft.com/office/drawing/2014/main" val="1432401124"/>
                  </a:ext>
                </a:extLst>
              </a:tr>
              <a:tr h="735657">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10. Fossil</a:t>
                      </a:r>
                      <a:r>
                        <a:rPr lang="en-GB" sz="1200" b="0" i="0" u="none" strike="noStrike" cap="none" baseline="0" dirty="0" smtClean="0">
                          <a:solidFill>
                            <a:schemeClr val="dk1"/>
                          </a:solidFill>
                          <a:latin typeface="+mn-lt"/>
                          <a:ea typeface="+mn-ea"/>
                          <a:cs typeface="+mn-cs"/>
                          <a:sym typeface="Arial"/>
                        </a:rPr>
                        <a:t> fuel</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A fuel made from the remains of animals and plants that died millions of years ago. Fossil fuels include coal, oil, and natural gas.</a:t>
                      </a:r>
                    </a:p>
                  </a:txBody>
                  <a:tcPr marL="121920" marR="121920" marT="60960" marB="60960"/>
                </a:tc>
                <a:extLst>
                  <a:ext uri="{0D108BD9-81ED-4DB2-BD59-A6C34878D82A}">
                    <a16:rowId xmlns:a16="http://schemas.microsoft.com/office/drawing/2014/main" val="3938492041"/>
                  </a:ext>
                </a:extLst>
              </a:tr>
            </a:tbl>
          </a:graphicData>
        </a:graphic>
      </p:graphicFrame>
      <p:sp>
        <p:nvSpPr>
          <p:cNvPr id="3" name="TextBox 2"/>
          <p:cNvSpPr txBox="1"/>
          <p:nvPr/>
        </p:nvSpPr>
        <p:spPr>
          <a:xfrm>
            <a:off x="8517451" y="6331648"/>
            <a:ext cx="2947791" cy="307777"/>
          </a:xfrm>
          <a:prstGeom prst="rect">
            <a:avLst/>
          </a:prstGeom>
          <a:noFill/>
        </p:spPr>
        <p:txBody>
          <a:bodyPr wrap="square" rtlCol="0">
            <a:spAutoFit/>
          </a:bodyPr>
          <a:lstStyle/>
          <a:p>
            <a:r>
              <a:rPr lang="en-GB" sz="1400" b="1" dirty="0" smtClean="0"/>
              <a:t>Chemistry</a:t>
            </a:r>
            <a:r>
              <a:rPr lang="en-GB" sz="1400" b="1" dirty="0"/>
              <a:t>: Types of reaction</a:t>
            </a:r>
          </a:p>
        </p:txBody>
      </p:sp>
      <p:pic>
        <p:nvPicPr>
          <p:cNvPr id="5" name="Picture 4"/>
          <p:cNvPicPr>
            <a:picLocks noChangeAspect="1"/>
          </p:cNvPicPr>
          <p:nvPr/>
        </p:nvPicPr>
        <p:blipFill rotWithShape="1">
          <a:blip r:embed="rId3"/>
          <a:srcRect l="74271" t="17222" r="5000" b="50370"/>
          <a:stretch/>
        </p:blipFill>
        <p:spPr>
          <a:xfrm>
            <a:off x="11310497" y="6110227"/>
            <a:ext cx="701359" cy="616773"/>
          </a:xfrm>
          <a:prstGeom prst="rect">
            <a:avLst/>
          </a:prstGeom>
        </p:spPr>
      </p:pic>
      <p:graphicFrame>
        <p:nvGraphicFramePr>
          <p:cNvPr id="15" name="Shape 54"/>
          <p:cNvGraphicFramePr/>
          <p:nvPr>
            <p:extLst>
              <p:ext uri="{D42A27DB-BD31-4B8C-83A1-F6EECF244321}">
                <p14:modId xmlns:p14="http://schemas.microsoft.com/office/powerpoint/2010/main" val="747087024"/>
              </p:ext>
            </p:extLst>
          </p:nvPr>
        </p:nvGraphicFramePr>
        <p:xfrm>
          <a:off x="-1" y="2572673"/>
          <a:ext cx="5829297" cy="1971000"/>
        </p:xfrm>
        <a:graphic>
          <a:graphicData uri="http://schemas.openxmlformats.org/drawingml/2006/table">
            <a:tbl>
              <a:tblPr>
                <a:tableStyleId>{775DCB02-9BB8-47FD-8907-85C794F793BA}</a:tableStyleId>
              </a:tblPr>
              <a:tblGrid>
                <a:gridCol w="1730961">
                  <a:extLst>
                    <a:ext uri="{9D8B030D-6E8A-4147-A177-3AD203B41FA5}">
                      <a16:colId xmlns:a16="http://schemas.microsoft.com/office/drawing/2014/main" val="20000"/>
                    </a:ext>
                  </a:extLst>
                </a:gridCol>
                <a:gridCol w="4098336">
                  <a:extLst>
                    <a:ext uri="{9D8B030D-6E8A-4147-A177-3AD203B41FA5}">
                      <a16:colId xmlns:a16="http://schemas.microsoft.com/office/drawing/2014/main" val="20001"/>
                    </a:ext>
                  </a:extLst>
                </a:gridCol>
              </a:tblGrid>
              <a:tr h="447000">
                <a:tc gridSpan="2">
                  <a:txBody>
                    <a:bodyPr/>
                    <a:lstStyle/>
                    <a:p>
                      <a:pPr marR="0" lvl="0" algn="l" rtl="0">
                        <a:lnSpc>
                          <a:spcPct val="100000"/>
                        </a:lnSpc>
                        <a:spcBef>
                          <a:spcPts val="0"/>
                        </a:spcBef>
                        <a:spcAft>
                          <a:spcPts val="0"/>
                        </a:spcAft>
                        <a:buNone/>
                      </a:pPr>
                      <a:r>
                        <a:rPr lang="en" sz="1300" b="1" i="0" u="none" strike="noStrike" cap="none" dirty="0" smtClean="0">
                          <a:solidFill>
                            <a:schemeClr val="dk1"/>
                          </a:solidFill>
                          <a:latin typeface="+mn-lt"/>
                          <a:ea typeface="+mn-ea"/>
                          <a:cs typeface="+mn-cs"/>
                          <a:sym typeface="Arial"/>
                        </a:rPr>
                        <a:t>2.</a:t>
                      </a:r>
                      <a:r>
                        <a:rPr lang="en" sz="1300" b="1" i="0" u="none" strike="noStrike" cap="none" baseline="0" dirty="0" smtClean="0">
                          <a:solidFill>
                            <a:schemeClr val="dk1"/>
                          </a:solidFill>
                          <a:latin typeface="+mn-lt"/>
                          <a:ea typeface="+mn-ea"/>
                          <a:cs typeface="+mn-cs"/>
                          <a:sym typeface="Arial"/>
                        </a:rPr>
                        <a:t> </a:t>
                      </a:r>
                      <a:r>
                        <a:rPr lang="en" sz="1300" b="1" i="0" u="none" strike="noStrike" cap="none" dirty="0" smtClean="0">
                          <a:solidFill>
                            <a:schemeClr val="dk1"/>
                          </a:solidFill>
                          <a:latin typeface="+mn-lt"/>
                          <a:ea typeface="+mn-ea"/>
                          <a:cs typeface="+mn-cs"/>
                          <a:sym typeface="Arial"/>
                        </a:rPr>
                        <a:t>Conservation of mass</a:t>
                      </a:r>
                      <a:endParaRPr lang="en" sz="1300" b="1" i="0" u="none" strike="noStrike" cap="none" dirty="0">
                        <a:solidFill>
                          <a:schemeClr val="dk1"/>
                        </a:solidFill>
                        <a:latin typeface="+mn-lt"/>
                        <a:ea typeface="+mn-ea"/>
                        <a:cs typeface="+mn-cs"/>
                        <a:sym typeface="Arial"/>
                      </a:endParaRPr>
                    </a:p>
                  </a:txBody>
                  <a:tcPr marL="121900" marR="121900" marT="121900" marB="121900"/>
                </a:tc>
                <a:tc hMerge="1">
                  <a:txBody>
                    <a:bodyPr/>
                    <a:lstStyle/>
                    <a:p>
                      <a:endParaRPr lang="en-US"/>
                    </a:p>
                  </a:txBody>
                  <a:tcPr/>
                </a:tc>
                <a:extLst>
                  <a:ext uri="{0D108BD9-81ED-4DB2-BD59-A6C34878D82A}">
                    <a16:rowId xmlns:a16="http://schemas.microsoft.com/office/drawing/2014/main" val="10000"/>
                  </a:ext>
                </a:extLst>
              </a:tr>
              <a:tr h="853440">
                <a:tc>
                  <a:txBody>
                    <a:bodyPr/>
                    <a:lstStyle/>
                    <a:p>
                      <a:pPr marL="0" marR="0" lvl="0" indent="0" algn="l" rtl="0" fontAlgn="base">
                        <a:lnSpc>
                          <a:spcPct val="100000"/>
                        </a:lnSpc>
                        <a:spcBef>
                          <a:spcPts val="0"/>
                        </a:spcBef>
                        <a:spcAft>
                          <a:spcPts val="0"/>
                        </a:spcAft>
                        <a:buNone/>
                      </a:pPr>
                      <a:r>
                        <a:rPr lang="en-GB" sz="1200" u="none" strike="noStrike" cap="none" dirty="0" smtClean="0">
                          <a:sym typeface="Arial"/>
                        </a:rPr>
                        <a:t>5. Balanced symbol equation</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In a balanced symbol equation, chemical formulae represent the reactants and products. The equation shows how many atoms are rearranged and joined together differently, and gives the relative amounts of reactants and products.</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0002"/>
                  </a:ext>
                </a:extLst>
              </a:tr>
              <a:tr h="670560">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200" u="none" strike="noStrike" cap="none" dirty="0" smtClean="0">
                          <a:sym typeface="Arial"/>
                        </a:rPr>
                        <a:t>6. Conservation</a:t>
                      </a:r>
                      <a:r>
                        <a:rPr lang="en-GB" sz="1200" u="none" strike="noStrike" cap="none" baseline="0" dirty="0" smtClean="0">
                          <a:sym typeface="Arial"/>
                        </a:rPr>
                        <a:t> of mass</a:t>
                      </a:r>
                      <a:endParaRPr lang="en-GB" sz="1200" b="0" i="0" u="none" strike="noStrike" cap="none" dirty="0" smtClean="0">
                        <a:solidFill>
                          <a:schemeClr val="dk1"/>
                        </a:solidFill>
                        <a:latin typeface="+mn-lt"/>
                        <a:ea typeface="+mn-ea"/>
                        <a:cs typeface="+mn-cs"/>
                        <a:sym typeface="Arial"/>
                      </a:endParaRPr>
                    </a:p>
                  </a:txBody>
                  <a:tcPr marL="121920" marR="121920" marT="60960" marB="60960"/>
                </a:tc>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u="none" strike="noStrike" cap="none" dirty="0" smtClean="0">
                          <a:solidFill>
                            <a:schemeClr val="dk1"/>
                          </a:solidFill>
                          <a:latin typeface="+mn-lt"/>
                          <a:ea typeface="+mn-ea"/>
                          <a:cs typeface="+mn-cs"/>
                          <a:sym typeface="Arial"/>
                        </a:rPr>
                        <a:t>In a chemical reaction, the total mass of reactants is equal to the total mass of products. This is conservation of mass. Mass is conserved in chemical reactions and in physical changes.</a:t>
                      </a:r>
                    </a:p>
                  </a:txBody>
                  <a:tcPr marL="121920" marR="121920" marT="60960" marB="60960"/>
                </a:tc>
                <a:extLst>
                  <a:ext uri="{0D108BD9-81ED-4DB2-BD59-A6C34878D82A}">
                    <a16:rowId xmlns:a16="http://schemas.microsoft.com/office/drawing/2014/main" val="1432401124"/>
                  </a:ext>
                </a:extLst>
              </a:tr>
            </a:tbl>
          </a:graphicData>
        </a:graphic>
      </p:graphicFrame>
      <p:graphicFrame>
        <p:nvGraphicFramePr>
          <p:cNvPr id="16" name="Shape 54"/>
          <p:cNvGraphicFramePr/>
          <p:nvPr>
            <p:extLst>
              <p:ext uri="{D42A27DB-BD31-4B8C-83A1-F6EECF244321}">
                <p14:modId xmlns:p14="http://schemas.microsoft.com/office/powerpoint/2010/main" val="2779396456"/>
              </p:ext>
            </p:extLst>
          </p:nvPr>
        </p:nvGraphicFramePr>
        <p:xfrm>
          <a:off x="5918200" y="2402557"/>
          <a:ext cx="6223696" cy="2092920"/>
        </p:xfrm>
        <a:graphic>
          <a:graphicData uri="http://schemas.openxmlformats.org/drawingml/2006/table">
            <a:tbl>
              <a:tblPr>
                <a:tableStyleId>{35758FB7-9AC5-4552-8A53-C91805E547FA}</a:tableStyleId>
              </a:tblPr>
              <a:tblGrid>
                <a:gridCol w="1972733">
                  <a:extLst>
                    <a:ext uri="{9D8B030D-6E8A-4147-A177-3AD203B41FA5}">
                      <a16:colId xmlns:a16="http://schemas.microsoft.com/office/drawing/2014/main" val="20000"/>
                    </a:ext>
                  </a:extLst>
                </a:gridCol>
                <a:gridCol w="4250963">
                  <a:extLst>
                    <a:ext uri="{9D8B030D-6E8A-4147-A177-3AD203B41FA5}">
                      <a16:colId xmlns:a16="http://schemas.microsoft.com/office/drawing/2014/main" val="20001"/>
                    </a:ext>
                  </a:extLst>
                </a:gridCol>
              </a:tblGrid>
              <a:tr h="447000">
                <a:tc gridSpan="2">
                  <a:txBody>
                    <a:bodyPr/>
                    <a:lstStyle/>
                    <a:p>
                      <a:pPr marR="0" lvl="0" algn="l" rtl="0">
                        <a:lnSpc>
                          <a:spcPct val="100000"/>
                        </a:lnSpc>
                        <a:spcBef>
                          <a:spcPts val="0"/>
                        </a:spcBef>
                        <a:spcAft>
                          <a:spcPts val="0"/>
                        </a:spcAft>
                        <a:buNone/>
                      </a:pPr>
                      <a:r>
                        <a:rPr lang="en" sz="1300" b="1" i="0" u="none" strike="noStrike" cap="none" dirty="0" smtClean="0">
                          <a:solidFill>
                            <a:schemeClr val="dk1"/>
                          </a:solidFill>
                          <a:latin typeface="+mn-lt"/>
                          <a:ea typeface="+mn-ea"/>
                          <a:cs typeface="+mn-cs"/>
                          <a:sym typeface="Arial"/>
                        </a:rPr>
                        <a:t>4. Thermal decomposition</a:t>
                      </a:r>
                      <a:endParaRPr lang="en" sz="1300" b="1" i="0" u="none" strike="noStrike" cap="none" dirty="0">
                        <a:solidFill>
                          <a:schemeClr val="dk1"/>
                        </a:solidFill>
                        <a:latin typeface="+mn-lt"/>
                        <a:ea typeface="+mn-ea"/>
                        <a:cs typeface="+mn-cs"/>
                        <a:sym typeface="Arial"/>
                      </a:endParaRPr>
                    </a:p>
                  </a:txBody>
                  <a:tcPr marL="121900" marR="121900" marT="121900" marB="121900"/>
                </a:tc>
                <a:tc hMerge="1">
                  <a:txBody>
                    <a:bodyPr/>
                    <a:lstStyle/>
                    <a:p>
                      <a:endParaRPr lang="en-US"/>
                    </a:p>
                  </a:txBody>
                  <a:tcPr/>
                </a:tc>
                <a:extLst>
                  <a:ext uri="{0D108BD9-81ED-4DB2-BD59-A6C34878D82A}">
                    <a16:rowId xmlns:a16="http://schemas.microsoft.com/office/drawing/2014/main" val="10000"/>
                  </a:ext>
                </a:extLst>
              </a:tr>
              <a:tr h="487680">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11. Decomposition</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A chemical reaction in which a compound breaks down to form more than one product. </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3833932588"/>
                  </a:ext>
                </a:extLst>
              </a:tr>
              <a:tr h="487680">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12. Thermal decomposition</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A chemical reaction in which a compound breaks down on heating to form more than one product.</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0003"/>
                  </a:ext>
                </a:extLst>
              </a:tr>
              <a:tr h="670560">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13. Thermal decomposition reactions of three metal carbonates</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 Copper carbonate </a:t>
                      </a:r>
                      <a:r>
                        <a:rPr lang="en-GB" sz="1200" b="0" i="0" u="none" strike="noStrike" cap="none" dirty="0" smtClean="0">
                          <a:solidFill>
                            <a:schemeClr val="dk1"/>
                          </a:solidFill>
                          <a:latin typeface="+mn-lt"/>
                          <a:ea typeface="+mn-ea"/>
                          <a:cs typeface="+mn-cs"/>
                          <a:sym typeface="Wingdings" panose="05000000000000000000" pitchFamily="2" charset="2"/>
                        </a:rPr>
                        <a:t> copper oxide + carbon dioxide</a:t>
                      </a:r>
                    </a:p>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2) Lead carbonate </a:t>
                      </a:r>
                      <a:r>
                        <a:rPr lang="en-GB" sz="1200" b="0" i="0" u="none" strike="noStrike" cap="none" dirty="0" smtClean="0">
                          <a:solidFill>
                            <a:schemeClr val="dk1"/>
                          </a:solidFill>
                          <a:latin typeface="+mn-lt"/>
                          <a:ea typeface="+mn-ea"/>
                          <a:cs typeface="+mn-cs"/>
                          <a:sym typeface="Wingdings" panose="05000000000000000000" pitchFamily="2" charset="2"/>
                        </a:rPr>
                        <a:t> lead oxide + carbon dioxide</a:t>
                      </a:r>
                    </a:p>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Wingdings" panose="05000000000000000000" pitchFamily="2" charset="2"/>
                        </a:rPr>
                        <a:t>3)</a:t>
                      </a:r>
                      <a:r>
                        <a:rPr lang="en-GB" sz="1200" b="0" i="0" u="none" strike="noStrike" cap="none" baseline="0" dirty="0" smtClean="0">
                          <a:solidFill>
                            <a:schemeClr val="dk1"/>
                          </a:solidFill>
                          <a:latin typeface="+mn-lt"/>
                          <a:ea typeface="+mn-ea"/>
                          <a:cs typeface="+mn-cs"/>
                          <a:sym typeface="Wingdings" panose="05000000000000000000" pitchFamily="2" charset="2"/>
                        </a:rPr>
                        <a:t> Zinc carbonate </a:t>
                      </a:r>
                      <a:r>
                        <a:rPr lang="en-GB" sz="1200" b="0" i="0" u="none" strike="noStrike" cap="none" dirty="0" smtClean="0">
                          <a:solidFill>
                            <a:schemeClr val="dk1"/>
                          </a:solidFill>
                          <a:latin typeface="+mn-lt"/>
                          <a:ea typeface="+mn-ea"/>
                          <a:cs typeface="+mn-cs"/>
                          <a:sym typeface="Wingdings" panose="05000000000000000000" pitchFamily="2" charset="2"/>
                        </a:rPr>
                        <a:t> zinc oxide + carbon dioxide</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3607319010"/>
                  </a:ext>
                </a:extLst>
              </a:tr>
            </a:tbl>
          </a:graphicData>
        </a:graphic>
      </p:graphicFrame>
      <p:pic>
        <p:nvPicPr>
          <p:cNvPr id="4" name="Picture 3"/>
          <p:cNvPicPr>
            <a:picLocks noChangeAspect="1"/>
          </p:cNvPicPr>
          <p:nvPr/>
        </p:nvPicPr>
        <p:blipFill rotWithShape="1">
          <a:blip r:embed="rId4"/>
          <a:srcRect l="53750" t="53235" r="19792" b="29074"/>
          <a:stretch/>
        </p:blipFill>
        <p:spPr>
          <a:xfrm>
            <a:off x="2519433" y="5189176"/>
            <a:ext cx="3268727" cy="1229437"/>
          </a:xfrm>
          <a:prstGeom prst="rect">
            <a:avLst/>
          </a:prstGeom>
        </p:spPr>
      </p:pic>
      <p:pic>
        <p:nvPicPr>
          <p:cNvPr id="7" name="Picture 6"/>
          <p:cNvPicPr>
            <a:picLocks noChangeAspect="1"/>
          </p:cNvPicPr>
          <p:nvPr/>
        </p:nvPicPr>
        <p:blipFill rotWithShape="1">
          <a:blip r:embed="rId5"/>
          <a:srcRect l="25956" t="49946" r="56936" b="37437"/>
          <a:stretch/>
        </p:blipFill>
        <p:spPr>
          <a:xfrm>
            <a:off x="6351441" y="4953915"/>
            <a:ext cx="2282708" cy="946895"/>
          </a:xfrm>
          <a:prstGeom prst="rect">
            <a:avLst/>
          </a:prstGeom>
        </p:spPr>
      </p:pic>
      <p:pic>
        <p:nvPicPr>
          <p:cNvPr id="10" name="Picture 9"/>
          <p:cNvPicPr>
            <a:picLocks noChangeAspect="1"/>
          </p:cNvPicPr>
          <p:nvPr/>
        </p:nvPicPr>
        <p:blipFill rotWithShape="1">
          <a:blip r:embed="rId6"/>
          <a:srcRect l="80208" t="19367" r="5208" b="66457"/>
          <a:stretch/>
        </p:blipFill>
        <p:spPr>
          <a:xfrm>
            <a:off x="9578784" y="4953915"/>
            <a:ext cx="1731712" cy="946895"/>
          </a:xfrm>
          <a:prstGeom prst="rect">
            <a:avLst/>
          </a:prstGeom>
        </p:spPr>
      </p:pic>
    </p:spTree>
    <p:extLst>
      <p:ext uri="{BB962C8B-B14F-4D97-AF65-F5344CB8AC3E}">
        <p14:creationId xmlns:p14="http://schemas.microsoft.com/office/powerpoint/2010/main" val="17338594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graphicFrame>
        <p:nvGraphicFramePr>
          <p:cNvPr id="2" name="Table 1"/>
          <p:cNvGraphicFramePr>
            <a:graphicFrameLocks noGrp="1"/>
          </p:cNvGraphicFramePr>
          <p:nvPr>
            <p:extLst/>
          </p:nvPr>
        </p:nvGraphicFramePr>
        <p:xfrm>
          <a:off x="1" y="1696213"/>
          <a:ext cx="2855935" cy="1513328"/>
        </p:xfrm>
        <a:graphic>
          <a:graphicData uri="http://schemas.openxmlformats.org/drawingml/2006/table">
            <a:tbl>
              <a:tblPr>
                <a:tableStyleId>{35758FB7-9AC5-4552-8A53-C91805E547FA}</a:tableStyleId>
              </a:tblPr>
              <a:tblGrid>
                <a:gridCol w="1169096">
                  <a:extLst>
                    <a:ext uri="{9D8B030D-6E8A-4147-A177-3AD203B41FA5}">
                      <a16:colId xmlns:a16="http://schemas.microsoft.com/office/drawing/2014/main" val="230551001"/>
                    </a:ext>
                  </a:extLst>
                </a:gridCol>
                <a:gridCol w="1686839">
                  <a:extLst>
                    <a:ext uri="{9D8B030D-6E8A-4147-A177-3AD203B41FA5}">
                      <a16:colId xmlns:a16="http://schemas.microsoft.com/office/drawing/2014/main" val="4017858918"/>
                    </a:ext>
                  </a:extLst>
                </a:gridCol>
              </a:tblGrid>
              <a:tr h="1513328">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4. First 20 elements of the periodic table</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txBody>
                  <a:tcPr marL="121920" marR="121920" marT="60960" marB="60960" anchor="ctr"/>
                </a:tc>
                <a:extLst>
                  <a:ext uri="{0D108BD9-81ED-4DB2-BD59-A6C34878D82A}">
                    <a16:rowId xmlns:a16="http://schemas.microsoft.com/office/drawing/2014/main" val="1506979838"/>
                  </a:ext>
                </a:extLst>
              </a:tr>
            </a:tbl>
          </a:graphicData>
        </a:graphic>
      </p:graphicFrame>
      <p:sp>
        <p:nvSpPr>
          <p:cNvPr id="6" name="Rectangle 5"/>
          <p:cNvSpPr/>
          <p:nvPr/>
        </p:nvSpPr>
        <p:spPr>
          <a:xfrm>
            <a:off x="8385723" y="6288459"/>
            <a:ext cx="3674300" cy="502292"/>
          </a:xfrm>
          <a:prstGeom prst="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graphicFrame>
        <p:nvGraphicFramePr>
          <p:cNvPr id="54" name="Shape 54"/>
          <p:cNvGraphicFramePr/>
          <p:nvPr>
            <p:extLst>
              <p:ext uri="{D42A27DB-BD31-4B8C-83A1-F6EECF244321}">
                <p14:modId xmlns:p14="http://schemas.microsoft.com/office/powerpoint/2010/main" val="2526016229"/>
              </p:ext>
            </p:extLst>
          </p:nvPr>
        </p:nvGraphicFramePr>
        <p:xfrm>
          <a:off x="1" y="3"/>
          <a:ext cx="5348961" cy="1666240"/>
        </p:xfrm>
        <a:graphic>
          <a:graphicData uri="http://schemas.openxmlformats.org/drawingml/2006/table">
            <a:tbl>
              <a:tblPr>
                <a:tableStyleId>{35758FB7-9AC5-4552-8A53-C91805E547FA}</a:tableStyleId>
              </a:tblPr>
              <a:tblGrid>
                <a:gridCol w="1432445">
                  <a:extLst>
                    <a:ext uri="{9D8B030D-6E8A-4147-A177-3AD203B41FA5}">
                      <a16:colId xmlns:a16="http://schemas.microsoft.com/office/drawing/2014/main" val="20000"/>
                    </a:ext>
                  </a:extLst>
                </a:gridCol>
                <a:gridCol w="3916516">
                  <a:extLst>
                    <a:ext uri="{9D8B030D-6E8A-4147-A177-3AD203B41FA5}">
                      <a16:colId xmlns:a16="http://schemas.microsoft.com/office/drawing/2014/main" val="20001"/>
                    </a:ext>
                  </a:extLst>
                </a:gridCol>
              </a:tblGrid>
              <a:tr h="203200">
                <a:tc gridSpan="2">
                  <a:txBody>
                    <a:bodyPr/>
                    <a:lstStyle/>
                    <a:p>
                      <a:pPr marL="0" marR="0" lvl="0" indent="0" algn="l" rtl="0">
                        <a:lnSpc>
                          <a:spcPct val="100000"/>
                        </a:lnSpc>
                        <a:spcBef>
                          <a:spcPts val="0"/>
                        </a:spcBef>
                        <a:spcAft>
                          <a:spcPts val="0"/>
                        </a:spcAft>
                        <a:buNone/>
                      </a:pPr>
                      <a:r>
                        <a:rPr lang="en-GB" sz="1300" b="1" i="0" u="none" strike="noStrike" cap="none" dirty="0" smtClean="0">
                          <a:solidFill>
                            <a:schemeClr val="dk1"/>
                          </a:solidFill>
                          <a:latin typeface="+mn-lt"/>
                          <a:ea typeface="+mn-ea"/>
                          <a:cs typeface="+mn-cs"/>
                          <a:sym typeface="Arial"/>
                        </a:rPr>
                        <a:t>Section 1: Elements and atoms</a:t>
                      </a:r>
                      <a:endParaRPr lang="en-GB" sz="1300" b="1" i="0" u="none" strike="noStrike" cap="none" dirty="0">
                        <a:solidFill>
                          <a:schemeClr val="dk1"/>
                        </a:solidFill>
                        <a:latin typeface="+mn-lt"/>
                        <a:ea typeface="+mn-ea"/>
                        <a:cs typeface="+mn-cs"/>
                        <a:sym typeface="Arial"/>
                      </a:endParaRPr>
                    </a:p>
                  </a:txBody>
                  <a:tcPr marT="0" marB="0" anchor="ct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b="1" i="0" u="none" strike="noStrike" cap="none" dirty="0" smtClean="0">
                        <a:solidFill>
                          <a:schemeClr val="dk1"/>
                        </a:solidFill>
                        <a:latin typeface="+mn-lt"/>
                        <a:ea typeface="+mn-ea"/>
                        <a:cs typeface="+mn-cs"/>
                        <a:sym typeface="Arial"/>
                      </a:endParaRPr>
                    </a:p>
                  </a:txBody>
                  <a:tcPr marL="68580" marR="68580" marT="0" marB="0" anchor="ctr"/>
                </a:tc>
                <a:extLst>
                  <a:ext uri="{0D108BD9-81ED-4DB2-BD59-A6C34878D82A}">
                    <a16:rowId xmlns:a16="http://schemas.microsoft.com/office/drawing/2014/main" val="28727117"/>
                  </a:ext>
                </a:extLst>
              </a:tr>
              <a:tr h="670560">
                <a:tc>
                  <a:txBody>
                    <a:bodyPr/>
                    <a:lstStyle/>
                    <a:p>
                      <a:pPr marL="0" marR="0" lvl="0" indent="0" algn="l" rtl="0" fontAlgn="base">
                        <a:lnSpc>
                          <a:spcPct val="100000"/>
                        </a:lnSpc>
                        <a:spcBef>
                          <a:spcPts val="0"/>
                        </a:spcBef>
                        <a:spcAft>
                          <a:spcPts val="0"/>
                        </a:spcAft>
                        <a:buNone/>
                      </a:pPr>
                      <a:r>
                        <a:rPr lang="en-GB" sz="1200" b="0" i="0" u="none" strike="noStrike" cap="none" dirty="0">
                          <a:solidFill>
                            <a:schemeClr val="dk1"/>
                          </a:solidFill>
                          <a:latin typeface="+mn-lt"/>
                          <a:ea typeface="+mn-ea"/>
                          <a:cs typeface="+mn-cs"/>
                          <a:sym typeface="Arial"/>
                        </a:rPr>
                        <a:t>1. Elements​</a:t>
                      </a:r>
                    </a:p>
                  </a:txBody>
                  <a:tcPr marL="121920" marR="121920" marT="60960" marB="60960"/>
                </a:tc>
                <a:tc>
                  <a:txBody>
                    <a:bodyPr/>
                    <a:lstStyle/>
                    <a:p>
                      <a:pPr marL="0" marR="0" lvl="0" indent="0" algn="l" rtl="0" fontAlgn="base">
                        <a:lnSpc>
                          <a:spcPct val="100000"/>
                        </a:lnSpc>
                        <a:spcBef>
                          <a:spcPts val="0"/>
                        </a:spcBef>
                        <a:spcAft>
                          <a:spcPts val="0"/>
                        </a:spcAft>
                        <a:buNone/>
                      </a:pPr>
                      <a:r>
                        <a:rPr lang="en-GB" sz="1200" b="0" i="0" u="none" strike="noStrike" cap="none" dirty="0">
                          <a:solidFill>
                            <a:schemeClr val="dk1"/>
                          </a:solidFill>
                          <a:latin typeface="+mn-lt"/>
                          <a:ea typeface="+mn-ea"/>
                          <a:cs typeface="+mn-cs"/>
                          <a:sym typeface="Arial"/>
                        </a:rPr>
                        <a:t>Substances that all other materials are made up of, and which contain only one type of atom. An element cannot be broken down into other substances.​</a:t>
                      </a:r>
                    </a:p>
                  </a:txBody>
                  <a:tcPr marL="121920" marR="121920" marT="60960" marB="60960"/>
                </a:tc>
                <a:extLst>
                  <a:ext uri="{0D108BD9-81ED-4DB2-BD59-A6C34878D82A}">
                    <a16:rowId xmlns:a16="http://schemas.microsoft.com/office/drawing/2014/main" val="10002"/>
                  </a:ext>
                </a:extLst>
              </a:tr>
              <a:tr h="487680">
                <a:tc>
                  <a:txBody>
                    <a:bodyPr/>
                    <a:lstStyle/>
                    <a:p>
                      <a:pPr marL="0" marR="0" lvl="0" indent="0" algn="l" rtl="0" fontAlgn="base">
                        <a:lnSpc>
                          <a:spcPct val="100000"/>
                        </a:lnSpc>
                        <a:spcBef>
                          <a:spcPts val="0"/>
                        </a:spcBef>
                        <a:spcAft>
                          <a:spcPts val="0"/>
                        </a:spcAft>
                        <a:buNone/>
                      </a:pPr>
                      <a:r>
                        <a:rPr lang="en-GB" sz="1200" b="0" i="0" u="none" strike="noStrike" cap="none" dirty="0">
                          <a:solidFill>
                            <a:schemeClr val="dk1"/>
                          </a:solidFill>
                          <a:latin typeface="+mn-lt"/>
                          <a:ea typeface="+mn-ea"/>
                          <a:cs typeface="+mn-cs"/>
                          <a:sym typeface="Arial"/>
                        </a:rPr>
                        <a:t>2. Chemical </a:t>
                      </a:r>
                      <a:r>
                        <a:rPr lang="en-GB" sz="1200" b="0" i="0" u="none" strike="noStrike" cap="none" dirty="0" smtClean="0">
                          <a:solidFill>
                            <a:schemeClr val="dk1"/>
                          </a:solidFill>
                          <a:latin typeface="+mn-lt"/>
                          <a:ea typeface="+mn-ea"/>
                          <a:cs typeface="+mn-cs"/>
                          <a:sym typeface="Arial"/>
                        </a:rPr>
                        <a:t>symbol</a:t>
                      </a:r>
                      <a:r>
                        <a:rPr lang="en-GB" sz="1200" b="0" i="0" u="none" strike="noStrike" cap="none" dirty="0">
                          <a:solidFill>
                            <a:schemeClr val="dk1"/>
                          </a:solidFill>
                          <a:latin typeface="+mn-lt"/>
                          <a:ea typeface="+mn-ea"/>
                          <a:cs typeface="+mn-cs"/>
                          <a:sym typeface="Arial"/>
                        </a:rPr>
                        <a:t>​</a:t>
                      </a:r>
                    </a:p>
                  </a:txBody>
                  <a:tcPr marL="121920" marR="121920" marT="60960" marB="60960"/>
                </a:tc>
                <a:tc>
                  <a:txBody>
                    <a:bodyPr/>
                    <a:lstStyle/>
                    <a:p>
                      <a:pPr marL="0" marR="0" lvl="0" indent="0" algn="l" rtl="0" fontAlgn="base">
                        <a:lnSpc>
                          <a:spcPct val="100000"/>
                        </a:lnSpc>
                        <a:spcBef>
                          <a:spcPts val="0"/>
                        </a:spcBef>
                        <a:spcAft>
                          <a:spcPts val="0"/>
                        </a:spcAft>
                        <a:buNone/>
                      </a:pPr>
                      <a:r>
                        <a:rPr lang="en-GB" sz="1200" b="0" i="0" u="none" strike="noStrike" cap="none" dirty="0">
                          <a:solidFill>
                            <a:schemeClr val="dk1"/>
                          </a:solidFill>
                          <a:latin typeface="+mn-lt"/>
                          <a:ea typeface="+mn-ea"/>
                          <a:cs typeface="+mn-cs"/>
                          <a:sym typeface="Arial"/>
                        </a:rPr>
                        <a:t>A one- or two-letter code for an element that is used by scientists in all countries.​</a:t>
                      </a:r>
                    </a:p>
                  </a:txBody>
                  <a:tcPr marL="121920" marR="121920" marT="60960" marB="60960" anchor="ctr"/>
                </a:tc>
                <a:extLst>
                  <a:ext uri="{0D108BD9-81ED-4DB2-BD59-A6C34878D82A}">
                    <a16:rowId xmlns:a16="http://schemas.microsoft.com/office/drawing/2014/main" val="10003"/>
                  </a:ext>
                </a:extLst>
              </a:tr>
              <a:tr h="304800">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3. Atoms</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u="none" strike="noStrike" cap="none" dirty="0" smtClean="0">
                          <a:solidFill>
                            <a:schemeClr val="dk1"/>
                          </a:solidFill>
                          <a:latin typeface="+mn-lt"/>
                          <a:ea typeface="+mn-ea"/>
                          <a:cs typeface="+mn-cs"/>
                          <a:sym typeface="Arial"/>
                        </a:rPr>
                        <a:t>The smallest part of an element that can exist.</a:t>
                      </a:r>
                    </a:p>
                  </a:txBody>
                  <a:tcPr marL="121920" marR="121920" marT="60960" marB="60960" anchor="ctr"/>
                </a:tc>
                <a:extLst>
                  <a:ext uri="{0D108BD9-81ED-4DB2-BD59-A6C34878D82A}">
                    <a16:rowId xmlns:a16="http://schemas.microsoft.com/office/drawing/2014/main" val="2269935856"/>
                  </a:ext>
                </a:extLst>
              </a:tr>
            </a:tbl>
          </a:graphicData>
        </a:graphic>
      </p:graphicFrame>
      <p:graphicFrame>
        <p:nvGraphicFramePr>
          <p:cNvPr id="11" name="Shape 54"/>
          <p:cNvGraphicFramePr/>
          <p:nvPr>
            <p:extLst>
              <p:ext uri="{D42A27DB-BD31-4B8C-83A1-F6EECF244321}">
                <p14:modId xmlns:p14="http://schemas.microsoft.com/office/powerpoint/2010/main" val="1019768976"/>
              </p:ext>
            </p:extLst>
          </p:nvPr>
        </p:nvGraphicFramePr>
        <p:xfrm>
          <a:off x="5435127" y="-9559"/>
          <a:ext cx="6756874" cy="3747546"/>
        </p:xfrm>
        <a:graphic>
          <a:graphicData uri="http://schemas.openxmlformats.org/drawingml/2006/table">
            <a:tbl>
              <a:tblPr>
                <a:tableStyleId>{284E427A-3D55-4303-BF80-6455036E1DE7}</a:tableStyleId>
              </a:tblPr>
              <a:tblGrid>
                <a:gridCol w="1846129">
                  <a:extLst>
                    <a:ext uri="{9D8B030D-6E8A-4147-A177-3AD203B41FA5}">
                      <a16:colId xmlns:a16="http://schemas.microsoft.com/office/drawing/2014/main" val="20000"/>
                    </a:ext>
                  </a:extLst>
                </a:gridCol>
                <a:gridCol w="4910745">
                  <a:extLst>
                    <a:ext uri="{9D8B030D-6E8A-4147-A177-3AD203B41FA5}">
                      <a16:colId xmlns:a16="http://schemas.microsoft.com/office/drawing/2014/main" val="20001"/>
                    </a:ext>
                  </a:extLst>
                </a:gridCol>
              </a:tblGrid>
              <a:tr h="447000">
                <a:tc gridSpan="2">
                  <a:txBody>
                    <a:bodyPr/>
                    <a:lstStyle/>
                    <a:p>
                      <a:pPr lvl="0" rtl="0">
                        <a:spcBef>
                          <a:spcPts val="0"/>
                        </a:spcBef>
                        <a:buNone/>
                      </a:pPr>
                      <a:r>
                        <a:rPr lang="en" sz="1300" b="1" i="0" u="none" strike="noStrike" cap="none" dirty="0" smtClean="0">
                          <a:solidFill>
                            <a:schemeClr val="dk1"/>
                          </a:solidFill>
                          <a:latin typeface="+mn-lt"/>
                          <a:ea typeface="+mn-ea"/>
                          <a:cs typeface="+mn-cs"/>
                          <a:sym typeface="Arial"/>
                        </a:rPr>
                        <a:t>Section 3: Chemical</a:t>
                      </a:r>
                      <a:r>
                        <a:rPr lang="en" sz="1300" b="1" i="0" u="none" strike="noStrike" cap="none" baseline="0" dirty="0" smtClean="0">
                          <a:solidFill>
                            <a:schemeClr val="dk1"/>
                          </a:solidFill>
                          <a:latin typeface="+mn-lt"/>
                          <a:ea typeface="+mn-ea"/>
                          <a:cs typeface="+mn-cs"/>
                          <a:sym typeface="Arial"/>
                        </a:rPr>
                        <a:t> formulae</a:t>
                      </a:r>
                      <a:endParaRPr lang="en" sz="1300" b="1" i="0" u="none" strike="noStrike" cap="none" dirty="0">
                        <a:solidFill>
                          <a:schemeClr val="dk1"/>
                        </a:solidFill>
                        <a:latin typeface="+mn-lt"/>
                        <a:ea typeface="+mn-ea"/>
                        <a:cs typeface="+mn-cs"/>
                        <a:sym typeface="Arial"/>
                      </a:endParaRPr>
                    </a:p>
                  </a:txBody>
                  <a:tcPr marL="121900" marR="121900" marT="121900" marB="121900"/>
                </a:tc>
                <a:tc hMerge="1">
                  <a:txBody>
                    <a:bodyPr/>
                    <a:lstStyle/>
                    <a:p>
                      <a:endParaRPr lang="en-US"/>
                    </a:p>
                  </a:txBody>
                  <a:tcPr/>
                </a:tc>
                <a:extLst>
                  <a:ext uri="{0D108BD9-81ED-4DB2-BD59-A6C34878D82A}">
                    <a16:rowId xmlns:a16="http://schemas.microsoft.com/office/drawing/2014/main" val="10000"/>
                  </a:ext>
                </a:extLst>
              </a:tr>
              <a:tr h="487680">
                <a:tc>
                  <a:txBody>
                    <a:bodyPr/>
                    <a:lstStyle/>
                    <a:p>
                      <a:pPr marR="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9. Chemical formula</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R="0" algn="l" rtl="0">
                        <a:lnSpc>
                          <a:spcPct val="100000"/>
                        </a:lnSpc>
                        <a:spcBef>
                          <a:spcPts val="0"/>
                        </a:spcBef>
                        <a:spcAft>
                          <a:spcPts val="0"/>
                        </a:spcAft>
                        <a:buNone/>
                      </a:pPr>
                      <a:r>
                        <a:rPr lang="en-GB" sz="1200" b="0" i="0" u="none" strike="noStrike" cap="none" smtClean="0">
                          <a:solidFill>
                            <a:schemeClr val="dk1"/>
                          </a:solidFill>
                          <a:latin typeface="+mn-lt"/>
                          <a:ea typeface="+mn-ea"/>
                          <a:cs typeface="+mn-cs"/>
                          <a:sym typeface="Arial"/>
                        </a:rPr>
                        <a:t>A formula that shows the elements present in a compound and their relative proportions.</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0002"/>
                  </a:ext>
                </a:extLst>
              </a:tr>
              <a:tr h="370113">
                <a:tc>
                  <a:txBody>
                    <a:bodyPr/>
                    <a:lstStyle/>
                    <a:p>
                      <a:pPr marR="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10. Hydroxide</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R="0" algn="l" rtl="0">
                        <a:lnSpc>
                          <a:spcPct val="100000"/>
                        </a:lnSpc>
                        <a:spcBef>
                          <a:spcPts val="0"/>
                        </a:spcBef>
                        <a:spcAft>
                          <a:spcPts val="0"/>
                        </a:spcAft>
                        <a:buNone/>
                      </a:pPr>
                      <a:r>
                        <a:rPr lang="en-GB" sz="1200" b="0" i="0" u="none" strike="noStrike" cap="none" smtClean="0">
                          <a:solidFill>
                            <a:schemeClr val="dk1"/>
                          </a:solidFill>
                          <a:latin typeface="+mn-lt"/>
                          <a:ea typeface="+mn-ea"/>
                          <a:cs typeface="+mn-cs"/>
                          <a:sym typeface="Arial"/>
                        </a:rPr>
                        <a:t>A compound that includes hydrogen and oxygen atoms, as well as a metal element. There is one atom of oxygen for everyone atom of hydrogen.</a:t>
                      </a:r>
                      <a:endParaRPr lang="en-GB" sz="1200" b="0" i="0" u="none" strike="noStrike" cap="none" dirty="0">
                        <a:solidFill>
                          <a:schemeClr val="dk1"/>
                        </a:solidFill>
                        <a:latin typeface="+mn-lt"/>
                        <a:ea typeface="+mn-ea"/>
                        <a:cs typeface="+mn-cs"/>
                        <a:sym typeface="Arial"/>
                      </a:endParaRPr>
                    </a:p>
                  </a:txBody>
                  <a:tcPr marT="0" marB="0" anchor="ctr"/>
                </a:tc>
                <a:extLst>
                  <a:ext uri="{0D108BD9-81ED-4DB2-BD59-A6C34878D82A}">
                    <a16:rowId xmlns:a16="http://schemas.microsoft.com/office/drawing/2014/main" val="1836388485"/>
                  </a:ext>
                </a:extLst>
              </a:tr>
              <a:tr h="487680">
                <a:tc>
                  <a:txBody>
                    <a:bodyPr/>
                    <a:lstStyle/>
                    <a:p>
                      <a:pPr marR="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11. Nitrate</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R="0" algn="l" rtl="0">
                        <a:lnSpc>
                          <a:spcPct val="100000"/>
                        </a:lnSpc>
                        <a:spcBef>
                          <a:spcPts val="0"/>
                        </a:spcBef>
                        <a:spcAft>
                          <a:spcPts val="0"/>
                        </a:spcAft>
                        <a:buNone/>
                      </a:pPr>
                      <a:r>
                        <a:rPr lang="en-GB" sz="1200" b="0" i="0" u="none" strike="noStrike" cap="none" smtClean="0">
                          <a:solidFill>
                            <a:schemeClr val="dk1"/>
                          </a:solidFill>
                          <a:latin typeface="+mn-lt"/>
                          <a:ea typeface="+mn-ea"/>
                          <a:cs typeface="+mn-cs"/>
                          <a:sym typeface="Arial"/>
                        </a:rPr>
                        <a:t>A compound that includes nitrogen and oxygen atoms, as well as a metal element. There are three atoms of oxygen for every one atom of nitrogen.</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3938492041"/>
                  </a:ext>
                </a:extLst>
              </a:tr>
              <a:tr h="487680">
                <a:tc>
                  <a:txBody>
                    <a:bodyPr/>
                    <a:lstStyle/>
                    <a:p>
                      <a:pPr marR="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12. </a:t>
                      </a:r>
                      <a:r>
                        <a:rPr lang="en-GB" sz="1200" b="0" i="0" u="none" strike="noStrike" cap="none" dirty="0" err="1" smtClean="0">
                          <a:solidFill>
                            <a:schemeClr val="dk1"/>
                          </a:solidFill>
                          <a:latin typeface="+mn-lt"/>
                          <a:ea typeface="+mn-ea"/>
                          <a:cs typeface="+mn-cs"/>
                          <a:sym typeface="Arial"/>
                        </a:rPr>
                        <a:t>Sulfate</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R="0" algn="l" rtl="0">
                        <a:lnSpc>
                          <a:spcPct val="100000"/>
                        </a:lnSpc>
                        <a:spcBef>
                          <a:spcPts val="0"/>
                        </a:spcBef>
                        <a:spcAft>
                          <a:spcPts val="0"/>
                        </a:spcAft>
                        <a:buNone/>
                      </a:pPr>
                      <a:r>
                        <a:rPr lang="en-GB" sz="1200" b="0" i="0" u="none" strike="noStrike" cap="none" smtClean="0">
                          <a:solidFill>
                            <a:schemeClr val="dk1"/>
                          </a:solidFill>
                          <a:latin typeface="+mn-lt"/>
                          <a:ea typeface="+mn-ea"/>
                          <a:cs typeface="+mn-cs"/>
                          <a:sym typeface="Arial"/>
                        </a:rPr>
                        <a:t>A compound that includes sulfur and oxygen atoms. There are four atoms of oxygen for every one atom of sulfur.</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3869366763"/>
                  </a:ext>
                </a:extLst>
              </a:tr>
              <a:tr h="370113">
                <a:tc>
                  <a:txBody>
                    <a:bodyPr/>
                    <a:lstStyle/>
                    <a:p>
                      <a:pPr marR="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13. Carbonate</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R="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A compound that includes carbon and oxygen atoms, as well as a metal element. There are three atoms of oxygen for every one atom of carbon. </a:t>
                      </a:r>
                      <a:endParaRPr lang="en-GB" sz="1200" b="0" i="0" u="none" strike="noStrike" cap="none" dirty="0">
                        <a:solidFill>
                          <a:schemeClr val="dk1"/>
                        </a:solidFill>
                        <a:latin typeface="+mn-lt"/>
                        <a:ea typeface="+mn-ea"/>
                        <a:cs typeface="+mn-cs"/>
                        <a:sym typeface="Arial"/>
                      </a:endParaRPr>
                    </a:p>
                  </a:txBody>
                  <a:tcPr marT="0" marB="0" anchor="ctr"/>
                </a:tc>
                <a:extLst>
                  <a:ext uri="{0D108BD9-81ED-4DB2-BD59-A6C34878D82A}">
                    <a16:rowId xmlns:a16="http://schemas.microsoft.com/office/drawing/2014/main" val="1227826112"/>
                  </a:ext>
                </a:extLst>
              </a:tr>
              <a:tr h="1097280">
                <a:tc>
                  <a:txBody>
                    <a:bodyPr/>
                    <a:lstStyle/>
                    <a:p>
                      <a:pPr marR="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14. Naming compounds containing oxygen</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R="0" algn="l" rtl="0">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R="0" algn="l" rtl="0">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R="0" algn="l" rtl="0">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R="0" algn="l" rtl="0">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R="0" algn="l" rtl="0">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R="0" algn="l" rtl="0">
                        <a:lnSpc>
                          <a:spcPct val="100000"/>
                        </a:lnSpc>
                        <a:spcBef>
                          <a:spcPts val="0"/>
                        </a:spcBef>
                        <a:spcAft>
                          <a:spcPts val="0"/>
                        </a:spcAft>
                        <a:buNone/>
                      </a:pPr>
                      <a:endParaRPr lang="en-GB" sz="1200" b="0" i="0" u="none" strike="noStrike" cap="none" dirty="0">
                        <a:solidFill>
                          <a:schemeClr val="dk1"/>
                        </a:solidFill>
                        <a:latin typeface="+mn-lt"/>
                        <a:ea typeface="+mn-ea"/>
                        <a:cs typeface="+mn-cs"/>
                        <a:sym typeface="Arial"/>
                      </a:endParaRPr>
                    </a:p>
                  </a:txBody>
                  <a:tcPr marT="0" marB="0" anchor="ctr"/>
                </a:tc>
                <a:extLst>
                  <a:ext uri="{0D108BD9-81ED-4DB2-BD59-A6C34878D82A}">
                    <a16:rowId xmlns:a16="http://schemas.microsoft.com/office/drawing/2014/main" val="4267632341"/>
                  </a:ext>
                </a:extLst>
              </a:tr>
            </a:tbl>
          </a:graphicData>
        </a:graphic>
      </p:graphicFrame>
      <p:sp>
        <p:nvSpPr>
          <p:cNvPr id="3" name="TextBox 2"/>
          <p:cNvSpPr txBox="1"/>
          <p:nvPr/>
        </p:nvSpPr>
        <p:spPr>
          <a:xfrm>
            <a:off x="8506766" y="6385716"/>
            <a:ext cx="2947791" cy="307777"/>
          </a:xfrm>
          <a:prstGeom prst="rect">
            <a:avLst/>
          </a:prstGeom>
          <a:noFill/>
        </p:spPr>
        <p:txBody>
          <a:bodyPr wrap="square" rtlCol="0">
            <a:spAutoFit/>
          </a:bodyPr>
          <a:lstStyle/>
          <a:p>
            <a:r>
              <a:rPr lang="en-GB" sz="1400" b="1" dirty="0" smtClean="0"/>
              <a:t>Chemistry</a:t>
            </a:r>
            <a:r>
              <a:rPr lang="en-GB" sz="1400" b="1" dirty="0"/>
              <a:t>: Elements</a:t>
            </a:r>
          </a:p>
        </p:txBody>
      </p:sp>
      <p:pic>
        <p:nvPicPr>
          <p:cNvPr id="5" name="Picture 4"/>
          <p:cNvPicPr>
            <a:picLocks noChangeAspect="1"/>
          </p:cNvPicPr>
          <p:nvPr/>
        </p:nvPicPr>
        <p:blipFill rotWithShape="1">
          <a:blip r:embed="rId3"/>
          <a:srcRect l="74271" t="17222" r="5000" b="50370"/>
          <a:stretch/>
        </p:blipFill>
        <p:spPr>
          <a:xfrm>
            <a:off x="11290065" y="6291987"/>
            <a:ext cx="701359" cy="437764"/>
          </a:xfrm>
          <a:prstGeom prst="rect">
            <a:avLst/>
          </a:prstGeom>
        </p:spPr>
      </p:pic>
      <p:pic>
        <p:nvPicPr>
          <p:cNvPr id="16" name="Picture 15"/>
          <p:cNvPicPr>
            <a:picLocks noChangeAspect="1"/>
          </p:cNvPicPr>
          <p:nvPr/>
        </p:nvPicPr>
        <p:blipFill>
          <a:blip r:embed="rId4"/>
          <a:stretch>
            <a:fillRect/>
          </a:stretch>
        </p:blipFill>
        <p:spPr>
          <a:xfrm>
            <a:off x="1331071" y="1890839"/>
            <a:ext cx="1438699" cy="1097469"/>
          </a:xfrm>
          <a:prstGeom prst="rect">
            <a:avLst/>
          </a:prstGeom>
        </p:spPr>
      </p:pic>
      <p:graphicFrame>
        <p:nvGraphicFramePr>
          <p:cNvPr id="17" name="Shape 54"/>
          <p:cNvGraphicFramePr/>
          <p:nvPr>
            <p:extLst>
              <p:ext uri="{D42A27DB-BD31-4B8C-83A1-F6EECF244321}">
                <p14:modId xmlns:p14="http://schemas.microsoft.com/office/powerpoint/2010/main" val="2240573703"/>
              </p:ext>
            </p:extLst>
          </p:nvPr>
        </p:nvGraphicFramePr>
        <p:xfrm>
          <a:off x="1" y="3478591"/>
          <a:ext cx="5348961" cy="3312160"/>
        </p:xfrm>
        <a:graphic>
          <a:graphicData uri="http://schemas.openxmlformats.org/drawingml/2006/table">
            <a:tbl>
              <a:tblPr>
                <a:tableStyleId>{775DCB02-9BB8-47FD-8907-85C794F793BA}</a:tableStyleId>
              </a:tblPr>
              <a:tblGrid>
                <a:gridCol w="1432445">
                  <a:extLst>
                    <a:ext uri="{9D8B030D-6E8A-4147-A177-3AD203B41FA5}">
                      <a16:colId xmlns:a16="http://schemas.microsoft.com/office/drawing/2014/main" val="20000"/>
                    </a:ext>
                  </a:extLst>
                </a:gridCol>
                <a:gridCol w="3916516">
                  <a:extLst>
                    <a:ext uri="{9D8B030D-6E8A-4147-A177-3AD203B41FA5}">
                      <a16:colId xmlns:a16="http://schemas.microsoft.com/office/drawing/2014/main" val="20001"/>
                    </a:ext>
                  </a:extLst>
                </a:gridCol>
              </a:tblGrid>
              <a:tr h="203200">
                <a:tc gridSpan="2">
                  <a:txBody>
                    <a:bodyPr/>
                    <a:lstStyle/>
                    <a:p>
                      <a:pPr marL="0" marR="0" lvl="0" indent="0" algn="l" rtl="0">
                        <a:lnSpc>
                          <a:spcPct val="100000"/>
                        </a:lnSpc>
                        <a:spcBef>
                          <a:spcPts val="0"/>
                        </a:spcBef>
                        <a:spcAft>
                          <a:spcPts val="0"/>
                        </a:spcAft>
                        <a:buNone/>
                      </a:pPr>
                      <a:r>
                        <a:rPr lang="en-GB" sz="1300" b="1" i="0" u="none" strike="noStrike" cap="none" dirty="0" smtClean="0">
                          <a:solidFill>
                            <a:schemeClr val="dk1"/>
                          </a:solidFill>
                          <a:latin typeface="+mn-lt"/>
                          <a:ea typeface="+mn-ea"/>
                          <a:cs typeface="+mn-cs"/>
                          <a:sym typeface="Arial"/>
                        </a:rPr>
                        <a:t>Section 2: Compounds and molecules</a:t>
                      </a:r>
                      <a:endParaRPr lang="en-GB" sz="1300" b="1" i="0" u="none" strike="noStrike" cap="none" dirty="0">
                        <a:solidFill>
                          <a:schemeClr val="dk1"/>
                        </a:solidFill>
                        <a:latin typeface="+mn-lt"/>
                        <a:ea typeface="+mn-ea"/>
                        <a:cs typeface="+mn-cs"/>
                        <a:sym typeface="Arial"/>
                      </a:endParaRPr>
                    </a:p>
                  </a:txBody>
                  <a:tcPr marT="0" marB="0" anchor="ct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b="1" i="0" u="none" strike="noStrike" cap="none" dirty="0" smtClean="0">
                        <a:solidFill>
                          <a:schemeClr val="dk1"/>
                        </a:solidFill>
                        <a:latin typeface="+mn-lt"/>
                        <a:ea typeface="+mn-ea"/>
                        <a:cs typeface="+mn-cs"/>
                        <a:sym typeface="Arial"/>
                      </a:endParaRPr>
                    </a:p>
                  </a:txBody>
                  <a:tcPr marL="68580" marR="68580" marT="0" marB="0" anchor="ctr"/>
                </a:tc>
                <a:extLst>
                  <a:ext uri="{0D108BD9-81ED-4DB2-BD59-A6C34878D82A}">
                    <a16:rowId xmlns:a16="http://schemas.microsoft.com/office/drawing/2014/main" val="28727117"/>
                  </a:ext>
                </a:extLst>
              </a:tr>
              <a:tr h="487680">
                <a:tc>
                  <a:txBody>
                    <a:bodyPr/>
                    <a:lstStyle/>
                    <a:p>
                      <a:r>
                        <a:rPr lang="en-GB" sz="1200" b="0" i="0" u="none" strike="noStrike" cap="none" dirty="0" smtClean="0">
                          <a:solidFill>
                            <a:schemeClr val="dk1"/>
                          </a:solidFill>
                          <a:latin typeface="+mn-lt"/>
                          <a:ea typeface="+mn-ea"/>
                          <a:cs typeface="+mn-cs"/>
                          <a:sym typeface="Arial"/>
                        </a:rPr>
                        <a:t>6. </a:t>
                      </a:r>
                      <a:r>
                        <a:rPr lang="en-GB" sz="1200" b="0" i="0" u="none" strike="noStrike" cap="none" dirty="0">
                          <a:solidFill>
                            <a:schemeClr val="dk1"/>
                          </a:solidFill>
                          <a:latin typeface="+mn-lt"/>
                          <a:ea typeface="+mn-ea"/>
                          <a:cs typeface="+mn-cs"/>
                          <a:sym typeface="Arial"/>
                        </a:rPr>
                        <a:t>Compound</a:t>
                      </a:r>
                    </a:p>
                  </a:txBody>
                  <a:tcPr marL="121920" marR="121920" marT="60960" marB="60960"/>
                </a:tc>
                <a:tc>
                  <a:txBody>
                    <a:bodyPr/>
                    <a:lstStyle/>
                    <a:p>
                      <a:r>
                        <a:rPr lang="en-GB" sz="1200" b="0" i="0" u="none" strike="noStrike" cap="none" dirty="0">
                          <a:solidFill>
                            <a:schemeClr val="dk1"/>
                          </a:solidFill>
                          <a:latin typeface="+mn-lt"/>
                          <a:ea typeface="+mn-ea"/>
                          <a:cs typeface="+mn-cs"/>
                          <a:sym typeface="Arial"/>
                        </a:rPr>
                        <a:t>Pure substances made up of atoms of two or more elements, strongly joined together.</a:t>
                      </a:r>
                    </a:p>
                  </a:txBody>
                  <a:tcPr marL="121920" marR="121920" marT="60960" marB="60960"/>
                </a:tc>
                <a:extLst>
                  <a:ext uri="{0D108BD9-81ED-4DB2-BD59-A6C34878D82A}">
                    <a16:rowId xmlns:a16="http://schemas.microsoft.com/office/drawing/2014/main" val="10002"/>
                  </a:ext>
                </a:extLst>
              </a:tr>
              <a:tr h="670560">
                <a:tc>
                  <a:txBody>
                    <a:bodyPr/>
                    <a:lstStyle/>
                    <a:p>
                      <a:r>
                        <a:rPr lang="en-GB" sz="1200" b="0" i="0" u="none" strike="noStrike" cap="none" dirty="0">
                          <a:solidFill>
                            <a:schemeClr val="dk1"/>
                          </a:solidFill>
                          <a:latin typeface="+mn-lt"/>
                          <a:ea typeface="+mn-ea"/>
                          <a:cs typeface="+mn-cs"/>
                          <a:sym typeface="Arial"/>
                        </a:rPr>
                        <a:t>7</a:t>
                      </a:r>
                      <a:r>
                        <a:rPr lang="en-GB" sz="1200" b="0" i="0" u="none" strike="noStrike" cap="none" dirty="0" smtClean="0">
                          <a:solidFill>
                            <a:schemeClr val="dk1"/>
                          </a:solidFill>
                          <a:latin typeface="+mn-lt"/>
                          <a:ea typeface="+mn-ea"/>
                          <a:cs typeface="+mn-cs"/>
                          <a:sym typeface="Arial"/>
                        </a:rPr>
                        <a:t>. </a:t>
                      </a:r>
                      <a:r>
                        <a:rPr lang="en-GB" sz="1200" b="0" i="0" u="none" strike="noStrike" cap="none" dirty="0">
                          <a:solidFill>
                            <a:schemeClr val="dk1"/>
                          </a:solidFill>
                          <a:latin typeface="+mn-lt"/>
                          <a:ea typeface="+mn-ea"/>
                          <a:cs typeface="+mn-cs"/>
                          <a:sym typeface="Arial"/>
                        </a:rPr>
                        <a:t>Molecules</a:t>
                      </a:r>
                    </a:p>
                  </a:txBody>
                  <a:tcPr marL="121920" marR="121920" marT="60960" marB="60960"/>
                </a:tc>
                <a:tc>
                  <a:txBody>
                    <a:bodyPr/>
                    <a:lstStyle/>
                    <a:p>
                      <a:r>
                        <a:rPr lang="en-GB" sz="1200" b="0" i="0" u="none" strike="noStrike" cap="none" dirty="0">
                          <a:solidFill>
                            <a:schemeClr val="dk1"/>
                          </a:solidFill>
                          <a:latin typeface="+mn-lt"/>
                          <a:ea typeface="+mn-ea"/>
                          <a:cs typeface="+mn-cs"/>
                          <a:sym typeface="Arial"/>
                        </a:rPr>
                        <a:t>A group of two or more (up to thousands) atoms strongly joined together. Most non-metal elements exist either as small or giant molecules</a:t>
                      </a:r>
                      <a:r>
                        <a:rPr lang="en-GB" sz="1200" b="0" i="0" u="none" strike="noStrike" cap="none" dirty="0" smtClean="0">
                          <a:solidFill>
                            <a:schemeClr val="dk1"/>
                          </a:solidFill>
                          <a:latin typeface="+mn-lt"/>
                          <a:ea typeface="+mn-ea"/>
                          <a:cs typeface="+mn-cs"/>
                          <a:sym typeface="Arial"/>
                        </a:rPr>
                        <a:t>.</a:t>
                      </a:r>
                    </a:p>
                  </a:txBody>
                  <a:tcPr marL="121920" marR="121920" marT="60960" marB="60960"/>
                </a:tc>
                <a:extLst>
                  <a:ext uri="{0D108BD9-81ED-4DB2-BD59-A6C34878D82A}">
                    <a16:rowId xmlns:a16="http://schemas.microsoft.com/office/drawing/2014/main" val="10003"/>
                  </a:ext>
                </a:extLst>
              </a:tr>
              <a:tr h="1950720">
                <a:tc>
                  <a:txBody>
                    <a:bodyPr/>
                    <a:lstStyle/>
                    <a:p>
                      <a:r>
                        <a:rPr lang="en-GB" sz="1200" b="0" i="0" u="none" strike="noStrike" cap="none" dirty="0" smtClean="0">
                          <a:solidFill>
                            <a:schemeClr val="dk1"/>
                          </a:solidFill>
                          <a:latin typeface="+mn-lt"/>
                          <a:ea typeface="+mn-ea"/>
                          <a:cs typeface="+mn-cs"/>
                          <a:sym typeface="Arial"/>
                        </a:rPr>
                        <a:t>8. Examples of molecules</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r>
                        <a:rPr lang="en-GB" sz="1200" b="0" i="0" u="none" strike="noStrike" cap="none" dirty="0" smtClean="0">
                          <a:solidFill>
                            <a:schemeClr val="dk1"/>
                          </a:solidFill>
                          <a:latin typeface="+mn-lt"/>
                          <a:ea typeface="+mn-ea"/>
                          <a:cs typeface="+mn-cs"/>
                          <a:sym typeface="Arial"/>
                        </a:rPr>
                        <a:t>A</a:t>
                      </a:r>
                      <a:r>
                        <a:rPr lang="en-GB" sz="1200" b="0" i="0" u="none" strike="noStrike" cap="none" baseline="0" dirty="0" smtClean="0">
                          <a:solidFill>
                            <a:schemeClr val="dk1"/>
                          </a:solidFill>
                          <a:latin typeface="+mn-lt"/>
                          <a:ea typeface="+mn-ea"/>
                          <a:cs typeface="+mn-cs"/>
                          <a:sym typeface="Arial"/>
                        </a:rPr>
                        <a:t> h</a:t>
                      </a:r>
                      <a:r>
                        <a:rPr lang="en-GB" sz="1200" b="0" i="0" u="none" strike="noStrike" cap="none" dirty="0" smtClean="0">
                          <a:solidFill>
                            <a:schemeClr val="dk1"/>
                          </a:solidFill>
                          <a:latin typeface="+mn-lt"/>
                          <a:ea typeface="+mn-ea"/>
                          <a:cs typeface="+mn-cs"/>
                          <a:sym typeface="Arial"/>
                        </a:rPr>
                        <a:t>ydrogen molecule</a:t>
                      </a:r>
                      <a:r>
                        <a:rPr lang="en-GB" sz="1200" b="0" i="0" u="none" strike="noStrike" cap="none" baseline="0" dirty="0" smtClean="0">
                          <a:solidFill>
                            <a:schemeClr val="dk1"/>
                          </a:solidFill>
                          <a:latin typeface="+mn-lt"/>
                          <a:ea typeface="+mn-ea"/>
                          <a:cs typeface="+mn-cs"/>
                          <a:sym typeface="Arial"/>
                        </a:rPr>
                        <a:t> made</a:t>
                      </a:r>
                    </a:p>
                    <a:p>
                      <a:r>
                        <a:rPr lang="en-GB" sz="1200" b="0" i="0" u="none" strike="noStrike" cap="none" baseline="0" dirty="0" smtClean="0">
                          <a:solidFill>
                            <a:schemeClr val="dk1"/>
                          </a:solidFill>
                          <a:latin typeface="+mn-lt"/>
                          <a:ea typeface="+mn-ea"/>
                          <a:cs typeface="+mn-cs"/>
                          <a:sym typeface="Arial"/>
                        </a:rPr>
                        <a:t>up of two hydrogen atoms:</a:t>
                      </a:r>
                    </a:p>
                    <a:p>
                      <a:endParaRPr lang="en-GB" sz="1200" b="0" i="0" u="none" strike="noStrike" cap="none" baseline="0" dirty="0" smtClean="0">
                        <a:solidFill>
                          <a:schemeClr val="dk1"/>
                        </a:solidFill>
                        <a:latin typeface="+mn-lt"/>
                        <a:ea typeface="+mn-ea"/>
                        <a:cs typeface="+mn-cs"/>
                        <a:sym typeface="Arial"/>
                      </a:endParaRPr>
                    </a:p>
                    <a:p>
                      <a:r>
                        <a:rPr lang="en-GB" sz="1200" b="0" i="0" u="none" strike="noStrike" cap="none" baseline="0" dirty="0" smtClean="0">
                          <a:solidFill>
                            <a:schemeClr val="dk1"/>
                          </a:solidFill>
                          <a:latin typeface="+mn-lt"/>
                          <a:ea typeface="+mn-ea"/>
                          <a:cs typeface="+mn-cs"/>
                          <a:sym typeface="Arial"/>
                        </a:rPr>
                        <a:t>An oxygen molecule made </a:t>
                      </a:r>
                    </a:p>
                    <a:p>
                      <a:r>
                        <a:rPr lang="en-GB" sz="1200" b="0" i="0" u="none" strike="noStrike" cap="none" baseline="0" dirty="0" smtClean="0">
                          <a:solidFill>
                            <a:schemeClr val="dk1"/>
                          </a:solidFill>
                          <a:latin typeface="+mn-lt"/>
                          <a:ea typeface="+mn-ea"/>
                          <a:cs typeface="+mn-cs"/>
                          <a:sym typeface="Arial"/>
                        </a:rPr>
                        <a:t>up of two oxygen atoms:</a:t>
                      </a:r>
                    </a:p>
                    <a:p>
                      <a:endParaRPr lang="en-GB" sz="1200" b="0" i="0" u="none" strike="noStrike" cap="none" dirty="0" smtClean="0">
                        <a:solidFill>
                          <a:schemeClr val="dk1"/>
                        </a:solidFill>
                        <a:latin typeface="+mn-lt"/>
                        <a:ea typeface="+mn-ea"/>
                        <a:cs typeface="+mn-cs"/>
                        <a:sym typeface="Arial"/>
                      </a:endParaRPr>
                    </a:p>
                    <a:p>
                      <a:r>
                        <a:rPr lang="en-GB" sz="1200" b="0" i="0" u="none" strike="noStrike" cap="none" dirty="0" smtClean="0">
                          <a:solidFill>
                            <a:schemeClr val="dk1"/>
                          </a:solidFill>
                          <a:latin typeface="+mn-lt"/>
                          <a:ea typeface="+mn-ea"/>
                          <a:cs typeface="+mn-cs"/>
                          <a:sym typeface="Arial"/>
                        </a:rPr>
                        <a:t>A</a:t>
                      </a:r>
                      <a:r>
                        <a:rPr lang="en-GB" sz="1200" b="0" i="0" u="none" strike="noStrike" cap="none" baseline="0" dirty="0" smtClean="0">
                          <a:solidFill>
                            <a:schemeClr val="dk1"/>
                          </a:solidFill>
                          <a:latin typeface="+mn-lt"/>
                          <a:ea typeface="+mn-ea"/>
                          <a:cs typeface="+mn-cs"/>
                          <a:sym typeface="Arial"/>
                        </a:rPr>
                        <a:t> water molecule has one </a:t>
                      </a:r>
                    </a:p>
                    <a:p>
                      <a:r>
                        <a:rPr lang="en-GB" sz="1200" b="0" i="0" u="none" strike="noStrike" cap="none" baseline="0" dirty="0" smtClean="0">
                          <a:solidFill>
                            <a:schemeClr val="dk1"/>
                          </a:solidFill>
                          <a:latin typeface="+mn-lt"/>
                          <a:ea typeface="+mn-ea"/>
                          <a:cs typeface="+mn-cs"/>
                          <a:sym typeface="Arial"/>
                        </a:rPr>
                        <a:t>oxygen atom joined to two </a:t>
                      </a:r>
                    </a:p>
                    <a:p>
                      <a:r>
                        <a:rPr lang="en-GB" sz="1200" b="0" i="0" u="none" strike="noStrike" cap="none" baseline="0" dirty="0" smtClean="0">
                          <a:solidFill>
                            <a:schemeClr val="dk1"/>
                          </a:solidFill>
                          <a:latin typeface="+mn-lt"/>
                          <a:ea typeface="+mn-ea"/>
                          <a:cs typeface="+mn-cs"/>
                          <a:sym typeface="Arial"/>
                        </a:rPr>
                        <a:t>hydrogen atoms:</a:t>
                      </a:r>
                      <a:endParaRPr lang="en-GB" sz="1200" b="0" i="0" u="none" strike="noStrike" cap="none" dirty="0" smtClean="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3439463933"/>
                  </a:ext>
                </a:extLst>
              </a:tr>
            </a:tbl>
          </a:graphicData>
        </a:graphic>
      </p:graphicFrame>
      <p:pic>
        <p:nvPicPr>
          <p:cNvPr id="13" name="Picture 12"/>
          <p:cNvPicPr>
            <a:picLocks noChangeAspect="1"/>
          </p:cNvPicPr>
          <p:nvPr/>
        </p:nvPicPr>
        <p:blipFill rotWithShape="1">
          <a:blip r:embed="rId5"/>
          <a:srcRect l="15683" t="57383" r="79365" b="34762"/>
          <a:stretch/>
        </p:blipFill>
        <p:spPr>
          <a:xfrm>
            <a:off x="3699632" y="6003697"/>
            <a:ext cx="722579" cy="644753"/>
          </a:xfrm>
          <a:prstGeom prst="rect">
            <a:avLst/>
          </a:prstGeom>
        </p:spPr>
      </p:pic>
      <p:pic>
        <p:nvPicPr>
          <p:cNvPr id="19" name="Picture 18"/>
          <p:cNvPicPr>
            <a:picLocks noChangeAspect="1"/>
          </p:cNvPicPr>
          <p:nvPr/>
        </p:nvPicPr>
        <p:blipFill rotWithShape="1">
          <a:blip r:embed="rId5"/>
          <a:srcRect l="15617" t="35126" r="79239" b="58464"/>
          <a:stretch/>
        </p:blipFill>
        <p:spPr>
          <a:xfrm>
            <a:off x="3699632" y="4893280"/>
            <a:ext cx="719968" cy="504651"/>
          </a:xfrm>
          <a:prstGeom prst="rect">
            <a:avLst/>
          </a:prstGeom>
        </p:spPr>
      </p:pic>
      <p:pic>
        <p:nvPicPr>
          <p:cNvPr id="20" name="Picture 19"/>
          <p:cNvPicPr>
            <a:picLocks noChangeAspect="1"/>
          </p:cNvPicPr>
          <p:nvPr/>
        </p:nvPicPr>
        <p:blipFill rotWithShape="1">
          <a:blip r:embed="rId5"/>
          <a:srcRect l="14657" t="46329" r="79381" b="46064"/>
          <a:stretch/>
        </p:blipFill>
        <p:spPr>
          <a:xfrm>
            <a:off x="3699633" y="5442440"/>
            <a:ext cx="719968" cy="516749"/>
          </a:xfrm>
          <a:prstGeom prst="rect">
            <a:avLst/>
          </a:prstGeom>
        </p:spPr>
      </p:pic>
      <p:pic>
        <p:nvPicPr>
          <p:cNvPr id="15" name="Picture 14"/>
          <p:cNvPicPr>
            <a:picLocks noChangeAspect="1"/>
          </p:cNvPicPr>
          <p:nvPr/>
        </p:nvPicPr>
        <p:blipFill rotWithShape="1">
          <a:blip r:embed="rId6"/>
          <a:srcRect l="20521" t="67593" r="54062" b="18148"/>
          <a:stretch/>
        </p:blipFill>
        <p:spPr>
          <a:xfrm>
            <a:off x="8385723" y="3201825"/>
            <a:ext cx="3189879" cy="1076097"/>
          </a:xfrm>
          <a:prstGeom prst="rect">
            <a:avLst/>
          </a:prstGeom>
        </p:spPr>
      </p:pic>
      <p:graphicFrame>
        <p:nvGraphicFramePr>
          <p:cNvPr id="22" name="Shape 54"/>
          <p:cNvGraphicFramePr/>
          <p:nvPr>
            <p:extLst>
              <p:ext uri="{D42A27DB-BD31-4B8C-83A1-F6EECF244321}">
                <p14:modId xmlns:p14="http://schemas.microsoft.com/office/powerpoint/2010/main" val="2793487683"/>
              </p:ext>
            </p:extLst>
          </p:nvPr>
        </p:nvGraphicFramePr>
        <p:xfrm>
          <a:off x="5435127" y="4309309"/>
          <a:ext cx="6755411" cy="1849120"/>
        </p:xfrm>
        <a:graphic>
          <a:graphicData uri="http://schemas.openxmlformats.org/drawingml/2006/table">
            <a:tbl>
              <a:tblPr>
                <a:tableStyleId>{35758FB7-9AC5-4552-8A53-C91805E547FA}</a:tableStyleId>
              </a:tblPr>
              <a:tblGrid>
                <a:gridCol w="1809092">
                  <a:extLst>
                    <a:ext uri="{9D8B030D-6E8A-4147-A177-3AD203B41FA5}">
                      <a16:colId xmlns:a16="http://schemas.microsoft.com/office/drawing/2014/main" val="20000"/>
                    </a:ext>
                  </a:extLst>
                </a:gridCol>
                <a:gridCol w="4946319">
                  <a:extLst>
                    <a:ext uri="{9D8B030D-6E8A-4147-A177-3AD203B41FA5}">
                      <a16:colId xmlns:a16="http://schemas.microsoft.com/office/drawing/2014/main" val="20001"/>
                    </a:ext>
                  </a:extLst>
                </a:gridCol>
              </a:tblGrid>
              <a:tr h="203200">
                <a:tc gridSpan="2">
                  <a:txBody>
                    <a:bodyPr/>
                    <a:lstStyle/>
                    <a:p>
                      <a:pPr marL="0" marR="0" lvl="0" indent="0" algn="l" rtl="0">
                        <a:lnSpc>
                          <a:spcPct val="100000"/>
                        </a:lnSpc>
                        <a:spcBef>
                          <a:spcPts val="0"/>
                        </a:spcBef>
                        <a:spcAft>
                          <a:spcPts val="0"/>
                        </a:spcAft>
                        <a:buNone/>
                      </a:pPr>
                      <a:r>
                        <a:rPr lang="en-GB" sz="1300" b="1" i="0" u="none" strike="noStrike" cap="none" dirty="0" smtClean="0">
                          <a:solidFill>
                            <a:schemeClr val="dk1"/>
                          </a:solidFill>
                          <a:latin typeface="+mn-lt"/>
                          <a:ea typeface="+mn-ea"/>
                          <a:cs typeface="+mn-cs"/>
                          <a:sym typeface="Arial"/>
                        </a:rPr>
                        <a:t>Section 4: Polymers</a:t>
                      </a:r>
                      <a:endParaRPr lang="en-GB" sz="1300" b="1" i="0" u="none" strike="noStrike" cap="none" dirty="0">
                        <a:solidFill>
                          <a:schemeClr val="dk1"/>
                        </a:solidFill>
                        <a:latin typeface="+mn-lt"/>
                        <a:ea typeface="+mn-ea"/>
                        <a:cs typeface="+mn-cs"/>
                        <a:sym typeface="Arial"/>
                      </a:endParaRPr>
                    </a:p>
                  </a:txBody>
                  <a:tcPr marT="0" marB="0" anchor="ct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b="1" i="0" u="none" strike="noStrike" cap="none" dirty="0" smtClean="0">
                        <a:solidFill>
                          <a:schemeClr val="dk1"/>
                        </a:solidFill>
                        <a:latin typeface="+mn-lt"/>
                        <a:ea typeface="+mn-ea"/>
                        <a:cs typeface="+mn-cs"/>
                        <a:sym typeface="Arial"/>
                      </a:endParaRPr>
                    </a:p>
                  </a:txBody>
                  <a:tcPr marL="68580" marR="68580" marT="0" marB="0" anchor="ctr"/>
                </a:tc>
                <a:extLst>
                  <a:ext uri="{0D108BD9-81ED-4DB2-BD59-A6C34878D82A}">
                    <a16:rowId xmlns:a16="http://schemas.microsoft.com/office/drawing/2014/main" val="28727117"/>
                  </a:ext>
                </a:extLst>
              </a:tr>
              <a:tr h="670560">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15. </a:t>
                      </a:r>
                      <a:r>
                        <a:rPr lang="en-GB" sz="1200" b="0" i="0" u="none" strike="noStrike" cap="none" dirty="0">
                          <a:solidFill>
                            <a:schemeClr val="dk1"/>
                          </a:solidFill>
                          <a:latin typeface="+mn-lt"/>
                          <a:ea typeface="+mn-ea"/>
                          <a:cs typeface="+mn-cs"/>
                          <a:sym typeface="Arial"/>
                        </a:rPr>
                        <a:t>Polymers</a:t>
                      </a:r>
                    </a:p>
                  </a:txBody>
                  <a:tcPr marL="121920" marR="121920" marT="60960" marB="60960"/>
                </a:tc>
                <a:tc>
                  <a:txBody>
                    <a:bodyPr/>
                    <a:lstStyle/>
                    <a:p>
                      <a:pPr marL="0" marR="0" lvl="0" indent="0" algn="l" rtl="0" fontAlgn="base">
                        <a:lnSpc>
                          <a:spcPct val="100000"/>
                        </a:lnSpc>
                        <a:spcBef>
                          <a:spcPts val="0"/>
                        </a:spcBef>
                        <a:spcAft>
                          <a:spcPts val="0"/>
                        </a:spcAft>
                        <a:buNone/>
                      </a:pPr>
                      <a:r>
                        <a:rPr lang="en-GB" sz="1200" b="0" i="0" u="none" strike="noStrike" cap="none" dirty="0">
                          <a:solidFill>
                            <a:schemeClr val="dk1"/>
                          </a:solidFill>
                          <a:latin typeface="+mn-lt"/>
                          <a:ea typeface="+mn-ea"/>
                          <a:cs typeface="+mn-cs"/>
                          <a:sym typeface="Arial"/>
                        </a:rPr>
                        <a:t>A molecule made by joining up thousands of smaller molecules in a repeating pattern. Plastics are synthetic polymers, and starch is a natural polymer.</a:t>
                      </a:r>
                    </a:p>
                  </a:txBody>
                  <a:tcPr marL="121920" marR="121920" marT="60960" marB="60960"/>
                </a:tc>
                <a:extLst>
                  <a:ext uri="{0D108BD9-81ED-4DB2-BD59-A6C34878D82A}">
                    <a16:rowId xmlns:a16="http://schemas.microsoft.com/office/drawing/2014/main" val="10002"/>
                  </a:ext>
                </a:extLst>
              </a:tr>
              <a:tr h="487680">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16. </a:t>
                      </a:r>
                      <a:r>
                        <a:rPr lang="en-GB" sz="1200" b="0" i="0" u="none" strike="noStrike" cap="none" dirty="0">
                          <a:solidFill>
                            <a:schemeClr val="dk1"/>
                          </a:solidFill>
                          <a:latin typeface="+mn-lt"/>
                          <a:ea typeface="+mn-ea"/>
                          <a:cs typeface="+mn-cs"/>
                          <a:sym typeface="Arial"/>
                        </a:rPr>
                        <a:t>Natural polymers</a:t>
                      </a:r>
                    </a:p>
                  </a:txBody>
                  <a:tcPr marL="121920" marR="121920" marT="60960" marB="60960"/>
                </a:tc>
                <a:tc>
                  <a:txBody>
                    <a:bodyPr/>
                    <a:lstStyle/>
                    <a:p>
                      <a:pPr marL="0" marR="0" lvl="0" indent="0" algn="l" rtl="0" fontAlgn="base">
                        <a:lnSpc>
                          <a:spcPct val="100000"/>
                        </a:lnSpc>
                        <a:spcBef>
                          <a:spcPts val="0"/>
                        </a:spcBef>
                        <a:spcAft>
                          <a:spcPts val="0"/>
                        </a:spcAft>
                        <a:buNone/>
                      </a:pPr>
                      <a:r>
                        <a:rPr lang="en-GB" sz="1200" b="0" i="0" u="none" strike="noStrike" cap="none" dirty="0">
                          <a:solidFill>
                            <a:schemeClr val="dk1"/>
                          </a:solidFill>
                          <a:latin typeface="+mn-lt"/>
                          <a:ea typeface="+mn-ea"/>
                          <a:cs typeface="+mn-cs"/>
                          <a:sym typeface="Arial"/>
                        </a:rPr>
                        <a:t>A polymer made by plants or animals. Examples include starch, wool, cotton, and rubber.</a:t>
                      </a:r>
                    </a:p>
                  </a:txBody>
                  <a:tcPr marL="121920" marR="121920" marT="60960" marB="60960"/>
                </a:tc>
                <a:extLst>
                  <a:ext uri="{0D108BD9-81ED-4DB2-BD59-A6C34878D82A}">
                    <a16:rowId xmlns:a16="http://schemas.microsoft.com/office/drawing/2014/main" val="10003"/>
                  </a:ext>
                </a:extLst>
              </a:tr>
              <a:tr h="487680">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17. </a:t>
                      </a:r>
                      <a:r>
                        <a:rPr lang="en-GB" sz="1200" b="0" i="0" u="none" strike="noStrike" cap="none" dirty="0">
                          <a:solidFill>
                            <a:schemeClr val="dk1"/>
                          </a:solidFill>
                          <a:latin typeface="+mn-lt"/>
                          <a:ea typeface="+mn-ea"/>
                          <a:cs typeface="+mn-cs"/>
                          <a:sym typeface="Arial"/>
                        </a:rPr>
                        <a:t>Synthetic Polymers</a:t>
                      </a:r>
                    </a:p>
                  </a:txBody>
                  <a:tcPr marL="121920" marR="121920" marT="60960" marB="60960"/>
                </a:tc>
                <a:tc>
                  <a:txBody>
                    <a:bodyPr/>
                    <a:lstStyle/>
                    <a:p>
                      <a:pPr marL="0" marR="0" lvl="0" indent="0" algn="l" rtl="0" fontAlgn="base">
                        <a:lnSpc>
                          <a:spcPct val="100000"/>
                        </a:lnSpc>
                        <a:spcBef>
                          <a:spcPts val="0"/>
                        </a:spcBef>
                        <a:spcAft>
                          <a:spcPts val="0"/>
                        </a:spcAft>
                        <a:buNone/>
                      </a:pPr>
                      <a:r>
                        <a:rPr lang="en-GB" sz="1200" b="0" i="0" u="none" strike="noStrike" cap="none" dirty="0">
                          <a:solidFill>
                            <a:schemeClr val="dk1"/>
                          </a:solidFill>
                          <a:latin typeface="+mn-lt"/>
                          <a:ea typeface="+mn-ea"/>
                          <a:cs typeface="+mn-cs"/>
                          <a:sym typeface="Arial"/>
                        </a:rPr>
                        <a:t>A polymer made by people, often in a factory. Examples include poly(</a:t>
                      </a:r>
                      <a:r>
                        <a:rPr lang="en-GB" sz="1200" b="0" i="0" u="none" strike="noStrike" cap="none" dirty="0" err="1">
                          <a:solidFill>
                            <a:schemeClr val="dk1"/>
                          </a:solidFill>
                          <a:latin typeface="+mn-lt"/>
                          <a:ea typeface="+mn-ea"/>
                          <a:cs typeface="+mn-cs"/>
                          <a:sym typeface="Arial"/>
                        </a:rPr>
                        <a:t>ethene</a:t>
                      </a:r>
                      <a:r>
                        <a:rPr lang="en-GB" sz="1200" b="0" i="0" u="none" strike="noStrike" cap="none" dirty="0">
                          <a:solidFill>
                            <a:schemeClr val="dk1"/>
                          </a:solidFill>
                          <a:latin typeface="+mn-lt"/>
                          <a:ea typeface="+mn-ea"/>
                          <a:cs typeface="+mn-cs"/>
                          <a:sym typeface="Arial"/>
                        </a:rPr>
                        <a:t>) and poly(propene).</a:t>
                      </a:r>
                    </a:p>
                  </a:txBody>
                  <a:tcPr marL="121920" marR="121920" marT="60960" marB="60960"/>
                </a:tc>
                <a:extLst>
                  <a:ext uri="{0D108BD9-81ED-4DB2-BD59-A6C34878D82A}">
                    <a16:rowId xmlns:a16="http://schemas.microsoft.com/office/drawing/2014/main" val="4127023989"/>
                  </a:ext>
                </a:extLst>
              </a:tr>
            </a:tbl>
          </a:graphicData>
        </a:graphic>
      </p:graphicFrame>
      <p:graphicFrame>
        <p:nvGraphicFramePr>
          <p:cNvPr id="18" name="Table 17"/>
          <p:cNvGraphicFramePr>
            <a:graphicFrameLocks noGrp="1"/>
          </p:cNvGraphicFramePr>
          <p:nvPr>
            <p:extLst/>
          </p:nvPr>
        </p:nvGraphicFramePr>
        <p:xfrm>
          <a:off x="2869791" y="1700095"/>
          <a:ext cx="2493027" cy="1524501"/>
        </p:xfrm>
        <a:graphic>
          <a:graphicData uri="http://schemas.openxmlformats.org/drawingml/2006/table">
            <a:tbl>
              <a:tblPr>
                <a:tableStyleId>{35758FB7-9AC5-4552-8A53-C91805E547FA}</a:tableStyleId>
              </a:tblPr>
              <a:tblGrid>
                <a:gridCol w="1093939">
                  <a:extLst>
                    <a:ext uri="{9D8B030D-6E8A-4147-A177-3AD203B41FA5}">
                      <a16:colId xmlns:a16="http://schemas.microsoft.com/office/drawing/2014/main" val="230551001"/>
                    </a:ext>
                  </a:extLst>
                </a:gridCol>
                <a:gridCol w="1399088">
                  <a:extLst>
                    <a:ext uri="{9D8B030D-6E8A-4147-A177-3AD203B41FA5}">
                      <a16:colId xmlns:a16="http://schemas.microsoft.com/office/drawing/2014/main" val="4017858918"/>
                    </a:ext>
                  </a:extLst>
                </a:gridCol>
              </a:tblGrid>
              <a:tr h="1524501">
                <a:tc>
                  <a:txBody>
                    <a:bodyPr/>
                    <a:lstStyle/>
                    <a:p>
                      <a:pPr marL="0" marR="0" lvl="0" indent="0" algn="l" rtl="0" fontAlgn="base">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5. Structure of an atom</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fontAlgn="base">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txBody>
                  <a:tcPr marL="121920" marR="121920" marT="60960" marB="60960" anchor="ctr"/>
                </a:tc>
                <a:extLst>
                  <a:ext uri="{0D108BD9-81ED-4DB2-BD59-A6C34878D82A}">
                    <a16:rowId xmlns:a16="http://schemas.microsoft.com/office/drawing/2014/main" val="1506979838"/>
                  </a:ext>
                </a:extLst>
              </a:tr>
            </a:tbl>
          </a:graphicData>
        </a:graphic>
      </p:graphicFrame>
      <p:pic>
        <p:nvPicPr>
          <p:cNvPr id="4" name="Picture 3"/>
          <p:cNvPicPr>
            <a:picLocks noChangeAspect="1"/>
          </p:cNvPicPr>
          <p:nvPr/>
        </p:nvPicPr>
        <p:blipFill rotWithShape="1">
          <a:blip r:embed="rId7"/>
          <a:srcRect l="-1164"/>
          <a:stretch/>
        </p:blipFill>
        <p:spPr>
          <a:xfrm>
            <a:off x="3962958" y="1847264"/>
            <a:ext cx="1307229" cy="1203307"/>
          </a:xfrm>
          <a:prstGeom prst="rect">
            <a:avLst/>
          </a:prstGeom>
        </p:spPr>
      </p:pic>
    </p:spTree>
    <p:extLst>
      <p:ext uri="{BB962C8B-B14F-4D97-AF65-F5344CB8AC3E}">
        <p14:creationId xmlns:p14="http://schemas.microsoft.com/office/powerpoint/2010/main" val="11807198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6" name="Rectangle 5"/>
          <p:cNvSpPr/>
          <p:nvPr/>
        </p:nvSpPr>
        <p:spPr>
          <a:xfrm>
            <a:off x="8467597" y="6233746"/>
            <a:ext cx="3674300" cy="557005"/>
          </a:xfrm>
          <a:prstGeom prst="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graphicFrame>
        <p:nvGraphicFramePr>
          <p:cNvPr id="54" name="Shape 54"/>
          <p:cNvGraphicFramePr/>
          <p:nvPr>
            <p:extLst>
              <p:ext uri="{D42A27DB-BD31-4B8C-83A1-F6EECF244321}">
                <p14:modId xmlns:p14="http://schemas.microsoft.com/office/powerpoint/2010/main" val="348403760"/>
              </p:ext>
            </p:extLst>
          </p:nvPr>
        </p:nvGraphicFramePr>
        <p:xfrm>
          <a:off x="59208" y="85079"/>
          <a:ext cx="5969408" cy="1788120"/>
        </p:xfrm>
        <a:graphic>
          <a:graphicData uri="http://schemas.openxmlformats.org/drawingml/2006/table">
            <a:tbl>
              <a:tblPr>
                <a:tableStyleId>{35758FB7-9AC5-4552-8A53-C91805E547FA}</a:tableStyleId>
              </a:tblPr>
              <a:tblGrid>
                <a:gridCol w="2091433">
                  <a:extLst>
                    <a:ext uri="{9D8B030D-6E8A-4147-A177-3AD203B41FA5}">
                      <a16:colId xmlns:a16="http://schemas.microsoft.com/office/drawing/2014/main" val="20000"/>
                    </a:ext>
                  </a:extLst>
                </a:gridCol>
                <a:gridCol w="3877975">
                  <a:extLst>
                    <a:ext uri="{9D8B030D-6E8A-4147-A177-3AD203B41FA5}">
                      <a16:colId xmlns:a16="http://schemas.microsoft.com/office/drawing/2014/main" val="20001"/>
                    </a:ext>
                  </a:extLst>
                </a:gridCol>
              </a:tblGrid>
              <a:tr h="447000">
                <a:tc gridSpan="2">
                  <a:txBody>
                    <a:bodyPr/>
                    <a:lstStyle/>
                    <a:p>
                      <a:pPr marR="0" lvl="0" algn="l" rtl="0">
                        <a:lnSpc>
                          <a:spcPct val="100000"/>
                        </a:lnSpc>
                        <a:spcBef>
                          <a:spcPts val="0"/>
                        </a:spcBef>
                        <a:spcAft>
                          <a:spcPts val="0"/>
                        </a:spcAft>
                        <a:buNone/>
                      </a:pPr>
                      <a:r>
                        <a:rPr lang="en" sz="1300" b="1" i="0" u="none" strike="noStrike" cap="none" dirty="0" smtClean="0">
                          <a:solidFill>
                            <a:schemeClr val="dk1"/>
                          </a:solidFill>
                          <a:latin typeface="+mn-lt"/>
                          <a:ea typeface="+mn-ea"/>
                          <a:cs typeface="+mn-cs"/>
                          <a:sym typeface="Arial"/>
                        </a:rPr>
                        <a:t>Section 1: Exothermic and endothermic</a:t>
                      </a:r>
                      <a:endParaRPr lang="en" sz="1300" b="1" i="0" u="none" strike="noStrike" cap="none" dirty="0">
                        <a:solidFill>
                          <a:schemeClr val="dk1"/>
                        </a:solidFill>
                        <a:latin typeface="+mn-lt"/>
                        <a:ea typeface="+mn-ea"/>
                        <a:cs typeface="+mn-cs"/>
                        <a:sym typeface="Arial"/>
                      </a:endParaRPr>
                    </a:p>
                  </a:txBody>
                  <a:tcPr marL="121900" marR="121900" marT="121900" marB="121900"/>
                </a:tc>
                <a:tc hMerge="1">
                  <a:txBody>
                    <a:bodyPr/>
                    <a:lstStyle/>
                    <a:p>
                      <a:endParaRPr lang="en-US"/>
                    </a:p>
                  </a:txBody>
                  <a:tcPr/>
                </a:tc>
                <a:extLst>
                  <a:ext uri="{0D108BD9-81ED-4DB2-BD59-A6C34878D82A}">
                    <a16:rowId xmlns:a16="http://schemas.microsoft.com/office/drawing/2014/main" val="10000"/>
                  </a:ext>
                </a:extLst>
              </a:tr>
              <a:tr h="670560">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1.Exothermic</a:t>
                      </a:r>
                      <a:r>
                        <a:rPr lang="en-GB" sz="1200" b="0" i="0" u="none" strike="noStrike" cap="none" baseline="0" dirty="0" smtClean="0">
                          <a:solidFill>
                            <a:schemeClr val="dk1"/>
                          </a:solidFill>
                          <a:latin typeface="+mn-lt"/>
                          <a:ea typeface="+mn-ea"/>
                          <a:cs typeface="+mn-cs"/>
                          <a:sym typeface="Arial"/>
                        </a:rPr>
                        <a:t> r</a:t>
                      </a:r>
                      <a:r>
                        <a:rPr lang="en-GB" sz="1200" b="0" i="0" u="none" strike="noStrike" cap="none" dirty="0" smtClean="0">
                          <a:solidFill>
                            <a:schemeClr val="dk1"/>
                          </a:solidFill>
                          <a:latin typeface="+mn-lt"/>
                          <a:ea typeface="+mn-ea"/>
                          <a:cs typeface="+mn-cs"/>
                          <a:sym typeface="Arial"/>
                        </a:rPr>
                        <a:t>eaction</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a:lnSpc>
                          <a:spcPct val="100000"/>
                        </a:lnSpc>
                        <a:spcBef>
                          <a:spcPts val="0"/>
                        </a:spcBef>
                        <a:spcAft>
                          <a:spcPts val="0"/>
                        </a:spcAft>
                        <a:buNone/>
                      </a:pPr>
                      <a:r>
                        <a:rPr lang="en-GB" sz="1200" b="0" i="0" u="none" strike="noStrike" cap="none" dirty="0">
                          <a:solidFill>
                            <a:schemeClr val="dk1"/>
                          </a:solidFill>
                          <a:latin typeface="+mn-lt"/>
                          <a:ea typeface="+mn-ea"/>
                          <a:cs typeface="+mn-cs"/>
                          <a:sym typeface="Arial"/>
                        </a:rPr>
                        <a:t>An exothermic reaction gives out energy, usually as heat or light. In other words, it transfers energy to the surroundings. An example is burning fuels.</a:t>
                      </a:r>
                    </a:p>
                  </a:txBody>
                  <a:tcPr marL="121920" marR="121920" marT="60960" marB="60960"/>
                </a:tc>
                <a:extLst>
                  <a:ext uri="{0D108BD9-81ED-4DB2-BD59-A6C34878D82A}">
                    <a16:rowId xmlns:a16="http://schemas.microsoft.com/office/drawing/2014/main" val="10003"/>
                  </a:ext>
                </a:extLst>
              </a:tr>
              <a:tr h="670560">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2. Endothermic </a:t>
                      </a:r>
                      <a:r>
                        <a:rPr lang="en-GB" sz="1200" b="0" i="0" u="none" strike="noStrike" cap="none" dirty="0">
                          <a:solidFill>
                            <a:schemeClr val="dk1"/>
                          </a:solidFill>
                          <a:latin typeface="+mn-lt"/>
                          <a:ea typeface="+mn-ea"/>
                          <a:cs typeface="+mn-cs"/>
                          <a:sym typeface="Arial"/>
                        </a:rPr>
                        <a:t>r</a:t>
                      </a:r>
                      <a:r>
                        <a:rPr lang="en-GB" sz="1200" b="0" i="0" u="none" strike="noStrike" cap="none" dirty="0" smtClean="0">
                          <a:solidFill>
                            <a:schemeClr val="dk1"/>
                          </a:solidFill>
                          <a:latin typeface="+mn-lt"/>
                          <a:ea typeface="+mn-ea"/>
                          <a:cs typeface="+mn-cs"/>
                          <a:sym typeface="Arial"/>
                        </a:rPr>
                        <a:t>eaction</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a:lnSpc>
                          <a:spcPct val="100000"/>
                        </a:lnSpc>
                        <a:spcBef>
                          <a:spcPts val="0"/>
                        </a:spcBef>
                        <a:spcAft>
                          <a:spcPts val="0"/>
                        </a:spcAft>
                        <a:buNone/>
                      </a:pPr>
                      <a:r>
                        <a:rPr lang="en-GB" sz="1200" b="0" i="0" u="none" strike="noStrike" cap="none" dirty="0">
                          <a:solidFill>
                            <a:schemeClr val="dk1"/>
                          </a:solidFill>
                          <a:latin typeface="+mn-lt"/>
                          <a:ea typeface="+mn-ea"/>
                          <a:cs typeface="+mn-cs"/>
                          <a:sym typeface="Arial"/>
                        </a:rPr>
                        <a:t>An endothermic reaction takes in energy, usually as heat. In other words, it transfers energy from the surroundings. </a:t>
                      </a:r>
                      <a:r>
                        <a:rPr lang="en-GB" sz="1200" b="0" i="0" u="none" strike="noStrike" cap="none" dirty="0" smtClean="0">
                          <a:solidFill>
                            <a:schemeClr val="dk1"/>
                          </a:solidFill>
                          <a:latin typeface="+mn-lt"/>
                          <a:ea typeface="+mn-ea"/>
                          <a:cs typeface="+mn-cs"/>
                          <a:sym typeface="Arial"/>
                        </a:rPr>
                        <a:t>An </a:t>
                      </a:r>
                      <a:r>
                        <a:rPr lang="en-GB" sz="1200" b="0" i="0" u="none" strike="noStrike" cap="none" dirty="0">
                          <a:solidFill>
                            <a:schemeClr val="dk1"/>
                          </a:solidFill>
                          <a:latin typeface="+mn-lt"/>
                          <a:ea typeface="+mn-ea"/>
                          <a:cs typeface="+mn-cs"/>
                          <a:sym typeface="Arial"/>
                        </a:rPr>
                        <a:t>example is cooking.</a:t>
                      </a:r>
                    </a:p>
                  </a:txBody>
                  <a:tcPr marL="121920" marR="121920" marT="60960" marB="60960"/>
                </a:tc>
                <a:extLst>
                  <a:ext uri="{0D108BD9-81ED-4DB2-BD59-A6C34878D82A}">
                    <a16:rowId xmlns:a16="http://schemas.microsoft.com/office/drawing/2014/main" val="4174324574"/>
                  </a:ext>
                </a:extLst>
              </a:tr>
            </a:tbl>
          </a:graphicData>
        </a:graphic>
      </p:graphicFrame>
      <p:graphicFrame>
        <p:nvGraphicFramePr>
          <p:cNvPr id="10" name="Shape 54"/>
          <p:cNvGraphicFramePr/>
          <p:nvPr>
            <p:extLst>
              <p:ext uri="{D42A27DB-BD31-4B8C-83A1-F6EECF244321}">
                <p14:modId xmlns:p14="http://schemas.microsoft.com/office/powerpoint/2010/main" val="3928467170"/>
              </p:ext>
            </p:extLst>
          </p:nvPr>
        </p:nvGraphicFramePr>
        <p:xfrm>
          <a:off x="1791365" y="4046361"/>
          <a:ext cx="6325552" cy="447000"/>
        </p:xfrm>
        <a:graphic>
          <a:graphicData uri="http://schemas.openxmlformats.org/drawingml/2006/table">
            <a:tbl>
              <a:tblPr>
                <a:tableStyleId>{775DCB02-9BB8-47FD-8907-85C794F793BA}</a:tableStyleId>
              </a:tblPr>
              <a:tblGrid>
                <a:gridCol w="6325552">
                  <a:extLst>
                    <a:ext uri="{9D8B030D-6E8A-4147-A177-3AD203B41FA5}">
                      <a16:colId xmlns:a16="http://schemas.microsoft.com/office/drawing/2014/main" val="20000"/>
                    </a:ext>
                  </a:extLst>
                </a:gridCol>
              </a:tblGrid>
              <a:tr h="447000">
                <a:tc>
                  <a:txBody>
                    <a:bodyPr/>
                    <a:lstStyle/>
                    <a:p>
                      <a:pPr lvl="0" rtl="0">
                        <a:spcBef>
                          <a:spcPts val="0"/>
                        </a:spcBef>
                        <a:buNone/>
                      </a:pPr>
                      <a:r>
                        <a:rPr lang="en" sz="1300" b="1" i="0" u="none" strike="noStrike" cap="none" dirty="0" smtClean="0">
                          <a:solidFill>
                            <a:schemeClr val="dk1"/>
                          </a:solidFill>
                          <a:latin typeface="+mn-lt"/>
                          <a:ea typeface="+mn-ea"/>
                          <a:cs typeface="+mn-cs"/>
                          <a:sym typeface="Arial"/>
                        </a:rPr>
                        <a:t>Section 2: Energy Level diagrams</a:t>
                      </a:r>
                      <a:endParaRPr lang="en" sz="1300" b="1" i="0" u="none" strike="noStrike" cap="none" dirty="0">
                        <a:solidFill>
                          <a:schemeClr val="dk1"/>
                        </a:solidFill>
                        <a:latin typeface="+mn-lt"/>
                        <a:ea typeface="+mn-ea"/>
                        <a:cs typeface="+mn-cs"/>
                        <a:sym typeface="Arial"/>
                      </a:endParaRPr>
                    </a:p>
                  </a:txBody>
                  <a:tcPr marL="121900" marR="121900" marT="121900" marB="121900"/>
                </a:tc>
                <a:extLst>
                  <a:ext uri="{0D108BD9-81ED-4DB2-BD59-A6C34878D82A}">
                    <a16:rowId xmlns:a16="http://schemas.microsoft.com/office/drawing/2014/main" val="10000"/>
                  </a:ext>
                </a:extLst>
              </a:tr>
            </a:tbl>
          </a:graphicData>
        </a:graphic>
      </p:graphicFrame>
      <p:graphicFrame>
        <p:nvGraphicFramePr>
          <p:cNvPr id="11" name="Shape 54"/>
          <p:cNvGraphicFramePr/>
          <p:nvPr>
            <p:extLst>
              <p:ext uri="{D42A27DB-BD31-4B8C-83A1-F6EECF244321}">
                <p14:modId xmlns:p14="http://schemas.microsoft.com/office/powerpoint/2010/main" val="4114105720"/>
              </p:ext>
            </p:extLst>
          </p:nvPr>
        </p:nvGraphicFramePr>
        <p:xfrm>
          <a:off x="6140683" y="900345"/>
          <a:ext cx="6001214" cy="3007320"/>
        </p:xfrm>
        <a:graphic>
          <a:graphicData uri="http://schemas.openxmlformats.org/drawingml/2006/table">
            <a:tbl>
              <a:tblPr>
                <a:tableStyleId>{08FB837D-C827-4EFA-A057-4D05807E0F7C}</a:tableStyleId>
              </a:tblPr>
              <a:tblGrid>
                <a:gridCol w="1807215">
                  <a:extLst>
                    <a:ext uri="{9D8B030D-6E8A-4147-A177-3AD203B41FA5}">
                      <a16:colId xmlns:a16="http://schemas.microsoft.com/office/drawing/2014/main" val="20000"/>
                    </a:ext>
                  </a:extLst>
                </a:gridCol>
                <a:gridCol w="4193999">
                  <a:extLst>
                    <a:ext uri="{9D8B030D-6E8A-4147-A177-3AD203B41FA5}">
                      <a16:colId xmlns:a16="http://schemas.microsoft.com/office/drawing/2014/main" val="20001"/>
                    </a:ext>
                  </a:extLst>
                </a:gridCol>
              </a:tblGrid>
              <a:tr h="447000">
                <a:tc gridSpan="2">
                  <a:txBody>
                    <a:bodyPr/>
                    <a:lstStyle/>
                    <a:p>
                      <a:pPr lvl="0" rtl="0">
                        <a:spcBef>
                          <a:spcPts val="0"/>
                        </a:spcBef>
                        <a:buNone/>
                      </a:pPr>
                      <a:r>
                        <a:rPr lang="en" sz="1300" b="1" u="none" strike="noStrike" cap="none" dirty="0" smtClean="0">
                          <a:sym typeface="Arial"/>
                        </a:rPr>
                        <a:t>Section 3: Bond energies</a:t>
                      </a:r>
                      <a:endParaRPr lang="en" sz="1300" b="1" i="0" u="none" strike="noStrike" cap="none" dirty="0">
                        <a:solidFill>
                          <a:schemeClr val="dk1"/>
                        </a:solidFill>
                        <a:latin typeface="+mn-lt"/>
                        <a:ea typeface="+mn-ea"/>
                        <a:cs typeface="+mn-cs"/>
                        <a:sym typeface="Arial"/>
                      </a:endParaRPr>
                    </a:p>
                  </a:txBody>
                  <a:tcPr marL="121900" marR="121900" marT="121900" marB="121900"/>
                </a:tc>
                <a:tc hMerge="1">
                  <a:txBody>
                    <a:bodyPr/>
                    <a:lstStyle/>
                    <a:p>
                      <a:endParaRPr lang="en-US"/>
                    </a:p>
                  </a:txBody>
                  <a:tcPr/>
                </a:tc>
                <a:extLst>
                  <a:ext uri="{0D108BD9-81ED-4DB2-BD59-A6C34878D82A}">
                    <a16:rowId xmlns:a16="http://schemas.microsoft.com/office/drawing/2014/main" val="10000"/>
                  </a:ext>
                </a:extLst>
              </a:tr>
              <a:tr h="304800">
                <a:tc>
                  <a:txBody>
                    <a:bodyPr/>
                    <a:lstStyle/>
                    <a:p>
                      <a:pPr marL="0" marR="0" lvl="0" indent="0" algn="l" rtl="0" fontAlgn="base">
                        <a:lnSpc>
                          <a:spcPct val="100000"/>
                        </a:lnSpc>
                        <a:spcBef>
                          <a:spcPts val="0"/>
                        </a:spcBef>
                        <a:spcAft>
                          <a:spcPts val="0"/>
                        </a:spcAft>
                        <a:buNone/>
                      </a:pPr>
                      <a:r>
                        <a:rPr lang="en-GB" sz="1200" u="none" strike="noStrike" cap="none" dirty="0" smtClean="0">
                          <a:sym typeface="Arial"/>
                        </a:rPr>
                        <a:t>5. </a:t>
                      </a:r>
                      <a:r>
                        <a:rPr lang="en-GB" sz="1200" u="none" strike="noStrike" cap="none" dirty="0">
                          <a:sym typeface="Arial"/>
                        </a:rPr>
                        <a:t>Bond </a:t>
                      </a:r>
                      <a:r>
                        <a:rPr lang="en-GB" sz="1200" u="none" strike="noStrike" cap="none" dirty="0" smtClean="0">
                          <a:sym typeface="Arial"/>
                        </a:rPr>
                        <a:t>Breaking</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r>
                        <a:rPr lang="en-GB" sz="1200" u="none" strike="noStrike" cap="none" dirty="0">
                          <a:sym typeface="Arial"/>
                        </a:rPr>
                        <a:t>Breaking bonds is endothermic. </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200" u="none" strike="noStrike" cap="none" dirty="0" smtClean="0">
                          <a:sym typeface="Arial"/>
                        </a:rPr>
                        <a:t>6. Bond making​</a:t>
                      </a:r>
                      <a:endParaRPr lang="en-GB" sz="1200" b="0" i="0" u="none" strike="noStrike" cap="none" dirty="0" smtClean="0">
                        <a:solidFill>
                          <a:schemeClr val="dk1"/>
                        </a:solidFill>
                        <a:latin typeface="+mn-lt"/>
                        <a:ea typeface="+mn-ea"/>
                        <a:cs typeface="+mn-cs"/>
                        <a:sym typeface="Arial"/>
                      </a:endParaRPr>
                    </a:p>
                  </a:txBody>
                  <a:tcPr marL="121920" marR="121920" marT="60960" marB="60960"/>
                </a:tc>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200" u="none" strike="noStrike" cap="none" dirty="0" smtClean="0">
                          <a:sym typeface="Arial"/>
                        </a:rPr>
                        <a:t>Making new bonds is exothermic.​</a:t>
                      </a:r>
                      <a:endParaRPr lang="en-GB" sz="1200" b="0" i="0" u="none" strike="noStrike" cap="none" dirty="0" smtClean="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432401124"/>
                  </a:ext>
                </a:extLst>
              </a:tr>
              <a:tr h="304800">
                <a:tc>
                  <a:txBody>
                    <a:bodyPr/>
                    <a:lstStyle/>
                    <a:p>
                      <a:pPr marL="0" marR="0" lvl="0" indent="0" algn="l" rtl="0" fontAlgn="base">
                        <a:lnSpc>
                          <a:spcPct val="100000"/>
                        </a:lnSpc>
                        <a:spcBef>
                          <a:spcPts val="0"/>
                        </a:spcBef>
                        <a:spcAft>
                          <a:spcPts val="0"/>
                        </a:spcAft>
                        <a:buNone/>
                      </a:pPr>
                      <a:r>
                        <a:rPr lang="en-GB" sz="1200" u="none" strike="noStrike" cap="none" dirty="0" smtClean="0">
                          <a:sym typeface="Arial"/>
                        </a:rPr>
                        <a:t>7.</a:t>
                      </a:r>
                      <a:r>
                        <a:rPr lang="en-GB" sz="1200" u="none" strike="noStrike" cap="none" baseline="0" dirty="0" smtClean="0">
                          <a:sym typeface="Arial"/>
                        </a:rPr>
                        <a:t> C</a:t>
                      </a:r>
                      <a:r>
                        <a:rPr lang="en-GB" sz="1200" u="none" strike="noStrike" cap="none" dirty="0" smtClean="0">
                          <a:sym typeface="Arial"/>
                        </a:rPr>
                        <a:t>hemical </a:t>
                      </a:r>
                      <a:r>
                        <a:rPr lang="en-GB" sz="1200" u="none" strike="noStrike" cap="none" dirty="0">
                          <a:sym typeface="Arial"/>
                        </a:rPr>
                        <a:t>Bonds​</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r>
                        <a:rPr lang="en-GB" sz="1200" u="none" strike="noStrike" cap="none" dirty="0">
                          <a:sym typeface="Arial"/>
                        </a:rPr>
                        <a:t>Force that holds atoms together in molecules.​</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3938492041"/>
                  </a:ext>
                </a:extLst>
              </a:tr>
              <a:tr h="487680">
                <a:tc>
                  <a:txBody>
                    <a:bodyPr/>
                    <a:lstStyle/>
                    <a:p>
                      <a:pPr marL="0" marR="0" lvl="0" indent="0" algn="l" rtl="0" fontAlgn="base">
                        <a:lnSpc>
                          <a:spcPct val="100000"/>
                        </a:lnSpc>
                        <a:spcBef>
                          <a:spcPts val="0"/>
                        </a:spcBef>
                        <a:spcAft>
                          <a:spcPts val="0"/>
                        </a:spcAft>
                        <a:buNone/>
                      </a:pPr>
                      <a:r>
                        <a:rPr lang="en-GB" sz="1200" u="none" strike="noStrike" cap="none" dirty="0" smtClean="0">
                          <a:sym typeface="Arial"/>
                        </a:rPr>
                        <a:t>8. Bond energy</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r>
                        <a:rPr lang="en-GB" sz="1200" u="none" strike="noStrike" cap="none" dirty="0" smtClean="0">
                          <a:sym typeface="Arial"/>
                        </a:rPr>
                        <a:t>The</a:t>
                      </a:r>
                      <a:r>
                        <a:rPr lang="en-GB" sz="1200" u="none" strike="noStrike" cap="none" baseline="0" dirty="0" smtClean="0">
                          <a:sym typeface="Arial"/>
                        </a:rPr>
                        <a:t> energy required to break a bond. These are calculated using bond energy values.</a:t>
                      </a:r>
                      <a:endParaRPr lang="en-GB" sz="1200" b="0" i="0" u="none" strike="noStrike" cap="none" dirty="0" smtClean="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2864427926"/>
                  </a:ext>
                </a:extLst>
              </a:tr>
              <a:tr h="670560">
                <a:tc>
                  <a:txBody>
                    <a:bodyPr/>
                    <a:lstStyle/>
                    <a:p>
                      <a:pPr marL="0" marR="0" lvl="0" indent="0" algn="l" rtl="0" fontAlgn="base">
                        <a:lnSpc>
                          <a:spcPct val="100000"/>
                        </a:lnSpc>
                        <a:spcBef>
                          <a:spcPts val="0"/>
                        </a:spcBef>
                        <a:spcAft>
                          <a:spcPts val="0"/>
                        </a:spcAft>
                        <a:buNone/>
                      </a:pPr>
                      <a:r>
                        <a:rPr lang="en-GB" sz="1200" u="none" strike="noStrike" cap="none" dirty="0" smtClean="0">
                          <a:sym typeface="Arial"/>
                        </a:rPr>
                        <a:t>9</a:t>
                      </a:r>
                      <a:r>
                        <a:rPr lang="en-GB" sz="1200" u="none" strike="noStrike" cap="none" smtClean="0">
                          <a:sym typeface="Arial"/>
                        </a:rPr>
                        <a:t>. </a:t>
                      </a:r>
                      <a:r>
                        <a:rPr lang="en-GB" sz="1200" u="none" strike="noStrike" cap="none" dirty="0">
                          <a:sym typeface="Arial"/>
                        </a:rPr>
                        <a:t>Catalytic </a:t>
                      </a:r>
                      <a:r>
                        <a:rPr lang="en-GB" sz="1200" u="none" strike="noStrike" cap="none" dirty="0" smtClean="0">
                          <a:sym typeface="Arial"/>
                        </a:rPr>
                        <a:t>Converter</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r>
                        <a:rPr lang="en-GB" sz="1200" u="none" strike="noStrike" cap="none" dirty="0">
                          <a:sym typeface="Arial"/>
                        </a:rPr>
                        <a:t>A part of a car between the engine and exhaust pipe that converts harmful substances made in the engine into less harmful ones.​</a:t>
                      </a:r>
                      <a:endParaRPr lang="en-GB" sz="1200" b="0" i="0" u="none" strike="noStrike" cap="none" dirty="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3869366763"/>
                  </a:ext>
                </a:extLst>
              </a:tr>
              <a:tr h="487680">
                <a:tc>
                  <a:txBody>
                    <a:bodyPr/>
                    <a:lstStyle/>
                    <a:p>
                      <a:pPr marL="0" marR="0" lvl="0" indent="0" algn="l" rtl="0" fontAlgn="base">
                        <a:lnSpc>
                          <a:spcPct val="100000"/>
                        </a:lnSpc>
                        <a:spcBef>
                          <a:spcPts val="0"/>
                        </a:spcBef>
                        <a:spcAft>
                          <a:spcPts val="0"/>
                        </a:spcAft>
                        <a:buNone/>
                      </a:pPr>
                      <a:r>
                        <a:rPr lang="en-GB" sz="1200" u="none" strike="noStrike" cap="none" dirty="0" smtClean="0">
                          <a:sym typeface="Arial"/>
                        </a:rPr>
                        <a:t>10. </a:t>
                      </a:r>
                      <a:r>
                        <a:rPr lang="en-GB" sz="1200" u="none" strike="noStrike" cap="none" dirty="0">
                          <a:sym typeface="Arial"/>
                        </a:rPr>
                        <a:t>Catalysts​</a:t>
                      </a:r>
                      <a:endParaRPr lang="en-GB" sz="1200" b="0" i="0" u="none" strike="noStrike" cap="none" dirty="0">
                        <a:solidFill>
                          <a:schemeClr val="dk1"/>
                        </a:solidFill>
                        <a:latin typeface="+mn-lt"/>
                        <a:ea typeface="+mn-ea"/>
                        <a:cs typeface="+mn-cs"/>
                        <a:sym typeface="Arial"/>
                      </a:endParaRPr>
                    </a:p>
                  </a:txBody>
                  <a:tcPr marL="121920" marR="121920" marT="60960" marB="60960"/>
                </a:tc>
                <a:tc>
                  <a:txBody>
                    <a:bodyPr/>
                    <a:lstStyle/>
                    <a:p>
                      <a:pPr marL="0" marR="0" lvl="0" indent="0" algn="l" rtl="0" fontAlgn="base">
                        <a:lnSpc>
                          <a:spcPct val="100000"/>
                        </a:lnSpc>
                        <a:spcBef>
                          <a:spcPts val="0"/>
                        </a:spcBef>
                        <a:spcAft>
                          <a:spcPts val="0"/>
                        </a:spcAft>
                        <a:buNone/>
                      </a:pPr>
                      <a:r>
                        <a:rPr lang="en-GB" sz="1200" u="none" strike="noStrike" cap="none" dirty="0">
                          <a:sym typeface="Arial"/>
                        </a:rPr>
                        <a:t>Substances that speed up chemical reactions but are unchanged at the end.</a:t>
                      </a:r>
                      <a:r>
                        <a:rPr lang="en-GB" sz="1200" u="none" strike="noStrike" cap="none" dirty="0" smtClean="0">
                          <a:sym typeface="Arial"/>
                        </a:rPr>
                        <a:t>​</a:t>
                      </a:r>
                      <a:endParaRPr lang="en-GB" sz="1200" b="0" i="0" u="none" strike="noStrike" cap="none" dirty="0" smtClean="0">
                        <a:solidFill>
                          <a:schemeClr val="dk1"/>
                        </a:solidFill>
                        <a:latin typeface="+mn-lt"/>
                        <a:ea typeface="+mn-ea"/>
                        <a:cs typeface="+mn-cs"/>
                        <a:sym typeface="Arial"/>
                      </a:endParaRPr>
                    </a:p>
                  </a:txBody>
                  <a:tcPr marL="121920" marR="121920" marT="60960" marB="60960"/>
                </a:tc>
                <a:extLst>
                  <a:ext uri="{0D108BD9-81ED-4DB2-BD59-A6C34878D82A}">
                    <a16:rowId xmlns:a16="http://schemas.microsoft.com/office/drawing/2014/main" val="1227826112"/>
                  </a:ext>
                </a:extLst>
              </a:tr>
            </a:tbl>
          </a:graphicData>
        </a:graphic>
      </p:graphicFrame>
      <p:sp>
        <p:nvSpPr>
          <p:cNvPr id="3" name="TextBox 2"/>
          <p:cNvSpPr txBox="1"/>
          <p:nvPr/>
        </p:nvSpPr>
        <p:spPr>
          <a:xfrm>
            <a:off x="8467597" y="6352324"/>
            <a:ext cx="2947791" cy="307777"/>
          </a:xfrm>
          <a:prstGeom prst="rect">
            <a:avLst/>
          </a:prstGeom>
          <a:noFill/>
        </p:spPr>
        <p:txBody>
          <a:bodyPr wrap="square" rtlCol="0">
            <a:spAutoFit/>
          </a:bodyPr>
          <a:lstStyle/>
          <a:p>
            <a:r>
              <a:rPr lang="en-GB" sz="1400" b="1" dirty="0" smtClean="0"/>
              <a:t>Chemistry</a:t>
            </a:r>
            <a:r>
              <a:rPr lang="en-GB" sz="1400" b="1" dirty="0"/>
              <a:t>: Chemical Energy</a:t>
            </a:r>
          </a:p>
        </p:txBody>
      </p:sp>
      <p:pic>
        <p:nvPicPr>
          <p:cNvPr id="5" name="Picture 4"/>
          <p:cNvPicPr>
            <a:picLocks noChangeAspect="1"/>
          </p:cNvPicPr>
          <p:nvPr/>
        </p:nvPicPr>
        <p:blipFill rotWithShape="1">
          <a:blip r:embed="rId3"/>
          <a:srcRect l="74271" t="17222" r="5000" b="50370"/>
          <a:stretch/>
        </p:blipFill>
        <p:spPr>
          <a:xfrm>
            <a:off x="11310498" y="6294660"/>
            <a:ext cx="701359" cy="438427"/>
          </a:xfrm>
          <a:prstGeom prst="rect">
            <a:avLst/>
          </a:prstGeom>
        </p:spPr>
      </p:pic>
      <p:graphicFrame>
        <p:nvGraphicFramePr>
          <p:cNvPr id="18" name="Table 17"/>
          <p:cNvGraphicFramePr>
            <a:graphicFrameLocks noGrp="1"/>
          </p:cNvGraphicFramePr>
          <p:nvPr>
            <p:extLst>
              <p:ext uri="{D42A27DB-BD31-4B8C-83A1-F6EECF244321}">
                <p14:modId xmlns:p14="http://schemas.microsoft.com/office/powerpoint/2010/main" val="426772326"/>
              </p:ext>
            </p:extLst>
          </p:nvPr>
        </p:nvGraphicFramePr>
        <p:xfrm>
          <a:off x="59205" y="1873199"/>
          <a:ext cx="5969411" cy="1760349"/>
        </p:xfrm>
        <a:graphic>
          <a:graphicData uri="http://schemas.openxmlformats.org/drawingml/2006/table">
            <a:tbl>
              <a:tblPr>
                <a:tableStyleId>{35758FB7-9AC5-4552-8A53-C91805E547FA}</a:tableStyleId>
              </a:tblPr>
              <a:tblGrid>
                <a:gridCol w="2096556">
                  <a:extLst>
                    <a:ext uri="{9D8B030D-6E8A-4147-A177-3AD203B41FA5}">
                      <a16:colId xmlns:a16="http://schemas.microsoft.com/office/drawing/2014/main" val="1732017716"/>
                    </a:ext>
                  </a:extLst>
                </a:gridCol>
                <a:gridCol w="3872855">
                  <a:extLst>
                    <a:ext uri="{9D8B030D-6E8A-4147-A177-3AD203B41FA5}">
                      <a16:colId xmlns:a16="http://schemas.microsoft.com/office/drawing/2014/main" val="2441773659"/>
                    </a:ext>
                  </a:extLst>
                </a:gridCol>
              </a:tblGrid>
              <a:tr h="1760349">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3. Exothermic</a:t>
                      </a:r>
                      <a:r>
                        <a:rPr lang="en-GB" sz="1200" b="0" i="0" u="none" strike="noStrike" cap="none" baseline="0" dirty="0" smtClean="0">
                          <a:solidFill>
                            <a:schemeClr val="dk1"/>
                          </a:solidFill>
                          <a:latin typeface="+mn-lt"/>
                          <a:ea typeface="+mn-ea"/>
                          <a:cs typeface="+mn-cs"/>
                          <a:sym typeface="Arial"/>
                        </a:rPr>
                        <a:t> Vs endothermic</a:t>
                      </a:r>
                      <a:endParaRPr lang="en-GB" sz="1200" b="0" i="0" u="none" strike="noStrike" cap="none" dirty="0">
                        <a:solidFill>
                          <a:schemeClr val="dk1"/>
                        </a:solidFill>
                        <a:latin typeface="+mn-lt"/>
                        <a:ea typeface="+mn-ea"/>
                        <a:cs typeface="+mn-cs"/>
                        <a:sym typeface="Arial"/>
                      </a:endParaRPr>
                    </a:p>
                  </a:txBody>
                  <a:tcPr marT="0" marB="0"/>
                </a:tc>
                <a:tc>
                  <a:txBody>
                    <a:bodyPr/>
                    <a:lstStyle/>
                    <a:p>
                      <a:pPr marL="0" marR="0" lvl="0" indent="0" algn="l" rtl="0">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p>
                      <a:pPr marL="0" marR="0" lvl="0" indent="0" algn="l" rtl="0">
                        <a:lnSpc>
                          <a:spcPct val="100000"/>
                        </a:lnSpc>
                        <a:spcBef>
                          <a:spcPts val="0"/>
                        </a:spcBef>
                        <a:spcAft>
                          <a:spcPts val="0"/>
                        </a:spcAft>
                        <a:buNone/>
                      </a:pPr>
                      <a:endParaRPr lang="en-GB" sz="1600" b="0" i="0" u="none" strike="noStrike" cap="none" dirty="0" smtClean="0">
                        <a:solidFill>
                          <a:schemeClr val="dk1"/>
                        </a:solidFill>
                        <a:latin typeface="+mn-lt"/>
                        <a:ea typeface="+mn-ea"/>
                        <a:cs typeface="+mn-cs"/>
                        <a:sym typeface="Arial"/>
                      </a:endParaRPr>
                    </a:p>
                    <a:p>
                      <a:pPr marL="0" marR="0" lvl="0" indent="0" algn="l" rtl="0">
                        <a:lnSpc>
                          <a:spcPct val="100000"/>
                        </a:lnSpc>
                        <a:spcBef>
                          <a:spcPts val="0"/>
                        </a:spcBef>
                        <a:spcAft>
                          <a:spcPts val="0"/>
                        </a:spcAft>
                        <a:buNone/>
                      </a:pPr>
                      <a:endParaRPr lang="en-GB" sz="1200" b="0" i="0" u="none" strike="noStrike" cap="none" dirty="0" smtClean="0">
                        <a:solidFill>
                          <a:schemeClr val="dk1"/>
                        </a:solidFill>
                        <a:latin typeface="+mn-lt"/>
                        <a:ea typeface="+mn-ea"/>
                        <a:cs typeface="+mn-cs"/>
                        <a:sym typeface="Arial"/>
                      </a:endParaRPr>
                    </a:p>
                  </a:txBody>
                  <a:tcPr marT="0" marB="0" anchor="ctr"/>
                </a:tc>
                <a:extLst>
                  <a:ext uri="{0D108BD9-81ED-4DB2-BD59-A6C34878D82A}">
                    <a16:rowId xmlns:a16="http://schemas.microsoft.com/office/drawing/2014/main" val="3104963905"/>
                  </a:ext>
                </a:extLst>
              </a:tr>
            </a:tbl>
          </a:graphicData>
        </a:graphic>
      </p:graphicFrame>
      <p:pic>
        <p:nvPicPr>
          <p:cNvPr id="4" name="Picture 3"/>
          <p:cNvPicPr>
            <a:picLocks noChangeAspect="1"/>
          </p:cNvPicPr>
          <p:nvPr/>
        </p:nvPicPr>
        <p:blipFill>
          <a:blip r:embed="rId4"/>
          <a:stretch>
            <a:fillRect/>
          </a:stretch>
        </p:blipFill>
        <p:spPr>
          <a:xfrm>
            <a:off x="2684771" y="1923357"/>
            <a:ext cx="2856165" cy="1660032"/>
          </a:xfrm>
          <a:prstGeom prst="rect">
            <a:avLst/>
          </a:prstGeom>
        </p:spPr>
      </p:pic>
      <p:graphicFrame>
        <p:nvGraphicFramePr>
          <p:cNvPr id="7" name="Table 6"/>
          <p:cNvGraphicFramePr>
            <a:graphicFrameLocks noGrp="1"/>
          </p:cNvGraphicFramePr>
          <p:nvPr>
            <p:extLst>
              <p:ext uri="{D42A27DB-BD31-4B8C-83A1-F6EECF244321}">
                <p14:modId xmlns:p14="http://schemas.microsoft.com/office/powerpoint/2010/main" val="601514375"/>
              </p:ext>
            </p:extLst>
          </p:nvPr>
        </p:nvGraphicFramePr>
        <p:xfrm>
          <a:off x="1791365" y="4513858"/>
          <a:ext cx="3151643" cy="2276893"/>
        </p:xfrm>
        <a:graphic>
          <a:graphicData uri="http://schemas.openxmlformats.org/drawingml/2006/table">
            <a:tbl>
              <a:tblPr>
                <a:tableStyleId>{775DCB02-9BB8-47FD-8907-85C794F793BA}</a:tableStyleId>
              </a:tblPr>
              <a:tblGrid>
                <a:gridCol w="1131111">
                  <a:extLst>
                    <a:ext uri="{9D8B030D-6E8A-4147-A177-3AD203B41FA5}">
                      <a16:colId xmlns:a16="http://schemas.microsoft.com/office/drawing/2014/main" val="1244929012"/>
                    </a:ext>
                  </a:extLst>
                </a:gridCol>
                <a:gridCol w="2020532">
                  <a:extLst>
                    <a:ext uri="{9D8B030D-6E8A-4147-A177-3AD203B41FA5}">
                      <a16:colId xmlns:a16="http://schemas.microsoft.com/office/drawing/2014/main" val="625037248"/>
                    </a:ext>
                  </a:extLst>
                </a:gridCol>
              </a:tblGrid>
              <a:tr h="2276893">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4. Exothermic</a:t>
                      </a:r>
                      <a:r>
                        <a:rPr lang="en-GB" sz="1200" b="0" i="0" u="none" strike="noStrike" cap="none" baseline="0" dirty="0" smtClean="0">
                          <a:solidFill>
                            <a:schemeClr val="dk1"/>
                          </a:solidFill>
                          <a:latin typeface="+mn-lt"/>
                          <a:ea typeface="+mn-ea"/>
                          <a:cs typeface="+mn-cs"/>
                          <a:sym typeface="Arial"/>
                        </a:rPr>
                        <a:t> </a:t>
                      </a:r>
                      <a:endParaRPr lang="en-GB" sz="1200" b="0" i="0" u="none" strike="noStrike" cap="none" dirty="0">
                        <a:solidFill>
                          <a:schemeClr val="dk1"/>
                        </a:solidFill>
                        <a:latin typeface="+mn-lt"/>
                        <a:ea typeface="+mn-ea"/>
                        <a:cs typeface="+mn-cs"/>
                        <a:sym typeface="Arial"/>
                      </a:endParaRPr>
                    </a:p>
                  </a:txBody>
                  <a:tcPr marT="0" marB="0" anchor="ctr"/>
                </a:tc>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 </a:t>
                      </a:r>
                      <a:endParaRPr lang="en-GB" sz="1200" b="0" i="0" u="none" strike="noStrike" cap="none" dirty="0">
                        <a:solidFill>
                          <a:schemeClr val="dk1"/>
                        </a:solidFill>
                        <a:latin typeface="+mn-lt"/>
                        <a:ea typeface="+mn-ea"/>
                        <a:cs typeface="+mn-cs"/>
                        <a:sym typeface="Arial"/>
                      </a:endParaRPr>
                    </a:p>
                  </a:txBody>
                  <a:tcPr marT="0" marB="0" anchor="ctr"/>
                </a:tc>
                <a:extLst>
                  <a:ext uri="{0D108BD9-81ED-4DB2-BD59-A6C34878D82A}">
                    <a16:rowId xmlns:a16="http://schemas.microsoft.com/office/drawing/2014/main" val="294056729"/>
                  </a:ext>
                </a:extLst>
              </a:tr>
            </a:tbl>
          </a:graphicData>
        </a:graphic>
      </p:graphicFrame>
      <p:pic>
        <p:nvPicPr>
          <p:cNvPr id="29" name="Picture 28" descr="Screen Clipping"/>
          <p:cNvPicPr>
            <a:picLocks noChangeAspect="1"/>
          </p:cNvPicPr>
          <p:nvPr/>
        </p:nvPicPr>
        <p:blipFill rotWithShape="1">
          <a:blip r:embed="rId5">
            <a:extLst>
              <a:ext uri="{28A0092B-C50C-407E-A947-70E740481C1C}">
                <a14:useLocalDpi xmlns:a14="http://schemas.microsoft.com/office/drawing/2010/main" val="0"/>
              </a:ext>
            </a:extLst>
          </a:blip>
          <a:srcRect r="54722"/>
          <a:stretch/>
        </p:blipFill>
        <p:spPr>
          <a:xfrm>
            <a:off x="3043911" y="4760769"/>
            <a:ext cx="1779484" cy="1753105"/>
          </a:xfrm>
          <a:prstGeom prst="rect">
            <a:avLst/>
          </a:prstGeom>
        </p:spPr>
      </p:pic>
      <p:graphicFrame>
        <p:nvGraphicFramePr>
          <p:cNvPr id="34" name="Table 33"/>
          <p:cNvGraphicFramePr>
            <a:graphicFrameLocks noGrp="1"/>
          </p:cNvGraphicFramePr>
          <p:nvPr>
            <p:extLst/>
          </p:nvPr>
        </p:nvGraphicFramePr>
        <p:xfrm>
          <a:off x="4961992" y="4513858"/>
          <a:ext cx="3154926" cy="2276893"/>
        </p:xfrm>
        <a:graphic>
          <a:graphicData uri="http://schemas.openxmlformats.org/drawingml/2006/table">
            <a:tbl>
              <a:tblPr>
                <a:tableStyleId>{775DCB02-9BB8-47FD-8907-85C794F793BA}</a:tableStyleId>
              </a:tblPr>
              <a:tblGrid>
                <a:gridCol w="1233075">
                  <a:extLst>
                    <a:ext uri="{9D8B030D-6E8A-4147-A177-3AD203B41FA5}">
                      <a16:colId xmlns:a16="http://schemas.microsoft.com/office/drawing/2014/main" val="1244929012"/>
                    </a:ext>
                  </a:extLst>
                </a:gridCol>
                <a:gridCol w="1921851">
                  <a:extLst>
                    <a:ext uri="{9D8B030D-6E8A-4147-A177-3AD203B41FA5}">
                      <a16:colId xmlns:a16="http://schemas.microsoft.com/office/drawing/2014/main" val="625037248"/>
                    </a:ext>
                  </a:extLst>
                </a:gridCol>
              </a:tblGrid>
              <a:tr h="2276893">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4.</a:t>
                      </a:r>
                      <a:r>
                        <a:rPr lang="en-GB" sz="1200" b="0" i="0" u="none" strike="noStrike" cap="none" baseline="0" dirty="0" smtClean="0">
                          <a:solidFill>
                            <a:schemeClr val="dk1"/>
                          </a:solidFill>
                          <a:latin typeface="+mn-lt"/>
                          <a:ea typeface="+mn-ea"/>
                          <a:cs typeface="+mn-cs"/>
                          <a:sym typeface="Arial"/>
                        </a:rPr>
                        <a:t> Endothermic</a:t>
                      </a:r>
                      <a:endParaRPr lang="en-GB" sz="1200" b="0" i="0" u="none" strike="noStrike" cap="none" dirty="0">
                        <a:solidFill>
                          <a:schemeClr val="dk1"/>
                        </a:solidFill>
                        <a:latin typeface="+mn-lt"/>
                        <a:ea typeface="+mn-ea"/>
                        <a:cs typeface="+mn-cs"/>
                        <a:sym typeface="Arial"/>
                      </a:endParaRPr>
                    </a:p>
                  </a:txBody>
                  <a:tcPr marT="0" marB="0" anchor="ctr"/>
                </a:tc>
                <a:tc>
                  <a:txBody>
                    <a:bodyPr/>
                    <a:lstStyle/>
                    <a:p>
                      <a:pPr marL="0" marR="0" lvl="0" indent="0" algn="l" rtl="0">
                        <a:lnSpc>
                          <a:spcPct val="100000"/>
                        </a:lnSpc>
                        <a:spcBef>
                          <a:spcPts val="0"/>
                        </a:spcBef>
                        <a:spcAft>
                          <a:spcPts val="0"/>
                        </a:spcAft>
                        <a:buNone/>
                      </a:pPr>
                      <a:r>
                        <a:rPr lang="en-GB" sz="1200" b="0" i="0" u="none" strike="noStrike" cap="none" dirty="0" smtClean="0">
                          <a:solidFill>
                            <a:schemeClr val="dk1"/>
                          </a:solidFill>
                          <a:latin typeface="+mn-lt"/>
                          <a:ea typeface="+mn-ea"/>
                          <a:cs typeface="+mn-cs"/>
                          <a:sym typeface="Arial"/>
                        </a:rPr>
                        <a:t>. </a:t>
                      </a:r>
                      <a:endParaRPr lang="en-GB" sz="1200" b="0" i="0" u="none" strike="noStrike" cap="none" dirty="0">
                        <a:solidFill>
                          <a:schemeClr val="dk1"/>
                        </a:solidFill>
                        <a:latin typeface="+mn-lt"/>
                        <a:ea typeface="+mn-ea"/>
                        <a:cs typeface="+mn-cs"/>
                        <a:sym typeface="Arial"/>
                      </a:endParaRPr>
                    </a:p>
                  </a:txBody>
                  <a:tcPr marT="0" marB="0" anchor="ctr"/>
                </a:tc>
                <a:extLst>
                  <a:ext uri="{0D108BD9-81ED-4DB2-BD59-A6C34878D82A}">
                    <a16:rowId xmlns:a16="http://schemas.microsoft.com/office/drawing/2014/main" val="294056729"/>
                  </a:ext>
                </a:extLst>
              </a:tr>
            </a:tbl>
          </a:graphicData>
        </a:graphic>
      </p:graphicFrame>
      <p:pic>
        <p:nvPicPr>
          <p:cNvPr id="32" name="Picture 31" descr="Screen Clipping"/>
          <p:cNvPicPr>
            <a:picLocks noChangeAspect="1"/>
          </p:cNvPicPr>
          <p:nvPr/>
        </p:nvPicPr>
        <p:blipFill rotWithShape="1">
          <a:blip r:embed="rId5">
            <a:extLst>
              <a:ext uri="{28A0092B-C50C-407E-A947-70E740481C1C}">
                <a14:useLocalDpi xmlns:a14="http://schemas.microsoft.com/office/drawing/2010/main" val="0"/>
              </a:ext>
            </a:extLst>
          </a:blip>
          <a:srcRect l="56773"/>
          <a:stretch/>
        </p:blipFill>
        <p:spPr>
          <a:xfrm>
            <a:off x="6314923" y="4748005"/>
            <a:ext cx="1703831" cy="1758208"/>
          </a:xfrm>
          <a:prstGeom prst="rect">
            <a:avLst/>
          </a:prstGeom>
        </p:spPr>
      </p:pic>
    </p:spTree>
    <p:extLst>
      <p:ext uri="{BB962C8B-B14F-4D97-AF65-F5344CB8AC3E}">
        <p14:creationId xmlns:p14="http://schemas.microsoft.com/office/powerpoint/2010/main" val="23362339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4358216" y="81893"/>
          <a:ext cx="3500846" cy="2663952"/>
        </p:xfrm>
        <a:graphic>
          <a:graphicData uri="http://schemas.openxmlformats.org/drawingml/2006/table">
            <a:tbl>
              <a:tblPr firstRow="1" firstCol="1" bandRow="1">
                <a:tableStyleId>{9DCAF9ED-07DC-4A11-8D7F-57B35C25682E}</a:tableStyleId>
              </a:tblPr>
              <a:tblGrid>
                <a:gridCol w="1197506">
                  <a:extLst>
                    <a:ext uri="{9D8B030D-6E8A-4147-A177-3AD203B41FA5}">
                      <a16:colId xmlns:a16="http://schemas.microsoft.com/office/drawing/2014/main" val="1102396905"/>
                    </a:ext>
                  </a:extLst>
                </a:gridCol>
                <a:gridCol w="2303340">
                  <a:extLst>
                    <a:ext uri="{9D8B030D-6E8A-4147-A177-3AD203B41FA5}">
                      <a16:colId xmlns:a16="http://schemas.microsoft.com/office/drawing/2014/main" val="3175039026"/>
                    </a:ext>
                  </a:extLst>
                </a:gridCol>
              </a:tblGrid>
              <a:tr h="141556">
                <a:tc gridSpan="2">
                  <a:txBody>
                    <a:bodyPr/>
                    <a:lstStyle/>
                    <a:p>
                      <a:pPr algn="ctr">
                        <a:lnSpc>
                          <a:spcPct val="115000"/>
                        </a:lnSpc>
                        <a:spcAft>
                          <a:spcPts val="0"/>
                        </a:spcAft>
                      </a:pPr>
                      <a:r>
                        <a:rPr lang="en-GB" sz="2000" dirty="0" smtClean="0">
                          <a:effectLst/>
                        </a:rPr>
                        <a:t>2 Effects</a:t>
                      </a:r>
                      <a:r>
                        <a:rPr lang="en-GB" sz="2000" baseline="0" dirty="0" smtClean="0">
                          <a:effectLst/>
                        </a:rPr>
                        <a:t> of forces </a:t>
                      </a:r>
                      <a:endParaRPr lang="en-GB" sz="20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txBody>
                  <a:tcPr marL="23094" marR="23094" marT="0" marB="0" anchor="ctr"/>
                </a:tc>
                <a:tc hMerge="1">
                  <a:txBody>
                    <a:bodyPr/>
                    <a:lstStyle/>
                    <a:p>
                      <a:pPr>
                        <a:lnSpc>
                          <a:spcPct val="115000"/>
                        </a:lnSpc>
                        <a:spcAft>
                          <a:spcPts val="0"/>
                        </a:spcAft>
                      </a:pPr>
                      <a:endParaRPr lang="en-GB" sz="400" dirty="0">
                        <a:effectLst/>
                        <a:latin typeface="Calibri" panose="020F0502020204030204" pitchFamily="34" charset="0"/>
                        <a:ea typeface="Calibri" panose="020F0502020204030204" pitchFamily="34" charset="0"/>
                        <a:cs typeface="Times New Roman" panose="02020603050405020304" pitchFamily="18" charset="0"/>
                      </a:endParaRPr>
                    </a:p>
                  </a:txBody>
                  <a:tcPr marL="23094" marR="23094" marT="0" marB="0" anchor="ctr"/>
                </a:tc>
                <a:extLst>
                  <a:ext uri="{0D108BD9-81ED-4DB2-BD59-A6C34878D82A}">
                    <a16:rowId xmlns:a16="http://schemas.microsoft.com/office/drawing/2014/main" val="2797561767"/>
                  </a:ext>
                </a:extLst>
              </a:tr>
              <a:tr h="141556">
                <a:tc>
                  <a:txBody>
                    <a:bodyPr/>
                    <a:lstStyle/>
                    <a:p>
                      <a:pPr>
                        <a:lnSpc>
                          <a:spcPct val="115000"/>
                        </a:lnSpc>
                        <a:spcAft>
                          <a:spcPts val="0"/>
                        </a:spcAft>
                      </a:pPr>
                      <a:r>
                        <a:rPr lang="en-GB" sz="1200" dirty="0" smtClean="0"/>
                        <a:t>Compression</a:t>
                      </a:r>
                      <a:endParaRPr lang="en-GB" sz="1200" dirty="0"/>
                    </a:p>
                  </a:txBody>
                  <a:tcPr marL="23094" marR="23094" marT="0" marB="0" anchor="ctr">
                    <a:lnR w="12700" cap="flat" cmpd="sng" algn="ctr">
                      <a:solidFill>
                        <a:schemeClr val="accent2">
                          <a:lumMod val="75000"/>
                        </a:schemeClr>
                      </a:solidFill>
                      <a:prstDash val="solid"/>
                      <a:round/>
                      <a:headEnd type="none" w="med" len="med"/>
                      <a:tailEnd type="none" w="med" len="med"/>
                    </a:lnR>
                  </a:tcPr>
                </a:tc>
                <a:tc>
                  <a:txBody>
                    <a:bodyPr/>
                    <a:lstStyle/>
                    <a:p>
                      <a:pPr>
                        <a:lnSpc>
                          <a:spcPct val="115000"/>
                        </a:lnSpc>
                        <a:spcAft>
                          <a:spcPts val="0"/>
                        </a:spcAft>
                      </a:pPr>
                      <a:r>
                        <a:rPr lang="en-GB" sz="1200" dirty="0" smtClean="0"/>
                        <a:t>A force is used to decrease the volume of an object.</a:t>
                      </a:r>
                      <a:endParaRPr lang="en-GB" sz="1200" dirty="0"/>
                    </a:p>
                  </a:txBody>
                  <a:tcPr marL="23094" marR="23094" marT="0" marB="0" anchor="ctr">
                    <a:lnL w="12700" cap="flat" cmpd="sng" algn="ctr">
                      <a:solidFill>
                        <a:schemeClr val="accent2">
                          <a:lumMod val="75000"/>
                        </a:schemeClr>
                      </a:solidFill>
                      <a:prstDash val="solid"/>
                      <a:round/>
                      <a:headEnd type="none" w="med" len="med"/>
                      <a:tailEnd type="none" w="med" len="med"/>
                    </a:lnL>
                  </a:tcPr>
                </a:tc>
                <a:extLst>
                  <a:ext uri="{0D108BD9-81ED-4DB2-BD59-A6C34878D82A}">
                    <a16:rowId xmlns:a16="http://schemas.microsoft.com/office/drawing/2014/main" val="3632094252"/>
                  </a:ext>
                </a:extLst>
              </a:tr>
              <a:tr h="141556">
                <a:tc>
                  <a:txBody>
                    <a:bodyPr/>
                    <a:lstStyle/>
                    <a:p>
                      <a:pPr>
                        <a:lnSpc>
                          <a:spcPct val="115000"/>
                        </a:lnSpc>
                        <a:spcAft>
                          <a:spcPts val="0"/>
                        </a:spcAft>
                      </a:pPr>
                      <a:r>
                        <a:rPr lang="en-GB" sz="1200" dirty="0" smtClean="0"/>
                        <a:t>Plastic deformation</a:t>
                      </a:r>
                      <a:endParaRPr lang="en-GB" sz="1200" dirty="0"/>
                    </a:p>
                  </a:txBody>
                  <a:tcPr marL="23094" marR="23094" marT="0" marB="0" anchor="ctr">
                    <a:lnR w="12700" cap="flat" cmpd="sng" algn="ctr">
                      <a:solidFill>
                        <a:schemeClr val="accent2">
                          <a:lumMod val="75000"/>
                        </a:schemeClr>
                      </a:solidFill>
                      <a:prstDash val="solid"/>
                      <a:round/>
                      <a:headEnd type="none" w="med" len="med"/>
                      <a:tailEnd type="none" w="med" len="med"/>
                    </a:lnR>
                  </a:tcPr>
                </a:tc>
                <a:tc>
                  <a:txBody>
                    <a:bodyPr/>
                    <a:lstStyle/>
                    <a:p>
                      <a:pPr>
                        <a:lnSpc>
                          <a:spcPct val="115000"/>
                        </a:lnSpc>
                        <a:spcAft>
                          <a:spcPts val="0"/>
                        </a:spcAft>
                      </a:pPr>
                      <a:r>
                        <a:rPr lang="en-GB" sz="1200" dirty="0" smtClean="0"/>
                        <a:t>The shape of an object is permanently changed.</a:t>
                      </a:r>
                      <a:endParaRPr lang="en-GB" sz="1200" dirty="0"/>
                    </a:p>
                  </a:txBody>
                  <a:tcPr marL="23094" marR="23094" marT="0" marB="0" anchor="ctr">
                    <a:lnL w="12700" cap="flat" cmpd="sng" algn="ctr">
                      <a:solidFill>
                        <a:schemeClr val="accent2">
                          <a:lumMod val="75000"/>
                        </a:schemeClr>
                      </a:solidFill>
                      <a:prstDash val="solid"/>
                      <a:round/>
                      <a:headEnd type="none" w="med" len="med"/>
                      <a:tailEnd type="none" w="med" len="med"/>
                    </a:lnL>
                  </a:tcPr>
                </a:tc>
                <a:extLst>
                  <a:ext uri="{0D108BD9-81ED-4DB2-BD59-A6C34878D82A}">
                    <a16:rowId xmlns:a16="http://schemas.microsoft.com/office/drawing/2014/main" val="3524784023"/>
                  </a:ext>
                </a:extLst>
              </a:tr>
              <a:tr h="141556">
                <a:tc>
                  <a:txBody>
                    <a:bodyPr/>
                    <a:lstStyle/>
                    <a:p>
                      <a:pPr>
                        <a:lnSpc>
                          <a:spcPct val="115000"/>
                        </a:lnSpc>
                        <a:spcAft>
                          <a:spcPts val="0"/>
                        </a:spcAft>
                      </a:pPr>
                      <a:r>
                        <a:rPr lang="en-GB" sz="1200" dirty="0" smtClean="0"/>
                        <a:t>Elastic deformation</a:t>
                      </a:r>
                      <a:endParaRPr lang="en-GB" sz="1200" dirty="0"/>
                    </a:p>
                  </a:txBody>
                  <a:tcPr marL="23094" marR="23094" marT="0" marB="0" anchor="ctr">
                    <a:lnR w="12700" cap="flat" cmpd="sng" algn="ctr">
                      <a:solidFill>
                        <a:schemeClr val="accent2">
                          <a:lumMod val="75000"/>
                        </a:schemeClr>
                      </a:solidFill>
                      <a:prstDash val="solid"/>
                      <a:round/>
                      <a:headEnd type="none" w="med" len="med"/>
                      <a:tailEnd type="none" w="med" len="med"/>
                    </a:lnR>
                  </a:tcPr>
                </a:tc>
                <a:tc>
                  <a:txBody>
                    <a:bodyPr/>
                    <a:lstStyle/>
                    <a:p>
                      <a:pPr>
                        <a:lnSpc>
                          <a:spcPct val="115000"/>
                        </a:lnSpc>
                        <a:spcAft>
                          <a:spcPts val="0"/>
                        </a:spcAft>
                      </a:pPr>
                      <a:r>
                        <a:rPr lang="en-GB" sz="1200" dirty="0" smtClean="0"/>
                        <a:t>The shape of an object is changed by a force but it will go back to its original shape when the force is removed.</a:t>
                      </a:r>
                      <a:endParaRPr lang="en-GB" sz="1200" dirty="0"/>
                    </a:p>
                  </a:txBody>
                  <a:tcPr marL="23094" marR="23094" marT="0" marB="0" anchor="ctr">
                    <a:lnL w="12700" cap="flat" cmpd="sng" algn="ctr">
                      <a:solidFill>
                        <a:schemeClr val="accent2">
                          <a:lumMod val="75000"/>
                        </a:schemeClr>
                      </a:solidFill>
                      <a:prstDash val="solid"/>
                      <a:round/>
                      <a:headEnd type="none" w="med" len="med"/>
                      <a:tailEnd type="none" w="med" len="med"/>
                    </a:lnL>
                  </a:tcPr>
                </a:tc>
                <a:extLst>
                  <a:ext uri="{0D108BD9-81ED-4DB2-BD59-A6C34878D82A}">
                    <a16:rowId xmlns:a16="http://schemas.microsoft.com/office/drawing/2014/main" val="379712996"/>
                  </a:ext>
                </a:extLst>
              </a:tr>
              <a:tr h="128299">
                <a:tc>
                  <a:txBody>
                    <a:bodyPr/>
                    <a:lstStyle/>
                    <a:p>
                      <a:pPr>
                        <a:lnSpc>
                          <a:spcPct val="115000"/>
                        </a:lnSpc>
                        <a:spcAft>
                          <a:spcPts val="0"/>
                        </a:spcAft>
                      </a:pPr>
                      <a:r>
                        <a:rPr lang="en-GB" sz="1200" dirty="0"/>
                        <a:t>incompressible</a:t>
                      </a:r>
                    </a:p>
                  </a:txBody>
                  <a:tcPr marL="23094" marR="23094" marT="0" marB="0" anchor="ctr">
                    <a:lnR w="12700" cap="flat" cmpd="sng" algn="ctr">
                      <a:solidFill>
                        <a:schemeClr val="accent2">
                          <a:lumMod val="75000"/>
                        </a:schemeClr>
                      </a:solidFill>
                      <a:prstDash val="solid"/>
                      <a:round/>
                      <a:headEnd type="none" w="med" len="med"/>
                      <a:tailEnd type="none" w="med" len="med"/>
                    </a:lnR>
                  </a:tcPr>
                </a:tc>
                <a:tc>
                  <a:txBody>
                    <a:bodyPr/>
                    <a:lstStyle/>
                    <a:p>
                      <a:pPr>
                        <a:lnSpc>
                          <a:spcPct val="115000"/>
                        </a:lnSpc>
                        <a:spcAft>
                          <a:spcPts val="0"/>
                        </a:spcAft>
                      </a:pPr>
                      <a:r>
                        <a:rPr lang="en-GB" sz="1200" dirty="0"/>
                        <a:t>Cannot be </a:t>
                      </a:r>
                      <a:r>
                        <a:rPr lang="en-GB" sz="1200" dirty="0" smtClean="0"/>
                        <a:t>compressed.</a:t>
                      </a:r>
                      <a:endParaRPr lang="en-GB" sz="1200" dirty="0"/>
                    </a:p>
                  </a:txBody>
                  <a:tcPr marL="23094" marR="23094" marT="0" marB="0" anchor="ctr">
                    <a:lnL w="12700" cap="flat" cmpd="sng" algn="ctr">
                      <a:solidFill>
                        <a:schemeClr val="accent2">
                          <a:lumMod val="75000"/>
                        </a:schemeClr>
                      </a:solidFill>
                      <a:prstDash val="solid"/>
                      <a:round/>
                      <a:headEnd type="none" w="med" len="med"/>
                      <a:tailEnd type="none" w="med" len="med"/>
                    </a:lnL>
                  </a:tcPr>
                </a:tc>
                <a:extLst>
                  <a:ext uri="{0D108BD9-81ED-4DB2-BD59-A6C34878D82A}">
                    <a16:rowId xmlns:a16="http://schemas.microsoft.com/office/drawing/2014/main" val="1438481557"/>
                  </a:ext>
                </a:extLst>
              </a:tr>
              <a:tr h="128299">
                <a:tc>
                  <a:txBody>
                    <a:bodyPr/>
                    <a:lstStyle/>
                    <a:p>
                      <a:pPr>
                        <a:lnSpc>
                          <a:spcPct val="115000"/>
                        </a:lnSpc>
                        <a:spcAft>
                          <a:spcPts val="0"/>
                        </a:spcAft>
                      </a:pPr>
                      <a:r>
                        <a:rPr lang="en-GB" sz="1200" dirty="0" smtClean="0"/>
                        <a:t>Acceleration</a:t>
                      </a:r>
                      <a:endParaRPr lang="en-GB" sz="1200" dirty="0"/>
                    </a:p>
                  </a:txBody>
                  <a:tcPr marL="23094" marR="23094" marT="0" marB="0" anchor="ctr">
                    <a:lnR w="12700" cap="flat" cmpd="sng" algn="ctr">
                      <a:solidFill>
                        <a:schemeClr val="accent2">
                          <a:lumMod val="75000"/>
                        </a:schemeClr>
                      </a:solidFill>
                      <a:prstDash val="solid"/>
                      <a:round/>
                      <a:headEnd type="none" w="med" len="med"/>
                      <a:tailEnd type="none" w="med" len="med"/>
                    </a:lnR>
                  </a:tcPr>
                </a:tc>
                <a:tc>
                  <a:txBody>
                    <a:bodyPr/>
                    <a:lstStyle/>
                    <a:p>
                      <a:pPr>
                        <a:lnSpc>
                          <a:spcPct val="115000"/>
                        </a:lnSpc>
                        <a:spcAft>
                          <a:spcPts val="0"/>
                        </a:spcAft>
                      </a:pPr>
                      <a:r>
                        <a:rPr lang="en-GB" sz="1200" dirty="0" smtClean="0"/>
                        <a:t>Increasing speed.</a:t>
                      </a:r>
                      <a:endParaRPr lang="en-GB" sz="1200" dirty="0"/>
                    </a:p>
                  </a:txBody>
                  <a:tcPr marL="23094" marR="23094" marT="0" marB="0" anchor="ctr">
                    <a:lnL w="12700" cap="flat" cmpd="sng" algn="ctr">
                      <a:solidFill>
                        <a:schemeClr val="accent2">
                          <a:lumMod val="75000"/>
                        </a:schemeClr>
                      </a:solidFill>
                      <a:prstDash val="solid"/>
                      <a:round/>
                      <a:headEnd type="none" w="med" len="med"/>
                      <a:tailEnd type="none" w="med" len="med"/>
                    </a:lnL>
                  </a:tcPr>
                </a:tc>
                <a:extLst>
                  <a:ext uri="{0D108BD9-81ED-4DB2-BD59-A6C34878D82A}">
                    <a16:rowId xmlns:a16="http://schemas.microsoft.com/office/drawing/2014/main" val="4073051687"/>
                  </a:ext>
                </a:extLst>
              </a:tr>
              <a:tr h="128299">
                <a:tc>
                  <a:txBody>
                    <a:bodyPr/>
                    <a:lstStyle/>
                    <a:p>
                      <a:pPr>
                        <a:lnSpc>
                          <a:spcPct val="115000"/>
                        </a:lnSpc>
                        <a:spcAft>
                          <a:spcPts val="0"/>
                        </a:spcAft>
                      </a:pPr>
                      <a:r>
                        <a:rPr lang="en-GB" sz="1200" dirty="0" smtClean="0"/>
                        <a:t>Deceleration</a:t>
                      </a:r>
                      <a:endParaRPr lang="en-GB" sz="1200" dirty="0"/>
                    </a:p>
                  </a:txBody>
                  <a:tcPr marL="23094" marR="23094" marT="0" marB="0" anchor="ctr">
                    <a:lnR w="12700" cap="flat" cmpd="sng" algn="ctr">
                      <a:solidFill>
                        <a:schemeClr val="accent2">
                          <a:lumMod val="75000"/>
                        </a:schemeClr>
                      </a:solidFill>
                      <a:prstDash val="solid"/>
                      <a:round/>
                      <a:headEnd type="none" w="med" len="med"/>
                      <a:tailEnd type="none" w="med" len="med"/>
                    </a:lnR>
                  </a:tcPr>
                </a:tc>
                <a:tc>
                  <a:txBody>
                    <a:bodyPr/>
                    <a:lstStyle/>
                    <a:p>
                      <a:pPr>
                        <a:lnSpc>
                          <a:spcPct val="115000"/>
                        </a:lnSpc>
                        <a:spcAft>
                          <a:spcPts val="0"/>
                        </a:spcAft>
                      </a:pPr>
                      <a:r>
                        <a:rPr lang="en-GB" sz="1200" dirty="0" smtClean="0"/>
                        <a:t>Decreasing speed.</a:t>
                      </a:r>
                      <a:endParaRPr lang="en-GB" sz="1200" dirty="0"/>
                    </a:p>
                  </a:txBody>
                  <a:tcPr marL="23094" marR="23094" marT="0" marB="0" anchor="ctr">
                    <a:lnL w="12700" cap="flat" cmpd="sng" algn="ctr">
                      <a:solidFill>
                        <a:schemeClr val="accent2">
                          <a:lumMod val="75000"/>
                        </a:schemeClr>
                      </a:solidFill>
                      <a:prstDash val="solid"/>
                      <a:round/>
                      <a:headEnd type="none" w="med" len="med"/>
                      <a:tailEnd type="none" w="med" len="med"/>
                    </a:lnL>
                  </a:tcPr>
                </a:tc>
                <a:extLst>
                  <a:ext uri="{0D108BD9-81ED-4DB2-BD59-A6C34878D82A}">
                    <a16:rowId xmlns:a16="http://schemas.microsoft.com/office/drawing/2014/main" val="284541259"/>
                  </a:ext>
                </a:extLst>
              </a:tr>
            </a:tbl>
          </a:graphicData>
        </a:graphic>
      </p:graphicFrame>
      <p:graphicFrame>
        <p:nvGraphicFramePr>
          <p:cNvPr id="5" name="Table 4"/>
          <p:cNvGraphicFramePr>
            <a:graphicFrameLocks noGrp="1"/>
          </p:cNvGraphicFramePr>
          <p:nvPr>
            <p:extLst/>
          </p:nvPr>
        </p:nvGraphicFramePr>
        <p:xfrm>
          <a:off x="4358216" y="2955125"/>
          <a:ext cx="3500846" cy="3018712"/>
        </p:xfrm>
        <a:graphic>
          <a:graphicData uri="http://schemas.openxmlformats.org/drawingml/2006/table">
            <a:tbl>
              <a:tblPr firstRow="1" bandRow="1">
                <a:tableStyleId>{93296810-A885-4BE3-A3E7-6D5BEEA58F35}</a:tableStyleId>
              </a:tblPr>
              <a:tblGrid>
                <a:gridCol w="1375954">
                  <a:extLst>
                    <a:ext uri="{9D8B030D-6E8A-4147-A177-3AD203B41FA5}">
                      <a16:colId xmlns:a16="http://schemas.microsoft.com/office/drawing/2014/main" val="979380987"/>
                    </a:ext>
                  </a:extLst>
                </a:gridCol>
                <a:gridCol w="2124892">
                  <a:extLst>
                    <a:ext uri="{9D8B030D-6E8A-4147-A177-3AD203B41FA5}">
                      <a16:colId xmlns:a16="http://schemas.microsoft.com/office/drawing/2014/main" val="3767790342"/>
                    </a:ext>
                  </a:extLst>
                </a:gridCol>
              </a:tblGrid>
              <a:tr h="309040">
                <a:tc gridSpan="2">
                  <a:txBody>
                    <a:bodyPr/>
                    <a:lstStyle/>
                    <a:p>
                      <a:pPr algn="ctr"/>
                      <a:r>
                        <a:rPr lang="en-GB" sz="2000" dirty="0" smtClean="0"/>
                        <a:t>3 Investigating</a:t>
                      </a:r>
                      <a:r>
                        <a:rPr lang="en-GB" sz="2000" baseline="0" dirty="0" smtClean="0"/>
                        <a:t> springs</a:t>
                      </a:r>
                      <a:endParaRPr lang="en-GB" sz="2000" dirty="0">
                        <a:solidFill>
                          <a:srgbClr val="FFFF00"/>
                        </a:solidFill>
                      </a:endParaRPr>
                    </a:p>
                  </a:txBody>
                  <a:tcPr/>
                </a:tc>
                <a:tc hMerge="1">
                  <a:txBody>
                    <a:bodyPr/>
                    <a:lstStyle/>
                    <a:p>
                      <a:endParaRPr lang="en-GB" dirty="0"/>
                    </a:p>
                  </a:txBody>
                  <a:tcPr/>
                </a:tc>
                <a:extLst>
                  <a:ext uri="{0D108BD9-81ED-4DB2-BD59-A6C34878D82A}">
                    <a16:rowId xmlns:a16="http://schemas.microsoft.com/office/drawing/2014/main" val="1133123398"/>
                  </a:ext>
                </a:extLst>
              </a:tr>
              <a:tr h="309040">
                <a:tc>
                  <a:txBody>
                    <a:bodyPr/>
                    <a:lstStyle/>
                    <a:p>
                      <a:pPr>
                        <a:lnSpc>
                          <a:spcPct val="115000"/>
                        </a:lnSpc>
                        <a:spcAft>
                          <a:spcPts val="0"/>
                        </a:spcAft>
                      </a:pPr>
                      <a:r>
                        <a:rPr lang="en-GB" sz="1200" dirty="0"/>
                        <a:t>E</a:t>
                      </a:r>
                      <a:r>
                        <a:rPr lang="en-GB" sz="1200" dirty="0" smtClean="0"/>
                        <a:t>xtension</a:t>
                      </a:r>
                      <a:endParaRPr lang="en-GB" sz="1200" dirty="0"/>
                    </a:p>
                  </a:txBody>
                  <a:tcPr marL="23094" marR="23094" marT="0" marB="0" anchor="ctr"/>
                </a:tc>
                <a:tc>
                  <a:txBody>
                    <a:bodyPr/>
                    <a:lstStyle/>
                    <a:p>
                      <a:pPr>
                        <a:lnSpc>
                          <a:spcPct val="115000"/>
                        </a:lnSpc>
                        <a:spcAft>
                          <a:spcPts val="0"/>
                        </a:spcAft>
                      </a:pPr>
                      <a:r>
                        <a:rPr lang="en-GB" sz="1200" dirty="0"/>
                        <a:t>The difference between the original length of an object and the length when you apply a force.</a:t>
                      </a:r>
                    </a:p>
                  </a:txBody>
                  <a:tcPr marL="23094" marR="23094" marT="0" marB="0" anchor="ctr"/>
                </a:tc>
                <a:extLst>
                  <a:ext uri="{0D108BD9-81ED-4DB2-BD59-A6C34878D82A}">
                    <a16:rowId xmlns:a16="http://schemas.microsoft.com/office/drawing/2014/main" val="3911659226"/>
                  </a:ext>
                </a:extLst>
              </a:tr>
              <a:tr h="309040">
                <a:tc>
                  <a:txBody>
                    <a:bodyPr/>
                    <a:lstStyle/>
                    <a:p>
                      <a:pPr>
                        <a:lnSpc>
                          <a:spcPct val="115000"/>
                        </a:lnSpc>
                        <a:spcAft>
                          <a:spcPts val="0"/>
                        </a:spcAft>
                      </a:pPr>
                      <a:r>
                        <a:rPr lang="en-GB" sz="1200" dirty="0"/>
                        <a:t>E</a:t>
                      </a:r>
                      <a:r>
                        <a:rPr lang="en-GB" sz="1200" dirty="0" smtClean="0"/>
                        <a:t>lastic </a:t>
                      </a:r>
                      <a:r>
                        <a:rPr lang="en-GB" sz="1200" dirty="0"/>
                        <a:t>limit</a:t>
                      </a:r>
                    </a:p>
                  </a:txBody>
                  <a:tcPr marL="23094" marR="23094" marT="0" marB="0" anchor="ctr"/>
                </a:tc>
                <a:tc>
                  <a:txBody>
                    <a:bodyPr/>
                    <a:lstStyle/>
                    <a:p>
                      <a:pPr>
                        <a:lnSpc>
                          <a:spcPct val="115000"/>
                        </a:lnSpc>
                        <a:spcAft>
                          <a:spcPts val="0"/>
                        </a:spcAft>
                      </a:pPr>
                      <a:r>
                        <a:rPr lang="en-GB" sz="1200" dirty="0"/>
                        <a:t>The point beyond which a spring will not return to its original length when the force is removed.</a:t>
                      </a:r>
                    </a:p>
                  </a:txBody>
                  <a:tcPr marL="23094" marR="23094" marT="0" marB="0" anchor="ctr"/>
                </a:tc>
                <a:extLst>
                  <a:ext uri="{0D108BD9-81ED-4DB2-BD59-A6C34878D82A}">
                    <a16:rowId xmlns:a16="http://schemas.microsoft.com/office/drawing/2014/main" val="2396834901"/>
                  </a:ext>
                </a:extLst>
              </a:tr>
              <a:tr h="309040">
                <a:tc>
                  <a:txBody>
                    <a:bodyPr/>
                    <a:lstStyle/>
                    <a:p>
                      <a:pPr>
                        <a:lnSpc>
                          <a:spcPct val="115000"/>
                        </a:lnSpc>
                        <a:spcAft>
                          <a:spcPts val="0"/>
                        </a:spcAft>
                      </a:pPr>
                      <a:r>
                        <a:rPr lang="en-GB" sz="1200" dirty="0"/>
                        <a:t>Hooke’s Law</a:t>
                      </a:r>
                    </a:p>
                  </a:txBody>
                  <a:tcPr marL="23094" marR="23094" marT="0" marB="0" anchor="ctr"/>
                </a:tc>
                <a:tc>
                  <a:txBody>
                    <a:bodyPr/>
                    <a:lstStyle/>
                    <a:p>
                      <a:pPr>
                        <a:lnSpc>
                          <a:spcPct val="115000"/>
                        </a:lnSpc>
                        <a:spcAft>
                          <a:spcPts val="0"/>
                        </a:spcAft>
                      </a:pPr>
                      <a:r>
                        <a:rPr lang="en-GB" sz="1200" dirty="0"/>
                        <a:t>A law that says that if you double the force on an object, the extension will double.</a:t>
                      </a:r>
                    </a:p>
                  </a:txBody>
                  <a:tcPr marL="23094" marR="23094" marT="0" marB="0" anchor="ctr"/>
                </a:tc>
                <a:extLst>
                  <a:ext uri="{0D108BD9-81ED-4DB2-BD59-A6C34878D82A}">
                    <a16:rowId xmlns:a16="http://schemas.microsoft.com/office/drawing/2014/main" val="1135561021"/>
                  </a:ext>
                </a:extLst>
              </a:tr>
              <a:tr h="309040">
                <a:tc>
                  <a:txBody>
                    <a:bodyPr/>
                    <a:lstStyle/>
                    <a:p>
                      <a:pPr>
                        <a:lnSpc>
                          <a:spcPct val="115000"/>
                        </a:lnSpc>
                        <a:spcAft>
                          <a:spcPts val="0"/>
                        </a:spcAft>
                      </a:pPr>
                      <a:r>
                        <a:rPr lang="en-GB" sz="1200" dirty="0"/>
                        <a:t>S</a:t>
                      </a:r>
                      <a:r>
                        <a:rPr lang="en-GB" sz="1200" dirty="0" smtClean="0"/>
                        <a:t>tress</a:t>
                      </a:r>
                      <a:endParaRPr lang="en-GB" sz="1200" dirty="0"/>
                    </a:p>
                  </a:txBody>
                  <a:tcPr marL="23094" marR="23094" marT="0" marB="0" anchor="ctr"/>
                </a:tc>
                <a:tc>
                  <a:txBody>
                    <a:bodyPr/>
                    <a:lstStyle/>
                    <a:p>
                      <a:pPr>
                        <a:lnSpc>
                          <a:spcPct val="115000"/>
                        </a:lnSpc>
                        <a:spcAft>
                          <a:spcPts val="0"/>
                        </a:spcAft>
                      </a:pPr>
                      <a:r>
                        <a:rPr lang="en-GB" sz="1200" dirty="0" smtClean="0"/>
                        <a:t>Force</a:t>
                      </a:r>
                      <a:r>
                        <a:rPr lang="en-GB" sz="1200" baseline="0" dirty="0" smtClean="0"/>
                        <a:t> per unit of area.</a:t>
                      </a:r>
                      <a:endParaRPr lang="en-GB" sz="1200" dirty="0" smtClean="0"/>
                    </a:p>
                  </a:txBody>
                  <a:tcPr marL="23094" marR="23094" marT="0" marB="0" anchor="ctr"/>
                </a:tc>
                <a:extLst>
                  <a:ext uri="{0D108BD9-81ED-4DB2-BD59-A6C34878D82A}">
                    <a16:rowId xmlns:a16="http://schemas.microsoft.com/office/drawing/2014/main" val="1924540898"/>
                  </a:ext>
                </a:extLst>
              </a:tr>
            </a:tbl>
          </a:graphicData>
        </a:graphic>
      </p:graphicFrame>
      <p:graphicFrame>
        <p:nvGraphicFramePr>
          <p:cNvPr id="7" name="Table 6"/>
          <p:cNvGraphicFramePr>
            <a:graphicFrameLocks noGrp="1"/>
          </p:cNvGraphicFramePr>
          <p:nvPr>
            <p:extLst/>
          </p:nvPr>
        </p:nvGraphicFramePr>
        <p:xfrm>
          <a:off x="8153451" y="2757199"/>
          <a:ext cx="3621096" cy="3024601"/>
        </p:xfrm>
        <a:graphic>
          <a:graphicData uri="http://schemas.openxmlformats.org/drawingml/2006/table">
            <a:tbl>
              <a:tblPr firstRow="1" bandRow="1">
                <a:tableStyleId>{1E171933-4619-4E11-9A3F-F7608DF75F80}</a:tableStyleId>
              </a:tblPr>
              <a:tblGrid>
                <a:gridCol w="1810548">
                  <a:extLst>
                    <a:ext uri="{9D8B030D-6E8A-4147-A177-3AD203B41FA5}">
                      <a16:colId xmlns:a16="http://schemas.microsoft.com/office/drawing/2014/main" val="3111227995"/>
                    </a:ext>
                  </a:extLst>
                </a:gridCol>
                <a:gridCol w="1810548">
                  <a:extLst>
                    <a:ext uri="{9D8B030D-6E8A-4147-A177-3AD203B41FA5}">
                      <a16:colId xmlns:a16="http://schemas.microsoft.com/office/drawing/2014/main" val="3886286450"/>
                    </a:ext>
                  </a:extLst>
                </a:gridCol>
              </a:tblGrid>
              <a:tr h="506645">
                <a:tc gridSpan="2">
                  <a:txBody>
                    <a:bodyPr/>
                    <a:lstStyle/>
                    <a:p>
                      <a:r>
                        <a:rPr lang="en-GB" dirty="0" smtClean="0"/>
                        <a:t>4b Moments</a:t>
                      </a:r>
                      <a:endParaRPr lang="en-GB" dirty="0"/>
                    </a:p>
                  </a:txBody>
                  <a:tcPr/>
                </a:tc>
                <a:tc hMerge="1">
                  <a:txBody>
                    <a:bodyPr/>
                    <a:lstStyle/>
                    <a:p>
                      <a:endParaRPr lang="en-GB" dirty="0"/>
                    </a:p>
                  </a:txBody>
                  <a:tcPr/>
                </a:tc>
                <a:extLst>
                  <a:ext uri="{0D108BD9-81ED-4DB2-BD59-A6C34878D82A}">
                    <a16:rowId xmlns:a16="http://schemas.microsoft.com/office/drawing/2014/main" val="3269943017"/>
                  </a:ext>
                </a:extLst>
              </a:tr>
              <a:tr h="506645">
                <a:tc>
                  <a:txBody>
                    <a:bodyPr/>
                    <a:lstStyle/>
                    <a:p>
                      <a:pPr>
                        <a:lnSpc>
                          <a:spcPct val="115000"/>
                        </a:lnSpc>
                        <a:spcAft>
                          <a:spcPts val="0"/>
                        </a:spcAft>
                      </a:pPr>
                      <a:r>
                        <a:rPr lang="en-GB" sz="1200" dirty="0"/>
                        <a:t>M</a:t>
                      </a:r>
                      <a:r>
                        <a:rPr lang="en-GB" sz="1200" dirty="0" smtClean="0"/>
                        <a:t>oment</a:t>
                      </a:r>
                      <a:endParaRPr lang="en-GB" sz="1200" dirty="0"/>
                    </a:p>
                  </a:txBody>
                  <a:tcPr marL="23094" marR="23094" marT="0" marB="0" anchor="ctr">
                    <a:lnR w="12700" cap="flat" cmpd="sng" algn="ctr">
                      <a:solidFill>
                        <a:schemeClr val="accent4">
                          <a:lumMod val="60000"/>
                          <a:lumOff val="40000"/>
                        </a:schemeClr>
                      </a:solidFill>
                      <a:prstDash val="solid"/>
                      <a:round/>
                      <a:headEnd type="none" w="med" len="med"/>
                      <a:tailEnd type="none" w="med" len="med"/>
                    </a:lnR>
                  </a:tcPr>
                </a:tc>
                <a:tc>
                  <a:txBody>
                    <a:bodyPr/>
                    <a:lstStyle/>
                    <a:p>
                      <a:pPr>
                        <a:lnSpc>
                          <a:spcPct val="115000"/>
                        </a:lnSpc>
                        <a:spcAft>
                          <a:spcPts val="0"/>
                        </a:spcAft>
                      </a:pPr>
                      <a:r>
                        <a:rPr lang="en-GB" sz="1200" dirty="0" smtClean="0"/>
                        <a:t>The turning effect of a force.</a:t>
                      </a:r>
                      <a:endParaRPr lang="en-GB" sz="1200" dirty="0"/>
                    </a:p>
                  </a:txBody>
                  <a:tcPr marL="23094" marR="23094" marT="0" marB="0" anchor="ctr">
                    <a:lnL w="12700" cap="flat" cmpd="sng" algn="ctr">
                      <a:solidFill>
                        <a:schemeClr val="accent4">
                          <a:lumMod val="60000"/>
                          <a:lumOff val="40000"/>
                        </a:schemeClr>
                      </a:solidFill>
                      <a:prstDash val="solid"/>
                      <a:round/>
                      <a:headEnd type="none" w="med" len="med"/>
                      <a:tailEnd type="none" w="med" len="med"/>
                    </a:lnL>
                  </a:tcPr>
                </a:tc>
                <a:extLst>
                  <a:ext uri="{0D108BD9-81ED-4DB2-BD59-A6C34878D82A}">
                    <a16:rowId xmlns:a16="http://schemas.microsoft.com/office/drawing/2014/main" val="4293804773"/>
                  </a:ext>
                </a:extLst>
              </a:tr>
              <a:tr h="1149321">
                <a:tc>
                  <a:txBody>
                    <a:bodyPr/>
                    <a:lstStyle/>
                    <a:p>
                      <a:pPr>
                        <a:lnSpc>
                          <a:spcPct val="115000"/>
                        </a:lnSpc>
                        <a:spcAft>
                          <a:spcPts val="0"/>
                        </a:spcAft>
                      </a:pPr>
                      <a:r>
                        <a:rPr lang="en-GB" sz="1200" dirty="0" smtClean="0"/>
                        <a:t>Principle of moments</a:t>
                      </a:r>
                      <a:endParaRPr lang="en-GB" sz="1200" dirty="0"/>
                    </a:p>
                  </a:txBody>
                  <a:tcPr marL="23094" marR="23094" marT="0" marB="0" anchor="ctr">
                    <a:lnR w="12700" cap="flat" cmpd="sng" algn="ctr">
                      <a:solidFill>
                        <a:schemeClr val="accent4">
                          <a:lumMod val="60000"/>
                          <a:lumOff val="40000"/>
                        </a:schemeClr>
                      </a:solidFill>
                      <a:prstDash val="solid"/>
                      <a:round/>
                      <a:headEnd type="none" w="med" len="med"/>
                      <a:tailEnd type="none" w="med" len="med"/>
                    </a:lnR>
                  </a:tcPr>
                </a:tc>
                <a:tc>
                  <a:txBody>
                    <a:bodyPr/>
                    <a:lstStyle/>
                    <a:p>
                      <a:pPr>
                        <a:lnSpc>
                          <a:spcPct val="115000"/>
                        </a:lnSpc>
                        <a:spcAft>
                          <a:spcPts val="0"/>
                        </a:spcAft>
                      </a:pPr>
                      <a:r>
                        <a:rPr lang="en-GB" sz="1200" dirty="0"/>
                        <a:t>An object is in equilibrium if the clockwise moments equal the anticlockwise moments.</a:t>
                      </a:r>
                    </a:p>
                  </a:txBody>
                  <a:tcPr marL="23094" marR="23094" marT="0" marB="0" anchor="ctr">
                    <a:lnL w="12700" cap="flat" cmpd="sng" algn="ctr">
                      <a:solidFill>
                        <a:schemeClr val="accent4">
                          <a:lumMod val="60000"/>
                          <a:lumOff val="40000"/>
                        </a:schemeClr>
                      </a:solidFill>
                      <a:prstDash val="solid"/>
                      <a:round/>
                      <a:headEnd type="none" w="med" len="med"/>
                      <a:tailEnd type="none" w="med" len="med"/>
                    </a:lnL>
                  </a:tcPr>
                </a:tc>
                <a:extLst>
                  <a:ext uri="{0D108BD9-81ED-4DB2-BD59-A6C34878D82A}">
                    <a16:rowId xmlns:a16="http://schemas.microsoft.com/office/drawing/2014/main" val="2939432606"/>
                  </a:ext>
                </a:extLst>
              </a:tr>
              <a:tr h="861990">
                <a:tc>
                  <a:txBody>
                    <a:bodyPr/>
                    <a:lstStyle/>
                    <a:p>
                      <a:pPr>
                        <a:lnSpc>
                          <a:spcPct val="115000"/>
                        </a:lnSpc>
                        <a:spcAft>
                          <a:spcPts val="0"/>
                        </a:spcAft>
                      </a:pPr>
                      <a:r>
                        <a:rPr lang="en-GB" sz="1200" dirty="0"/>
                        <a:t>P</a:t>
                      </a:r>
                      <a:r>
                        <a:rPr lang="en-GB" sz="1200" dirty="0" smtClean="0"/>
                        <a:t>ivot</a:t>
                      </a:r>
                      <a:endParaRPr lang="en-GB" sz="1200" dirty="0"/>
                    </a:p>
                  </a:txBody>
                  <a:tcPr marL="23094" marR="23094" marT="0" marB="0" anchor="ctr">
                    <a:lnR w="12700" cap="flat" cmpd="sng" algn="ctr">
                      <a:solidFill>
                        <a:schemeClr val="accent4">
                          <a:lumMod val="60000"/>
                          <a:lumOff val="40000"/>
                        </a:schemeClr>
                      </a:solidFill>
                      <a:prstDash val="solid"/>
                      <a:round/>
                      <a:headEnd type="none" w="med" len="med"/>
                      <a:tailEnd type="none" w="med" len="med"/>
                    </a:lnR>
                  </a:tcPr>
                </a:tc>
                <a:tc>
                  <a:txBody>
                    <a:bodyPr/>
                    <a:lstStyle/>
                    <a:p>
                      <a:pPr>
                        <a:lnSpc>
                          <a:spcPct val="115000"/>
                        </a:lnSpc>
                        <a:spcAft>
                          <a:spcPts val="0"/>
                        </a:spcAft>
                      </a:pPr>
                      <a:r>
                        <a:rPr lang="en-GB" sz="1200" dirty="0"/>
                        <a:t>The point about which a lever or see-saw balances or rotates.</a:t>
                      </a:r>
                    </a:p>
                  </a:txBody>
                  <a:tcPr marL="23094" marR="23094" marT="0" marB="0" anchor="ctr">
                    <a:lnL w="12700" cap="flat" cmpd="sng" algn="ctr">
                      <a:solidFill>
                        <a:schemeClr val="accent4">
                          <a:lumMod val="60000"/>
                          <a:lumOff val="40000"/>
                        </a:schemeClr>
                      </a:solidFill>
                      <a:prstDash val="solid"/>
                      <a:round/>
                      <a:headEnd type="none" w="med" len="med"/>
                      <a:tailEnd type="none" w="med" len="med"/>
                    </a:lnL>
                  </a:tcPr>
                </a:tc>
                <a:extLst>
                  <a:ext uri="{0D108BD9-81ED-4DB2-BD59-A6C34878D82A}">
                    <a16:rowId xmlns:a16="http://schemas.microsoft.com/office/drawing/2014/main" val="3338440736"/>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163434376"/>
              </p:ext>
            </p:extLst>
          </p:nvPr>
        </p:nvGraphicFramePr>
        <p:xfrm>
          <a:off x="80233" y="283505"/>
          <a:ext cx="3983594" cy="4821936"/>
        </p:xfrm>
        <a:graphic>
          <a:graphicData uri="http://schemas.openxmlformats.org/drawingml/2006/table">
            <a:tbl>
              <a:tblPr firstRow="1" bandRow="1">
                <a:tableStyleId>{5C22544A-7EE6-4342-B048-85BDC9FD1C3A}</a:tableStyleId>
              </a:tblPr>
              <a:tblGrid>
                <a:gridCol w="1991797">
                  <a:extLst>
                    <a:ext uri="{9D8B030D-6E8A-4147-A177-3AD203B41FA5}">
                      <a16:colId xmlns:a16="http://schemas.microsoft.com/office/drawing/2014/main" val="2676901653"/>
                    </a:ext>
                  </a:extLst>
                </a:gridCol>
                <a:gridCol w="1991797">
                  <a:extLst>
                    <a:ext uri="{9D8B030D-6E8A-4147-A177-3AD203B41FA5}">
                      <a16:colId xmlns:a16="http://schemas.microsoft.com/office/drawing/2014/main" val="185643639"/>
                    </a:ext>
                  </a:extLst>
                </a:gridCol>
              </a:tblGrid>
              <a:tr h="370840">
                <a:tc gridSpan="2">
                  <a:txBody>
                    <a:bodyPr/>
                    <a:lstStyle/>
                    <a:p>
                      <a:pPr algn="ctr"/>
                      <a:r>
                        <a:rPr lang="en-GB" sz="2000" dirty="0" smtClean="0">
                          <a:solidFill>
                            <a:schemeClr val="bg1"/>
                          </a:solidFill>
                        </a:rPr>
                        <a:t>1 Types and groups of forces</a:t>
                      </a:r>
                      <a:endParaRPr lang="en-GB" sz="2000" dirty="0">
                        <a:solidFill>
                          <a:schemeClr val="bg1"/>
                        </a:solidFill>
                      </a:endParaRPr>
                    </a:p>
                  </a:txBody>
                  <a:tcPr/>
                </a:tc>
                <a:tc hMerge="1">
                  <a:txBody>
                    <a:bodyPr/>
                    <a:lstStyle/>
                    <a:p>
                      <a:endParaRPr lang="en-GB" dirty="0"/>
                    </a:p>
                  </a:txBody>
                  <a:tcPr/>
                </a:tc>
                <a:extLst>
                  <a:ext uri="{0D108BD9-81ED-4DB2-BD59-A6C34878D82A}">
                    <a16:rowId xmlns:a16="http://schemas.microsoft.com/office/drawing/2014/main" val="2054751044"/>
                  </a:ext>
                </a:extLst>
              </a:tr>
              <a:tr h="370840">
                <a:tc>
                  <a:txBody>
                    <a:bodyPr/>
                    <a:lstStyle/>
                    <a:p>
                      <a:pPr algn="l">
                        <a:lnSpc>
                          <a:spcPct val="115000"/>
                        </a:lnSpc>
                        <a:spcAft>
                          <a:spcPts val="0"/>
                        </a:spcAft>
                      </a:pPr>
                      <a:r>
                        <a:rPr lang="en-GB" sz="1200" dirty="0"/>
                        <a:t>C</a:t>
                      </a:r>
                      <a:r>
                        <a:rPr lang="en-GB" sz="1200" dirty="0" smtClean="0"/>
                        <a:t>ontact </a:t>
                      </a:r>
                      <a:r>
                        <a:rPr lang="en-GB" sz="1200" dirty="0"/>
                        <a:t>force</a:t>
                      </a:r>
                    </a:p>
                  </a:txBody>
                  <a:tcPr marL="23094" marR="23094" marT="0" marB="0" anchor="ctr"/>
                </a:tc>
                <a:tc>
                  <a:txBody>
                    <a:bodyPr/>
                    <a:lstStyle/>
                    <a:p>
                      <a:pPr algn="l">
                        <a:lnSpc>
                          <a:spcPct val="115000"/>
                        </a:lnSpc>
                        <a:spcAft>
                          <a:spcPts val="0"/>
                        </a:spcAft>
                      </a:pPr>
                      <a:r>
                        <a:rPr lang="en-GB" sz="1200" dirty="0"/>
                        <a:t>A force that acts when an object is in contact with a surface, air, or water.</a:t>
                      </a:r>
                    </a:p>
                  </a:txBody>
                  <a:tcPr marL="23094" marR="23094" marT="0" marB="0"/>
                </a:tc>
                <a:extLst>
                  <a:ext uri="{0D108BD9-81ED-4DB2-BD59-A6C34878D82A}">
                    <a16:rowId xmlns:a16="http://schemas.microsoft.com/office/drawing/2014/main" val="1396460507"/>
                  </a:ext>
                </a:extLst>
              </a:tr>
              <a:tr h="370840">
                <a:tc>
                  <a:txBody>
                    <a:bodyPr/>
                    <a:lstStyle/>
                    <a:p>
                      <a:pPr algn="l">
                        <a:lnSpc>
                          <a:spcPct val="115000"/>
                        </a:lnSpc>
                        <a:spcAft>
                          <a:spcPts val="0"/>
                        </a:spcAft>
                      </a:pPr>
                      <a:r>
                        <a:rPr lang="en-GB" sz="1200" dirty="0" smtClean="0"/>
                        <a:t>Non-contact force</a:t>
                      </a:r>
                      <a:endParaRPr lang="en-GB" sz="1200" dirty="0"/>
                    </a:p>
                  </a:txBody>
                  <a:tcPr marL="23094" marR="23094" marT="0" marB="0" anchor="ctr"/>
                </a:tc>
                <a:tc>
                  <a:txBody>
                    <a:bodyPr/>
                    <a:lstStyle/>
                    <a:p>
                      <a:pPr algn="l">
                        <a:lnSpc>
                          <a:spcPct val="115000"/>
                        </a:lnSpc>
                        <a:spcAft>
                          <a:spcPts val="0"/>
                        </a:spcAft>
                      </a:pPr>
                      <a:r>
                        <a:rPr lang="en-GB" sz="1200" dirty="0" smtClean="0"/>
                        <a:t>A force that can act even if two objects are not touching (e.g. magnetism).</a:t>
                      </a:r>
                      <a:endParaRPr lang="en-GB" sz="1200" dirty="0"/>
                    </a:p>
                  </a:txBody>
                  <a:tcPr marL="23094" marR="23094" marT="0" marB="0"/>
                </a:tc>
                <a:extLst>
                  <a:ext uri="{0D108BD9-81ED-4DB2-BD59-A6C34878D82A}">
                    <a16:rowId xmlns:a16="http://schemas.microsoft.com/office/drawing/2014/main" val="166714721"/>
                  </a:ext>
                </a:extLst>
              </a:tr>
              <a:tr h="370840">
                <a:tc>
                  <a:txBody>
                    <a:bodyPr/>
                    <a:lstStyle/>
                    <a:p>
                      <a:pPr algn="l">
                        <a:lnSpc>
                          <a:spcPct val="115000"/>
                        </a:lnSpc>
                        <a:spcAft>
                          <a:spcPts val="0"/>
                        </a:spcAft>
                      </a:pPr>
                      <a:r>
                        <a:rPr lang="en-GB" sz="1200" dirty="0"/>
                        <a:t>F</a:t>
                      </a:r>
                      <a:r>
                        <a:rPr lang="en-GB" sz="1200" dirty="0" smtClean="0"/>
                        <a:t>riction</a:t>
                      </a:r>
                      <a:endParaRPr lang="en-GB" sz="1200" dirty="0"/>
                    </a:p>
                  </a:txBody>
                  <a:tcPr marL="23094" marR="23094" marT="0" marB="0" anchor="ctr"/>
                </a:tc>
                <a:tc>
                  <a:txBody>
                    <a:bodyPr/>
                    <a:lstStyle/>
                    <a:p>
                      <a:pPr algn="l">
                        <a:lnSpc>
                          <a:spcPct val="115000"/>
                        </a:lnSpc>
                        <a:spcAft>
                          <a:spcPts val="0"/>
                        </a:spcAft>
                      </a:pPr>
                      <a:r>
                        <a:rPr lang="en-GB" sz="1200" dirty="0" smtClean="0"/>
                        <a:t>A forced caused when two surfaces rub past each other.</a:t>
                      </a:r>
                      <a:endParaRPr lang="en-GB" sz="1200" dirty="0"/>
                    </a:p>
                  </a:txBody>
                  <a:tcPr marL="23094" marR="23094" marT="0" marB="0"/>
                </a:tc>
                <a:extLst>
                  <a:ext uri="{0D108BD9-81ED-4DB2-BD59-A6C34878D82A}">
                    <a16:rowId xmlns:a16="http://schemas.microsoft.com/office/drawing/2014/main" val="3414393902"/>
                  </a:ext>
                </a:extLst>
              </a:tr>
              <a:tr h="370840">
                <a:tc>
                  <a:txBody>
                    <a:bodyPr/>
                    <a:lstStyle/>
                    <a:p>
                      <a:pPr algn="l">
                        <a:lnSpc>
                          <a:spcPct val="115000"/>
                        </a:lnSpc>
                        <a:spcAft>
                          <a:spcPts val="0"/>
                        </a:spcAft>
                      </a:pPr>
                      <a:r>
                        <a:rPr lang="en-GB" sz="1200" dirty="0" smtClean="0"/>
                        <a:t>Reaction force</a:t>
                      </a:r>
                      <a:endParaRPr lang="en-GB" sz="1200" dirty="0"/>
                    </a:p>
                  </a:txBody>
                  <a:tcPr marL="23094" marR="23094" marT="0" marB="0" anchor="ctr"/>
                </a:tc>
                <a:tc>
                  <a:txBody>
                    <a:bodyPr/>
                    <a:lstStyle/>
                    <a:p>
                      <a:pPr algn="l">
                        <a:lnSpc>
                          <a:spcPct val="115000"/>
                        </a:lnSpc>
                        <a:spcAft>
                          <a:spcPts val="0"/>
                        </a:spcAft>
                      </a:pPr>
                      <a:r>
                        <a:rPr lang="en-GB" sz="1200" dirty="0"/>
                        <a:t>The support force provided by a solid surface like a floor.</a:t>
                      </a:r>
                    </a:p>
                  </a:txBody>
                  <a:tcPr marL="23094" marR="23094" marT="0" marB="0"/>
                </a:tc>
                <a:extLst>
                  <a:ext uri="{0D108BD9-81ED-4DB2-BD59-A6C34878D82A}">
                    <a16:rowId xmlns:a16="http://schemas.microsoft.com/office/drawing/2014/main" val="2889304359"/>
                  </a:ext>
                </a:extLst>
              </a:tr>
              <a:tr h="370840">
                <a:tc>
                  <a:txBody>
                    <a:bodyPr/>
                    <a:lstStyle/>
                    <a:p>
                      <a:pPr algn="l">
                        <a:lnSpc>
                          <a:spcPct val="115000"/>
                        </a:lnSpc>
                        <a:spcAft>
                          <a:spcPts val="0"/>
                        </a:spcAft>
                      </a:pPr>
                      <a:r>
                        <a:rPr lang="en-GB" sz="1200" dirty="0" err="1"/>
                        <a:t>U</a:t>
                      </a:r>
                      <a:r>
                        <a:rPr lang="en-GB" sz="1200" dirty="0" err="1" smtClean="0"/>
                        <a:t>pthrust</a:t>
                      </a:r>
                      <a:endParaRPr lang="en-GB" sz="1200" dirty="0"/>
                    </a:p>
                  </a:txBody>
                  <a:tcPr marL="23094" marR="23094" marT="0" marB="0" anchor="ctr"/>
                </a:tc>
                <a:tc>
                  <a:txBody>
                    <a:bodyPr/>
                    <a:lstStyle/>
                    <a:p>
                      <a:pPr algn="l">
                        <a:lnSpc>
                          <a:spcPct val="115000"/>
                        </a:lnSpc>
                        <a:spcAft>
                          <a:spcPts val="0"/>
                        </a:spcAft>
                      </a:pPr>
                      <a:r>
                        <a:rPr lang="en-GB" sz="1200" dirty="0"/>
                        <a:t>The upward force that a liquid or gas exerts on a body </a:t>
                      </a:r>
                      <a:r>
                        <a:rPr lang="en-GB" sz="1200" dirty="0" smtClean="0"/>
                        <a:t>floating object.</a:t>
                      </a:r>
                      <a:endParaRPr lang="en-GB" sz="1200" dirty="0"/>
                    </a:p>
                  </a:txBody>
                  <a:tcPr marL="23094" marR="23094" marT="0" marB="0"/>
                </a:tc>
                <a:extLst>
                  <a:ext uri="{0D108BD9-81ED-4DB2-BD59-A6C34878D82A}">
                    <a16:rowId xmlns:a16="http://schemas.microsoft.com/office/drawing/2014/main" val="4073539730"/>
                  </a:ext>
                </a:extLst>
              </a:tr>
              <a:tr h="370840">
                <a:tc>
                  <a:txBody>
                    <a:bodyPr/>
                    <a:lstStyle/>
                    <a:p>
                      <a:pPr algn="l">
                        <a:lnSpc>
                          <a:spcPct val="115000"/>
                        </a:lnSpc>
                        <a:spcAft>
                          <a:spcPts val="0"/>
                        </a:spcAft>
                      </a:pPr>
                      <a:r>
                        <a:rPr lang="en-GB" sz="1200" dirty="0"/>
                        <a:t>T</a:t>
                      </a:r>
                      <a:r>
                        <a:rPr lang="en-GB" sz="1200" dirty="0" smtClean="0"/>
                        <a:t>ension</a:t>
                      </a:r>
                      <a:endParaRPr lang="en-GB" sz="1200" dirty="0"/>
                    </a:p>
                  </a:txBody>
                  <a:tcPr marL="23094" marR="23094" marT="0" marB="0" anchor="ctr"/>
                </a:tc>
                <a:tc>
                  <a:txBody>
                    <a:bodyPr/>
                    <a:lstStyle/>
                    <a:p>
                      <a:pPr algn="l">
                        <a:lnSpc>
                          <a:spcPct val="115000"/>
                        </a:lnSpc>
                        <a:spcAft>
                          <a:spcPts val="0"/>
                        </a:spcAft>
                      </a:pPr>
                      <a:r>
                        <a:rPr lang="en-GB" sz="1200" dirty="0"/>
                        <a:t>Force </a:t>
                      </a:r>
                      <a:r>
                        <a:rPr lang="en-GB" sz="1200" dirty="0" smtClean="0"/>
                        <a:t>applied by a taut rope/chain.</a:t>
                      </a:r>
                      <a:endParaRPr lang="en-GB" sz="1200" dirty="0"/>
                    </a:p>
                  </a:txBody>
                  <a:tcPr marL="23094" marR="23094" marT="0" marB="0"/>
                </a:tc>
                <a:extLst>
                  <a:ext uri="{0D108BD9-81ED-4DB2-BD59-A6C34878D82A}">
                    <a16:rowId xmlns:a16="http://schemas.microsoft.com/office/drawing/2014/main" val="2156102200"/>
                  </a:ext>
                </a:extLst>
              </a:tr>
              <a:tr h="370840">
                <a:tc>
                  <a:txBody>
                    <a:bodyPr/>
                    <a:lstStyle/>
                    <a:p>
                      <a:pPr algn="l">
                        <a:lnSpc>
                          <a:spcPct val="115000"/>
                        </a:lnSpc>
                        <a:spcAft>
                          <a:spcPts val="0"/>
                        </a:spcAft>
                      </a:pPr>
                      <a:r>
                        <a:rPr lang="en-GB" sz="1200" dirty="0"/>
                        <a:t>W</a:t>
                      </a:r>
                      <a:r>
                        <a:rPr lang="en-GB" sz="1200" dirty="0" smtClean="0"/>
                        <a:t>ater </a:t>
                      </a:r>
                      <a:r>
                        <a:rPr lang="en-GB" sz="1200" dirty="0"/>
                        <a:t>resistance</a:t>
                      </a:r>
                    </a:p>
                  </a:txBody>
                  <a:tcPr marL="23094" marR="23094" marT="0" marB="0" anchor="ctr"/>
                </a:tc>
                <a:tc>
                  <a:txBody>
                    <a:bodyPr/>
                    <a:lstStyle/>
                    <a:p>
                      <a:pPr algn="l">
                        <a:lnSpc>
                          <a:spcPct val="115000"/>
                        </a:lnSpc>
                        <a:spcAft>
                          <a:spcPts val="0"/>
                        </a:spcAft>
                      </a:pPr>
                      <a:r>
                        <a:rPr lang="en-GB" sz="1200" dirty="0"/>
                        <a:t>The force on an object moving through water that causes it to slow </a:t>
                      </a:r>
                      <a:r>
                        <a:rPr lang="en-GB" sz="1200" dirty="0" smtClean="0"/>
                        <a:t>down.</a:t>
                      </a:r>
                      <a:endParaRPr lang="en-GB" sz="1200" dirty="0"/>
                    </a:p>
                  </a:txBody>
                  <a:tcPr marL="23094" marR="23094" marT="0" marB="0"/>
                </a:tc>
                <a:extLst>
                  <a:ext uri="{0D108BD9-81ED-4DB2-BD59-A6C34878D82A}">
                    <a16:rowId xmlns:a16="http://schemas.microsoft.com/office/drawing/2014/main" val="3336093386"/>
                  </a:ext>
                </a:extLst>
              </a:tr>
              <a:tr h="370840">
                <a:tc>
                  <a:txBody>
                    <a:bodyPr/>
                    <a:lstStyle/>
                    <a:p>
                      <a:pPr algn="l"/>
                      <a:r>
                        <a:rPr lang="en-GB" sz="1200" dirty="0" smtClean="0"/>
                        <a:t>Air resistance</a:t>
                      </a:r>
                      <a:endParaRPr lang="en-GB" sz="1200" dirty="0"/>
                    </a:p>
                  </a:txBody>
                  <a:tcPr anchor="ctr"/>
                </a:tc>
                <a:tc>
                  <a:txBody>
                    <a:bodyPr/>
                    <a:lstStyle/>
                    <a:p>
                      <a:pPr algn="l"/>
                      <a:r>
                        <a:rPr lang="en-GB" sz="1200" dirty="0" smtClean="0"/>
                        <a:t>The force on a moving object when it has to knock air particles out of its way.</a:t>
                      </a:r>
                      <a:endParaRPr lang="en-GB" sz="1200" dirty="0"/>
                    </a:p>
                  </a:txBody>
                  <a:tcPr/>
                </a:tc>
                <a:extLst>
                  <a:ext uri="{0D108BD9-81ED-4DB2-BD59-A6C34878D82A}">
                    <a16:rowId xmlns:a16="http://schemas.microsoft.com/office/drawing/2014/main" val="2289291233"/>
                  </a:ext>
                </a:extLst>
              </a:tr>
            </a:tbl>
          </a:graphicData>
        </a:graphic>
      </p:graphicFrame>
      <p:graphicFrame>
        <p:nvGraphicFramePr>
          <p:cNvPr id="8" name="Table 7"/>
          <p:cNvGraphicFramePr>
            <a:graphicFrameLocks noGrp="1"/>
          </p:cNvGraphicFramePr>
          <p:nvPr>
            <p:extLst/>
          </p:nvPr>
        </p:nvGraphicFramePr>
        <p:xfrm>
          <a:off x="8153451" y="137630"/>
          <a:ext cx="3621096" cy="1969844"/>
        </p:xfrm>
        <a:graphic>
          <a:graphicData uri="http://schemas.openxmlformats.org/drawingml/2006/table">
            <a:tbl>
              <a:tblPr firstRow="1" bandRow="1">
                <a:tableStyleId>{1E171933-4619-4E11-9A3F-F7608DF75F80}</a:tableStyleId>
              </a:tblPr>
              <a:tblGrid>
                <a:gridCol w="1688085">
                  <a:extLst>
                    <a:ext uri="{9D8B030D-6E8A-4147-A177-3AD203B41FA5}">
                      <a16:colId xmlns:a16="http://schemas.microsoft.com/office/drawing/2014/main" val="1132192517"/>
                    </a:ext>
                  </a:extLst>
                </a:gridCol>
                <a:gridCol w="122463">
                  <a:extLst>
                    <a:ext uri="{9D8B030D-6E8A-4147-A177-3AD203B41FA5}">
                      <a16:colId xmlns:a16="http://schemas.microsoft.com/office/drawing/2014/main" val="1264616940"/>
                    </a:ext>
                  </a:extLst>
                </a:gridCol>
                <a:gridCol w="1810548">
                  <a:extLst>
                    <a:ext uri="{9D8B030D-6E8A-4147-A177-3AD203B41FA5}">
                      <a16:colId xmlns:a16="http://schemas.microsoft.com/office/drawing/2014/main" val="2357389920"/>
                    </a:ext>
                  </a:extLst>
                </a:gridCol>
              </a:tblGrid>
              <a:tr h="465507">
                <a:tc gridSpan="3">
                  <a:txBody>
                    <a:bodyPr/>
                    <a:lstStyle/>
                    <a:p>
                      <a:r>
                        <a:rPr lang="en-GB" dirty="0" smtClean="0"/>
                        <a:t>4a Changing</a:t>
                      </a:r>
                      <a:r>
                        <a:rPr lang="en-GB" baseline="0" dirty="0" smtClean="0"/>
                        <a:t> the size of a force</a:t>
                      </a:r>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575064193"/>
                  </a:ext>
                </a:extLst>
              </a:tr>
              <a:tr h="792000">
                <a:tc>
                  <a:txBody>
                    <a:bodyPr/>
                    <a:lstStyle/>
                    <a:p>
                      <a:pPr>
                        <a:lnSpc>
                          <a:spcPct val="115000"/>
                        </a:lnSpc>
                        <a:spcAft>
                          <a:spcPts val="0"/>
                        </a:spcAft>
                      </a:pPr>
                      <a:r>
                        <a:rPr lang="en-GB" sz="1200" dirty="0"/>
                        <a:t>L</a:t>
                      </a:r>
                      <a:r>
                        <a:rPr lang="en-GB" sz="1200" dirty="0" smtClean="0"/>
                        <a:t>ubrication</a:t>
                      </a:r>
                      <a:endParaRPr lang="en-GB" sz="1200" dirty="0"/>
                    </a:p>
                  </a:txBody>
                  <a:tcPr marL="23094" marR="23094" marT="0" marB="0" anchor="ctr">
                    <a:lnR w="12700" cap="flat" cmpd="sng" algn="ctr">
                      <a:solidFill>
                        <a:schemeClr val="accent4">
                          <a:lumMod val="60000"/>
                          <a:lumOff val="40000"/>
                        </a:schemeClr>
                      </a:solidFill>
                      <a:prstDash val="solid"/>
                      <a:round/>
                      <a:headEnd type="none" w="med" len="med"/>
                      <a:tailEnd type="none" w="med" len="med"/>
                    </a:lnR>
                  </a:tcPr>
                </a:tc>
                <a:tc>
                  <a:txBody>
                    <a:bodyPr/>
                    <a:lstStyle/>
                    <a:p>
                      <a:pPr>
                        <a:lnSpc>
                          <a:spcPct val="115000"/>
                        </a:lnSpc>
                        <a:spcAft>
                          <a:spcPts val="0"/>
                        </a:spcAft>
                      </a:pPr>
                      <a:endParaRPr lang="en-GB" sz="1200" dirty="0"/>
                    </a:p>
                  </a:txBody>
                  <a:tcPr marL="23094" marR="23094" marT="0" marB="0" anchor="ctr">
                    <a:lnL w="12700" cap="flat" cmpd="sng" algn="ctr">
                      <a:solidFill>
                        <a:schemeClr val="accent4">
                          <a:lumMod val="60000"/>
                          <a:lumOff val="40000"/>
                        </a:schemeClr>
                      </a:solidFill>
                      <a:prstDash val="solid"/>
                      <a:round/>
                      <a:headEnd type="none" w="med" len="med"/>
                      <a:tailEnd type="none" w="med" len="med"/>
                    </a:lnL>
                  </a:tcPr>
                </a:tc>
                <a:tc>
                  <a:txBody>
                    <a:bodyPr/>
                    <a:lstStyle/>
                    <a:p>
                      <a:pPr>
                        <a:lnSpc>
                          <a:spcPct val="115000"/>
                        </a:lnSpc>
                        <a:spcAft>
                          <a:spcPts val="0"/>
                        </a:spcAft>
                      </a:pPr>
                      <a:r>
                        <a:rPr lang="en-GB" sz="1200" dirty="0"/>
                        <a:t>A substance that reduces friction between surfaces when they rub together.</a:t>
                      </a:r>
                    </a:p>
                  </a:txBody>
                  <a:tcPr marL="23094" marR="23094" marT="0" marB="0" anchor="ctr"/>
                </a:tc>
                <a:extLst>
                  <a:ext uri="{0D108BD9-81ED-4DB2-BD59-A6C34878D82A}">
                    <a16:rowId xmlns:a16="http://schemas.microsoft.com/office/drawing/2014/main" val="2925338389"/>
                  </a:ext>
                </a:extLst>
              </a:tr>
              <a:tr h="712337">
                <a:tc>
                  <a:txBody>
                    <a:bodyPr/>
                    <a:lstStyle/>
                    <a:p>
                      <a:pPr>
                        <a:lnSpc>
                          <a:spcPct val="115000"/>
                        </a:lnSpc>
                        <a:spcAft>
                          <a:spcPts val="0"/>
                        </a:spcAft>
                      </a:pPr>
                      <a:r>
                        <a:rPr lang="en-GB" sz="1200" dirty="0"/>
                        <a:t>S</a:t>
                      </a:r>
                      <a:r>
                        <a:rPr lang="en-GB" sz="1200" dirty="0" smtClean="0"/>
                        <a:t>treamlined</a:t>
                      </a:r>
                      <a:endParaRPr lang="en-GB" sz="1200" dirty="0"/>
                    </a:p>
                  </a:txBody>
                  <a:tcPr marL="23094" marR="23094" marT="0" marB="0" anchor="ctr">
                    <a:lnR w="12700" cap="flat" cmpd="sng" algn="ctr">
                      <a:solidFill>
                        <a:schemeClr val="accent4">
                          <a:lumMod val="60000"/>
                          <a:lumOff val="40000"/>
                        </a:schemeClr>
                      </a:solidFill>
                      <a:prstDash val="solid"/>
                      <a:round/>
                      <a:headEnd type="none" w="med" len="med"/>
                      <a:tailEnd type="none" w="med" len="med"/>
                    </a:lnR>
                  </a:tcPr>
                </a:tc>
                <a:tc>
                  <a:txBody>
                    <a:bodyPr/>
                    <a:lstStyle/>
                    <a:p>
                      <a:pPr>
                        <a:lnSpc>
                          <a:spcPct val="115000"/>
                        </a:lnSpc>
                        <a:spcAft>
                          <a:spcPts val="0"/>
                        </a:spcAft>
                      </a:pPr>
                      <a:endParaRPr lang="en-GB" sz="1200" dirty="0"/>
                    </a:p>
                  </a:txBody>
                  <a:tcPr marL="23094" marR="23094" marT="0" marB="0" anchor="ctr">
                    <a:lnL w="12700" cap="flat" cmpd="sng" algn="ctr">
                      <a:solidFill>
                        <a:schemeClr val="accent4">
                          <a:lumMod val="60000"/>
                          <a:lumOff val="40000"/>
                        </a:schemeClr>
                      </a:solidFill>
                      <a:prstDash val="solid"/>
                      <a:round/>
                      <a:headEnd type="none" w="med" len="med"/>
                      <a:tailEnd type="none" w="med" len="med"/>
                    </a:lnL>
                  </a:tcPr>
                </a:tc>
                <a:tc>
                  <a:txBody>
                    <a:bodyPr/>
                    <a:lstStyle/>
                    <a:p>
                      <a:pPr>
                        <a:lnSpc>
                          <a:spcPct val="115000"/>
                        </a:lnSpc>
                        <a:spcAft>
                          <a:spcPts val="0"/>
                        </a:spcAft>
                      </a:pPr>
                      <a:r>
                        <a:rPr lang="en-GB" sz="1200" dirty="0"/>
                        <a:t>Shaped to reduce resistance to motion from air or water.</a:t>
                      </a:r>
                    </a:p>
                  </a:txBody>
                  <a:tcPr marL="23094" marR="23094" marT="0" marB="0" anchor="ctr"/>
                </a:tc>
                <a:extLst>
                  <a:ext uri="{0D108BD9-81ED-4DB2-BD59-A6C34878D82A}">
                    <a16:rowId xmlns:a16="http://schemas.microsoft.com/office/drawing/2014/main" val="861042282"/>
                  </a:ext>
                </a:extLst>
              </a:tr>
            </a:tbl>
          </a:graphicData>
        </a:graphic>
      </p:graphicFrame>
      <p:sp>
        <p:nvSpPr>
          <p:cNvPr id="10" name="Rectangle 9"/>
          <p:cNvSpPr/>
          <p:nvPr/>
        </p:nvSpPr>
        <p:spPr>
          <a:xfrm>
            <a:off x="8830653" y="6087652"/>
            <a:ext cx="3311244" cy="703099"/>
          </a:xfrm>
          <a:prstGeom prst="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pic>
        <p:nvPicPr>
          <p:cNvPr id="11" name="Picture 10"/>
          <p:cNvPicPr>
            <a:picLocks noChangeAspect="1"/>
          </p:cNvPicPr>
          <p:nvPr/>
        </p:nvPicPr>
        <p:blipFill rotWithShape="1">
          <a:blip r:embed="rId2"/>
          <a:srcRect l="74271" t="17222" r="5000" b="50370"/>
          <a:stretch/>
        </p:blipFill>
        <p:spPr>
          <a:xfrm>
            <a:off x="11310497" y="6110227"/>
            <a:ext cx="701359" cy="616773"/>
          </a:xfrm>
          <a:prstGeom prst="rect">
            <a:avLst/>
          </a:prstGeom>
        </p:spPr>
      </p:pic>
      <p:sp>
        <p:nvSpPr>
          <p:cNvPr id="12" name="TextBox 11"/>
          <p:cNvSpPr txBox="1"/>
          <p:nvPr/>
        </p:nvSpPr>
        <p:spPr>
          <a:xfrm>
            <a:off x="8830653" y="6264724"/>
            <a:ext cx="2947791" cy="307777"/>
          </a:xfrm>
          <a:prstGeom prst="rect">
            <a:avLst/>
          </a:prstGeom>
          <a:noFill/>
        </p:spPr>
        <p:txBody>
          <a:bodyPr wrap="square" rtlCol="0">
            <a:spAutoFit/>
          </a:bodyPr>
          <a:lstStyle/>
          <a:p>
            <a:r>
              <a:rPr lang="en-GB" sz="1400" b="1" dirty="0" smtClean="0"/>
              <a:t>Physics: Contact forces</a:t>
            </a:r>
            <a:endParaRPr lang="en-GB" sz="1400" b="1" dirty="0"/>
          </a:p>
        </p:txBody>
      </p:sp>
    </p:spTree>
    <p:extLst>
      <p:ext uri="{BB962C8B-B14F-4D97-AF65-F5344CB8AC3E}">
        <p14:creationId xmlns:p14="http://schemas.microsoft.com/office/powerpoint/2010/main" val="11207823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amplitude wavelength"/>
          <p:cNvPicPr>
            <a:picLocks noChangeAspect="1" noChangeArrowheads="1"/>
          </p:cNvPicPr>
          <p:nvPr/>
        </p:nvPicPr>
        <p:blipFill rotWithShape="1">
          <a:blip r:embed="rId2">
            <a:extLst>
              <a:ext uri="{28A0092B-C50C-407E-A947-70E740481C1C}">
                <a14:useLocalDpi xmlns:a14="http://schemas.microsoft.com/office/drawing/2010/main" val="0"/>
              </a:ext>
            </a:extLst>
          </a:blip>
          <a:srcRect t="15288"/>
          <a:stretch/>
        </p:blipFill>
        <p:spPr bwMode="auto">
          <a:xfrm>
            <a:off x="5669280" y="3114411"/>
            <a:ext cx="6522720" cy="232504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p:cNvGraphicFramePr>
            <a:graphicFrameLocks noGrp="1"/>
          </p:cNvGraphicFramePr>
          <p:nvPr>
            <p:extLst/>
          </p:nvPr>
        </p:nvGraphicFramePr>
        <p:xfrm>
          <a:off x="91513" y="48434"/>
          <a:ext cx="5785584" cy="4328160"/>
        </p:xfrm>
        <a:graphic>
          <a:graphicData uri="http://schemas.openxmlformats.org/drawingml/2006/table">
            <a:tbl>
              <a:tblPr firstRow="1" bandRow="1">
                <a:tableStyleId>{5940675A-B579-460E-94D1-54222C63F5DA}</a:tableStyleId>
              </a:tblPr>
              <a:tblGrid>
                <a:gridCol w="1615491">
                  <a:extLst>
                    <a:ext uri="{9D8B030D-6E8A-4147-A177-3AD203B41FA5}">
                      <a16:colId xmlns:a16="http://schemas.microsoft.com/office/drawing/2014/main" val="20000"/>
                    </a:ext>
                  </a:extLst>
                </a:gridCol>
                <a:gridCol w="4170093">
                  <a:extLst>
                    <a:ext uri="{9D8B030D-6E8A-4147-A177-3AD203B41FA5}">
                      <a16:colId xmlns:a16="http://schemas.microsoft.com/office/drawing/2014/main" val="20001"/>
                    </a:ext>
                  </a:extLst>
                </a:gridCol>
              </a:tblGrid>
              <a:tr h="424277">
                <a:tc grid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2400" b="1" dirty="0" smtClean="0">
                          <a:solidFill>
                            <a:srgbClr val="FFFF00"/>
                          </a:solidFill>
                        </a:rPr>
                        <a:t>1 Definitions</a:t>
                      </a:r>
                    </a:p>
                  </a:txBody>
                  <a:tcPr anchor="ctr">
                    <a:solidFill>
                      <a:srgbClr val="0070C0"/>
                    </a:solidFill>
                  </a:tcPr>
                </a:tc>
                <a:tc h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dirty="0" smtClean="0"/>
                    </a:p>
                  </a:txBody>
                  <a:tcPr anchor="ctr">
                    <a:solidFill>
                      <a:schemeClr val="bg1"/>
                    </a:solidFill>
                  </a:tcPr>
                </a:tc>
                <a:extLst>
                  <a:ext uri="{0D108BD9-81ED-4DB2-BD59-A6C34878D82A}">
                    <a16:rowId xmlns:a16="http://schemas.microsoft.com/office/drawing/2014/main" val="3531268702"/>
                  </a:ext>
                </a:extLst>
              </a:tr>
              <a:tr h="282851">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400" dirty="0" smtClean="0">
                          <a:solidFill>
                            <a:schemeClr val="tx1"/>
                          </a:solidFill>
                        </a:rPr>
                        <a:t>Wave</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A vibration that causes the transfer of energy.</a:t>
                      </a:r>
                    </a:p>
                  </a:txBody>
                  <a:tcPr anchor="ctr">
                    <a:solidFill>
                      <a:schemeClr val="bg1"/>
                    </a:solidFill>
                  </a:tcPr>
                </a:tc>
                <a:extLst>
                  <a:ext uri="{0D108BD9-81ED-4DB2-BD59-A6C34878D82A}">
                    <a16:rowId xmlns:a16="http://schemas.microsoft.com/office/drawing/2014/main" val="3956903011"/>
                  </a:ext>
                </a:extLst>
              </a:tr>
              <a:tr h="282851">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400" dirty="0" smtClean="0">
                          <a:solidFill>
                            <a:schemeClr val="tx1"/>
                          </a:solidFill>
                        </a:rPr>
                        <a:t>Reflection</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Wave bounces off the surface.</a:t>
                      </a:r>
                    </a:p>
                  </a:txBody>
                  <a:tcPr anchor="ctr">
                    <a:solidFill>
                      <a:schemeClr val="bg1"/>
                    </a:solidFill>
                  </a:tcPr>
                </a:tc>
                <a:extLst>
                  <a:ext uri="{0D108BD9-81ED-4DB2-BD59-A6C34878D82A}">
                    <a16:rowId xmlns:a16="http://schemas.microsoft.com/office/drawing/2014/main" val="10000"/>
                  </a:ext>
                </a:extLst>
              </a:tr>
              <a:tr h="282851">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400" dirty="0" smtClean="0">
                          <a:solidFill>
                            <a:schemeClr val="tx1"/>
                          </a:solidFill>
                        </a:rPr>
                        <a:t>Refraction</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Waves changes direction at boundary.</a:t>
                      </a:r>
                    </a:p>
                  </a:txBody>
                  <a:tcPr anchor="ctr">
                    <a:solidFill>
                      <a:schemeClr val="bg1"/>
                    </a:solidFill>
                  </a:tcPr>
                </a:tc>
                <a:extLst>
                  <a:ext uri="{0D108BD9-81ED-4DB2-BD59-A6C34878D82A}">
                    <a16:rowId xmlns:a16="http://schemas.microsoft.com/office/drawing/2014/main" val="3342148872"/>
                  </a:ext>
                </a:extLst>
              </a:tr>
              <a:tr h="282851">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400" dirty="0" smtClean="0">
                          <a:solidFill>
                            <a:schemeClr val="tx1"/>
                          </a:solidFill>
                        </a:rPr>
                        <a:t>Transmitted</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A wave passes through the object.</a:t>
                      </a:r>
                    </a:p>
                  </a:txBody>
                  <a:tcPr anchor="ctr">
                    <a:solidFill>
                      <a:schemeClr val="bg1"/>
                    </a:solidFill>
                  </a:tcPr>
                </a:tc>
                <a:extLst>
                  <a:ext uri="{0D108BD9-81ED-4DB2-BD59-A6C34878D82A}">
                    <a16:rowId xmlns:a16="http://schemas.microsoft.com/office/drawing/2014/main" val="3927572448"/>
                  </a:ext>
                </a:extLst>
              </a:tr>
              <a:tr h="282851">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400" dirty="0" smtClean="0">
                          <a:solidFill>
                            <a:schemeClr val="tx1"/>
                          </a:solidFill>
                        </a:rPr>
                        <a:t>Absorbed</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A wave passes into but not out of an object.</a:t>
                      </a:r>
                    </a:p>
                  </a:txBody>
                  <a:tcPr anchor="ctr">
                    <a:solidFill>
                      <a:schemeClr val="bg1"/>
                    </a:solidFill>
                  </a:tcPr>
                </a:tc>
                <a:extLst>
                  <a:ext uri="{0D108BD9-81ED-4DB2-BD59-A6C34878D82A}">
                    <a16:rowId xmlns:a16="http://schemas.microsoft.com/office/drawing/2014/main" val="88832791"/>
                  </a:ext>
                </a:extLst>
              </a:tr>
              <a:tr h="282851">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400" dirty="0" smtClean="0">
                          <a:solidFill>
                            <a:schemeClr val="tx1"/>
                          </a:solidFill>
                        </a:rPr>
                        <a:t>Frequency</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The number of vibrations per second.</a:t>
                      </a:r>
                    </a:p>
                  </a:txBody>
                  <a:tcPr anchor="ctr">
                    <a:solidFill>
                      <a:schemeClr val="bg1"/>
                    </a:solidFill>
                  </a:tcPr>
                </a:tc>
                <a:extLst>
                  <a:ext uri="{0D108BD9-81ED-4DB2-BD59-A6C34878D82A}">
                    <a16:rowId xmlns:a16="http://schemas.microsoft.com/office/drawing/2014/main" val="255017060"/>
                  </a:ext>
                </a:extLst>
              </a:tr>
              <a:tr h="424277">
                <a:tc>
                  <a:txBody>
                    <a:bodyPr/>
                    <a:lstStyle/>
                    <a:p>
                      <a:pPr algn="l"/>
                      <a:r>
                        <a:rPr lang="en-GB" sz="1400" b="0" dirty="0" smtClean="0"/>
                        <a:t>Transverse wave</a:t>
                      </a:r>
                      <a:endParaRPr lang="en-GB" sz="1400" b="0" dirty="0"/>
                    </a:p>
                  </a:txBody>
                  <a:tcPr anchor="ctr">
                    <a:solidFill>
                      <a:schemeClr val="accent2">
                        <a:lumMod val="20000"/>
                        <a:lumOff val="80000"/>
                      </a:schemeClr>
                    </a:solidFill>
                  </a:tcPr>
                </a:tc>
                <a:tc>
                  <a:txBody>
                    <a:bodyPr/>
                    <a:lstStyle/>
                    <a:p>
                      <a:pPr algn="l"/>
                      <a:r>
                        <a:rPr lang="en-GB" sz="1200" dirty="0" smtClean="0"/>
                        <a:t>Vibration causing the wave is at right angles to the direction of energy transfer.</a:t>
                      </a:r>
                      <a:endParaRPr lang="en-GB" sz="1200" dirty="0"/>
                    </a:p>
                  </a:txBody>
                  <a:tcPr anchor="ctr">
                    <a:solidFill>
                      <a:schemeClr val="bg1"/>
                    </a:solidFill>
                  </a:tcPr>
                </a:tc>
                <a:extLst>
                  <a:ext uri="{0D108BD9-81ED-4DB2-BD59-A6C34878D82A}">
                    <a16:rowId xmlns:a16="http://schemas.microsoft.com/office/drawing/2014/main" val="3158987669"/>
                  </a:ext>
                </a:extLst>
              </a:tr>
              <a:tr h="424277">
                <a:tc>
                  <a:txBody>
                    <a:bodyPr/>
                    <a:lstStyle/>
                    <a:p>
                      <a:pPr algn="l"/>
                      <a:r>
                        <a:rPr lang="en-GB" sz="1400" b="0" dirty="0" smtClean="0"/>
                        <a:t>Longitudinal</a:t>
                      </a:r>
                      <a:r>
                        <a:rPr lang="en-GB" sz="1400" b="0" baseline="0" dirty="0" smtClean="0"/>
                        <a:t> wave</a:t>
                      </a:r>
                      <a:endParaRPr lang="en-GB" sz="1400" b="0" dirty="0"/>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Vibration causing the wave is parallel to the direction of energy transfer.</a:t>
                      </a:r>
                    </a:p>
                  </a:txBody>
                  <a:tcPr anchor="ctr">
                    <a:solidFill>
                      <a:schemeClr val="bg1"/>
                    </a:solidFill>
                  </a:tcPr>
                </a:tc>
                <a:extLst>
                  <a:ext uri="{0D108BD9-81ED-4DB2-BD59-A6C34878D82A}">
                    <a16:rowId xmlns:a16="http://schemas.microsoft.com/office/drawing/2014/main" val="3284312138"/>
                  </a:ext>
                </a:extLst>
              </a:tr>
              <a:tr h="282851">
                <a:tc>
                  <a:txBody>
                    <a:bodyPr/>
                    <a:lstStyle/>
                    <a:p>
                      <a:pPr algn="l"/>
                      <a:r>
                        <a:rPr lang="en-GB" sz="1400" b="0" dirty="0" smtClean="0"/>
                        <a:t>Compression</a:t>
                      </a:r>
                      <a:endParaRPr lang="en-GB" sz="1400" b="0" dirty="0"/>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Area of high pressure caused by a sound wave.</a:t>
                      </a:r>
                    </a:p>
                  </a:txBody>
                  <a:tcPr anchor="ctr">
                    <a:solidFill>
                      <a:schemeClr val="bg1"/>
                    </a:solidFill>
                  </a:tcPr>
                </a:tc>
                <a:extLst>
                  <a:ext uri="{0D108BD9-81ED-4DB2-BD59-A6C34878D82A}">
                    <a16:rowId xmlns:a16="http://schemas.microsoft.com/office/drawing/2014/main" val="1762865284"/>
                  </a:ext>
                </a:extLst>
              </a:tr>
              <a:tr h="282851">
                <a:tc>
                  <a:txBody>
                    <a:bodyPr/>
                    <a:lstStyle/>
                    <a:p>
                      <a:pPr algn="l"/>
                      <a:r>
                        <a:rPr lang="en-GB" sz="1400" b="0" dirty="0" smtClean="0"/>
                        <a:t>Rarefaction</a:t>
                      </a:r>
                      <a:endParaRPr lang="en-GB" sz="1400" b="0" dirty="0"/>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Area of low pressure caused by a sound wave.</a:t>
                      </a:r>
                    </a:p>
                  </a:txBody>
                  <a:tcPr anchor="ctr">
                    <a:solidFill>
                      <a:schemeClr val="bg1"/>
                    </a:solidFill>
                  </a:tcPr>
                </a:tc>
                <a:extLst>
                  <a:ext uri="{0D108BD9-81ED-4DB2-BD59-A6C34878D82A}">
                    <a16:rowId xmlns:a16="http://schemas.microsoft.com/office/drawing/2014/main" val="3368549526"/>
                  </a:ext>
                </a:extLst>
              </a:tr>
              <a:tr h="48084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dirty="0" smtClean="0"/>
                        <a:t>Ultrasound</a:t>
                      </a:r>
                    </a:p>
                    <a:p>
                      <a:pPr algn="l"/>
                      <a:endParaRPr lang="en-GB" sz="1400" b="0" dirty="0"/>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A sound wave</a:t>
                      </a:r>
                      <a:r>
                        <a:rPr lang="en-GB" sz="1200" baseline="0" dirty="0" smtClean="0"/>
                        <a:t> with a higher frequency than humans can hear (above 20 000Hz).</a:t>
                      </a:r>
                      <a:endParaRPr lang="en-GB" sz="1200" dirty="0" smtClean="0"/>
                    </a:p>
                  </a:txBody>
                  <a:tcPr anchor="ctr">
                    <a:solidFill>
                      <a:schemeClr val="bg1"/>
                    </a:solidFill>
                  </a:tcPr>
                </a:tc>
                <a:extLst>
                  <a:ext uri="{0D108BD9-81ED-4DB2-BD59-A6C34878D82A}">
                    <a16:rowId xmlns:a16="http://schemas.microsoft.com/office/drawing/2014/main" val="1630943367"/>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05991894"/>
              </p:ext>
            </p:extLst>
          </p:nvPr>
        </p:nvGraphicFramePr>
        <p:xfrm>
          <a:off x="6100521" y="204115"/>
          <a:ext cx="5660238" cy="2689335"/>
        </p:xfrm>
        <a:graphic>
          <a:graphicData uri="http://schemas.openxmlformats.org/drawingml/2006/table">
            <a:tbl>
              <a:tblPr firstRow="1" bandRow="1">
                <a:tableStyleId>{5940675A-B579-460E-94D1-54222C63F5DA}</a:tableStyleId>
              </a:tblPr>
              <a:tblGrid>
                <a:gridCol w="1073097">
                  <a:extLst>
                    <a:ext uri="{9D8B030D-6E8A-4147-A177-3AD203B41FA5}">
                      <a16:colId xmlns:a16="http://schemas.microsoft.com/office/drawing/2014/main" val="20000"/>
                    </a:ext>
                  </a:extLst>
                </a:gridCol>
                <a:gridCol w="1499584">
                  <a:extLst>
                    <a:ext uri="{9D8B030D-6E8A-4147-A177-3AD203B41FA5}">
                      <a16:colId xmlns:a16="http://schemas.microsoft.com/office/drawing/2014/main" val="20001"/>
                    </a:ext>
                  </a:extLst>
                </a:gridCol>
                <a:gridCol w="3087557">
                  <a:extLst>
                    <a:ext uri="{9D8B030D-6E8A-4147-A177-3AD203B41FA5}">
                      <a16:colId xmlns:a16="http://schemas.microsoft.com/office/drawing/2014/main" val="531238547"/>
                    </a:ext>
                  </a:extLst>
                </a:gridCol>
              </a:tblGrid>
              <a:tr h="281415">
                <a:tc gridSpan="3">
                  <a:txBody>
                    <a:bodyPr/>
                    <a:lstStyle/>
                    <a:p>
                      <a:pPr algn="ctr"/>
                      <a:r>
                        <a:rPr lang="en-GB" sz="2000" b="1" dirty="0" smtClean="0">
                          <a:solidFill>
                            <a:srgbClr val="FFFF00"/>
                          </a:solidFill>
                        </a:rPr>
                        <a:t>3 Uses and</a:t>
                      </a:r>
                      <a:r>
                        <a:rPr lang="en-GB" sz="2000" b="1" baseline="0" dirty="0" smtClean="0">
                          <a:solidFill>
                            <a:srgbClr val="FFFF00"/>
                          </a:solidFill>
                        </a:rPr>
                        <a:t> dangers of electromagnetic waves</a:t>
                      </a:r>
                      <a:endParaRPr lang="en-GB" sz="2000" b="1" dirty="0">
                        <a:solidFill>
                          <a:srgbClr val="FFFF00"/>
                        </a:solidFill>
                      </a:endParaRPr>
                    </a:p>
                  </a:txBody>
                  <a:tcPr anchor="ctr">
                    <a:solidFill>
                      <a:srgbClr val="0070C0"/>
                    </a:solidFill>
                  </a:tcPr>
                </a:tc>
                <a:tc h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dirty="0" smtClean="0">
                        <a:solidFill>
                          <a:schemeClr val="tx1"/>
                        </a:solidFill>
                      </a:endParaRPr>
                    </a:p>
                  </a:txBody>
                  <a:tcPr anchor="ctr"/>
                </a:tc>
                <a:tc h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txBody>
                  <a:tcPr anchor="ctr"/>
                </a:tc>
                <a:extLst>
                  <a:ext uri="{0D108BD9-81ED-4DB2-BD59-A6C34878D82A}">
                    <a16:rowId xmlns:a16="http://schemas.microsoft.com/office/drawing/2014/main" val="971843611"/>
                  </a:ext>
                </a:extLst>
              </a:tr>
              <a:tr h="281415">
                <a:tc>
                  <a:txBody>
                    <a:bodyPr/>
                    <a:lstStyle/>
                    <a:p>
                      <a:pPr algn="ctr"/>
                      <a:r>
                        <a:rPr lang="en-GB" sz="1800" b="0" dirty="0" smtClean="0"/>
                        <a:t>EM wave</a:t>
                      </a:r>
                      <a:endParaRPr lang="en-GB" sz="1800" b="0" dirty="0"/>
                    </a:p>
                  </a:txBody>
                  <a:tcPr anchor="ctr">
                    <a:solidFill>
                      <a:srgbClr val="00B0F0"/>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800" dirty="0" smtClean="0">
                          <a:solidFill>
                            <a:schemeClr val="tx1"/>
                          </a:solidFill>
                        </a:rPr>
                        <a:t>Danger</a:t>
                      </a:r>
                    </a:p>
                  </a:txBody>
                  <a:tcPr anchor="ctr">
                    <a:solidFill>
                      <a:srgbClr val="00B0F0"/>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800" dirty="0" smtClean="0">
                          <a:solidFill>
                            <a:schemeClr val="tx1"/>
                          </a:solidFill>
                        </a:rPr>
                        <a:t>Use</a:t>
                      </a:r>
                      <a:endParaRPr lang="en-GB" sz="1800" dirty="0">
                        <a:solidFill>
                          <a:schemeClr val="tx1"/>
                        </a:solidFill>
                      </a:endParaRPr>
                    </a:p>
                  </a:txBody>
                  <a:tcPr anchor="ctr">
                    <a:solidFill>
                      <a:srgbClr val="00B0F0"/>
                    </a:solidFill>
                  </a:tcPr>
                </a:tc>
                <a:extLst>
                  <a:ext uri="{0D108BD9-81ED-4DB2-BD59-A6C34878D82A}">
                    <a16:rowId xmlns:a16="http://schemas.microsoft.com/office/drawing/2014/main" val="3633111645"/>
                  </a:ext>
                </a:extLst>
              </a:tr>
              <a:tr h="281415">
                <a:tc>
                  <a:txBody>
                    <a:bodyPr/>
                    <a:lstStyle/>
                    <a:p>
                      <a:pPr algn="ctr"/>
                      <a:r>
                        <a:rPr lang="en-GB" sz="1200" b="0" dirty="0" smtClean="0"/>
                        <a:t>Radio</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Safe.</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Communications, TV, radio.</a:t>
                      </a:r>
                      <a:endParaRPr lang="en-GB" sz="1200" dirty="0">
                        <a:solidFill>
                          <a:schemeClr val="tx1"/>
                        </a:solidFill>
                      </a:endParaRPr>
                    </a:p>
                  </a:txBody>
                  <a:tcPr anchor="ctr"/>
                </a:tc>
                <a:extLst>
                  <a:ext uri="{0D108BD9-81ED-4DB2-BD59-A6C34878D82A}">
                    <a16:rowId xmlns:a16="http://schemas.microsoft.com/office/drawing/2014/main" val="10000"/>
                  </a:ext>
                </a:extLst>
              </a:tr>
              <a:tr h="237744">
                <a:tc>
                  <a:txBody>
                    <a:bodyPr/>
                    <a:lstStyle/>
                    <a:p>
                      <a:pPr algn="ctr"/>
                      <a:r>
                        <a:rPr lang="en-GB" sz="1200" b="0" dirty="0" smtClean="0"/>
                        <a:t>Microwave</a:t>
                      </a:r>
                      <a:endParaRPr lang="en-GB" sz="1200" b="0" dirty="0"/>
                    </a:p>
                  </a:txBody>
                  <a:tcPr anchor="ctr">
                    <a:solidFill>
                      <a:schemeClr val="accent2">
                        <a:lumMod val="20000"/>
                        <a:lumOff val="80000"/>
                      </a:schemeClr>
                    </a:solidFill>
                  </a:tcPr>
                </a:tc>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Burning if concentrated.</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Mobile phones, cooking,</a:t>
                      </a:r>
                      <a:r>
                        <a:rPr lang="en-GB" sz="1200" b="0" i="0" baseline="0" dirty="0" smtClean="0">
                          <a:solidFill>
                            <a:schemeClr val="tx1"/>
                          </a:solidFill>
                        </a:rPr>
                        <a:t> satellites.</a:t>
                      </a:r>
                      <a:endParaRPr lang="en-GB" sz="1200" b="0" i="0" dirty="0" smtClean="0">
                        <a:solidFill>
                          <a:schemeClr val="tx1"/>
                        </a:solidFill>
                      </a:endParaRPr>
                    </a:p>
                  </a:txBody>
                  <a:tcPr anchor="ctr"/>
                </a:tc>
                <a:extLst>
                  <a:ext uri="{0D108BD9-81ED-4DB2-BD59-A6C34878D82A}">
                    <a16:rowId xmlns:a16="http://schemas.microsoft.com/office/drawing/2014/main" val="10001"/>
                  </a:ext>
                </a:extLst>
              </a:tr>
              <a:tr h="237744">
                <a:tc>
                  <a:txBody>
                    <a:bodyPr/>
                    <a:lstStyle/>
                    <a:p>
                      <a:pPr algn="ctr"/>
                      <a:r>
                        <a:rPr lang="en-GB" sz="1200" b="0" dirty="0" smtClean="0"/>
                        <a:t>Infrared</a:t>
                      </a:r>
                      <a:endParaRPr lang="en-GB" sz="1200" b="0" dirty="0"/>
                    </a:p>
                  </a:txBody>
                  <a:tcPr anchor="ctr">
                    <a:solidFill>
                      <a:schemeClr val="accent2">
                        <a:lumMod val="20000"/>
                        <a:lumOff val="80000"/>
                      </a:schemeClr>
                    </a:solidFill>
                  </a:tcPr>
                </a:tc>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i="0" dirty="0" smtClean="0">
                        <a:solidFill>
                          <a:schemeClr val="tx1"/>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Heating, remote controls,</a:t>
                      </a:r>
                      <a:r>
                        <a:rPr lang="en-GB" sz="1200" b="0" i="0" baseline="0" dirty="0" smtClean="0">
                          <a:solidFill>
                            <a:schemeClr val="tx1"/>
                          </a:solidFill>
                        </a:rPr>
                        <a:t> cooking.</a:t>
                      </a:r>
                      <a:endParaRPr lang="en-GB" sz="1200" b="0" i="0" dirty="0" smtClean="0">
                        <a:solidFill>
                          <a:schemeClr val="tx1"/>
                        </a:solidFill>
                      </a:endParaRPr>
                    </a:p>
                  </a:txBody>
                  <a:tcPr anchor="ctr"/>
                </a:tc>
                <a:extLst>
                  <a:ext uri="{0D108BD9-81ED-4DB2-BD59-A6C34878D82A}">
                    <a16:rowId xmlns:a16="http://schemas.microsoft.com/office/drawing/2014/main" val="186922598"/>
                  </a:ext>
                </a:extLst>
              </a:tr>
              <a:tr h="237744">
                <a:tc>
                  <a:txBody>
                    <a:bodyPr/>
                    <a:lstStyle/>
                    <a:p>
                      <a:pPr algn="ctr"/>
                      <a:r>
                        <a:rPr lang="en-GB" sz="1200" b="0" dirty="0" smtClean="0"/>
                        <a:t>Visible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Damage to eyes.</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Illumination, photography,</a:t>
                      </a:r>
                      <a:r>
                        <a:rPr lang="en-GB" sz="1200" b="0" i="0" baseline="0" dirty="0" smtClean="0">
                          <a:solidFill>
                            <a:schemeClr val="tx1"/>
                          </a:solidFill>
                        </a:rPr>
                        <a:t> fibre optics.</a:t>
                      </a:r>
                      <a:endParaRPr lang="en-GB" sz="1200" b="0" i="0" dirty="0" smtClean="0">
                        <a:solidFill>
                          <a:schemeClr val="tx1"/>
                        </a:solidFill>
                      </a:endParaRPr>
                    </a:p>
                  </a:txBody>
                  <a:tcPr anchor="ctr"/>
                </a:tc>
                <a:extLst>
                  <a:ext uri="{0D108BD9-81ED-4DB2-BD59-A6C34878D82A}">
                    <a16:rowId xmlns:a16="http://schemas.microsoft.com/office/drawing/2014/main" val="2159072881"/>
                  </a:ext>
                </a:extLst>
              </a:tr>
              <a:tr h="237744">
                <a:tc>
                  <a:txBody>
                    <a:bodyPr/>
                    <a:lstStyle/>
                    <a:p>
                      <a:pPr algn="ctr"/>
                      <a:r>
                        <a:rPr lang="en-GB" sz="1200" b="0" dirty="0" smtClean="0"/>
                        <a:t>Ultra violet</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Sunburn, cancer.</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Security marking,</a:t>
                      </a:r>
                      <a:r>
                        <a:rPr lang="en-GB" sz="1200" b="0" i="0" baseline="0" dirty="0" smtClean="0">
                          <a:solidFill>
                            <a:schemeClr val="tx1"/>
                          </a:solidFill>
                        </a:rPr>
                        <a:t> disinfecting water.</a:t>
                      </a:r>
                      <a:endParaRPr lang="en-GB" sz="1200" b="0" i="0" dirty="0" smtClean="0">
                        <a:solidFill>
                          <a:schemeClr val="tx1"/>
                        </a:solidFill>
                      </a:endParaRPr>
                    </a:p>
                  </a:txBody>
                  <a:tcPr anchor="ctr"/>
                </a:tc>
                <a:extLst>
                  <a:ext uri="{0D108BD9-81ED-4DB2-BD59-A6C34878D82A}">
                    <a16:rowId xmlns:a16="http://schemas.microsoft.com/office/drawing/2014/main" val="3411838771"/>
                  </a:ext>
                </a:extLst>
              </a:tr>
              <a:tr h="237744">
                <a:tc>
                  <a:txBody>
                    <a:bodyPr/>
                    <a:lstStyle/>
                    <a:p>
                      <a:pPr algn="ctr"/>
                      <a:r>
                        <a:rPr lang="en-GB" sz="1200" b="0" dirty="0" smtClean="0"/>
                        <a:t>X-ray</a:t>
                      </a:r>
                      <a:endParaRPr lang="en-GB" sz="1200" b="0" dirty="0"/>
                    </a:p>
                  </a:txBody>
                  <a:tcPr anchor="ctr">
                    <a:solidFill>
                      <a:schemeClr val="accent2">
                        <a:lumMod val="20000"/>
                        <a:lumOff val="80000"/>
                      </a:schemeClr>
                    </a:solidFill>
                  </a:tcPr>
                </a:tc>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Cell destruction, cell</a:t>
                      </a:r>
                      <a:r>
                        <a:rPr lang="en-GB" sz="1200" b="0" i="0" baseline="0" dirty="0" smtClean="0">
                          <a:solidFill>
                            <a:schemeClr val="tx1"/>
                          </a:solidFill>
                        </a:rPr>
                        <a:t> </a:t>
                      </a:r>
                      <a:r>
                        <a:rPr lang="en-GB" sz="1200" b="0" i="0" dirty="0" smtClean="0">
                          <a:solidFill>
                            <a:schemeClr val="tx1"/>
                          </a:solidFill>
                        </a:rPr>
                        <a:t>mutation, cancer.</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Broken bones, airport security.</a:t>
                      </a:r>
                    </a:p>
                  </a:txBody>
                  <a:tcPr anchor="ctr"/>
                </a:tc>
                <a:extLst>
                  <a:ext uri="{0D108BD9-81ED-4DB2-BD59-A6C34878D82A}">
                    <a16:rowId xmlns:a16="http://schemas.microsoft.com/office/drawing/2014/main" val="2263199435"/>
                  </a:ext>
                </a:extLst>
              </a:tr>
              <a:tr h="237744">
                <a:tc>
                  <a:txBody>
                    <a:bodyPr/>
                    <a:lstStyle/>
                    <a:p>
                      <a:pPr algn="ctr"/>
                      <a:r>
                        <a:rPr lang="en-GB" sz="1200" b="0" dirty="0" smtClean="0"/>
                        <a:t>Gamma</a:t>
                      </a:r>
                      <a:endParaRPr lang="en-GB" sz="1200" b="0" dirty="0"/>
                    </a:p>
                  </a:txBody>
                  <a:tcPr anchor="ctr">
                    <a:solidFill>
                      <a:schemeClr val="accent2">
                        <a:lumMod val="20000"/>
                        <a:lumOff val="80000"/>
                      </a:schemeClr>
                    </a:solidFill>
                  </a:tcPr>
                </a:tc>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i="0" dirty="0" smtClean="0">
                        <a:solidFill>
                          <a:schemeClr val="tx1"/>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Sterilising, detecting and killing cancer.</a:t>
                      </a:r>
                    </a:p>
                  </a:txBody>
                  <a:tcPr anchor="ctr"/>
                </a:tc>
                <a:extLst>
                  <a:ext uri="{0D108BD9-81ED-4DB2-BD59-A6C34878D82A}">
                    <a16:rowId xmlns:a16="http://schemas.microsoft.com/office/drawing/2014/main" val="2919375846"/>
                  </a:ext>
                </a:extLst>
              </a:tr>
            </a:tbl>
          </a:graphicData>
        </a:graphic>
      </p:graphicFrame>
      <p:graphicFrame>
        <p:nvGraphicFramePr>
          <p:cNvPr id="7" name="Table 6"/>
          <p:cNvGraphicFramePr>
            <a:graphicFrameLocks noGrp="1"/>
          </p:cNvGraphicFramePr>
          <p:nvPr>
            <p:extLst/>
          </p:nvPr>
        </p:nvGraphicFramePr>
        <p:xfrm>
          <a:off x="773354" y="4501037"/>
          <a:ext cx="4538479" cy="2255520"/>
        </p:xfrm>
        <a:graphic>
          <a:graphicData uri="http://schemas.openxmlformats.org/drawingml/2006/table">
            <a:tbl>
              <a:tblPr firstRow="1" bandRow="1">
                <a:tableStyleId>{5940675A-B579-460E-94D1-54222C63F5DA}</a:tableStyleId>
              </a:tblPr>
              <a:tblGrid>
                <a:gridCol w="1637323">
                  <a:extLst>
                    <a:ext uri="{9D8B030D-6E8A-4147-A177-3AD203B41FA5}">
                      <a16:colId xmlns:a16="http://schemas.microsoft.com/office/drawing/2014/main" val="20000"/>
                    </a:ext>
                  </a:extLst>
                </a:gridCol>
                <a:gridCol w="2901156">
                  <a:extLst>
                    <a:ext uri="{9D8B030D-6E8A-4147-A177-3AD203B41FA5}">
                      <a16:colId xmlns:a16="http://schemas.microsoft.com/office/drawing/2014/main" val="20001"/>
                    </a:ext>
                  </a:extLst>
                </a:gridCol>
              </a:tblGrid>
              <a:tr h="229939">
                <a:tc gridSpan="2">
                  <a:txBody>
                    <a:bodyPr/>
                    <a:lstStyle/>
                    <a:p>
                      <a:pPr algn="ctr"/>
                      <a:r>
                        <a:rPr lang="en-GB" b="1" dirty="0" smtClean="0">
                          <a:solidFill>
                            <a:srgbClr val="FFFF00"/>
                          </a:solidFill>
                        </a:rPr>
                        <a:t>2 Quantities</a:t>
                      </a:r>
                      <a:r>
                        <a:rPr lang="en-GB" b="1" baseline="0" dirty="0" smtClean="0">
                          <a:solidFill>
                            <a:srgbClr val="FFFF00"/>
                          </a:solidFill>
                        </a:rPr>
                        <a:t> and their units</a:t>
                      </a:r>
                      <a:endParaRPr lang="en-GB" b="1" dirty="0">
                        <a:solidFill>
                          <a:srgbClr val="FFFF00"/>
                        </a:solidFill>
                      </a:endParaRPr>
                    </a:p>
                  </a:txBody>
                  <a:tcPr anchor="ctr">
                    <a:solidFill>
                      <a:srgbClr val="0070C0"/>
                    </a:solidFill>
                  </a:tcPr>
                </a:tc>
                <a:tc hMerge="1">
                  <a:txBody>
                    <a:bodyPr/>
                    <a:lstStyle/>
                    <a:p>
                      <a:pPr algn="ctr"/>
                      <a:endParaRPr lang="en-GB" dirty="0"/>
                    </a:p>
                  </a:txBody>
                  <a:tcPr anchor="ctr">
                    <a:solidFill>
                      <a:srgbClr val="00B0F0"/>
                    </a:solidFill>
                  </a:tcPr>
                </a:tc>
                <a:extLst>
                  <a:ext uri="{0D108BD9-81ED-4DB2-BD59-A6C34878D82A}">
                    <a16:rowId xmlns:a16="http://schemas.microsoft.com/office/drawing/2014/main" val="3665151773"/>
                  </a:ext>
                </a:extLst>
              </a:tr>
              <a:tr h="229939">
                <a:tc>
                  <a:txBody>
                    <a:bodyPr/>
                    <a:lstStyle/>
                    <a:p>
                      <a:pPr algn="ctr"/>
                      <a:r>
                        <a:rPr lang="en-GB" dirty="0" smtClean="0"/>
                        <a:t>Quantity</a:t>
                      </a:r>
                      <a:endParaRPr lang="en-GB" dirty="0"/>
                    </a:p>
                  </a:txBody>
                  <a:tcPr anchor="ctr">
                    <a:solidFill>
                      <a:srgbClr val="00B0F0"/>
                    </a:solidFill>
                  </a:tcPr>
                </a:tc>
                <a:tc>
                  <a:txBody>
                    <a:bodyPr/>
                    <a:lstStyle/>
                    <a:p>
                      <a:pPr algn="ctr"/>
                      <a:r>
                        <a:rPr lang="en-GB" dirty="0" smtClean="0"/>
                        <a:t>Units</a:t>
                      </a:r>
                      <a:endParaRPr lang="en-GB" dirty="0"/>
                    </a:p>
                  </a:txBody>
                  <a:tcPr anchor="ctr">
                    <a:solidFill>
                      <a:srgbClr val="00B0F0"/>
                    </a:solidFill>
                  </a:tcPr>
                </a:tc>
                <a:extLst>
                  <a:ext uri="{0D108BD9-81ED-4DB2-BD59-A6C34878D82A}">
                    <a16:rowId xmlns:a16="http://schemas.microsoft.com/office/drawing/2014/main" val="10000"/>
                  </a:ext>
                </a:extLst>
              </a:tr>
              <a:tr h="193363">
                <a:tc>
                  <a:txBody>
                    <a:bodyPr/>
                    <a:lstStyle/>
                    <a:p>
                      <a:pPr algn="ctr"/>
                      <a:r>
                        <a:rPr lang="en-GB" sz="1400" b="0" dirty="0" smtClean="0"/>
                        <a:t>Distance </a:t>
                      </a:r>
                      <a:endParaRPr lang="en-GB" sz="1400" b="0" dirty="0"/>
                    </a:p>
                  </a:txBody>
                  <a:tcPr anchor="ctr">
                    <a:solidFill>
                      <a:schemeClr val="accent2">
                        <a:lumMod val="20000"/>
                        <a:lumOff val="80000"/>
                      </a:schemeClr>
                    </a:solidFill>
                  </a:tcPr>
                </a:tc>
                <a:tc>
                  <a:txBody>
                    <a:bodyPr/>
                    <a:lstStyle/>
                    <a:p>
                      <a:pPr algn="ctr"/>
                      <a:r>
                        <a:rPr lang="en-GB" sz="1400" b="1" i="1" dirty="0" smtClean="0">
                          <a:solidFill>
                            <a:schemeClr val="accent2">
                              <a:lumMod val="75000"/>
                            </a:schemeClr>
                          </a:solidFill>
                        </a:rPr>
                        <a:t>Metres (m)</a:t>
                      </a:r>
                      <a:endParaRPr lang="en-GB" sz="1400" b="1" i="1" dirty="0">
                        <a:solidFill>
                          <a:schemeClr val="accent2">
                            <a:lumMod val="75000"/>
                          </a:schemeClr>
                        </a:solidFill>
                      </a:endParaRPr>
                    </a:p>
                  </a:txBody>
                  <a:tcPr anchor="ctr"/>
                </a:tc>
                <a:extLst>
                  <a:ext uri="{0D108BD9-81ED-4DB2-BD59-A6C34878D82A}">
                    <a16:rowId xmlns:a16="http://schemas.microsoft.com/office/drawing/2014/main" val="10002"/>
                  </a:ext>
                </a:extLst>
              </a:tr>
              <a:tr h="193363">
                <a:tc>
                  <a:txBody>
                    <a:bodyPr/>
                    <a:lstStyle/>
                    <a:p>
                      <a:pPr algn="ctr"/>
                      <a:r>
                        <a:rPr lang="en-GB" sz="1400" b="0" dirty="0" smtClean="0"/>
                        <a:t>Wave speed</a:t>
                      </a:r>
                      <a:endParaRPr lang="en-GB" sz="14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400" b="1" i="1" dirty="0" smtClean="0">
                          <a:solidFill>
                            <a:schemeClr val="accent2">
                              <a:lumMod val="75000"/>
                            </a:schemeClr>
                          </a:solidFill>
                        </a:rPr>
                        <a:t>Metres per second (m/s)</a:t>
                      </a:r>
                    </a:p>
                  </a:txBody>
                  <a:tcPr anchor="ctr"/>
                </a:tc>
                <a:extLst>
                  <a:ext uri="{0D108BD9-81ED-4DB2-BD59-A6C34878D82A}">
                    <a16:rowId xmlns:a16="http://schemas.microsoft.com/office/drawing/2014/main" val="10003"/>
                  </a:ext>
                </a:extLst>
              </a:tr>
              <a:tr h="229939">
                <a:tc>
                  <a:txBody>
                    <a:bodyPr/>
                    <a:lstStyle/>
                    <a:p>
                      <a:pPr algn="ctr"/>
                      <a:r>
                        <a:rPr lang="en-GB" sz="1400" b="0" dirty="0" smtClean="0"/>
                        <a:t>Wavelength </a:t>
                      </a:r>
                      <a:endParaRPr lang="en-GB" sz="1400" b="0" dirty="0"/>
                    </a:p>
                  </a:txBody>
                  <a:tcPr anchor="ctr">
                    <a:solidFill>
                      <a:schemeClr val="accent2">
                        <a:lumMod val="20000"/>
                        <a:lumOff val="80000"/>
                      </a:schemeClr>
                    </a:solidFill>
                  </a:tcPr>
                </a:tc>
                <a:tc>
                  <a:txBody>
                    <a:bodyPr/>
                    <a:lstStyle/>
                    <a:p>
                      <a:pPr algn="ctr"/>
                      <a:r>
                        <a:rPr lang="en-GB" sz="1400" b="1" i="1" dirty="0" smtClean="0">
                          <a:solidFill>
                            <a:schemeClr val="accent2">
                              <a:lumMod val="75000"/>
                            </a:schemeClr>
                          </a:solidFill>
                        </a:rPr>
                        <a:t>Metres (m)</a:t>
                      </a:r>
                      <a:endParaRPr lang="en-GB" sz="1400" b="1" i="1" dirty="0">
                        <a:solidFill>
                          <a:schemeClr val="accent2">
                            <a:lumMod val="75000"/>
                          </a:schemeClr>
                        </a:solidFill>
                      </a:endParaRPr>
                    </a:p>
                  </a:txBody>
                  <a:tcPr anchor="ctr"/>
                </a:tc>
                <a:extLst>
                  <a:ext uri="{0D108BD9-81ED-4DB2-BD59-A6C34878D82A}">
                    <a16:rowId xmlns:a16="http://schemas.microsoft.com/office/drawing/2014/main" val="2814278795"/>
                  </a:ext>
                </a:extLst>
              </a:tr>
              <a:tr h="193363">
                <a:tc>
                  <a:txBody>
                    <a:bodyPr/>
                    <a:lstStyle/>
                    <a:p>
                      <a:pPr algn="ctr"/>
                      <a:r>
                        <a:rPr lang="en-GB" sz="1400" b="0" dirty="0" smtClean="0"/>
                        <a:t>Frequency </a:t>
                      </a:r>
                      <a:endParaRPr lang="en-GB" sz="14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400" b="1" i="1" dirty="0" smtClean="0">
                          <a:solidFill>
                            <a:schemeClr val="accent2">
                              <a:lumMod val="75000"/>
                            </a:schemeClr>
                          </a:solidFill>
                        </a:rPr>
                        <a:t>Hertz (Hz)</a:t>
                      </a:r>
                    </a:p>
                  </a:txBody>
                  <a:tcPr anchor="ctr"/>
                </a:tc>
                <a:extLst>
                  <a:ext uri="{0D108BD9-81ED-4DB2-BD59-A6C34878D82A}">
                    <a16:rowId xmlns:a16="http://schemas.microsoft.com/office/drawing/2014/main" val="3766836807"/>
                  </a:ext>
                </a:extLst>
              </a:tr>
              <a:tr h="220070">
                <a:tc>
                  <a:txBody>
                    <a:bodyPr/>
                    <a:lstStyle/>
                    <a:p>
                      <a:pPr algn="ctr"/>
                      <a:r>
                        <a:rPr lang="en-GB" sz="1400" b="0" dirty="0" smtClean="0"/>
                        <a:t>Period </a:t>
                      </a:r>
                      <a:endParaRPr lang="en-GB" sz="14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400" b="1" i="1" dirty="0" smtClean="0">
                          <a:solidFill>
                            <a:schemeClr val="accent2">
                              <a:lumMod val="75000"/>
                            </a:schemeClr>
                          </a:solidFill>
                        </a:rPr>
                        <a:t>Seconds (s)</a:t>
                      </a:r>
                    </a:p>
                  </a:txBody>
                  <a:tcPr anchor="ctr"/>
                </a:tc>
                <a:extLst>
                  <a:ext uri="{0D108BD9-81ED-4DB2-BD59-A6C34878D82A}">
                    <a16:rowId xmlns:a16="http://schemas.microsoft.com/office/drawing/2014/main" val="2310555995"/>
                  </a:ext>
                </a:extLst>
              </a:tr>
            </a:tbl>
          </a:graphicData>
        </a:graphic>
      </p:graphicFrame>
      <p:sp>
        <p:nvSpPr>
          <p:cNvPr id="9" name="Rectangle 8"/>
          <p:cNvSpPr/>
          <p:nvPr/>
        </p:nvSpPr>
        <p:spPr>
          <a:xfrm>
            <a:off x="8830653" y="6087652"/>
            <a:ext cx="3311244" cy="703099"/>
          </a:xfrm>
          <a:prstGeom prst="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pic>
        <p:nvPicPr>
          <p:cNvPr id="10" name="Picture 9"/>
          <p:cNvPicPr>
            <a:picLocks noChangeAspect="1"/>
          </p:cNvPicPr>
          <p:nvPr/>
        </p:nvPicPr>
        <p:blipFill rotWithShape="1">
          <a:blip r:embed="rId3"/>
          <a:srcRect l="74271" t="17222" r="5000" b="50370"/>
          <a:stretch/>
        </p:blipFill>
        <p:spPr>
          <a:xfrm>
            <a:off x="11310497" y="6110227"/>
            <a:ext cx="701359" cy="616773"/>
          </a:xfrm>
          <a:prstGeom prst="rect">
            <a:avLst/>
          </a:prstGeom>
        </p:spPr>
      </p:pic>
      <p:sp>
        <p:nvSpPr>
          <p:cNvPr id="11" name="TextBox 10"/>
          <p:cNvSpPr txBox="1"/>
          <p:nvPr/>
        </p:nvSpPr>
        <p:spPr>
          <a:xfrm>
            <a:off x="8830653" y="6264724"/>
            <a:ext cx="2947791" cy="307777"/>
          </a:xfrm>
          <a:prstGeom prst="rect">
            <a:avLst/>
          </a:prstGeom>
          <a:noFill/>
        </p:spPr>
        <p:txBody>
          <a:bodyPr wrap="square" rtlCol="0">
            <a:spAutoFit/>
          </a:bodyPr>
          <a:lstStyle/>
          <a:p>
            <a:r>
              <a:rPr lang="en-GB" sz="1400" b="1" dirty="0" smtClean="0"/>
              <a:t>Physics: Waves</a:t>
            </a:r>
            <a:endParaRPr lang="en-GB" sz="1400" b="1" dirty="0"/>
          </a:p>
        </p:txBody>
      </p:sp>
    </p:spTree>
    <p:extLst>
      <p:ext uri="{BB962C8B-B14F-4D97-AF65-F5344CB8AC3E}">
        <p14:creationId xmlns:p14="http://schemas.microsoft.com/office/powerpoint/2010/main" val="22072096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957293500"/>
              </p:ext>
            </p:extLst>
          </p:nvPr>
        </p:nvGraphicFramePr>
        <p:xfrm>
          <a:off x="47211" y="341216"/>
          <a:ext cx="3508666" cy="3385737"/>
        </p:xfrm>
        <a:graphic>
          <a:graphicData uri="http://schemas.openxmlformats.org/drawingml/2006/table">
            <a:tbl>
              <a:tblPr firstRow="1" bandRow="1">
                <a:tableStyleId>{073A0DAA-6AF3-43AB-8588-CEC1D06C72B9}</a:tableStyleId>
              </a:tblPr>
              <a:tblGrid>
                <a:gridCol w="1184430">
                  <a:extLst>
                    <a:ext uri="{9D8B030D-6E8A-4147-A177-3AD203B41FA5}">
                      <a16:colId xmlns:a16="http://schemas.microsoft.com/office/drawing/2014/main" val="1439814508"/>
                    </a:ext>
                  </a:extLst>
                </a:gridCol>
                <a:gridCol w="2324236">
                  <a:extLst>
                    <a:ext uri="{9D8B030D-6E8A-4147-A177-3AD203B41FA5}">
                      <a16:colId xmlns:a16="http://schemas.microsoft.com/office/drawing/2014/main" val="616913273"/>
                    </a:ext>
                  </a:extLst>
                </a:gridCol>
              </a:tblGrid>
              <a:tr h="757752">
                <a:tc>
                  <a:txBody>
                    <a:bodyPr/>
                    <a:lstStyle/>
                    <a:p>
                      <a:r>
                        <a:rPr lang="en-GB" dirty="0" smtClean="0"/>
                        <a:t>Section 1</a:t>
                      </a:r>
                      <a:endParaRPr lang="en-GB" dirty="0"/>
                    </a:p>
                  </a:txBody>
                  <a:tcPr/>
                </a:tc>
                <a:tc>
                  <a:txBody>
                    <a:bodyPr/>
                    <a:lstStyle/>
                    <a:p>
                      <a:r>
                        <a:rPr lang="en-GB" dirty="0" smtClean="0"/>
                        <a:t>Energy and Temperature</a:t>
                      </a:r>
                      <a:endParaRPr lang="en-GB" dirty="0"/>
                    </a:p>
                  </a:txBody>
                  <a:tcPr/>
                </a:tc>
                <a:extLst>
                  <a:ext uri="{0D108BD9-81ED-4DB2-BD59-A6C34878D82A}">
                    <a16:rowId xmlns:a16="http://schemas.microsoft.com/office/drawing/2014/main" val="3887556934"/>
                  </a:ext>
                </a:extLst>
              </a:tr>
              <a:tr h="381304">
                <a:tc>
                  <a:txBody>
                    <a:bodyPr/>
                    <a:lstStyle/>
                    <a:p>
                      <a:r>
                        <a:rPr lang="en-GB" dirty="0" smtClean="0"/>
                        <a:t>Keyword</a:t>
                      </a:r>
                      <a:endParaRPr lang="en-GB" dirty="0"/>
                    </a:p>
                  </a:txBody>
                  <a:tcPr/>
                </a:tc>
                <a:tc>
                  <a:txBody>
                    <a:bodyPr/>
                    <a:lstStyle/>
                    <a:p>
                      <a:r>
                        <a:rPr lang="en-GB" dirty="0" smtClean="0"/>
                        <a:t>Description</a:t>
                      </a:r>
                      <a:endParaRPr lang="en-GB" dirty="0"/>
                    </a:p>
                  </a:txBody>
                  <a:tcPr/>
                </a:tc>
                <a:extLst>
                  <a:ext uri="{0D108BD9-81ED-4DB2-BD59-A6C34878D82A}">
                    <a16:rowId xmlns:a16="http://schemas.microsoft.com/office/drawing/2014/main" val="118769685"/>
                  </a:ext>
                </a:extLst>
              </a:tr>
              <a:tr h="772059">
                <a:tc>
                  <a:txBody>
                    <a:bodyPr/>
                    <a:lstStyle/>
                    <a:p>
                      <a:r>
                        <a:rPr lang="en-GB" sz="1200" dirty="0" smtClean="0"/>
                        <a:t>Temperature</a:t>
                      </a:r>
                      <a:endParaRPr lang="en-GB" sz="1200" dirty="0"/>
                    </a:p>
                  </a:txBody>
                  <a:tcPr/>
                </a:tc>
                <a:tc>
                  <a:txBody>
                    <a:bodyPr/>
                    <a:lstStyle/>
                    <a:p>
                      <a:r>
                        <a:rPr lang="en-GB" sz="1200" dirty="0" smtClean="0"/>
                        <a:t>A measure of the motion and energy of the particles.</a:t>
                      </a:r>
                      <a:endParaRPr lang="en-GB" sz="1200" dirty="0"/>
                    </a:p>
                  </a:txBody>
                  <a:tcPr/>
                </a:tc>
                <a:extLst>
                  <a:ext uri="{0D108BD9-81ED-4DB2-BD59-A6C34878D82A}">
                    <a16:rowId xmlns:a16="http://schemas.microsoft.com/office/drawing/2014/main" val="1509141005"/>
                  </a:ext>
                </a:extLst>
              </a:tr>
              <a:tr h="481975">
                <a:tc>
                  <a:txBody>
                    <a:bodyPr/>
                    <a:lstStyle/>
                    <a:p>
                      <a:r>
                        <a:rPr lang="en-GB" sz="1200" dirty="0" smtClean="0"/>
                        <a:t>Thermometer</a:t>
                      </a:r>
                      <a:endParaRPr lang="en-GB" sz="1200" dirty="0"/>
                    </a:p>
                  </a:txBody>
                  <a:tcPr/>
                </a:tc>
                <a:tc>
                  <a:txBody>
                    <a:bodyPr/>
                    <a:lstStyle/>
                    <a:p>
                      <a:r>
                        <a:rPr lang="en-GB" sz="1200" kern="1200" dirty="0" smtClean="0">
                          <a:solidFill>
                            <a:schemeClr val="dk1"/>
                          </a:solidFill>
                          <a:effectLst/>
                          <a:latin typeface="+mn-lt"/>
                          <a:ea typeface="+mn-ea"/>
                          <a:cs typeface="+mn-cs"/>
                        </a:rPr>
                        <a:t>Instrument used to measure temperature.</a:t>
                      </a:r>
                      <a:endParaRPr lang="en-GB" sz="1200" dirty="0"/>
                    </a:p>
                  </a:txBody>
                  <a:tcPr/>
                </a:tc>
                <a:extLst>
                  <a:ext uri="{0D108BD9-81ED-4DB2-BD59-A6C34878D82A}">
                    <a16:rowId xmlns:a16="http://schemas.microsoft.com/office/drawing/2014/main" val="4067079336"/>
                  </a:ext>
                </a:extLst>
              </a:tr>
              <a:tr h="992647">
                <a:tc>
                  <a:txBody>
                    <a:bodyPr/>
                    <a:lstStyle/>
                    <a:p>
                      <a:r>
                        <a:rPr lang="en-GB" sz="1200" kern="1200" dirty="0" smtClean="0">
                          <a:solidFill>
                            <a:schemeClr val="dk1"/>
                          </a:solidFill>
                          <a:effectLst/>
                          <a:latin typeface="+mn-lt"/>
                          <a:ea typeface="+mn-ea"/>
                          <a:cs typeface="+mn-cs"/>
                        </a:rPr>
                        <a:t>thermal energy store</a:t>
                      </a:r>
                      <a:endParaRPr lang="en-GB" sz="1200" dirty="0"/>
                    </a:p>
                  </a:txBody>
                  <a:tcPr/>
                </a:tc>
                <a:tc>
                  <a:txBody>
                    <a:bodyPr/>
                    <a:lstStyle/>
                    <a:p>
                      <a:r>
                        <a:rPr lang="en-GB" sz="1200" kern="1200" dirty="0" smtClean="0">
                          <a:solidFill>
                            <a:schemeClr val="dk1"/>
                          </a:solidFill>
                          <a:effectLst/>
                          <a:latin typeface="+mn-lt"/>
                          <a:ea typeface="+mn-ea"/>
                          <a:cs typeface="+mn-cs"/>
                        </a:rPr>
                        <a:t>The store containing energy due to the vibration or movement of particles of a substance. </a:t>
                      </a:r>
                      <a:endParaRPr lang="en-GB" sz="1200" dirty="0"/>
                    </a:p>
                  </a:txBody>
                  <a:tcPr/>
                </a:tc>
                <a:extLst>
                  <a:ext uri="{0D108BD9-81ED-4DB2-BD59-A6C34878D82A}">
                    <a16:rowId xmlns:a16="http://schemas.microsoft.com/office/drawing/2014/main" val="857455713"/>
                  </a:ext>
                </a:extLst>
              </a:tr>
            </a:tbl>
          </a:graphicData>
        </a:graphic>
      </p:graphicFrame>
      <p:sp>
        <p:nvSpPr>
          <p:cNvPr id="8" name="AutoShape 4" descr="Image result for solid to liquid to ga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6" descr="Image result for solid to liquid to ga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Image result for solid to liquid to gas"/>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0" descr="Image result for solid to liquid to gas"/>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2" name="Picture 11"/>
          <p:cNvPicPr>
            <a:picLocks noChangeAspect="1"/>
          </p:cNvPicPr>
          <p:nvPr/>
        </p:nvPicPr>
        <p:blipFill>
          <a:blip r:embed="rId2"/>
          <a:stretch>
            <a:fillRect/>
          </a:stretch>
        </p:blipFill>
        <p:spPr>
          <a:xfrm>
            <a:off x="0" y="4697490"/>
            <a:ext cx="3627792" cy="1449106"/>
          </a:xfrm>
          <a:prstGeom prst="rect">
            <a:avLst/>
          </a:prstGeom>
        </p:spPr>
      </p:pic>
      <p:pic>
        <p:nvPicPr>
          <p:cNvPr id="13" name="Picture 12"/>
          <p:cNvPicPr>
            <a:picLocks noChangeAspect="1"/>
          </p:cNvPicPr>
          <p:nvPr/>
        </p:nvPicPr>
        <p:blipFill>
          <a:blip r:embed="rId3"/>
          <a:stretch>
            <a:fillRect/>
          </a:stretch>
        </p:blipFill>
        <p:spPr>
          <a:xfrm>
            <a:off x="3394979" y="4922289"/>
            <a:ext cx="3063240" cy="1165363"/>
          </a:xfrm>
          <a:prstGeom prst="rect">
            <a:avLst/>
          </a:prstGeom>
        </p:spPr>
      </p:pic>
      <p:graphicFrame>
        <p:nvGraphicFramePr>
          <p:cNvPr id="14" name="Table 13"/>
          <p:cNvGraphicFramePr>
            <a:graphicFrameLocks noGrp="1"/>
          </p:cNvGraphicFramePr>
          <p:nvPr>
            <p:extLst>
              <p:ext uri="{D42A27DB-BD31-4B8C-83A1-F6EECF244321}">
                <p14:modId xmlns:p14="http://schemas.microsoft.com/office/powerpoint/2010/main" val="3530180733"/>
              </p:ext>
            </p:extLst>
          </p:nvPr>
        </p:nvGraphicFramePr>
        <p:xfrm>
          <a:off x="3894166" y="133536"/>
          <a:ext cx="6603770" cy="2536574"/>
        </p:xfrm>
        <a:graphic>
          <a:graphicData uri="http://schemas.openxmlformats.org/drawingml/2006/table">
            <a:tbl>
              <a:tblPr firstRow="1" bandRow="1">
                <a:tableStyleId>{5C22544A-7EE6-4342-B048-85BDC9FD1C3A}</a:tableStyleId>
              </a:tblPr>
              <a:tblGrid>
                <a:gridCol w="3301885">
                  <a:extLst>
                    <a:ext uri="{9D8B030D-6E8A-4147-A177-3AD203B41FA5}">
                      <a16:colId xmlns:a16="http://schemas.microsoft.com/office/drawing/2014/main" val="3652808073"/>
                    </a:ext>
                  </a:extLst>
                </a:gridCol>
                <a:gridCol w="3301885">
                  <a:extLst>
                    <a:ext uri="{9D8B030D-6E8A-4147-A177-3AD203B41FA5}">
                      <a16:colId xmlns:a16="http://schemas.microsoft.com/office/drawing/2014/main" val="1209479712"/>
                    </a:ext>
                  </a:extLst>
                </a:gridCol>
              </a:tblGrid>
              <a:tr h="370840">
                <a:tc>
                  <a:txBody>
                    <a:bodyPr/>
                    <a:lstStyle/>
                    <a:p>
                      <a:r>
                        <a:rPr lang="en-GB" sz="1000" dirty="0" smtClean="0"/>
                        <a:t>Section 2</a:t>
                      </a:r>
                      <a:endParaRPr lang="en-GB" sz="1000" dirty="0"/>
                    </a:p>
                  </a:txBody>
                  <a:tcPr/>
                </a:tc>
                <a:tc>
                  <a:txBody>
                    <a:bodyPr/>
                    <a:lstStyle/>
                    <a:p>
                      <a:r>
                        <a:rPr lang="en-GB" sz="1000" dirty="0" smtClean="0"/>
                        <a:t>Energy</a:t>
                      </a:r>
                      <a:r>
                        <a:rPr lang="en-GB" sz="1000" baseline="0" dirty="0" smtClean="0"/>
                        <a:t> transfer: Particles</a:t>
                      </a:r>
                      <a:endParaRPr lang="en-GB" sz="1000" dirty="0"/>
                    </a:p>
                  </a:txBody>
                  <a:tcPr/>
                </a:tc>
                <a:extLst>
                  <a:ext uri="{0D108BD9-81ED-4DB2-BD59-A6C34878D82A}">
                    <a16:rowId xmlns:a16="http://schemas.microsoft.com/office/drawing/2014/main" val="2747304405"/>
                  </a:ext>
                </a:extLst>
              </a:tr>
              <a:tr h="260734">
                <a:tc>
                  <a:txBody>
                    <a:bodyPr/>
                    <a:lstStyle/>
                    <a:p>
                      <a:r>
                        <a:rPr lang="en-GB" sz="1000" b="1" dirty="0" smtClean="0"/>
                        <a:t>Keyword</a:t>
                      </a:r>
                      <a:endParaRPr lang="en-GB" sz="1000" b="1" dirty="0"/>
                    </a:p>
                  </a:txBody>
                  <a:tcPr/>
                </a:tc>
                <a:tc>
                  <a:txBody>
                    <a:bodyPr/>
                    <a:lstStyle/>
                    <a:p>
                      <a:r>
                        <a:rPr lang="en-GB" sz="1000" b="1" dirty="0" smtClean="0"/>
                        <a:t>Description</a:t>
                      </a:r>
                      <a:endParaRPr lang="en-GB" sz="1000" b="1" dirty="0"/>
                    </a:p>
                  </a:txBody>
                  <a:tcPr/>
                </a:tc>
                <a:extLst>
                  <a:ext uri="{0D108BD9-81ED-4DB2-BD59-A6C34878D82A}">
                    <a16:rowId xmlns:a16="http://schemas.microsoft.com/office/drawing/2014/main" val="2539271462"/>
                  </a:ext>
                </a:extLst>
              </a:tr>
              <a:tr h="370840">
                <a:tc>
                  <a:txBody>
                    <a:bodyPr/>
                    <a:lstStyle/>
                    <a:p>
                      <a:r>
                        <a:rPr lang="en-GB" sz="1000" kern="1200" dirty="0" smtClean="0">
                          <a:solidFill>
                            <a:schemeClr val="dk1"/>
                          </a:solidFill>
                          <a:effectLst/>
                          <a:latin typeface="+mn-lt"/>
                          <a:ea typeface="+mn-ea"/>
                          <a:cs typeface="+mn-cs"/>
                        </a:rPr>
                        <a:t>thermal conductor</a:t>
                      </a:r>
                      <a:endParaRPr lang="en-GB" sz="1000" dirty="0"/>
                    </a:p>
                  </a:txBody>
                  <a:tcPr/>
                </a:tc>
                <a:tc>
                  <a:txBody>
                    <a:bodyPr/>
                    <a:lstStyle/>
                    <a:p>
                      <a:r>
                        <a:rPr lang="en-GB" sz="1000" kern="1200" dirty="0" smtClean="0">
                          <a:solidFill>
                            <a:schemeClr val="dk1"/>
                          </a:solidFill>
                          <a:effectLst/>
                          <a:latin typeface="+mn-lt"/>
                          <a:ea typeface="+mn-ea"/>
                          <a:cs typeface="+mn-cs"/>
                        </a:rPr>
                        <a:t>Material that allows heat to move quickly through it.</a:t>
                      </a:r>
                      <a:endParaRPr lang="en-GB" sz="1000" dirty="0"/>
                    </a:p>
                  </a:txBody>
                  <a:tcPr/>
                </a:tc>
                <a:extLst>
                  <a:ext uri="{0D108BD9-81ED-4DB2-BD59-A6C34878D82A}">
                    <a16:rowId xmlns:a16="http://schemas.microsoft.com/office/drawing/2014/main" val="2340374866"/>
                  </a:ext>
                </a:extLst>
              </a:tr>
              <a:tr h="370840">
                <a:tc>
                  <a:txBody>
                    <a:bodyPr/>
                    <a:lstStyle/>
                    <a:p>
                      <a:r>
                        <a:rPr lang="en-GB" sz="1000" kern="1200" dirty="0" smtClean="0">
                          <a:solidFill>
                            <a:schemeClr val="dk1"/>
                          </a:solidFill>
                          <a:effectLst/>
                          <a:latin typeface="+mn-lt"/>
                          <a:ea typeface="+mn-ea"/>
                          <a:cs typeface="+mn-cs"/>
                        </a:rPr>
                        <a:t>conduction</a:t>
                      </a:r>
                      <a:endParaRPr lang="en-GB" sz="1000" dirty="0"/>
                    </a:p>
                  </a:txBody>
                  <a:tcPr/>
                </a:tc>
                <a:tc>
                  <a:txBody>
                    <a:bodyPr/>
                    <a:lstStyle/>
                    <a:p>
                      <a:r>
                        <a:rPr lang="en-GB" sz="1000" kern="1200" dirty="0" smtClean="0">
                          <a:solidFill>
                            <a:schemeClr val="dk1"/>
                          </a:solidFill>
                          <a:effectLst/>
                          <a:latin typeface="+mn-lt"/>
                          <a:ea typeface="+mn-ea"/>
                          <a:cs typeface="+mn-cs"/>
                        </a:rPr>
                        <a:t>Transfer of thermal energy by the vibration of particles. </a:t>
                      </a:r>
                      <a:endParaRPr lang="en-GB" sz="1000" dirty="0"/>
                    </a:p>
                  </a:txBody>
                  <a:tcPr/>
                </a:tc>
                <a:extLst>
                  <a:ext uri="{0D108BD9-81ED-4DB2-BD59-A6C34878D82A}">
                    <a16:rowId xmlns:a16="http://schemas.microsoft.com/office/drawing/2014/main" val="1603180560"/>
                  </a:ext>
                </a:extLst>
              </a:tr>
              <a:tr h="370840">
                <a:tc>
                  <a:txBody>
                    <a:bodyPr/>
                    <a:lstStyle/>
                    <a:p>
                      <a:r>
                        <a:rPr lang="en-GB" sz="1000" kern="1200" dirty="0" smtClean="0">
                          <a:solidFill>
                            <a:schemeClr val="dk1"/>
                          </a:solidFill>
                          <a:effectLst/>
                          <a:latin typeface="+mn-lt"/>
                          <a:ea typeface="+mn-ea"/>
                          <a:cs typeface="+mn-cs"/>
                        </a:rPr>
                        <a:t>convection</a:t>
                      </a:r>
                      <a:endParaRPr lang="en-GB" sz="1000" dirty="0"/>
                    </a:p>
                  </a:txBody>
                  <a:tcPr/>
                </a:tc>
                <a:tc>
                  <a:txBody>
                    <a:bodyPr/>
                    <a:lstStyle/>
                    <a:p>
                      <a:r>
                        <a:rPr lang="en-GB" sz="1000" kern="1200" dirty="0" smtClean="0">
                          <a:solidFill>
                            <a:schemeClr val="dk1"/>
                          </a:solidFill>
                          <a:effectLst/>
                          <a:latin typeface="+mn-lt"/>
                          <a:ea typeface="+mn-ea"/>
                          <a:cs typeface="+mn-cs"/>
                        </a:rPr>
                        <a:t>Transfer of thermal energy when particles in a heated fluid rise.</a:t>
                      </a:r>
                      <a:endParaRPr lang="en-GB" sz="1000" dirty="0"/>
                    </a:p>
                  </a:txBody>
                  <a:tcPr/>
                </a:tc>
                <a:extLst>
                  <a:ext uri="{0D108BD9-81ED-4DB2-BD59-A6C34878D82A}">
                    <a16:rowId xmlns:a16="http://schemas.microsoft.com/office/drawing/2014/main" val="2666877564"/>
                  </a:ext>
                </a:extLst>
              </a:tr>
              <a:tr h="370840">
                <a:tc>
                  <a:txBody>
                    <a:bodyPr/>
                    <a:lstStyle/>
                    <a:p>
                      <a:r>
                        <a:rPr lang="en-GB" sz="1000" dirty="0" smtClean="0"/>
                        <a:t>Thermal insulator</a:t>
                      </a:r>
                      <a:endParaRPr lang="en-GB" sz="1000" dirty="0"/>
                    </a:p>
                  </a:txBody>
                  <a:tcPr/>
                </a:tc>
                <a:tc>
                  <a:txBody>
                    <a:bodyPr/>
                    <a:lstStyle/>
                    <a:p>
                      <a:pPr>
                        <a:lnSpc>
                          <a:spcPct val="115000"/>
                        </a:lnSpc>
                        <a:spcAft>
                          <a:spcPts val="0"/>
                        </a:spcAft>
                      </a:pPr>
                      <a:r>
                        <a:rPr lang="en-GB" sz="1000" dirty="0">
                          <a:effectLst/>
                          <a:latin typeface="Verdana" panose="020B0604030504040204" pitchFamily="34" charset="0"/>
                          <a:ea typeface="Times New Roman" panose="02020603050405020304" pitchFamily="18" charset="0"/>
                          <a:cs typeface="Times New Roman" panose="02020603050405020304" pitchFamily="18" charset="0"/>
                        </a:rPr>
                        <a:t>Material that only allows heat to travel slowly through it.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995643553"/>
                  </a:ext>
                </a:extLst>
              </a:tr>
              <a:tr h="370840">
                <a:tc>
                  <a:txBody>
                    <a:bodyPr/>
                    <a:lstStyle/>
                    <a:p>
                      <a:r>
                        <a:rPr lang="en-GB" sz="1000" dirty="0" smtClean="0"/>
                        <a:t>Convection current</a:t>
                      </a:r>
                      <a:endParaRPr lang="en-GB" sz="1000" dirty="0"/>
                    </a:p>
                  </a:txBody>
                  <a:tcPr/>
                </a:tc>
                <a:tc>
                  <a:txBody>
                    <a:bodyPr/>
                    <a:lstStyle/>
                    <a:p>
                      <a:r>
                        <a:rPr lang="en-GB" sz="1000" kern="1200" dirty="0" smtClean="0">
                          <a:solidFill>
                            <a:schemeClr val="dk1"/>
                          </a:solidFill>
                          <a:effectLst/>
                          <a:latin typeface="+mn-lt"/>
                          <a:ea typeface="+mn-ea"/>
                          <a:cs typeface="+mn-cs"/>
                        </a:rPr>
                        <a:t>The movement of heated fluids where hot fluid moves upwards, and cold fluid moves downwards.</a:t>
                      </a:r>
                      <a:endParaRPr lang="en-GB" sz="1000" dirty="0"/>
                    </a:p>
                  </a:txBody>
                  <a:tcPr/>
                </a:tc>
                <a:extLst>
                  <a:ext uri="{0D108BD9-81ED-4DB2-BD59-A6C34878D82A}">
                    <a16:rowId xmlns:a16="http://schemas.microsoft.com/office/drawing/2014/main" val="2501082590"/>
                  </a:ext>
                </a:extLst>
              </a:tr>
            </a:tbl>
          </a:graphicData>
        </a:graphic>
      </p:graphicFrame>
      <p:pic>
        <p:nvPicPr>
          <p:cNvPr id="3" name="Picture 2"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55877" y="2761108"/>
            <a:ext cx="1848108" cy="1800476"/>
          </a:xfrm>
          <a:prstGeom prst="rect">
            <a:avLst/>
          </a:prstGeom>
        </p:spPr>
      </p:pic>
      <p:sp>
        <p:nvSpPr>
          <p:cNvPr id="6" name="AutoShape 2" descr="Image result for convection currents"/>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AutoShape 4" descr="Image result for convection currents"/>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6" name="Picture 15"/>
          <p:cNvPicPr>
            <a:picLocks noChangeAspect="1"/>
          </p:cNvPicPr>
          <p:nvPr/>
        </p:nvPicPr>
        <p:blipFill>
          <a:blip r:embed="rId5"/>
          <a:stretch>
            <a:fillRect/>
          </a:stretch>
        </p:blipFill>
        <p:spPr>
          <a:xfrm>
            <a:off x="5264172" y="2783077"/>
            <a:ext cx="2982139" cy="1756537"/>
          </a:xfrm>
          <a:prstGeom prst="rect">
            <a:avLst/>
          </a:prstGeom>
        </p:spPr>
      </p:pic>
      <p:pic>
        <p:nvPicPr>
          <p:cNvPr id="17" name="Picture 16"/>
          <p:cNvPicPr>
            <a:picLocks noChangeAspect="1"/>
          </p:cNvPicPr>
          <p:nvPr/>
        </p:nvPicPr>
        <p:blipFill>
          <a:blip r:embed="rId6"/>
          <a:stretch>
            <a:fillRect/>
          </a:stretch>
        </p:blipFill>
        <p:spPr>
          <a:xfrm>
            <a:off x="6543517" y="3039339"/>
            <a:ext cx="2553791" cy="1471559"/>
          </a:xfrm>
          <a:prstGeom prst="rect">
            <a:avLst/>
          </a:prstGeom>
        </p:spPr>
      </p:pic>
      <p:graphicFrame>
        <p:nvGraphicFramePr>
          <p:cNvPr id="18" name="Table 17"/>
          <p:cNvGraphicFramePr>
            <a:graphicFrameLocks noGrp="1"/>
          </p:cNvGraphicFramePr>
          <p:nvPr>
            <p:extLst/>
          </p:nvPr>
        </p:nvGraphicFramePr>
        <p:xfrm>
          <a:off x="6458219" y="4599434"/>
          <a:ext cx="4656668" cy="1547162"/>
        </p:xfrm>
        <a:graphic>
          <a:graphicData uri="http://schemas.openxmlformats.org/drawingml/2006/table">
            <a:tbl>
              <a:tblPr firstRow="1" bandRow="1">
                <a:tableStyleId>{21E4AEA4-8DFA-4A89-87EB-49C32662AFE0}</a:tableStyleId>
              </a:tblPr>
              <a:tblGrid>
                <a:gridCol w="2328334">
                  <a:extLst>
                    <a:ext uri="{9D8B030D-6E8A-4147-A177-3AD203B41FA5}">
                      <a16:colId xmlns:a16="http://schemas.microsoft.com/office/drawing/2014/main" val="891464928"/>
                    </a:ext>
                  </a:extLst>
                </a:gridCol>
                <a:gridCol w="2328334">
                  <a:extLst>
                    <a:ext uri="{9D8B030D-6E8A-4147-A177-3AD203B41FA5}">
                      <a16:colId xmlns:a16="http://schemas.microsoft.com/office/drawing/2014/main" val="1517346264"/>
                    </a:ext>
                  </a:extLst>
                </a:gridCol>
              </a:tblGrid>
              <a:tr h="377341">
                <a:tc>
                  <a:txBody>
                    <a:bodyPr/>
                    <a:lstStyle/>
                    <a:p>
                      <a:r>
                        <a:rPr lang="en-GB" dirty="0" smtClean="0"/>
                        <a:t>Section 3</a:t>
                      </a:r>
                      <a:endParaRPr lang="en-GB" dirty="0"/>
                    </a:p>
                  </a:txBody>
                  <a:tcPr/>
                </a:tc>
                <a:tc>
                  <a:txBody>
                    <a:bodyPr/>
                    <a:lstStyle/>
                    <a:p>
                      <a:r>
                        <a:rPr lang="en-GB" dirty="0" smtClean="0"/>
                        <a:t>Radiation</a:t>
                      </a:r>
                      <a:endParaRPr lang="en-GB" dirty="0"/>
                    </a:p>
                  </a:txBody>
                  <a:tcPr/>
                </a:tc>
                <a:extLst>
                  <a:ext uri="{0D108BD9-81ED-4DB2-BD59-A6C34878D82A}">
                    <a16:rowId xmlns:a16="http://schemas.microsoft.com/office/drawing/2014/main" val="3996961847"/>
                  </a:ext>
                </a:extLst>
              </a:tr>
              <a:tr h="377341">
                <a:tc>
                  <a:txBody>
                    <a:bodyPr/>
                    <a:lstStyle/>
                    <a:p>
                      <a:r>
                        <a:rPr lang="en-GB" sz="1000" dirty="0" smtClean="0"/>
                        <a:t>Infra red radiation</a:t>
                      </a:r>
                      <a:endParaRPr lang="en-GB" sz="1000" dirty="0"/>
                    </a:p>
                  </a:txBody>
                  <a:tcPr/>
                </a:tc>
                <a:tc>
                  <a:txBody>
                    <a:bodyPr/>
                    <a:lstStyle/>
                    <a:p>
                      <a:r>
                        <a:rPr lang="en-GB" sz="1000" kern="1200" dirty="0" smtClean="0">
                          <a:solidFill>
                            <a:schemeClr val="dk1"/>
                          </a:solidFill>
                          <a:effectLst/>
                          <a:latin typeface="+mn-lt"/>
                          <a:ea typeface="+mn-ea"/>
                          <a:cs typeface="+mn-cs"/>
                        </a:rPr>
                        <a:t>Radiation given off by the Sun and other objects that brings about energy transfer.</a:t>
                      </a:r>
                      <a:endParaRPr lang="en-GB" sz="1000" dirty="0"/>
                    </a:p>
                  </a:txBody>
                  <a:tcPr/>
                </a:tc>
                <a:extLst>
                  <a:ext uri="{0D108BD9-81ED-4DB2-BD59-A6C34878D82A}">
                    <a16:rowId xmlns:a16="http://schemas.microsoft.com/office/drawing/2014/main" val="1169049601"/>
                  </a:ext>
                </a:extLst>
              </a:tr>
              <a:tr h="377341">
                <a:tc>
                  <a:txBody>
                    <a:bodyPr/>
                    <a:lstStyle/>
                    <a:p>
                      <a:r>
                        <a:rPr lang="en-GB" sz="1000" dirty="0" smtClean="0"/>
                        <a:t>Thermal imaging camera</a:t>
                      </a:r>
                      <a:endParaRPr lang="en-GB" sz="1000" dirty="0"/>
                    </a:p>
                  </a:txBody>
                  <a:tcPr/>
                </a:tc>
                <a:tc>
                  <a:txBody>
                    <a:bodyPr/>
                    <a:lstStyle/>
                    <a:p>
                      <a:r>
                        <a:rPr lang="en-GB" sz="1000" kern="1200" dirty="0" smtClean="0">
                          <a:solidFill>
                            <a:schemeClr val="dk1"/>
                          </a:solidFill>
                          <a:effectLst/>
                          <a:latin typeface="+mn-lt"/>
                          <a:ea typeface="+mn-ea"/>
                          <a:cs typeface="+mn-cs"/>
                        </a:rPr>
                        <a:t>A camera that absorbs infrared and produces a (false colour) image.</a:t>
                      </a:r>
                      <a:endParaRPr lang="en-GB" sz="1000" dirty="0"/>
                    </a:p>
                  </a:txBody>
                  <a:tcPr/>
                </a:tc>
                <a:extLst>
                  <a:ext uri="{0D108BD9-81ED-4DB2-BD59-A6C34878D82A}">
                    <a16:rowId xmlns:a16="http://schemas.microsoft.com/office/drawing/2014/main" val="1840668117"/>
                  </a:ext>
                </a:extLst>
              </a:tr>
              <a:tr h="377341">
                <a:tc>
                  <a:txBody>
                    <a:bodyPr/>
                    <a:lstStyle/>
                    <a:p>
                      <a:r>
                        <a:rPr lang="en-GB" sz="1000" dirty="0" smtClean="0"/>
                        <a:t>Radiation</a:t>
                      </a:r>
                      <a:endParaRPr lang="en-GB" sz="1000" dirty="0"/>
                    </a:p>
                  </a:txBody>
                  <a:tcPr/>
                </a:tc>
                <a:tc>
                  <a:txBody>
                    <a:bodyPr/>
                    <a:lstStyle/>
                    <a:p>
                      <a:r>
                        <a:rPr lang="en-GB" sz="1000" kern="1200" dirty="0" smtClean="0">
                          <a:solidFill>
                            <a:schemeClr val="dk1"/>
                          </a:solidFill>
                          <a:effectLst/>
                          <a:latin typeface="+mn-lt"/>
                          <a:ea typeface="+mn-ea"/>
                          <a:cs typeface="+mn-cs"/>
                        </a:rPr>
                        <a:t>The transfer of energy as a wave.</a:t>
                      </a:r>
                      <a:endParaRPr lang="en-GB" sz="1000" dirty="0"/>
                    </a:p>
                  </a:txBody>
                  <a:tcPr/>
                </a:tc>
                <a:extLst>
                  <a:ext uri="{0D108BD9-81ED-4DB2-BD59-A6C34878D82A}">
                    <a16:rowId xmlns:a16="http://schemas.microsoft.com/office/drawing/2014/main" val="3854022600"/>
                  </a:ext>
                </a:extLst>
              </a:tr>
            </a:tbl>
          </a:graphicData>
        </a:graphic>
      </p:graphicFrame>
      <p:pic>
        <p:nvPicPr>
          <p:cNvPr id="20" name="Picture 19"/>
          <p:cNvPicPr>
            <a:picLocks noChangeAspect="1"/>
          </p:cNvPicPr>
          <p:nvPr/>
        </p:nvPicPr>
        <p:blipFill>
          <a:blip r:embed="rId7"/>
          <a:stretch>
            <a:fillRect/>
          </a:stretch>
        </p:blipFill>
        <p:spPr>
          <a:xfrm>
            <a:off x="9357296" y="2692685"/>
            <a:ext cx="2257958" cy="1418280"/>
          </a:xfrm>
          <a:prstGeom prst="rect">
            <a:avLst/>
          </a:prstGeom>
        </p:spPr>
      </p:pic>
      <p:sp>
        <p:nvSpPr>
          <p:cNvPr id="19" name="Rectangle 18"/>
          <p:cNvSpPr/>
          <p:nvPr/>
        </p:nvSpPr>
        <p:spPr>
          <a:xfrm>
            <a:off x="8830653" y="6235132"/>
            <a:ext cx="3311244" cy="555619"/>
          </a:xfrm>
          <a:prstGeom prst="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pic>
        <p:nvPicPr>
          <p:cNvPr id="21" name="Picture 20"/>
          <p:cNvPicPr>
            <a:picLocks noChangeAspect="1"/>
          </p:cNvPicPr>
          <p:nvPr/>
        </p:nvPicPr>
        <p:blipFill rotWithShape="1">
          <a:blip r:embed="rId8"/>
          <a:srcRect l="74271" t="17222" r="5000" b="50370"/>
          <a:stretch/>
        </p:blipFill>
        <p:spPr>
          <a:xfrm>
            <a:off x="11310497" y="6264725"/>
            <a:ext cx="701359" cy="462276"/>
          </a:xfrm>
          <a:prstGeom prst="rect">
            <a:avLst/>
          </a:prstGeom>
        </p:spPr>
      </p:pic>
      <p:sp>
        <p:nvSpPr>
          <p:cNvPr id="22" name="TextBox 21"/>
          <p:cNvSpPr txBox="1"/>
          <p:nvPr/>
        </p:nvSpPr>
        <p:spPr>
          <a:xfrm>
            <a:off x="8830653" y="6341974"/>
            <a:ext cx="2947791" cy="307777"/>
          </a:xfrm>
          <a:prstGeom prst="rect">
            <a:avLst/>
          </a:prstGeom>
          <a:noFill/>
        </p:spPr>
        <p:txBody>
          <a:bodyPr wrap="square" rtlCol="0">
            <a:spAutoFit/>
          </a:bodyPr>
          <a:lstStyle/>
          <a:p>
            <a:r>
              <a:rPr lang="en-GB" sz="1400" b="1" dirty="0" smtClean="0"/>
              <a:t>Physics: Heating and Cooling</a:t>
            </a:r>
            <a:endParaRPr lang="en-GB" sz="1400" b="1" dirty="0"/>
          </a:p>
        </p:txBody>
      </p:sp>
    </p:spTree>
    <p:extLst>
      <p:ext uri="{BB962C8B-B14F-4D97-AF65-F5344CB8AC3E}">
        <p14:creationId xmlns:p14="http://schemas.microsoft.com/office/powerpoint/2010/main" val="32361348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6171757" y="152637"/>
          <a:ext cx="5568141" cy="5956554"/>
        </p:xfrm>
        <a:graphic>
          <a:graphicData uri="http://schemas.openxmlformats.org/drawingml/2006/table">
            <a:tbl>
              <a:tblPr firstRow="1" bandRow="1">
                <a:tableStyleId>{5C22544A-7EE6-4342-B048-85BDC9FD1C3A}</a:tableStyleId>
              </a:tblPr>
              <a:tblGrid>
                <a:gridCol w="2289340">
                  <a:extLst>
                    <a:ext uri="{9D8B030D-6E8A-4147-A177-3AD203B41FA5}">
                      <a16:colId xmlns:a16="http://schemas.microsoft.com/office/drawing/2014/main" val="3326162621"/>
                    </a:ext>
                  </a:extLst>
                </a:gridCol>
                <a:gridCol w="3278801">
                  <a:extLst>
                    <a:ext uri="{9D8B030D-6E8A-4147-A177-3AD203B41FA5}">
                      <a16:colId xmlns:a16="http://schemas.microsoft.com/office/drawing/2014/main" val="815724325"/>
                    </a:ext>
                  </a:extLst>
                </a:gridCol>
              </a:tblGrid>
              <a:tr h="499511">
                <a:tc gridSpan="2">
                  <a:txBody>
                    <a:bodyPr/>
                    <a:lstStyle/>
                    <a:p>
                      <a:pPr algn="ctr"/>
                      <a:r>
                        <a:rPr lang="en-GB" sz="3200" u="none" dirty="0" smtClean="0"/>
                        <a:t>Section 3:</a:t>
                      </a:r>
                      <a:endParaRPr lang="en-GB" sz="3200" u="none" dirty="0"/>
                    </a:p>
                  </a:txBody>
                  <a:tcPr/>
                </a:tc>
                <a:tc hMerge="1">
                  <a:txBody>
                    <a:bodyPr/>
                    <a:lstStyle/>
                    <a:p>
                      <a:endParaRPr lang="en-GB" sz="1200" dirty="0"/>
                    </a:p>
                  </a:txBody>
                  <a:tcPr/>
                </a:tc>
                <a:extLst>
                  <a:ext uri="{0D108BD9-81ED-4DB2-BD59-A6C34878D82A}">
                    <a16:rowId xmlns:a16="http://schemas.microsoft.com/office/drawing/2014/main" val="2472587695"/>
                  </a:ext>
                </a:extLst>
              </a:tr>
              <a:tr h="399609">
                <a:tc>
                  <a:txBody>
                    <a:bodyPr/>
                    <a:lstStyle/>
                    <a:p>
                      <a:pPr algn="ctr"/>
                      <a:r>
                        <a:rPr lang="en-GB" sz="1800" dirty="0" smtClean="0"/>
                        <a:t>Question</a:t>
                      </a:r>
                      <a:endParaRPr lang="en-GB" sz="1800" b="1" dirty="0"/>
                    </a:p>
                  </a:txBody>
                  <a:tcPr/>
                </a:tc>
                <a:tc>
                  <a:txBody>
                    <a:bodyPr/>
                    <a:lstStyle/>
                    <a:p>
                      <a:pPr algn="ctr"/>
                      <a:r>
                        <a:rPr lang="en-GB" sz="1800" dirty="0" smtClean="0"/>
                        <a:t>Model answer</a:t>
                      </a:r>
                      <a:endParaRPr lang="en-GB" sz="1800" b="1" dirty="0"/>
                    </a:p>
                  </a:txBody>
                  <a:tcPr/>
                </a:tc>
                <a:extLst>
                  <a:ext uri="{0D108BD9-81ED-4DB2-BD59-A6C34878D82A}">
                    <a16:rowId xmlns:a16="http://schemas.microsoft.com/office/drawing/2014/main" val="3247032489"/>
                  </a:ext>
                </a:extLst>
              </a:tr>
              <a:tr h="499511">
                <a:tc>
                  <a:txBody>
                    <a:bodyPr/>
                    <a:lstStyle/>
                    <a:p>
                      <a:r>
                        <a:rPr lang="en-GB" sz="1200" baseline="0" dirty="0" smtClean="0"/>
                        <a:t>What is a solenoid?</a:t>
                      </a:r>
                      <a:endParaRPr lang="en-GB" sz="1200" dirty="0"/>
                    </a:p>
                  </a:txBody>
                  <a:tcPr/>
                </a:tc>
                <a:tc>
                  <a:txBody>
                    <a:bodyPr/>
                    <a:lstStyle/>
                    <a:p>
                      <a:r>
                        <a:rPr lang="en-GB" sz="1200" dirty="0" smtClean="0"/>
                        <a:t>A coil of wire being used as an electromagnet.</a:t>
                      </a:r>
                      <a:endParaRPr lang="en-GB" sz="1200" dirty="0"/>
                    </a:p>
                  </a:txBody>
                  <a:tcPr/>
                </a:tc>
                <a:extLst>
                  <a:ext uri="{0D108BD9-81ED-4DB2-BD59-A6C34878D82A}">
                    <a16:rowId xmlns:a16="http://schemas.microsoft.com/office/drawing/2014/main" val="2652586995"/>
                  </a:ext>
                </a:extLst>
              </a:tr>
              <a:tr h="499511">
                <a:tc>
                  <a:txBody>
                    <a:bodyPr/>
                    <a:lstStyle/>
                    <a:p>
                      <a:r>
                        <a:rPr lang="en-GB" sz="1200" dirty="0" smtClean="0"/>
                        <a:t>What is a magnetic</a:t>
                      </a:r>
                      <a:r>
                        <a:rPr lang="en-GB" sz="1200" baseline="0" dirty="0" smtClean="0"/>
                        <a:t> field?</a:t>
                      </a:r>
                      <a:endParaRPr lang="en-GB" sz="1200" dirty="0"/>
                    </a:p>
                  </a:txBody>
                  <a:tcPr/>
                </a:tc>
                <a:tc>
                  <a:txBody>
                    <a:bodyPr/>
                    <a:lstStyle/>
                    <a:p>
                      <a:r>
                        <a:rPr lang="en-GB" sz="1200" dirty="0" smtClean="0"/>
                        <a:t>The area around a magnet where a magnetic material would</a:t>
                      </a:r>
                      <a:r>
                        <a:rPr lang="en-GB" sz="1200" baseline="0" dirty="0" smtClean="0"/>
                        <a:t> experience a force.</a:t>
                      </a:r>
                      <a:endParaRPr lang="en-GB" sz="1200" dirty="0"/>
                    </a:p>
                  </a:txBody>
                  <a:tcPr/>
                </a:tc>
                <a:extLst>
                  <a:ext uri="{0D108BD9-81ED-4DB2-BD59-A6C34878D82A}">
                    <a16:rowId xmlns:a16="http://schemas.microsoft.com/office/drawing/2014/main" val="1480746427"/>
                  </a:ext>
                </a:extLst>
              </a:tr>
              <a:tr h="562377">
                <a:tc>
                  <a:txBody>
                    <a:bodyPr/>
                    <a:lstStyle/>
                    <a:p>
                      <a:r>
                        <a:rPr lang="en-GB" sz="1200" dirty="0" smtClean="0"/>
                        <a:t>Name three</a:t>
                      </a:r>
                      <a:r>
                        <a:rPr lang="en-GB" sz="1200" baseline="0" dirty="0" smtClean="0"/>
                        <a:t> magnetic materials.</a:t>
                      </a:r>
                      <a:endParaRPr lang="en-GB" sz="1200" dirty="0"/>
                    </a:p>
                  </a:txBody>
                  <a:tcPr/>
                </a:tc>
                <a:tc>
                  <a:txBody>
                    <a:bodyPr/>
                    <a:lstStyle/>
                    <a:p>
                      <a:r>
                        <a:rPr lang="en-GB" sz="1200" dirty="0" smtClean="0"/>
                        <a:t>Iron,</a:t>
                      </a:r>
                      <a:r>
                        <a:rPr lang="en-GB" sz="1200" baseline="0" dirty="0" smtClean="0"/>
                        <a:t> nickel, cobalt</a:t>
                      </a:r>
                      <a:endParaRPr lang="en-GB" sz="1200" dirty="0"/>
                    </a:p>
                  </a:txBody>
                  <a:tcPr/>
                </a:tc>
                <a:extLst>
                  <a:ext uri="{0D108BD9-81ED-4DB2-BD59-A6C34878D82A}">
                    <a16:rowId xmlns:a16="http://schemas.microsoft.com/office/drawing/2014/main" val="3629276425"/>
                  </a:ext>
                </a:extLst>
              </a:tr>
              <a:tr h="424814">
                <a:tc>
                  <a:txBody>
                    <a:bodyPr/>
                    <a:lstStyle/>
                    <a:p>
                      <a:r>
                        <a:rPr lang="en-GB" sz="1200" dirty="0" smtClean="0"/>
                        <a:t>Describe</a:t>
                      </a:r>
                      <a:r>
                        <a:rPr lang="en-GB" sz="1200" baseline="0" dirty="0" smtClean="0"/>
                        <a:t> the relationship between the distance from a magnet and the strength of a magnetic field.</a:t>
                      </a:r>
                      <a:endParaRPr lang="en-GB" sz="1200" dirty="0"/>
                    </a:p>
                  </a:txBody>
                  <a:tcPr/>
                </a:tc>
                <a:tc>
                  <a:txBody>
                    <a:bodyPr/>
                    <a:lstStyle/>
                    <a:p>
                      <a:r>
                        <a:rPr lang="en-GB" sz="1200" dirty="0" smtClean="0"/>
                        <a:t>The greater</a:t>
                      </a:r>
                      <a:r>
                        <a:rPr lang="en-GB" sz="1200" baseline="0" dirty="0" smtClean="0"/>
                        <a:t> the distance from a magnet the weaker the magnetic field strength.</a:t>
                      </a:r>
                      <a:endParaRPr lang="en-GB" sz="1200" dirty="0"/>
                    </a:p>
                  </a:txBody>
                  <a:tcPr/>
                </a:tc>
                <a:extLst>
                  <a:ext uri="{0D108BD9-81ED-4DB2-BD59-A6C34878D82A}">
                    <a16:rowId xmlns:a16="http://schemas.microsoft.com/office/drawing/2014/main" val="2499572682"/>
                  </a:ext>
                </a:extLst>
              </a:tr>
              <a:tr h="424814">
                <a:tc>
                  <a:txBody>
                    <a:bodyPr/>
                    <a:lstStyle/>
                    <a:p>
                      <a:r>
                        <a:rPr lang="en-GB" sz="1200" dirty="0" smtClean="0"/>
                        <a:t>Describe what a relay is.</a:t>
                      </a:r>
                      <a:endParaRPr lang="en-GB" sz="1200" dirty="0"/>
                    </a:p>
                  </a:txBody>
                  <a:tcPr/>
                </a:tc>
                <a:tc>
                  <a:txBody>
                    <a:bodyPr/>
                    <a:lstStyle/>
                    <a:p>
                      <a:r>
                        <a:rPr lang="en-GB" sz="1200" dirty="0" smtClean="0"/>
                        <a:t>A relay use an electromagnet in a circuit with</a:t>
                      </a:r>
                      <a:r>
                        <a:rPr lang="en-GB" sz="1200" baseline="0" dirty="0" smtClean="0"/>
                        <a:t> a low current to attract a switch in a circuit with a high current.</a:t>
                      </a:r>
                      <a:endParaRPr lang="en-GB" sz="1200" dirty="0"/>
                    </a:p>
                  </a:txBody>
                  <a:tcPr/>
                </a:tc>
                <a:extLst>
                  <a:ext uri="{0D108BD9-81ED-4DB2-BD59-A6C34878D82A}">
                    <a16:rowId xmlns:a16="http://schemas.microsoft.com/office/drawing/2014/main" val="2073086458"/>
                  </a:ext>
                </a:extLst>
              </a:tr>
              <a:tr h="723055">
                <a:tc>
                  <a:txBody>
                    <a:bodyPr/>
                    <a:lstStyle/>
                    <a:p>
                      <a:r>
                        <a:rPr lang="en-GB" sz="1200" b="1" dirty="0" smtClean="0">
                          <a:solidFill>
                            <a:srgbClr val="FF0000"/>
                          </a:solidFill>
                        </a:rPr>
                        <a:t>Challenge) </a:t>
                      </a:r>
                      <a:r>
                        <a:rPr lang="en-GB" sz="1200" dirty="0" smtClean="0"/>
                        <a:t>Explain how a</a:t>
                      </a:r>
                      <a:r>
                        <a:rPr lang="en-GB" sz="1200" baseline="0" dirty="0" smtClean="0"/>
                        <a:t> loud speaker</a:t>
                      </a:r>
                      <a:r>
                        <a:rPr lang="en-GB" sz="1200" dirty="0" smtClean="0"/>
                        <a:t> works</a:t>
                      </a:r>
                      <a:endParaRPr lang="en-GB" sz="1200" dirty="0"/>
                    </a:p>
                  </a:txBody>
                  <a:tcPr/>
                </a:tc>
                <a:tc>
                  <a:txBody>
                    <a:bodyPr/>
                    <a:lstStyle/>
                    <a:p>
                      <a:pPr marL="171450" indent="-171450">
                        <a:buFont typeface="Arial" panose="020B0604020202020204" pitchFamily="34" charset="0"/>
                        <a:buChar char="•"/>
                      </a:pPr>
                      <a:r>
                        <a:rPr lang="en-GB" sz="1200" dirty="0" smtClean="0"/>
                        <a:t>An alternating current flows though an electromagnet.</a:t>
                      </a:r>
                    </a:p>
                    <a:p>
                      <a:pPr marL="171450" indent="-171450">
                        <a:buFont typeface="Arial" panose="020B0604020202020204" pitchFamily="34" charset="0"/>
                        <a:buChar char="•"/>
                      </a:pPr>
                      <a:r>
                        <a:rPr lang="en-GB" sz="1200" dirty="0" smtClean="0"/>
                        <a:t>When the current</a:t>
                      </a:r>
                      <a:r>
                        <a:rPr lang="en-GB" sz="1200" baseline="0" dirty="0" smtClean="0"/>
                        <a:t> changes direction the electromagnet is attracted/repelled from a permanent magnet.</a:t>
                      </a:r>
                    </a:p>
                    <a:p>
                      <a:pPr marL="171450" indent="-171450">
                        <a:buFont typeface="Arial" panose="020B0604020202020204" pitchFamily="34" charset="0"/>
                        <a:buChar char="•"/>
                      </a:pPr>
                      <a:r>
                        <a:rPr lang="en-GB" sz="1200" baseline="0" dirty="0" smtClean="0"/>
                        <a:t>This vibration causes air particles to vibrate.</a:t>
                      </a:r>
                      <a:endParaRPr lang="en-GB" sz="1200" dirty="0"/>
                    </a:p>
                  </a:txBody>
                  <a:tcPr/>
                </a:tc>
                <a:extLst>
                  <a:ext uri="{0D108BD9-81ED-4DB2-BD59-A6C34878D82A}">
                    <a16:rowId xmlns:a16="http://schemas.microsoft.com/office/drawing/2014/main" val="2491538380"/>
                  </a:ext>
                </a:extLst>
              </a:tr>
              <a:tr h="764666">
                <a:tc>
                  <a:txBody>
                    <a:bodyPr/>
                    <a:lstStyle/>
                    <a:p>
                      <a:r>
                        <a:rPr lang="en-GB" sz="1200" b="1" dirty="0" smtClean="0">
                          <a:solidFill>
                            <a:srgbClr val="FF0000"/>
                          </a:solidFill>
                        </a:rPr>
                        <a:t>Challenge)</a:t>
                      </a:r>
                      <a:r>
                        <a:rPr lang="en-GB" sz="1200" b="1" baseline="0" dirty="0" smtClean="0">
                          <a:solidFill>
                            <a:srgbClr val="FF0000"/>
                          </a:solidFill>
                        </a:rPr>
                        <a:t> </a:t>
                      </a:r>
                      <a:r>
                        <a:rPr lang="en-GB" sz="1200" baseline="0" dirty="0" smtClean="0"/>
                        <a:t>Explain how a compass works.</a:t>
                      </a:r>
                      <a:endParaRPr lang="en-GB" sz="1200" dirty="0"/>
                    </a:p>
                  </a:txBody>
                  <a:tcPr/>
                </a:tc>
                <a:tc>
                  <a:txBody>
                    <a:bodyPr/>
                    <a:lstStyle/>
                    <a:p>
                      <a:pPr marL="171450" indent="-171450">
                        <a:buFont typeface="Arial" panose="020B0604020202020204" pitchFamily="34" charset="0"/>
                        <a:buChar char="•"/>
                      </a:pPr>
                      <a:r>
                        <a:rPr lang="en-GB" sz="1200" dirty="0" smtClean="0"/>
                        <a:t>A compass is magnet that is free to rotate.</a:t>
                      </a:r>
                    </a:p>
                    <a:p>
                      <a:pPr marL="171450" indent="-171450">
                        <a:buFont typeface="Arial" panose="020B0604020202020204" pitchFamily="34" charset="0"/>
                        <a:buChar char="•"/>
                      </a:pPr>
                      <a:r>
                        <a:rPr lang="en-GB" sz="1200" dirty="0" smtClean="0"/>
                        <a:t>The magnet interacts</a:t>
                      </a:r>
                      <a:r>
                        <a:rPr lang="en-GB" sz="1200" baseline="0" dirty="0" smtClean="0"/>
                        <a:t> with the magnetic field of the Earth to point north.</a:t>
                      </a:r>
                      <a:endParaRPr lang="en-GB" sz="1200" dirty="0"/>
                    </a:p>
                  </a:txBody>
                  <a:tcPr/>
                </a:tc>
                <a:extLst>
                  <a:ext uri="{0D108BD9-81ED-4DB2-BD59-A6C34878D82A}">
                    <a16:rowId xmlns:a16="http://schemas.microsoft.com/office/drawing/2014/main" val="2129661353"/>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543794245"/>
              </p:ext>
            </p:extLst>
          </p:nvPr>
        </p:nvGraphicFramePr>
        <p:xfrm>
          <a:off x="114191" y="49082"/>
          <a:ext cx="5688676" cy="3766778"/>
        </p:xfrm>
        <a:graphic>
          <a:graphicData uri="http://schemas.openxmlformats.org/drawingml/2006/table">
            <a:tbl>
              <a:tblPr firstRow="1" bandRow="1">
                <a:tableStyleId>{93296810-A885-4BE3-A3E7-6D5BEEA58F35}</a:tableStyleId>
              </a:tblPr>
              <a:tblGrid>
                <a:gridCol w="4732712">
                  <a:extLst>
                    <a:ext uri="{9D8B030D-6E8A-4147-A177-3AD203B41FA5}">
                      <a16:colId xmlns:a16="http://schemas.microsoft.com/office/drawing/2014/main" val="3069493977"/>
                    </a:ext>
                  </a:extLst>
                </a:gridCol>
                <a:gridCol w="955964">
                  <a:extLst>
                    <a:ext uri="{9D8B030D-6E8A-4147-A177-3AD203B41FA5}">
                      <a16:colId xmlns:a16="http://schemas.microsoft.com/office/drawing/2014/main" val="2697017340"/>
                    </a:ext>
                  </a:extLst>
                </a:gridCol>
              </a:tblGrid>
              <a:tr h="1086690">
                <a:tc gridSpan="2">
                  <a:txBody>
                    <a:bodyPr/>
                    <a:lstStyle/>
                    <a:p>
                      <a:pPr algn="ctr"/>
                      <a:r>
                        <a:rPr lang="en-GB" sz="2800" dirty="0" smtClean="0"/>
                        <a:t>Section 1:</a:t>
                      </a:r>
                      <a:endParaRPr lang="en-GB" sz="3600" dirty="0" smtClean="0"/>
                    </a:p>
                    <a:p>
                      <a:pPr algn="ctr"/>
                      <a:r>
                        <a:rPr lang="en-GB" sz="2400" dirty="0" smtClean="0"/>
                        <a:t>Attraction and repulsion</a:t>
                      </a:r>
                      <a:endParaRPr lang="en-GB" sz="2400" dirty="0"/>
                    </a:p>
                  </a:txBody>
                  <a:tcPr/>
                </a:tc>
                <a:tc hMerge="1">
                  <a:txBody>
                    <a:bodyPr/>
                    <a:lstStyle/>
                    <a:p>
                      <a:endParaRPr lang="en-GB" dirty="0"/>
                    </a:p>
                  </a:txBody>
                  <a:tcPr/>
                </a:tc>
                <a:extLst>
                  <a:ext uri="{0D108BD9-81ED-4DB2-BD59-A6C34878D82A}">
                    <a16:rowId xmlns:a16="http://schemas.microsoft.com/office/drawing/2014/main" val="1081176241"/>
                  </a:ext>
                </a:extLst>
              </a:tr>
              <a:tr h="670022">
                <a:tc>
                  <a:txBody>
                    <a:bodyPr/>
                    <a:lstStyle/>
                    <a:p>
                      <a:pPr algn="ctr"/>
                      <a:r>
                        <a:rPr lang="en-GB" b="1" dirty="0" smtClean="0"/>
                        <a:t>Magnets diagram</a:t>
                      </a:r>
                      <a:endParaRPr lang="en-GB" b="1" dirty="0"/>
                    </a:p>
                  </a:txBody>
                  <a:tcPr/>
                </a:tc>
                <a:tc>
                  <a:txBody>
                    <a:bodyPr/>
                    <a:lstStyle/>
                    <a:p>
                      <a:pPr algn="ctr"/>
                      <a:r>
                        <a:rPr lang="en-GB" sz="1600" b="1" dirty="0" smtClean="0"/>
                        <a:t>Attract</a:t>
                      </a:r>
                      <a:r>
                        <a:rPr lang="en-GB" sz="1600" b="1" baseline="0" dirty="0" smtClean="0"/>
                        <a:t> or repel?</a:t>
                      </a:r>
                      <a:endParaRPr lang="en-GB" sz="1600" b="1" dirty="0"/>
                    </a:p>
                  </a:txBody>
                  <a:tcPr/>
                </a:tc>
                <a:extLst>
                  <a:ext uri="{0D108BD9-81ED-4DB2-BD59-A6C34878D82A}">
                    <a16:rowId xmlns:a16="http://schemas.microsoft.com/office/drawing/2014/main" val="4019497724"/>
                  </a:ext>
                </a:extLst>
              </a:tr>
              <a:tr h="670022">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873394123"/>
                  </a:ext>
                </a:extLst>
              </a:tr>
              <a:tr h="670022">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904983374"/>
                  </a:ext>
                </a:extLst>
              </a:tr>
              <a:tr h="670022">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50707226"/>
                  </a:ext>
                </a:extLst>
              </a:tr>
            </a:tbl>
          </a:graphicData>
        </a:graphic>
      </p:graphicFrame>
      <p:graphicFrame>
        <p:nvGraphicFramePr>
          <p:cNvPr id="7" name="Table 6"/>
          <p:cNvGraphicFramePr>
            <a:graphicFrameLocks noGrp="1"/>
          </p:cNvGraphicFramePr>
          <p:nvPr>
            <p:extLst/>
          </p:nvPr>
        </p:nvGraphicFramePr>
        <p:xfrm>
          <a:off x="447572" y="4009004"/>
          <a:ext cx="4969967" cy="1948993"/>
        </p:xfrm>
        <a:graphic>
          <a:graphicData uri="http://schemas.openxmlformats.org/drawingml/2006/table">
            <a:tbl>
              <a:tblPr firstRow="1" bandRow="1">
                <a:tableStyleId>{21E4AEA4-8DFA-4A89-87EB-49C32662AFE0}</a:tableStyleId>
              </a:tblPr>
              <a:tblGrid>
                <a:gridCol w="4969967">
                  <a:extLst>
                    <a:ext uri="{9D8B030D-6E8A-4147-A177-3AD203B41FA5}">
                      <a16:colId xmlns:a16="http://schemas.microsoft.com/office/drawing/2014/main" val="3326162621"/>
                    </a:ext>
                  </a:extLst>
                </a:gridCol>
              </a:tblGrid>
              <a:tr h="987845">
                <a:tc>
                  <a:txBody>
                    <a:bodyPr/>
                    <a:lstStyle/>
                    <a:p>
                      <a:pPr algn="ctr"/>
                      <a:r>
                        <a:rPr lang="en-GB" sz="3600" dirty="0" smtClean="0"/>
                        <a:t>Section 2: </a:t>
                      </a:r>
                    </a:p>
                    <a:p>
                      <a:pPr algn="ctr"/>
                      <a:r>
                        <a:rPr lang="en-GB" sz="2000" dirty="0" smtClean="0"/>
                        <a:t>Increasing the strength of an electromagnet</a:t>
                      </a:r>
                      <a:endParaRPr lang="en-GB" sz="2000" dirty="0"/>
                    </a:p>
                  </a:txBody>
                  <a:tcPr/>
                </a:tc>
                <a:extLst>
                  <a:ext uri="{0D108BD9-81ED-4DB2-BD59-A6C34878D82A}">
                    <a16:rowId xmlns:a16="http://schemas.microsoft.com/office/drawing/2014/main" val="2472587695"/>
                  </a:ext>
                </a:extLst>
              </a:tr>
              <a:tr h="961148">
                <a:tc>
                  <a:txBody>
                    <a:bodyPr/>
                    <a:lstStyle/>
                    <a:p>
                      <a:pPr marL="285750" indent="-285750" algn="l">
                        <a:buFont typeface="Arial" panose="020B0604020202020204" pitchFamily="34" charset="0"/>
                        <a:buChar char="•"/>
                      </a:pPr>
                      <a:r>
                        <a:rPr lang="en-GB" sz="1600" b="1" dirty="0" smtClean="0"/>
                        <a:t>Increase the current.</a:t>
                      </a:r>
                    </a:p>
                    <a:p>
                      <a:pPr marL="285750" indent="-285750" algn="l">
                        <a:buFont typeface="Arial" panose="020B0604020202020204" pitchFamily="34" charset="0"/>
                        <a:buChar char="•"/>
                      </a:pPr>
                      <a:r>
                        <a:rPr lang="en-GB" sz="1600" b="1" dirty="0" smtClean="0"/>
                        <a:t>Add more</a:t>
                      </a:r>
                      <a:r>
                        <a:rPr lang="en-GB" sz="1600" b="1" baseline="0" dirty="0" smtClean="0"/>
                        <a:t> coils to the solenoid.</a:t>
                      </a:r>
                    </a:p>
                    <a:p>
                      <a:pPr marL="285750" indent="-285750" algn="l">
                        <a:buFont typeface="Arial" panose="020B0604020202020204" pitchFamily="34" charset="0"/>
                        <a:buChar char="•"/>
                      </a:pPr>
                      <a:r>
                        <a:rPr lang="en-GB" sz="1600" b="1" baseline="0" dirty="0" smtClean="0"/>
                        <a:t>Insert a magnetic core.</a:t>
                      </a:r>
                      <a:endParaRPr lang="en-GB" sz="1600" b="1" dirty="0"/>
                    </a:p>
                  </a:txBody>
                  <a:tcPr/>
                </a:tc>
                <a:extLst>
                  <a:ext uri="{0D108BD9-81ED-4DB2-BD59-A6C34878D82A}">
                    <a16:rowId xmlns:a16="http://schemas.microsoft.com/office/drawing/2014/main" val="3247032489"/>
                  </a:ext>
                </a:extLst>
              </a:tr>
            </a:tbl>
          </a:graphicData>
        </a:graphic>
      </p:graphicFrame>
      <p:grpSp>
        <p:nvGrpSpPr>
          <p:cNvPr id="36" name="Group 35"/>
          <p:cNvGrpSpPr/>
          <p:nvPr/>
        </p:nvGrpSpPr>
        <p:grpSpPr>
          <a:xfrm>
            <a:off x="358722" y="1932471"/>
            <a:ext cx="4773109" cy="1704064"/>
            <a:chOff x="1763713" y="2660117"/>
            <a:chExt cx="6408737" cy="2434109"/>
          </a:xfrm>
        </p:grpSpPr>
        <p:sp>
          <p:nvSpPr>
            <p:cNvPr id="37" name="TextBox 4"/>
            <p:cNvSpPr txBox="1">
              <a:spLocks noChangeArrowheads="1"/>
            </p:cNvSpPr>
            <p:nvPr/>
          </p:nvSpPr>
          <p:spPr bwMode="auto">
            <a:xfrm>
              <a:off x="1763713" y="2765425"/>
              <a:ext cx="6408737" cy="529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2000">
                <a:latin typeface="Comic Sans MS" panose="030F0702030302020204" pitchFamily="66" charset="0"/>
              </a:endParaRPr>
            </a:p>
          </p:txBody>
        </p:sp>
        <p:sp>
          <p:nvSpPr>
            <p:cNvPr id="38" name="Rectangle 37"/>
            <p:cNvSpPr/>
            <p:nvPr/>
          </p:nvSpPr>
          <p:spPr bwMode="auto">
            <a:xfrm>
              <a:off x="1983606" y="2660117"/>
              <a:ext cx="1211263" cy="584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400"/>
            </a:p>
          </p:txBody>
        </p:sp>
        <p:sp>
          <p:nvSpPr>
            <p:cNvPr id="39" name="Rectangle 38"/>
            <p:cNvSpPr/>
            <p:nvPr/>
          </p:nvSpPr>
          <p:spPr bwMode="auto">
            <a:xfrm>
              <a:off x="3194869" y="2660117"/>
              <a:ext cx="1212850" cy="584200"/>
            </a:xfrm>
            <a:prstGeom prst="rect">
              <a:avLst/>
            </a:prstGeom>
            <a:solidFill>
              <a:srgbClr val="FF0000"/>
            </a:solidFill>
            <a:ln>
              <a:solidFill>
                <a:srgbClr val="86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400"/>
            </a:p>
          </p:txBody>
        </p:sp>
        <p:sp>
          <p:nvSpPr>
            <p:cNvPr id="40" name="TextBox 5"/>
            <p:cNvSpPr txBox="1">
              <a:spLocks noChangeArrowheads="1"/>
            </p:cNvSpPr>
            <p:nvPr/>
          </p:nvSpPr>
          <p:spPr bwMode="auto">
            <a:xfrm>
              <a:off x="3747319" y="2660117"/>
              <a:ext cx="660400" cy="610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1" hangingPunct="1">
                <a:defRPr/>
              </a:pPr>
              <a:r>
                <a:rPr lang="en-GB" sz="2400" b="1" dirty="0" smtClean="0">
                  <a:latin typeface="Comic Sans MS" pitchFamily="66" charset="0"/>
                  <a:cs typeface="Arial" charset="0"/>
                </a:rPr>
                <a:t>N</a:t>
              </a:r>
              <a:endParaRPr lang="en-GB" sz="900" b="1" dirty="0" smtClean="0">
                <a:latin typeface="Comic Sans MS" pitchFamily="66" charset="0"/>
                <a:cs typeface="Arial" charset="0"/>
              </a:endParaRPr>
            </a:p>
          </p:txBody>
        </p:sp>
        <p:sp>
          <p:nvSpPr>
            <p:cNvPr id="41" name="TextBox 6"/>
            <p:cNvSpPr txBox="1">
              <a:spLocks noChangeArrowheads="1"/>
            </p:cNvSpPr>
            <p:nvPr/>
          </p:nvSpPr>
          <p:spPr bwMode="auto">
            <a:xfrm>
              <a:off x="2039169" y="2660117"/>
              <a:ext cx="660400" cy="610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1" hangingPunct="1">
                <a:defRPr/>
              </a:pPr>
              <a:r>
                <a:rPr lang="en-GB" sz="2400" b="1" dirty="0" smtClean="0">
                  <a:latin typeface="Comic Sans MS" pitchFamily="66" charset="0"/>
                  <a:cs typeface="Arial" charset="0"/>
                </a:rPr>
                <a:t>S</a:t>
              </a:r>
              <a:endParaRPr lang="en-GB" sz="900" b="1" dirty="0" smtClean="0">
                <a:latin typeface="Comic Sans MS" pitchFamily="66" charset="0"/>
                <a:cs typeface="Arial" charset="0"/>
              </a:endParaRPr>
            </a:p>
          </p:txBody>
        </p:sp>
        <p:sp>
          <p:nvSpPr>
            <p:cNvPr id="42" name="Rectangle 41"/>
            <p:cNvSpPr/>
            <p:nvPr/>
          </p:nvSpPr>
          <p:spPr bwMode="auto">
            <a:xfrm>
              <a:off x="5234806" y="2660117"/>
              <a:ext cx="1211263" cy="584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400"/>
            </a:p>
          </p:txBody>
        </p:sp>
        <p:sp>
          <p:nvSpPr>
            <p:cNvPr id="43" name="Rectangle 42"/>
            <p:cNvSpPr/>
            <p:nvPr/>
          </p:nvSpPr>
          <p:spPr bwMode="auto">
            <a:xfrm>
              <a:off x="6446069" y="2660117"/>
              <a:ext cx="1212850" cy="584200"/>
            </a:xfrm>
            <a:prstGeom prst="rect">
              <a:avLst/>
            </a:prstGeom>
            <a:solidFill>
              <a:srgbClr val="FF0000"/>
            </a:solidFill>
            <a:ln>
              <a:solidFill>
                <a:srgbClr val="86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400"/>
            </a:p>
          </p:txBody>
        </p:sp>
        <p:sp>
          <p:nvSpPr>
            <p:cNvPr id="44" name="TextBox 9"/>
            <p:cNvSpPr txBox="1">
              <a:spLocks noChangeArrowheads="1"/>
            </p:cNvSpPr>
            <p:nvPr/>
          </p:nvSpPr>
          <p:spPr bwMode="auto">
            <a:xfrm>
              <a:off x="6998520" y="2660117"/>
              <a:ext cx="660400" cy="610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1" hangingPunct="1">
                <a:defRPr/>
              </a:pPr>
              <a:r>
                <a:rPr lang="en-GB" sz="2400" b="1" dirty="0" smtClean="0">
                  <a:latin typeface="Comic Sans MS" pitchFamily="66" charset="0"/>
                  <a:cs typeface="Arial" charset="0"/>
                </a:rPr>
                <a:t>N</a:t>
              </a:r>
              <a:endParaRPr lang="en-GB" sz="900" b="1" dirty="0" smtClean="0">
                <a:latin typeface="Comic Sans MS" pitchFamily="66" charset="0"/>
                <a:cs typeface="Arial" charset="0"/>
              </a:endParaRPr>
            </a:p>
          </p:txBody>
        </p:sp>
        <p:sp>
          <p:nvSpPr>
            <p:cNvPr id="45" name="TextBox 10"/>
            <p:cNvSpPr txBox="1">
              <a:spLocks noChangeArrowheads="1"/>
            </p:cNvSpPr>
            <p:nvPr/>
          </p:nvSpPr>
          <p:spPr bwMode="auto">
            <a:xfrm>
              <a:off x="5290369" y="2660117"/>
              <a:ext cx="660400" cy="610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1" hangingPunct="1">
                <a:defRPr/>
              </a:pPr>
              <a:r>
                <a:rPr lang="en-GB" sz="2400" b="1" dirty="0" smtClean="0">
                  <a:latin typeface="Comic Sans MS" pitchFamily="66" charset="0"/>
                  <a:cs typeface="Arial" charset="0"/>
                </a:rPr>
                <a:t>S</a:t>
              </a:r>
              <a:endParaRPr lang="en-GB" sz="900" b="1" dirty="0" smtClean="0">
                <a:latin typeface="Comic Sans MS" pitchFamily="66" charset="0"/>
                <a:cs typeface="Arial" charset="0"/>
              </a:endParaRPr>
            </a:p>
          </p:txBody>
        </p:sp>
        <p:sp>
          <p:nvSpPr>
            <p:cNvPr id="46" name="Rectangle 45"/>
            <p:cNvSpPr/>
            <p:nvPr/>
          </p:nvSpPr>
          <p:spPr bwMode="auto">
            <a:xfrm>
              <a:off x="1991148" y="3563412"/>
              <a:ext cx="1211263" cy="5826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400"/>
            </a:p>
          </p:txBody>
        </p:sp>
        <p:sp>
          <p:nvSpPr>
            <p:cNvPr id="47" name="Rectangle 46"/>
            <p:cNvSpPr/>
            <p:nvPr/>
          </p:nvSpPr>
          <p:spPr bwMode="auto">
            <a:xfrm>
              <a:off x="3202411" y="3563412"/>
              <a:ext cx="1212850" cy="582613"/>
            </a:xfrm>
            <a:prstGeom prst="rect">
              <a:avLst/>
            </a:prstGeom>
            <a:solidFill>
              <a:srgbClr val="FF0000"/>
            </a:solidFill>
            <a:ln>
              <a:solidFill>
                <a:srgbClr val="86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400"/>
            </a:p>
          </p:txBody>
        </p:sp>
        <p:sp>
          <p:nvSpPr>
            <p:cNvPr id="48" name="TextBox 47"/>
            <p:cNvSpPr txBox="1">
              <a:spLocks noChangeArrowheads="1"/>
            </p:cNvSpPr>
            <p:nvPr/>
          </p:nvSpPr>
          <p:spPr bwMode="auto">
            <a:xfrm>
              <a:off x="3754861" y="3563412"/>
              <a:ext cx="660400" cy="610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1" hangingPunct="1">
                <a:defRPr/>
              </a:pPr>
              <a:r>
                <a:rPr lang="en-GB" sz="2400" b="1" dirty="0" smtClean="0">
                  <a:latin typeface="Comic Sans MS" pitchFamily="66" charset="0"/>
                  <a:cs typeface="Arial" charset="0"/>
                </a:rPr>
                <a:t>N</a:t>
              </a:r>
              <a:endParaRPr lang="en-GB" sz="900" b="1" dirty="0" smtClean="0">
                <a:latin typeface="Comic Sans MS" pitchFamily="66" charset="0"/>
                <a:cs typeface="Arial" charset="0"/>
              </a:endParaRPr>
            </a:p>
          </p:txBody>
        </p:sp>
        <p:sp>
          <p:nvSpPr>
            <p:cNvPr id="49" name="TextBox 48"/>
            <p:cNvSpPr txBox="1">
              <a:spLocks noChangeArrowheads="1"/>
            </p:cNvSpPr>
            <p:nvPr/>
          </p:nvSpPr>
          <p:spPr bwMode="auto">
            <a:xfrm>
              <a:off x="2046711" y="3563412"/>
              <a:ext cx="660400" cy="610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1" hangingPunct="1">
                <a:defRPr/>
              </a:pPr>
              <a:r>
                <a:rPr lang="en-GB" sz="2400" b="1" dirty="0" smtClean="0">
                  <a:latin typeface="Comic Sans MS" pitchFamily="66" charset="0"/>
                  <a:cs typeface="Arial" charset="0"/>
                </a:rPr>
                <a:t>S</a:t>
              </a:r>
              <a:endParaRPr lang="en-GB" sz="900" b="1" dirty="0" smtClean="0">
                <a:latin typeface="Comic Sans MS" pitchFamily="66" charset="0"/>
                <a:cs typeface="Arial" charset="0"/>
              </a:endParaRPr>
            </a:p>
          </p:txBody>
        </p:sp>
        <p:grpSp>
          <p:nvGrpSpPr>
            <p:cNvPr id="50" name="Group 19"/>
            <p:cNvGrpSpPr>
              <a:grpSpLocks/>
            </p:cNvGrpSpPr>
            <p:nvPr/>
          </p:nvGrpSpPr>
          <p:grpSpPr bwMode="auto">
            <a:xfrm rot="10800000">
              <a:off x="5220124" y="3563418"/>
              <a:ext cx="2447924" cy="633412"/>
              <a:chOff x="5074760" y="3638885"/>
              <a:chExt cx="3200028" cy="942682"/>
            </a:xfrm>
          </p:grpSpPr>
          <p:sp>
            <p:nvSpPr>
              <p:cNvPr id="60" name="Rectangle 59"/>
              <p:cNvSpPr/>
              <p:nvPr/>
            </p:nvSpPr>
            <p:spPr>
              <a:xfrm>
                <a:off x="5074760" y="3638885"/>
                <a:ext cx="1585488" cy="8694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400"/>
              </a:p>
            </p:txBody>
          </p:sp>
          <p:sp>
            <p:nvSpPr>
              <p:cNvPr id="61" name="Rectangle 60"/>
              <p:cNvSpPr/>
              <p:nvPr/>
            </p:nvSpPr>
            <p:spPr>
              <a:xfrm>
                <a:off x="6691375" y="3638885"/>
                <a:ext cx="1583413" cy="869440"/>
              </a:xfrm>
              <a:prstGeom prst="rect">
                <a:avLst/>
              </a:prstGeom>
              <a:solidFill>
                <a:srgbClr val="FF0000"/>
              </a:solidFill>
              <a:ln>
                <a:solidFill>
                  <a:srgbClr val="86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400"/>
              </a:p>
            </p:txBody>
          </p:sp>
          <p:sp>
            <p:nvSpPr>
              <p:cNvPr id="62" name="TextBox 17"/>
              <p:cNvSpPr txBox="1">
                <a:spLocks noChangeArrowheads="1"/>
              </p:cNvSpPr>
              <p:nvPr/>
            </p:nvSpPr>
            <p:spPr bwMode="auto">
              <a:xfrm rot="10800000">
                <a:off x="7392809" y="3672841"/>
                <a:ext cx="863302" cy="908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1" hangingPunct="1">
                  <a:defRPr/>
                </a:pPr>
                <a:r>
                  <a:rPr lang="en-GB" sz="2400" b="1" dirty="0" smtClean="0">
                    <a:latin typeface="Comic Sans MS" pitchFamily="66" charset="0"/>
                    <a:cs typeface="Arial" charset="0"/>
                  </a:rPr>
                  <a:t>N</a:t>
                </a:r>
                <a:endParaRPr lang="en-GB" sz="900" b="1" dirty="0" smtClean="0">
                  <a:latin typeface="Comic Sans MS" pitchFamily="66" charset="0"/>
                  <a:cs typeface="Arial" charset="0"/>
                </a:endParaRPr>
              </a:p>
            </p:txBody>
          </p:sp>
          <p:sp>
            <p:nvSpPr>
              <p:cNvPr id="63" name="TextBox 18"/>
              <p:cNvSpPr txBox="1">
                <a:spLocks noChangeArrowheads="1"/>
              </p:cNvSpPr>
              <p:nvPr/>
            </p:nvSpPr>
            <p:spPr bwMode="auto">
              <a:xfrm rot="10800000">
                <a:off x="5163994" y="3672841"/>
                <a:ext cx="865378" cy="908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1" hangingPunct="1">
                  <a:defRPr/>
                </a:pPr>
                <a:r>
                  <a:rPr lang="en-GB" sz="2400" b="1" dirty="0" smtClean="0">
                    <a:latin typeface="Comic Sans MS" pitchFamily="66" charset="0"/>
                    <a:cs typeface="Arial" charset="0"/>
                  </a:rPr>
                  <a:t>S</a:t>
                </a:r>
                <a:endParaRPr lang="en-GB" sz="900" b="1" dirty="0" smtClean="0">
                  <a:latin typeface="Comic Sans MS" pitchFamily="66" charset="0"/>
                  <a:cs typeface="Arial" charset="0"/>
                </a:endParaRPr>
              </a:p>
            </p:txBody>
          </p:sp>
        </p:grpSp>
        <p:grpSp>
          <p:nvGrpSpPr>
            <p:cNvPr id="51" name="Group 20"/>
            <p:cNvGrpSpPr>
              <a:grpSpLocks/>
            </p:cNvGrpSpPr>
            <p:nvPr/>
          </p:nvGrpSpPr>
          <p:grpSpPr bwMode="auto">
            <a:xfrm rot="10800000">
              <a:off x="1991148" y="4426478"/>
              <a:ext cx="2436813" cy="610598"/>
              <a:chOff x="5060466" y="3670999"/>
              <a:chExt cx="3183907" cy="910291"/>
            </a:xfrm>
          </p:grpSpPr>
          <p:sp>
            <p:nvSpPr>
              <p:cNvPr id="56" name="Rectangle 55"/>
              <p:cNvSpPr/>
              <p:nvPr/>
            </p:nvSpPr>
            <p:spPr>
              <a:xfrm>
                <a:off x="5060466" y="3677219"/>
                <a:ext cx="1584693" cy="8685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400"/>
              </a:p>
            </p:txBody>
          </p:sp>
          <p:sp>
            <p:nvSpPr>
              <p:cNvPr id="57" name="Rectangle 56"/>
              <p:cNvSpPr/>
              <p:nvPr/>
            </p:nvSpPr>
            <p:spPr>
              <a:xfrm>
                <a:off x="6661753" y="3677219"/>
                <a:ext cx="1582620" cy="868569"/>
              </a:xfrm>
              <a:prstGeom prst="rect">
                <a:avLst/>
              </a:prstGeom>
              <a:solidFill>
                <a:srgbClr val="FF0000"/>
              </a:solidFill>
              <a:ln>
                <a:solidFill>
                  <a:srgbClr val="86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400"/>
              </a:p>
            </p:txBody>
          </p:sp>
          <p:sp>
            <p:nvSpPr>
              <p:cNvPr id="58" name="TextBox 23"/>
              <p:cNvSpPr txBox="1">
                <a:spLocks noChangeArrowheads="1"/>
              </p:cNvSpPr>
              <p:nvPr/>
            </p:nvSpPr>
            <p:spPr bwMode="auto">
              <a:xfrm rot="10800000">
                <a:off x="7364909" y="3671001"/>
                <a:ext cx="862869" cy="910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1" hangingPunct="1">
                  <a:defRPr/>
                </a:pPr>
                <a:r>
                  <a:rPr lang="en-GB" sz="2400" b="1" dirty="0" smtClean="0">
                    <a:latin typeface="Comic Sans MS" pitchFamily="66" charset="0"/>
                    <a:cs typeface="Arial" charset="0"/>
                  </a:rPr>
                  <a:t>N</a:t>
                </a:r>
                <a:endParaRPr lang="en-GB" sz="900" b="1" dirty="0" smtClean="0">
                  <a:latin typeface="Comic Sans MS" pitchFamily="66" charset="0"/>
                  <a:cs typeface="Arial" charset="0"/>
                </a:endParaRPr>
              </a:p>
            </p:txBody>
          </p:sp>
          <p:sp>
            <p:nvSpPr>
              <p:cNvPr id="59" name="TextBox 24"/>
              <p:cNvSpPr txBox="1">
                <a:spLocks noChangeArrowheads="1"/>
              </p:cNvSpPr>
              <p:nvPr/>
            </p:nvSpPr>
            <p:spPr bwMode="auto">
              <a:xfrm rot="10800000">
                <a:off x="5133064" y="3670999"/>
                <a:ext cx="862869" cy="910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1" hangingPunct="1">
                  <a:defRPr/>
                </a:pPr>
                <a:r>
                  <a:rPr lang="en-GB" sz="2400" b="1" dirty="0" smtClean="0">
                    <a:latin typeface="Comic Sans MS" pitchFamily="66" charset="0"/>
                    <a:cs typeface="Arial" charset="0"/>
                  </a:rPr>
                  <a:t>S</a:t>
                </a:r>
                <a:endParaRPr lang="en-GB" sz="900" b="1" dirty="0" smtClean="0">
                  <a:latin typeface="Comic Sans MS" pitchFamily="66" charset="0"/>
                  <a:cs typeface="Arial" charset="0"/>
                </a:endParaRPr>
              </a:p>
            </p:txBody>
          </p:sp>
        </p:grpSp>
        <p:sp>
          <p:nvSpPr>
            <p:cNvPr id="52" name="Rectangle 51"/>
            <p:cNvSpPr/>
            <p:nvPr/>
          </p:nvSpPr>
          <p:spPr bwMode="auto">
            <a:xfrm>
              <a:off x="5242348" y="4483629"/>
              <a:ext cx="1211263" cy="5826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400"/>
            </a:p>
          </p:txBody>
        </p:sp>
        <p:sp>
          <p:nvSpPr>
            <p:cNvPr id="53" name="Rectangle 52"/>
            <p:cNvSpPr/>
            <p:nvPr/>
          </p:nvSpPr>
          <p:spPr bwMode="auto">
            <a:xfrm>
              <a:off x="6453611" y="4483629"/>
              <a:ext cx="1212850" cy="582613"/>
            </a:xfrm>
            <a:prstGeom prst="rect">
              <a:avLst/>
            </a:prstGeom>
            <a:solidFill>
              <a:srgbClr val="FF0000"/>
            </a:solidFill>
            <a:ln>
              <a:solidFill>
                <a:srgbClr val="86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400"/>
            </a:p>
          </p:txBody>
        </p:sp>
        <p:sp>
          <p:nvSpPr>
            <p:cNvPr id="54" name="TextBox 53"/>
            <p:cNvSpPr txBox="1">
              <a:spLocks noChangeArrowheads="1"/>
            </p:cNvSpPr>
            <p:nvPr/>
          </p:nvSpPr>
          <p:spPr bwMode="auto">
            <a:xfrm>
              <a:off x="7006061" y="4483629"/>
              <a:ext cx="660400" cy="610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1" hangingPunct="1">
                <a:defRPr/>
              </a:pPr>
              <a:r>
                <a:rPr lang="en-GB" sz="2400" b="1" dirty="0" smtClean="0">
                  <a:latin typeface="Comic Sans MS" pitchFamily="66" charset="0"/>
                  <a:cs typeface="Arial" charset="0"/>
                </a:rPr>
                <a:t>N</a:t>
              </a:r>
              <a:endParaRPr lang="en-GB" sz="900" b="1" dirty="0" smtClean="0">
                <a:latin typeface="Comic Sans MS" pitchFamily="66" charset="0"/>
                <a:cs typeface="Arial" charset="0"/>
              </a:endParaRPr>
            </a:p>
          </p:txBody>
        </p:sp>
        <p:sp>
          <p:nvSpPr>
            <p:cNvPr id="55" name="TextBox 54"/>
            <p:cNvSpPr txBox="1">
              <a:spLocks noChangeArrowheads="1"/>
            </p:cNvSpPr>
            <p:nvPr/>
          </p:nvSpPr>
          <p:spPr bwMode="auto">
            <a:xfrm>
              <a:off x="5297911" y="4483629"/>
              <a:ext cx="660400" cy="610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1" hangingPunct="1">
                <a:defRPr/>
              </a:pPr>
              <a:r>
                <a:rPr lang="en-GB" sz="2400" b="1" dirty="0" smtClean="0">
                  <a:latin typeface="Comic Sans MS" pitchFamily="66" charset="0"/>
                  <a:cs typeface="Arial" charset="0"/>
                </a:rPr>
                <a:t>S</a:t>
              </a:r>
              <a:endParaRPr lang="en-GB" sz="900" b="1" dirty="0" smtClean="0">
                <a:latin typeface="Comic Sans MS" pitchFamily="66" charset="0"/>
                <a:cs typeface="Arial" charset="0"/>
              </a:endParaRPr>
            </a:p>
          </p:txBody>
        </p:sp>
      </p:grpSp>
      <p:sp>
        <p:nvSpPr>
          <p:cNvPr id="33" name="Rectangle 32"/>
          <p:cNvSpPr/>
          <p:nvPr/>
        </p:nvSpPr>
        <p:spPr>
          <a:xfrm>
            <a:off x="8830653" y="6235132"/>
            <a:ext cx="3311244" cy="555619"/>
          </a:xfrm>
          <a:prstGeom prst="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34" name="TextBox 33"/>
          <p:cNvSpPr txBox="1"/>
          <p:nvPr/>
        </p:nvSpPr>
        <p:spPr>
          <a:xfrm>
            <a:off x="8830653" y="6341974"/>
            <a:ext cx="2947791" cy="307777"/>
          </a:xfrm>
          <a:prstGeom prst="rect">
            <a:avLst/>
          </a:prstGeom>
          <a:noFill/>
        </p:spPr>
        <p:txBody>
          <a:bodyPr wrap="square" rtlCol="0">
            <a:spAutoFit/>
          </a:bodyPr>
          <a:lstStyle/>
          <a:p>
            <a:r>
              <a:rPr lang="en-GB" sz="1400" b="1" dirty="0" smtClean="0"/>
              <a:t>Physics: Electromagnets</a:t>
            </a:r>
            <a:endParaRPr lang="en-GB" sz="1400" b="1" dirty="0"/>
          </a:p>
        </p:txBody>
      </p:sp>
      <p:pic>
        <p:nvPicPr>
          <p:cNvPr id="35" name="Picture 34"/>
          <p:cNvPicPr>
            <a:picLocks noChangeAspect="1"/>
          </p:cNvPicPr>
          <p:nvPr/>
        </p:nvPicPr>
        <p:blipFill rotWithShape="1">
          <a:blip r:embed="rId2"/>
          <a:srcRect l="74271" t="17222" r="5000" b="50370"/>
          <a:stretch/>
        </p:blipFill>
        <p:spPr>
          <a:xfrm>
            <a:off x="11310497" y="6264725"/>
            <a:ext cx="701359" cy="462276"/>
          </a:xfrm>
          <a:prstGeom prst="rect">
            <a:avLst/>
          </a:prstGeom>
        </p:spPr>
      </p:pic>
    </p:spTree>
    <p:extLst>
      <p:ext uri="{BB962C8B-B14F-4D97-AF65-F5344CB8AC3E}">
        <p14:creationId xmlns:p14="http://schemas.microsoft.com/office/powerpoint/2010/main" val="318459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29414047"/>
              </p:ext>
            </p:extLst>
          </p:nvPr>
        </p:nvGraphicFramePr>
        <p:xfrm>
          <a:off x="228134" y="21399"/>
          <a:ext cx="5914972" cy="4650389"/>
        </p:xfrm>
        <a:graphic>
          <a:graphicData uri="http://schemas.openxmlformats.org/drawingml/2006/table">
            <a:tbl>
              <a:tblPr firstRow="1" bandRow="1">
                <a:tableStyleId>{5C22544A-7EE6-4342-B048-85BDC9FD1C3A}</a:tableStyleId>
              </a:tblPr>
              <a:tblGrid>
                <a:gridCol w="2431939">
                  <a:extLst>
                    <a:ext uri="{9D8B030D-6E8A-4147-A177-3AD203B41FA5}">
                      <a16:colId xmlns:a16="http://schemas.microsoft.com/office/drawing/2014/main" val="3326162621"/>
                    </a:ext>
                  </a:extLst>
                </a:gridCol>
                <a:gridCol w="3483033">
                  <a:extLst>
                    <a:ext uri="{9D8B030D-6E8A-4147-A177-3AD203B41FA5}">
                      <a16:colId xmlns:a16="http://schemas.microsoft.com/office/drawing/2014/main" val="815724325"/>
                    </a:ext>
                  </a:extLst>
                </a:gridCol>
              </a:tblGrid>
              <a:tr h="432321">
                <a:tc gridSpan="2">
                  <a:txBody>
                    <a:bodyPr/>
                    <a:lstStyle/>
                    <a:p>
                      <a:pPr algn="ctr"/>
                      <a:r>
                        <a:rPr lang="en-GB" sz="2400" u="none" dirty="0" smtClean="0"/>
                        <a:t>Section 1: Fluid pressure</a:t>
                      </a:r>
                      <a:endParaRPr lang="en-GB" sz="2400" u="none" dirty="0"/>
                    </a:p>
                  </a:txBody>
                  <a:tcPr/>
                </a:tc>
                <a:tc hMerge="1">
                  <a:txBody>
                    <a:bodyPr/>
                    <a:lstStyle/>
                    <a:p>
                      <a:endParaRPr lang="en-GB" sz="1200" dirty="0"/>
                    </a:p>
                  </a:txBody>
                  <a:tcPr/>
                </a:tc>
                <a:extLst>
                  <a:ext uri="{0D108BD9-81ED-4DB2-BD59-A6C34878D82A}">
                    <a16:rowId xmlns:a16="http://schemas.microsoft.com/office/drawing/2014/main" val="2472587695"/>
                  </a:ext>
                </a:extLst>
              </a:tr>
              <a:tr h="345857">
                <a:tc>
                  <a:txBody>
                    <a:bodyPr/>
                    <a:lstStyle/>
                    <a:p>
                      <a:pPr algn="ctr"/>
                      <a:r>
                        <a:rPr lang="en-GB" sz="1800" dirty="0" smtClean="0"/>
                        <a:t>Question</a:t>
                      </a:r>
                      <a:endParaRPr lang="en-GB" sz="1800" b="1" dirty="0"/>
                    </a:p>
                  </a:txBody>
                  <a:tcPr/>
                </a:tc>
                <a:tc>
                  <a:txBody>
                    <a:bodyPr/>
                    <a:lstStyle/>
                    <a:p>
                      <a:pPr algn="ctr"/>
                      <a:r>
                        <a:rPr lang="en-GB" sz="1800" dirty="0" smtClean="0"/>
                        <a:t>Model answer</a:t>
                      </a:r>
                      <a:endParaRPr lang="en-GB" sz="1800" b="1" dirty="0"/>
                    </a:p>
                  </a:txBody>
                  <a:tcPr/>
                </a:tc>
                <a:extLst>
                  <a:ext uri="{0D108BD9-81ED-4DB2-BD59-A6C34878D82A}">
                    <a16:rowId xmlns:a16="http://schemas.microsoft.com/office/drawing/2014/main" val="3247032489"/>
                  </a:ext>
                </a:extLst>
              </a:tr>
              <a:tr h="432321">
                <a:tc>
                  <a:txBody>
                    <a:bodyPr/>
                    <a:lstStyle/>
                    <a:p>
                      <a:r>
                        <a:rPr lang="en-GB" sz="1200" baseline="0" dirty="0" smtClean="0"/>
                        <a:t>What is a fluid?</a:t>
                      </a:r>
                      <a:endParaRPr lang="en-GB" sz="1200" dirty="0"/>
                    </a:p>
                  </a:txBody>
                  <a:tcPr/>
                </a:tc>
                <a:tc>
                  <a:txBody>
                    <a:bodyPr/>
                    <a:lstStyle/>
                    <a:p>
                      <a:r>
                        <a:rPr lang="en-GB" sz="1200" dirty="0" smtClean="0"/>
                        <a:t>A substance with</a:t>
                      </a:r>
                      <a:r>
                        <a:rPr lang="en-GB" sz="1200" baseline="0" dirty="0" smtClean="0"/>
                        <a:t> no fixed shape (e.g. liquid and gas).</a:t>
                      </a:r>
                      <a:endParaRPr lang="en-GB" sz="1200" dirty="0"/>
                    </a:p>
                  </a:txBody>
                  <a:tcPr/>
                </a:tc>
                <a:extLst>
                  <a:ext uri="{0D108BD9-81ED-4DB2-BD59-A6C34878D82A}">
                    <a16:rowId xmlns:a16="http://schemas.microsoft.com/office/drawing/2014/main" val="2652586995"/>
                  </a:ext>
                </a:extLst>
              </a:tr>
              <a:tr h="262231">
                <a:tc>
                  <a:txBody>
                    <a:bodyPr/>
                    <a:lstStyle/>
                    <a:p>
                      <a:r>
                        <a:rPr lang="en-GB" sz="1200" dirty="0" smtClean="0"/>
                        <a:t>What is meant</a:t>
                      </a:r>
                      <a:r>
                        <a:rPr lang="en-GB" sz="1200" baseline="0" dirty="0" smtClean="0"/>
                        <a:t> by a collision?</a:t>
                      </a:r>
                      <a:endParaRPr lang="en-GB" sz="1200" dirty="0"/>
                    </a:p>
                  </a:txBody>
                  <a:tcPr/>
                </a:tc>
                <a:tc>
                  <a:txBody>
                    <a:bodyPr/>
                    <a:lstStyle/>
                    <a:p>
                      <a:r>
                        <a:rPr lang="en-GB" sz="1200" dirty="0" smtClean="0"/>
                        <a:t>Multiple</a:t>
                      </a:r>
                      <a:r>
                        <a:rPr lang="en-GB" sz="1200" baseline="0" dirty="0" smtClean="0"/>
                        <a:t> things bump into each other.</a:t>
                      </a:r>
                      <a:endParaRPr lang="en-GB" sz="1200" dirty="0"/>
                    </a:p>
                  </a:txBody>
                  <a:tcPr/>
                </a:tc>
                <a:extLst>
                  <a:ext uri="{0D108BD9-81ED-4DB2-BD59-A6C34878D82A}">
                    <a16:rowId xmlns:a16="http://schemas.microsoft.com/office/drawing/2014/main" val="1480746427"/>
                  </a:ext>
                </a:extLst>
              </a:tr>
              <a:tr h="605250">
                <a:tc>
                  <a:txBody>
                    <a:bodyPr/>
                    <a:lstStyle/>
                    <a:p>
                      <a:r>
                        <a:rPr lang="en-GB" sz="1200" dirty="0" smtClean="0"/>
                        <a:t>What causes fluid pressure?</a:t>
                      </a:r>
                      <a:endParaRPr lang="en-GB" sz="1200" dirty="0"/>
                    </a:p>
                  </a:txBody>
                  <a:tcPr/>
                </a:tc>
                <a:tc>
                  <a:txBody>
                    <a:bodyPr/>
                    <a:lstStyle/>
                    <a:p>
                      <a:r>
                        <a:rPr lang="en-GB" sz="1200" dirty="0" smtClean="0"/>
                        <a:t>Fluid pressure is caused</a:t>
                      </a:r>
                      <a:r>
                        <a:rPr lang="en-GB" sz="1200" baseline="0" dirty="0" smtClean="0"/>
                        <a:t> by the collisions between the fluid particles and their container.</a:t>
                      </a:r>
                      <a:endParaRPr lang="en-GB" sz="1200" dirty="0"/>
                    </a:p>
                  </a:txBody>
                  <a:tcPr/>
                </a:tc>
                <a:extLst>
                  <a:ext uri="{0D108BD9-81ED-4DB2-BD59-A6C34878D82A}">
                    <a16:rowId xmlns:a16="http://schemas.microsoft.com/office/drawing/2014/main" val="3629276425"/>
                  </a:ext>
                </a:extLst>
              </a:tr>
              <a:tr h="432321">
                <a:tc>
                  <a:txBody>
                    <a:bodyPr/>
                    <a:lstStyle/>
                    <a:p>
                      <a:r>
                        <a:rPr lang="en-GB" sz="1200" dirty="0" smtClean="0"/>
                        <a:t>Describ</a:t>
                      </a:r>
                      <a:r>
                        <a:rPr lang="en-GB" sz="1200" baseline="0" dirty="0" smtClean="0"/>
                        <a:t>e the relationship between temperature and pressure.</a:t>
                      </a:r>
                      <a:endParaRPr lang="en-GB" sz="1200" dirty="0"/>
                    </a:p>
                  </a:txBody>
                  <a:tcPr/>
                </a:tc>
                <a:tc>
                  <a:txBody>
                    <a:bodyPr/>
                    <a:lstStyle/>
                    <a:p>
                      <a:r>
                        <a:rPr lang="en-GB" sz="1200" dirty="0" smtClean="0"/>
                        <a:t>The hotter the fluid the more the pressure.</a:t>
                      </a:r>
                      <a:endParaRPr lang="en-GB" sz="1200" dirty="0"/>
                    </a:p>
                  </a:txBody>
                  <a:tcPr/>
                </a:tc>
                <a:extLst>
                  <a:ext uri="{0D108BD9-81ED-4DB2-BD59-A6C34878D82A}">
                    <a16:rowId xmlns:a16="http://schemas.microsoft.com/office/drawing/2014/main" val="2499572682"/>
                  </a:ext>
                </a:extLst>
              </a:tr>
              <a:tr h="432321">
                <a:tc>
                  <a:txBody>
                    <a:bodyPr/>
                    <a:lstStyle/>
                    <a:p>
                      <a:r>
                        <a:rPr lang="en-GB" sz="1200" dirty="0" smtClean="0"/>
                        <a:t>Describe the relationship between volume and pressure.</a:t>
                      </a:r>
                      <a:endParaRPr lang="en-GB" sz="1200" dirty="0"/>
                    </a:p>
                  </a:txBody>
                  <a:tcPr/>
                </a:tc>
                <a:tc>
                  <a:txBody>
                    <a:bodyPr/>
                    <a:lstStyle/>
                    <a:p>
                      <a:r>
                        <a:rPr lang="en-GB" sz="1200" dirty="0" smtClean="0"/>
                        <a:t>The</a:t>
                      </a:r>
                      <a:r>
                        <a:rPr lang="en-GB" sz="1200" baseline="0" dirty="0" smtClean="0"/>
                        <a:t> larger the volume the smaller the pressure.</a:t>
                      </a:r>
                      <a:endParaRPr lang="en-GB" sz="1200" dirty="0"/>
                    </a:p>
                  </a:txBody>
                  <a:tcPr/>
                </a:tc>
                <a:extLst>
                  <a:ext uri="{0D108BD9-81ED-4DB2-BD59-A6C34878D82A}">
                    <a16:rowId xmlns:a16="http://schemas.microsoft.com/office/drawing/2014/main" val="2073086458"/>
                  </a:ext>
                </a:extLst>
              </a:tr>
              <a:tr h="778178">
                <a:tc>
                  <a:txBody>
                    <a:bodyPr/>
                    <a:lstStyle/>
                    <a:p>
                      <a:r>
                        <a:rPr lang="en-GB" sz="1200" b="1" dirty="0" smtClean="0">
                          <a:solidFill>
                            <a:srgbClr val="FF0000"/>
                          </a:solidFill>
                        </a:rPr>
                        <a:t>Challenge)</a:t>
                      </a:r>
                      <a:r>
                        <a:rPr lang="en-GB" sz="1200" b="1" baseline="0" dirty="0" smtClean="0">
                          <a:solidFill>
                            <a:srgbClr val="FF0000"/>
                          </a:solidFill>
                        </a:rPr>
                        <a:t> </a:t>
                      </a:r>
                      <a:r>
                        <a:rPr lang="en-GB" sz="1200" baseline="0" dirty="0" smtClean="0"/>
                        <a:t>Explain the relationship between temperature and pressure.</a:t>
                      </a:r>
                      <a:endParaRPr lang="en-GB" sz="1200" dirty="0"/>
                    </a:p>
                  </a:txBody>
                  <a:tcPr/>
                </a:tc>
                <a:tc>
                  <a:txBody>
                    <a:bodyPr/>
                    <a:lstStyle/>
                    <a:p>
                      <a:pPr marL="171450" indent="-171450">
                        <a:buFont typeface="Arial" panose="020B0604020202020204" pitchFamily="34" charset="0"/>
                        <a:buChar char="•"/>
                      </a:pPr>
                      <a:r>
                        <a:rPr lang="en-GB" sz="1200" dirty="0" smtClean="0"/>
                        <a:t>Hotter particles more faster.</a:t>
                      </a:r>
                    </a:p>
                    <a:p>
                      <a:pPr marL="171450" indent="-171450">
                        <a:buFont typeface="Arial" panose="020B0604020202020204" pitchFamily="34" charset="0"/>
                        <a:buChar char="•"/>
                      </a:pPr>
                      <a:r>
                        <a:rPr lang="en-GB" sz="1200" dirty="0" smtClean="0"/>
                        <a:t>They collide</a:t>
                      </a:r>
                      <a:r>
                        <a:rPr lang="en-GB" sz="1200" baseline="0" dirty="0" smtClean="0"/>
                        <a:t> with the container more frequently.</a:t>
                      </a:r>
                    </a:p>
                    <a:p>
                      <a:pPr marL="171450" indent="-171450">
                        <a:buFont typeface="Arial" panose="020B0604020202020204" pitchFamily="34" charset="0"/>
                        <a:buChar char="•"/>
                      </a:pPr>
                      <a:r>
                        <a:rPr lang="en-GB" sz="1200" baseline="0" dirty="0" smtClean="0"/>
                        <a:t>Hence more pressure</a:t>
                      </a:r>
                      <a:endParaRPr lang="en-GB" sz="1200" dirty="0"/>
                    </a:p>
                  </a:txBody>
                  <a:tcPr/>
                </a:tc>
                <a:extLst>
                  <a:ext uri="{0D108BD9-81ED-4DB2-BD59-A6C34878D82A}">
                    <a16:rowId xmlns:a16="http://schemas.microsoft.com/office/drawing/2014/main" val="2491538380"/>
                  </a:ext>
                </a:extLst>
              </a:tr>
              <a:tr h="432321">
                <a:tc>
                  <a:txBody>
                    <a:bodyPr/>
                    <a:lstStyle/>
                    <a:p>
                      <a:r>
                        <a:rPr lang="en-GB" sz="1200" b="1" dirty="0" smtClean="0">
                          <a:solidFill>
                            <a:srgbClr val="FF0000"/>
                          </a:solidFill>
                        </a:rPr>
                        <a:t>Challenge) </a:t>
                      </a:r>
                      <a:r>
                        <a:rPr lang="en-GB" sz="1200" dirty="0" smtClean="0"/>
                        <a:t>Explain the relationship between volume and pressure.</a:t>
                      </a:r>
                      <a:endParaRPr lang="en-GB" sz="1200" dirty="0"/>
                    </a:p>
                  </a:txBody>
                  <a:tcPr/>
                </a:tc>
                <a:tc>
                  <a:txBody>
                    <a:bodyPr/>
                    <a:lstStyle/>
                    <a:p>
                      <a:pPr marL="171450" indent="-171450">
                        <a:buFont typeface="Arial" panose="020B0604020202020204" pitchFamily="34" charset="0"/>
                        <a:buChar char="•"/>
                      </a:pPr>
                      <a:r>
                        <a:rPr lang="en-GB" sz="1200" dirty="0" smtClean="0"/>
                        <a:t>The larger</a:t>
                      </a:r>
                      <a:r>
                        <a:rPr lang="en-GB" sz="1200" baseline="0" dirty="0" smtClean="0"/>
                        <a:t> the volume, the greater the distance travelled between collisions.</a:t>
                      </a:r>
                    </a:p>
                    <a:p>
                      <a:pPr marL="171450" indent="-171450">
                        <a:buFont typeface="Arial" panose="020B0604020202020204" pitchFamily="34" charset="0"/>
                        <a:buChar char="•"/>
                      </a:pPr>
                      <a:r>
                        <a:rPr lang="en-GB" sz="1200" baseline="0" dirty="0" smtClean="0"/>
                        <a:t>Collisions are less frequent.</a:t>
                      </a:r>
                    </a:p>
                    <a:p>
                      <a:pPr marL="171450" indent="-171450">
                        <a:buFont typeface="Arial" panose="020B0604020202020204" pitchFamily="34" charset="0"/>
                        <a:buChar char="•"/>
                      </a:pPr>
                      <a:r>
                        <a:rPr lang="en-GB" sz="1200" baseline="0" dirty="0" smtClean="0"/>
                        <a:t>Hence less pressure.</a:t>
                      </a:r>
                      <a:endParaRPr lang="en-GB" sz="1200" dirty="0"/>
                    </a:p>
                  </a:txBody>
                  <a:tcPr/>
                </a:tc>
                <a:extLst>
                  <a:ext uri="{0D108BD9-81ED-4DB2-BD59-A6C34878D82A}">
                    <a16:rowId xmlns:a16="http://schemas.microsoft.com/office/drawing/2014/main" val="2129661353"/>
                  </a:ext>
                </a:extLst>
              </a:tr>
            </a:tbl>
          </a:graphicData>
        </a:graphic>
      </p:graphicFrame>
      <mc:AlternateContent xmlns:mc="http://schemas.openxmlformats.org/markup-compatibility/2006" xmlns:a14="http://schemas.microsoft.com/office/drawing/2010/main">
        <mc:Choice Requires="a14">
          <p:graphicFrame>
            <p:nvGraphicFramePr>
              <p:cNvPr id="5" name="Table 4"/>
              <p:cNvGraphicFramePr>
                <a:graphicFrameLocks noGrp="1"/>
              </p:cNvGraphicFramePr>
              <p:nvPr>
                <p:extLst>
                  <p:ext uri="{D42A27DB-BD31-4B8C-83A1-F6EECF244321}">
                    <p14:modId xmlns:p14="http://schemas.microsoft.com/office/powerpoint/2010/main" val="980131265"/>
                  </p:ext>
                </p:extLst>
              </p:nvPr>
            </p:nvGraphicFramePr>
            <p:xfrm>
              <a:off x="7106599" y="126267"/>
              <a:ext cx="3845098" cy="2609469"/>
            </p:xfrm>
            <a:graphic>
              <a:graphicData uri="http://schemas.openxmlformats.org/drawingml/2006/table">
                <a:tbl>
                  <a:tblPr firstRow="1" bandRow="1">
                    <a:tableStyleId>{93296810-A885-4BE3-A3E7-6D5BEEA58F35}</a:tableStyleId>
                  </a:tblPr>
                  <a:tblGrid>
                    <a:gridCol w="1161924">
                      <a:extLst>
                        <a:ext uri="{9D8B030D-6E8A-4147-A177-3AD203B41FA5}">
                          <a16:colId xmlns:a16="http://schemas.microsoft.com/office/drawing/2014/main" val="3069493977"/>
                        </a:ext>
                      </a:extLst>
                    </a:gridCol>
                    <a:gridCol w="2683174">
                      <a:extLst>
                        <a:ext uri="{9D8B030D-6E8A-4147-A177-3AD203B41FA5}">
                          <a16:colId xmlns:a16="http://schemas.microsoft.com/office/drawing/2014/main" val="2697017340"/>
                        </a:ext>
                      </a:extLst>
                    </a:gridCol>
                  </a:tblGrid>
                  <a:tr h="370840">
                    <a:tc gridSpan="2">
                      <a:txBody>
                        <a:bodyPr/>
                        <a:lstStyle/>
                        <a:p>
                          <a:r>
                            <a:rPr lang="en-GB" dirty="0" smtClean="0"/>
                            <a:t>Section2: The pressure equation</a:t>
                          </a:r>
                          <a:endParaRPr lang="en-GB" dirty="0"/>
                        </a:p>
                      </a:txBody>
                      <a:tcPr/>
                    </a:tc>
                    <a:tc hMerge="1">
                      <a:txBody>
                        <a:bodyPr/>
                        <a:lstStyle/>
                        <a:p>
                          <a:endParaRPr lang="en-GB" dirty="0"/>
                        </a:p>
                      </a:txBody>
                      <a:tcPr/>
                    </a:tc>
                    <a:extLst>
                      <a:ext uri="{0D108BD9-81ED-4DB2-BD59-A6C34878D82A}">
                        <a16:rowId xmlns:a16="http://schemas.microsoft.com/office/drawing/2014/main" val="1081176241"/>
                      </a:ext>
                    </a:extLst>
                  </a:tr>
                  <a:tr h="370840">
                    <a:tc gridSpan="2">
                      <a:txBody>
                        <a:bodyPr/>
                        <a:lstStyle/>
                        <a:p>
                          <a:r>
                            <a:rPr lang="en-GB" b="1" dirty="0" smtClean="0"/>
                            <a:t>Equation: </a:t>
                          </a:r>
                          <a14:m>
                            <m:oMath xmlns:m="http://schemas.openxmlformats.org/officeDocument/2006/math">
                              <m:r>
                                <a:rPr lang="en-GB" b="0" i="1" smtClean="0">
                                  <a:latin typeface="Cambria Math" panose="02040503050406030204" pitchFamily="18" charset="0"/>
                                </a:rPr>
                                <m:t>𝑃𝑟𝑒𝑠𝑠𝑢𝑟𝑒</m:t>
                              </m:r>
                              <m:r>
                                <a:rPr lang="en-GB" b="0" i="1" smtClean="0">
                                  <a:latin typeface="Cambria Math" panose="02040503050406030204" pitchFamily="18" charset="0"/>
                                </a:rPr>
                                <m:t>= </m:t>
                              </m:r>
                              <m:f>
                                <m:fPr>
                                  <m:ctrlPr>
                                    <a:rPr lang="en-GB" b="0" i="1" smtClean="0">
                                      <a:latin typeface="Cambria Math" panose="02040503050406030204" pitchFamily="18" charset="0"/>
                                    </a:rPr>
                                  </m:ctrlPr>
                                </m:fPr>
                                <m:num>
                                  <m:r>
                                    <a:rPr lang="en-GB" b="0" i="1" smtClean="0">
                                      <a:latin typeface="Cambria Math" panose="02040503050406030204" pitchFamily="18" charset="0"/>
                                    </a:rPr>
                                    <m:t>𝐹𝑜𝑟𝑐𝑒</m:t>
                                  </m:r>
                                </m:num>
                                <m:den>
                                  <m:r>
                                    <a:rPr lang="en-GB" b="0" i="1" smtClean="0">
                                      <a:latin typeface="Cambria Math" panose="02040503050406030204" pitchFamily="18" charset="0"/>
                                    </a:rPr>
                                    <m:t>𝐴𝑟𝑒𝑎</m:t>
                                  </m:r>
                                </m:den>
                              </m:f>
                            </m:oMath>
                          </a14:m>
                          <a:endParaRPr lang="en-GB" dirty="0" smtClean="0"/>
                        </a:p>
                        <a:p>
                          <a:endParaRPr lang="en-GB" dirty="0"/>
                        </a:p>
                      </a:txBody>
                      <a:tcPr/>
                    </a:tc>
                    <a:tc hMerge="1">
                      <a:txBody>
                        <a:bodyPr/>
                        <a:lstStyle/>
                        <a:p>
                          <a:endParaRPr lang="en-GB"/>
                        </a:p>
                      </a:txBody>
                      <a:tcPr/>
                    </a:tc>
                    <a:extLst>
                      <a:ext uri="{0D108BD9-81ED-4DB2-BD59-A6C34878D82A}">
                        <a16:rowId xmlns:a16="http://schemas.microsoft.com/office/drawing/2014/main" val="2125992001"/>
                      </a:ext>
                    </a:extLst>
                  </a:tr>
                  <a:tr h="370840">
                    <a:tc>
                      <a:txBody>
                        <a:bodyPr/>
                        <a:lstStyle/>
                        <a:p>
                          <a:pPr algn="ctr"/>
                          <a:r>
                            <a:rPr lang="en-GB" b="1" dirty="0" smtClean="0"/>
                            <a:t>Quantity</a:t>
                          </a:r>
                          <a:endParaRPr lang="en-GB" b="1" dirty="0"/>
                        </a:p>
                      </a:txBody>
                      <a:tcPr/>
                    </a:tc>
                    <a:tc>
                      <a:txBody>
                        <a:bodyPr/>
                        <a:lstStyle/>
                        <a:p>
                          <a:pPr algn="ctr"/>
                          <a:r>
                            <a:rPr lang="en-GB" b="1" dirty="0" smtClean="0"/>
                            <a:t>Unit</a:t>
                          </a:r>
                          <a:endParaRPr lang="en-GB" b="1" dirty="0"/>
                        </a:p>
                      </a:txBody>
                      <a:tcPr/>
                    </a:tc>
                    <a:extLst>
                      <a:ext uri="{0D108BD9-81ED-4DB2-BD59-A6C34878D82A}">
                        <a16:rowId xmlns:a16="http://schemas.microsoft.com/office/drawing/2014/main" val="4019497724"/>
                      </a:ext>
                    </a:extLst>
                  </a:tr>
                  <a:tr h="370840">
                    <a:tc>
                      <a:txBody>
                        <a:bodyPr/>
                        <a:lstStyle/>
                        <a:p>
                          <a:r>
                            <a:rPr lang="en-GB" dirty="0" smtClean="0"/>
                            <a:t>Pressure</a:t>
                          </a:r>
                          <a:endParaRPr lang="en-GB" dirty="0"/>
                        </a:p>
                      </a:txBody>
                      <a:tcPr/>
                    </a:tc>
                    <a:tc>
                      <a:txBody>
                        <a:bodyPr/>
                        <a:lstStyle/>
                        <a:p>
                          <a:r>
                            <a:rPr lang="en-GB" dirty="0" err="1" smtClean="0"/>
                            <a:t>Pascals</a:t>
                          </a:r>
                          <a:r>
                            <a:rPr lang="en-GB" baseline="0" dirty="0" smtClean="0"/>
                            <a:t> (Pa)</a:t>
                          </a:r>
                          <a:endParaRPr lang="en-GB" dirty="0"/>
                        </a:p>
                      </a:txBody>
                      <a:tcPr/>
                    </a:tc>
                    <a:extLst>
                      <a:ext uri="{0D108BD9-81ED-4DB2-BD59-A6C34878D82A}">
                        <a16:rowId xmlns:a16="http://schemas.microsoft.com/office/drawing/2014/main" val="1873394123"/>
                      </a:ext>
                    </a:extLst>
                  </a:tr>
                  <a:tr h="370840">
                    <a:tc>
                      <a:txBody>
                        <a:bodyPr/>
                        <a:lstStyle/>
                        <a:p>
                          <a:r>
                            <a:rPr lang="en-GB" dirty="0" smtClean="0"/>
                            <a:t>Force</a:t>
                          </a:r>
                          <a:endParaRPr lang="en-GB" dirty="0"/>
                        </a:p>
                      </a:txBody>
                      <a:tcPr/>
                    </a:tc>
                    <a:tc>
                      <a:txBody>
                        <a:bodyPr/>
                        <a:lstStyle/>
                        <a:p>
                          <a:r>
                            <a:rPr lang="en-GB" dirty="0" err="1" smtClean="0"/>
                            <a:t>Newtons</a:t>
                          </a:r>
                          <a:r>
                            <a:rPr lang="en-GB" dirty="0" smtClean="0"/>
                            <a:t> (N)</a:t>
                          </a:r>
                          <a:endParaRPr lang="en-GB" dirty="0"/>
                        </a:p>
                      </a:txBody>
                      <a:tcPr/>
                    </a:tc>
                    <a:extLst>
                      <a:ext uri="{0D108BD9-81ED-4DB2-BD59-A6C34878D82A}">
                        <a16:rowId xmlns:a16="http://schemas.microsoft.com/office/drawing/2014/main" val="3904983374"/>
                      </a:ext>
                    </a:extLst>
                  </a:tr>
                  <a:tr h="370840">
                    <a:tc>
                      <a:txBody>
                        <a:bodyPr/>
                        <a:lstStyle/>
                        <a:p>
                          <a:r>
                            <a:rPr lang="en-GB" dirty="0" smtClean="0"/>
                            <a:t>Area</a:t>
                          </a:r>
                          <a:endParaRPr lang="en-GB" dirty="0"/>
                        </a:p>
                      </a:txBody>
                      <a:tcPr/>
                    </a:tc>
                    <a:tc>
                      <a:txBody>
                        <a:bodyPr/>
                        <a:lstStyle/>
                        <a:p>
                          <a:r>
                            <a:rPr lang="en-GB" dirty="0" smtClean="0"/>
                            <a:t>Metres</a:t>
                          </a:r>
                          <a:r>
                            <a:rPr lang="en-GB" baseline="0" dirty="0" smtClean="0"/>
                            <a:t> squared (m</a:t>
                          </a:r>
                          <a:r>
                            <a:rPr lang="en-GB" baseline="30000" dirty="0" smtClean="0"/>
                            <a:t>2</a:t>
                          </a:r>
                          <a:r>
                            <a:rPr lang="en-GB" baseline="0" dirty="0" smtClean="0"/>
                            <a:t>)</a:t>
                          </a:r>
                          <a:endParaRPr lang="en-GB" dirty="0"/>
                        </a:p>
                      </a:txBody>
                      <a:tcPr/>
                    </a:tc>
                    <a:extLst>
                      <a:ext uri="{0D108BD9-81ED-4DB2-BD59-A6C34878D82A}">
                        <a16:rowId xmlns:a16="http://schemas.microsoft.com/office/drawing/2014/main" val="250707226"/>
                      </a:ext>
                    </a:extLst>
                  </a:tr>
                </a:tbl>
              </a:graphicData>
            </a:graphic>
          </p:graphicFrame>
        </mc:Choice>
        <mc:Fallback xmlns="">
          <p:graphicFrame>
            <p:nvGraphicFramePr>
              <p:cNvPr id="5" name="Table 4"/>
              <p:cNvGraphicFramePr>
                <a:graphicFrameLocks noGrp="1"/>
              </p:cNvGraphicFramePr>
              <p:nvPr>
                <p:extLst>
                  <p:ext uri="{D42A27DB-BD31-4B8C-83A1-F6EECF244321}">
                    <p14:modId xmlns:p14="http://schemas.microsoft.com/office/powerpoint/2010/main" val="980131265"/>
                  </p:ext>
                </p:extLst>
              </p:nvPr>
            </p:nvGraphicFramePr>
            <p:xfrm>
              <a:off x="7106599" y="126267"/>
              <a:ext cx="3845098" cy="2609469"/>
            </p:xfrm>
            <a:graphic>
              <a:graphicData uri="http://schemas.openxmlformats.org/drawingml/2006/table">
                <a:tbl>
                  <a:tblPr firstRow="1" bandRow="1">
                    <a:tableStyleId>{93296810-A885-4BE3-A3E7-6D5BEEA58F35}</a:tableStyleId>
                  </a:tblPr>
                  <a:tblGrid>
                    <a:gridCol w="1161924">
                      <a:extLst>
                        <a:ext uri="{9D8B030D-6E8A-4147-A177-3AD203B41FA5}">
                          <a16:colId xmlns:a16="http://schemas.microsoft.com/office/drawing/2014/main" val="3069493977"/>
                        </a:ext>
                      </a:extLst>
                    </a:gridCol>
                    <a:gridCol w="2683174">
                      <a:extLst>
                        <a:ext uri="{9D8B030D-6E8A-4147-A177-3AD203B41FA5}">
                          <a16:colId xmlns:a16="http://schemas.microsoft.com/office/drawing/2014/main" val="2697017340"/>
                        </a:ext>
                      </a:extLst>
                    </a:gridCol>
                  </a:tblGrid>
                  <a:tr h="370840">
                    <a:tc gridSpan="2">
                      <a:txBody>
                        <a:bodyPr/>
                        <a:lstStyle/>
                        <a:p>
                          <a:r>
                            <a:rPr lang="en-GB" dirty="0" smtClean="0"/>
                            <a:t>Section2: </a:t>
                          </a:r>
                          <a:r>
                            <a:rPr lang="en-GB" dirty="0" smtClean="0"/>
                            <a:t>The pressure equation</a:t>
                          </a:r>
                          <a:endParaRPr lang="en-GB" dirty="0"/>
                        </a:p>
                      </a:txBody>
                      <a:tcPr/>
                    </a:tc>
                    <a:tc hMerge="1">
                      <a:txBody>
                        <a:bodyPr/>
                        <a:lstStyle/>
                        <a:p>
                          <a:endParaRPr lang="en-GB" dirty="0"/>
                        </a:p>
                      </a:txBody>
                      <a:tcPr/>
                    </a:tc>
                    <a:extLst>
                      <a:ext uri="{0D108BD9-81ED-4DB2-BD59-A6C34878D82A}">
                        <a16:rowId xmlns:a16="http://schemas.microsoft.com/office/drawing/2014/main" val="1081176241"/>
                      </a:ext>
                    </a:extLst>
                  </a:tr>
                  <a:tr h="755269">
                    <a:tc gridSpan="2">
                      <a:txBody>
                        <a:bodyPr/>
                        <a:lstStyle/>
                        <a:p>
                          <a:endParaRPr lang="en-US"/>
                        </a:p>
                      </a:txBody>
                      <a:tcPr>
                        <a:blipFill>
                          <a:blip r:embed="rId2"/>
                          <a:stretch>
                            <a:fillRect l="-158" t="-53226" r="-633" b="-208871"/>
                          </a:stretch>
                        </a:blipFill>
                      </a:tcPr>
                    </a:tc>
                    <a:tc hMerge="1">
                      <a:txBody>
                        <a:bodyPr/>
                        <a:lstStyle/>
                        <a:p>
                          <a:endParaRPr lang="en-GB"/>
                        </a:p>
                      </a:txBody>
                      <a:tcPr/>
                    </a:tc>
                    <a:extLst>
                      <a:ext uri="{0D108BD9-81ED-4DB2-BD59-A6C34878D82A}">
                        <a16:rowId xmlns:a16="http://schemas.microsoft.com/office/drawing/2014/main" val="2125992001"/>
                      </a:ext>
                    </a:extLst>
                  </a:tr>
                  <a:tr h="370840">
                    <a:tc>
                      <a:txBody>
                        <a:bodyPr/>
                        <a:lstStyle/>
                        <a:p>
                          <a:pPr algn="ctr"/>
                          <a:r>
                            <a:rPr lang="en-GB" b="1" dirty="0" smtClean="0"/>
                            <a:t>Quantity</a:t>
                          </a:r>
                          <a:endParaRPr lang="en-GB" b="1" dirty="0"/>
                        </a:p>
                      </a:txBody>
                      <a:tcPr/>
                    </a:tc>
                    <a:tc>
                      <a:txBody>
                        <a:bodyPr/>
                        <a:lstStyle/>
                        <a:p>
                          <a:pPr algn="ctr"/>
                          <a:r>
                            <a:rPr lang="en-GB" b="1" dirty="0" smtClean="0"/>
                            <a:t>Unit</a:t>
                          </a:r>
                          <a:endParaRPr lang="en-GB" b="1" dirty="0"/>
                        </a:p>
                      </a:txBody>
                      <a:tcPr/>
                    </a:tc>
                    <a:extLst>
                      <a:ext uri="{0D108BD9-81ED-4DB2-BD59-A6C34878D82A}">
                        <a16:rowId xmlns:a16="http://schemas.microsoft.com/office/drawing/2014/main" val="4019497724"/>
                      </a:ext>
                    </a:extLst>
                  </a:tr>
                  <a:tr h="370840">
                    <a:tc>
                      <a:txBody>
                        <a:bodyPr/>
                        <a:lstStyle/>
                        <a:p>
                          <a:r>
                            <a:rPr lang="en-GB" dirty="0" smtClean="0"/>
                            <a:t>Pressure</a:t>
                          </a:r>
                          <a:endParaRPr lang="en-GB" dirty="0"/>
                        </a:p>
                      </a:txBody>
                      <a:tcPr/>
                    </a:tc>
                    <a:tc>
                      <a:txBody>
                        <a:bodyPr/>
                        <a:lstStyle/>
                        <a:p>
                          <a:r>
                            <a:rPr lang="en-GB" dirty="0" err="1" smtClean="0"/>
                            <a:t>Pascals</a:t>
                          </a:r>
                          <a:r>
                            <a:rPr lang="en-GB" baseline="0" dirty="0" smtClean="0"/>
                            <a:t> (Pa)</a:t>
                          </a:r>
                          <a:endParaRPr lang="en-GB" dirty="0"/>
                        </a:p>
                      </a:txBody>
                      <a:tcPr/>
                    </a:tc>
                    <a:extLst>
                      <a:ext uri="{0D108BD9-81ED-4DB2-BD59-A6C34878D82A}">
                        <a16:rowId xmlns:a16="http://schemas.microsoft.com/office/drawing/2014/main" val="1873394123"/>
                      </a:ext>
                    </a:extLst>
                  </a:tr>
                  <a:tr h="370840">
                    <a:tc>
                      <a:txBody>
                        <a:bodyPr/>
                        <a:lstStyle/>
                        <a:p>
                          <a:r>
                            <a:rPr lang="en-GB" dirty="0" smtClean="0"/>
                            <a:t>Force</a:t>
                          </a:r>
                          <a:endParaRPr lang="en-GB" dirty="0"/>
                        </a:p>
                      </a:txBody>
                      <a:tcPr/>
                    </a:tc>
                    <a:tc>
                      <a:txBody>
                        <a:bodyPr/>
                        <a:lstStyle/>
                        <a:p>
                          <a:r>
                            <a:rPr lang="en-GB" dirty="0" err="1" smtClean="0"/>
                            <a:t>Newtons</a:t>
                          </a:r>
                          <a:r>
                            <a:rPr lang="en-GB" dirty="0" smtClean="0"/>
                            <a:t> (N)</a:t>
                          </a:r>
                          <a:endParaRPr lang="en-GB" dirty="0"/>
                        </a:p>
                      </a:txBody>
                      <a:tcPr/>
                    </a:tc>
                    <a:extLst>
                      <a:ext uri="{0D108BD9-81ED-4DB2-BD59-A6C34878D82A}">
                        <a16:rowId xmlns:a16="http://schemas.microsoft.com/office/drawing/2014/main" val="3904983374"/>
                      </a:ext>
                    </a:extLst>
                  </a:tr>
                  <a:tr h="370840">
                    <a:tc>
                      <a:txBody>
                        <a:bodyPr/>
                        <a:lstStyle/>
                        <a:p>
                          <a:r>
                            <a:rPr lang="en-GB" dirty="0" smtClean="0"/>
                            <a:t>Area</a:t>
                          </a:r>
                          <a:endParaRPr lang="en-GB" dirty="0"/>
                        </a:p>
                      </a:txBody>
                      <a:tcPr/>
                    </a:tc>
                    <a:tc>
                      <a:txBody>
                        <a:bodyPr/>
                        <a:lstStyle/>
                        <a:p>
                          <a:r>
                            <a:rPr lang="en-GB" dirty="0" smtClean="0"/>
                            <a:t>Metres</a:t>
                          </a:r>
                          <a:r>
                            <a:rPr lang="en-GB" baseline="0" dirty="0" smtClean="0"/>
                            <a:t> squared (m</a:t>
                          </a:r>
                          <a:r>
                            <a:rPr lang="en-GB" baseline="30000" dirty="0" smtClean="0"/>
                            <a:t>2</a:t>
                          </a:r>
                          <a:r>
                            <a:rPr lang="en-GB" baseline="0" dirty="0" smtClean="0"/>
                            <a:t>)</a:t>
                          </a:r>
                          <a:endParaRPr lang="en-GB" dirty="0"/>
                        </a:p>
                      </a:txBody>
                      <a:tcPr/>
                    </a:tc>
                    <a:extLst>
                      <a:ext uri="{0D108BD9-81ED-4DB2-BD59-A6C34878D82A}">
                        <a16:rowId xmlns:a16="http://schemas.microsoft.com/office/drawing/2014/main" val="250707226"/>
                      </a:ext>
                    </a:extLst>
                  </a:tr>
                </a:tbl>
              </a:graphicData>
            </a:graphic>
          </p:graphicFrame>
        </mc:Fallback>
      </mc:AlternateContent>
      <mc:AlternateContent xmlns:mc="http://schemas.openxmlformats.org/markup-compatibility/2006" xmlns:a14="http://schemas.microsoft.com/office/drawing/2010/main">
        <mc:Choice Requires="a14">
          <p:graphicFrame>
            <p:nvGraphicFramePr>
              <p:cNvPr id="6" name="Table 5"/>
              <p:cNvGraphicFramePr>
                <a:graphicFrameLocks noGrp="1"/>
              </p:cNvGraphicFramePr>
              <p:nvPr>
                <p:extLst>
                  <p:ext uri="{D42A27DB-BD31-4B8C-83A1-F6EECF244321}">
                    <p14:modId xmlns:p14="http://schemas.microsoft.com/office/powerpoint/2010/main" val="2459737872"/>
                  </p:ext>
                </p:extLst>
              </p:nvPr>
            </p:nvGraphicFramePr>
            <p:xfrm>
              <a:off x="6746290" y="2937272"/>
              <a:ext cx="4934990" cy="2811272"/>
            </p:xfrm>
            <a:graphic>
              <a:graphicData uri="http://schemas.openxmlformats.org/drawingml/2006/table">
                <a:tbl>
                  <a:tblPr firstRow="1" bandRow="1">
                    <a:tableStyleId>{00A15C55-8517-42AA-B614-E9B94910E393}</a:tableStyleId>
                  </a:tblPr>
                  <a:tblGrid>
                    <a:gridCol w="2045857">
                      <a:extLst>
                        <a:ext uri="{9D8B030D-6E8A-4147-A177-3AD203B41FA5}">
                          <a16:colId xmlns:a16="http://schemas.microsoft.com/office/drawing/2014/main" val="3326162621"/>
                        </a:ext>
                      </a:extLst>
                    </a:gridCol>
                    <a:gridCol w="2889133">
                      <a:extLst>
                        <a:ext uri="{9D8B030D-6E8A-4147-A177-3AD203B41FA5}">
                          <a16:colId xmlns:a16="http://schemas.microsoft.com/office/drawing/2014/main" val="815724325"/>
                        </a:ext>
                      </a:extLst>
                    </a:gridCol>
                  </a:tblGrid>
                  <a:tr h="119529">
                    <a:tc gridSpan="2">
                      <a:txBody>
                        <a:bodyPr/>
                        <a:lstStyle/>
                        <a:p>
                          <a:pPr algn="ctr"/>
                          <a:r>
                            <a:rPr lang="en-GB" sz="2400" dirty="0" smtClean="0"/>
                            <a:t>Section 3:</a:t>
                          </a:r>
                          <a:r>
                            <a:rPr lang="en-GB" sz="2400" baseline="0" dirty="0" smtClean="0"/>
                            <a:t> Upthrust and stress</a:t>
                          </a:r>
                          <a:endParaRPr lang="en-GB" sz="2400" dirty="0"/>
                        </a:p>
                      </a:txBody>
                      <a:tcPr/>
                    </a:tc>
                    <a:tc hMerge="1">
                      <a:txBody>
                        <a:bodyPr/>
                        <a:lstStyle/>
                        <a:p>
                          <a:endParaRPr lang="en-GB" sz="1200" dirty="0"/>
                        </a:p>
                      </a:txBody>
                      <a:tcPr/>
                    </a:tc>
                    <a:extLst>
                      <a:ext uri="{0D108BD9-81ED-4DB2-BD59-A6C34878D82A}">
                        <a16:rowId xmlns:a16="http://schemas.microsoft.com/office/drawing/2014/main" val="2472587695"/>
                      </a:ext>
                    </a:extLst>
                  </a:tr>
                  <a:tr h="277321">
                    <a:tc>
                      <a:txBody>
                        <a:bodyPr/>
                        <a:lstStyle/>
                        <a:p>
                          <a:pPr algn="ctr"/>
                          <a:r>
                            <a:rPr lang="en-GB" sz="1800" dirty="0" smtClean="0"/>
                            <a:t>Question</a:t>
                          </a:r>
                          <a:endParaRPr lang="en-GB" sz="1800" b="1" dirty="0"/>
                        </a:p>
                      </a:txBody>
                      <a:tcPr/>
                    </a:tc>
                    <a:tc>
                      <a:txBody>
                        <a:bodyPr/>
                        <a:lstStyle/>
                        <a:p>
                          <a:pPr algn="ctr"/>
                          <a:r>
                            <a:rPr lang="en-GB" sz="1800" dirty="0" smtClean="0"/>
                            <a:t>Model answer</a:t>
                          </a:r>
                          <a:endParaRPr lang="en-GB" sz="1800" b="1" dirty="0"/>
                        </a:p>
                      </a:txBody>
                      <a:tcPr/>
                    </a:tc>
                    <a:extLst>
                      <a:ext uri="{0D108BD9-81ED-4DB2-BD59-A6C34878D82A}">
                        <a16:rowId xmlns:a16="http://schemas.microsoft.com/office/drawing/2014/main" val="3247032489"/>
                      </a:ext>
                    </a:extLst>
                  </a:tr>
                  <a:tr h="277321">
                    <a:tc>
                      <a:txBody>
                        <a:bodyPr/>
                        <a:lstStyle/>
                        <a:p>
                          <a:r>
                            <a:rPr lang="en-GB" sz="1200" dirty="0" smtClean="0"/>
                            <a:t>Why are liquids virtually incompressible?</a:t>
                          </a:r>
                          <a:endParaRPr lang="en-GB" sz="1200" dirty="0"/>
                        </a:p>
                      </a:txBody>
                      <a:tcPr/>
                    </a:tc>
                    <a:tc>
                      <a:txBody>
                        <a:bodyPr/>
                        <a:lstStyle/>
                        <a:p>
                          <a:r>
                            <a:rPr lang="en-GB" sz="1200" dirty="0" smtClean="0"/>
                            <a:t>The particles are already touching</a:t>
                          </a:r>
                          <a:r>
                            <a:rPr lang="en-GB" sz="1200" baseline="0" dirty="0" smtClean="0"/>
                            <a:t> so they can’t get any closer together.</a:t>
                          </a:r>
                          <a:endParaRPr lang="en-GB" sz="1200" dirty="0"/>
                        </a:p>
                      </a:txBody>
                      <a:tcPr/>
                    </a:tc>
                    <a:extLst>
                      <a:ext uri="{0D108BD9-81ED-4DB2-BD59-A6C34878D82A}">
                        <a16:rowId xmlns:a16="http://schemas.microsoft.com/office/drawing/2014/main" val="2652586995"/>
                      </a:ext>
                    </a:extLst>
                  </a:tr>
                  <a:tr h="277321">
                    <a:tc>
                      <a:txBody>
                        <a:bodyPr/>
                        <a:lstStyle/>
                        <a:p>
                          <a:r>
                            <a:rPr lang="en-GB" sz="1200" dirty="0" smtClean="0"/>
                            <a:t>What causes upthrust?</a:t>
                          </a:r>
                          <a:endParaRPr lang="en-GB" sz="1200" dirty="0"/>
                        </a:p>
                      </a:txBody>
                      <a:tcPr/>
                    </a:tc>
                    <a:tc>
                      <a:txBody>
                        <a:bodyPr/>
                        <a:lstStyle/>
                        <a:p>
                          <a:r>
                            <a:rPr lang="en-GB" sz="1200" dirty="0" smtClean="0"/>
                            <a:t>Upthrust is caused by a difference in pressure between the top and the bottom of an object.</a:t>
                          </a:r>
                          <a:endParaRPr lang="en-GB" sz="1200" dirty="0"/>
                        </a:p>
                      </a:txBody>
                      <a:tcPr/>
                    </a:tc>
                    <a:extLst>
                      <a:ext uri="{0D108BD9-81ED-4DB2-BD59-A6C34878D82A}">
                        <a16:rowId xmlns:a16="http://schemas.microsoft.com/office/drawing/2014/main" val="1480746427"/>
                      </a:ext>
                    </a:extLst>
                  </a:tr>
                  <a:tr h="277321">
                    <a:tc>
                      <a:txBody>
                        <a:bodyPr/>
                        <a:lstStyle/>
                        <a:p>
                          <a:r>
                            <a:rPr lang="en-GB" sz="1200" dirty="0" smtClean="0"/>
                            <a:t>What is meant</a:t>
                          </a:r>
                          <a:r>
                            <a:rPr lang="en-GB" sz="1200" baseline="0" dirty="0" smtClean="0"/>
                            <a:t> by stress in the context of physics?</a:t>
                          </a:r>
                          <a:endParaRPr lang="en-GB" sz="1200" dirty="0"/>
                        </a:p>
                      </a:txBody>
                      <a:tcPr/>
                    </a:tc>
                    <a:tc>
                      <a:txBody>
                        <a:bodyPr/>
                        <a:lstStyle/>
                        <a:p>
                          <a:r>
                            <a:rPr lang="en-GB" sz="1200" dirty="0" smtClean="0"/>
                            <a:t>Stress is the force per unit of area.</a:t>
                          </a:r>
                          <a:endParaRPr lang="en-GB" sz="1200" dirty="0"/>
                        </a:p>
                      </a:txBody>
                      <a:tcPr/>
                    </a:tc>
                    <a:extLst>
                      <a:ext uri="{0D108BD9-81ED-4DB2-BD59-A6C34878D82A}">
                        <a16:rowId xmlns:a16="http://schemas.microsoft.com/office/drawing/2014/main" val="3629276425"/>
                      </a:ext>
                    </a:extLst>
                  </a:tr>
                  <a:tr h="277321">
                    <a:tc>
                      <a:txBody>
                        <a:bodyPr/>
                        <a:lstStyle/>
                        <a:p>
                          <a:r>
                            <a:rPr lang="en-GB" sz="1200" dirty="0" smtClean="0"/>
                            <a:t>State</a:t>
                          </a:r>
                          <a:r>
                            <a:rPr lang="en-GB" sz="1200" baseline="0" dirty="0" smtClean="0"/>
                            <a:t> the equation for stress.</a:t>
                          </a:r>
                          <a:endParaRPr lang="en-GB" sz="1200" dirty="0"/>
                        </a:p>
                      </a:txBody>
                      <a:tcPr/>
                    </a:tc>
                    <a:tc>
                      <a:txBody>
                        <a:bodyPr/>
                        <a:lstStyle/>
                        <a:p>
                          <a:pPr/>
                          <a14:m>
                            <m:oMathPara xmlns:m="http://schemas.openxmlformats.org/officeDocument/2006/math">
                              <m:oMathParaPr>
                                <m:jc m:val="centerGroup"/>
                              </m:oMathParaPr>
                              <m:oMath xmlns:m="http://schemas.openxmlformats.org/officeDocument/2006/math">
                                <m:r>
                                  <a:rPr lang="en-GB" sz="1200" b="0" i="1" smtClean="0">
                                    <a:latin typeface="Cambria Math" panose="02040503050406030204" pitchFamily="18" charset="0"/>
                                  </a:rPr>
                                  <m:t>𝑆𝑡𝑟𝑒𝑠𝑠</m:t>
                                </m:r>
                                <m:r>
                                  <a:rPr lang="en-GB" sz="1200" b="0" i="1" smtClean="0">
                                    <a:latin typeface="Cambria Math" panose="02040503050406030204" pitchFamily="18" charset="0"/>
                                  </a:rPr>
                                  <m:t>=</m:t>
                                </m:r>
                                <m:f>
                                  <m:fPr>
                                    <m:ctrlPr>
                                      <a:rPr lang="en-GB" sz="1200" b="0" i="1" smtClean="0">
                                        <a:latin typeface="Cambria Math" panose="02040503050406030204" pitchFamily="18" charset="0"/>
                                      </a:rPr>
                                    </m:ctrlPr>
                                  </m:fPr>
                                  <m:num>
                                    <m:r>
                                      <a:rPr lang="en-GB" sz="1200" b="0" i="1" smtClean="0">
                                        <a:latin typeface="Cambria Math" panose="02040503050406030204" pitchFamily="18" charset="0"/>
                                      </a:rPr>
                                      <m:t>𝐹𝑜𝑟𝑐𝑒</m:t>
                                    </m:r>
                                  </m:num>
                                  <m:den>
                                    <m:r>
                                      <a:rPr lang="en-GB" sz="1200" b="0" i="1" smtClean="0">
                                        <a:latin typeface="Cambria Math" panose="02040503050406030204" pitchFamily="18" charset="0"/>
                                      </a:rPr>
                                      <m:t>𝐴𝑟𝑒𝑎</m:t>
                                    </m:r>
                                  </m:den>
                                </m:f>
                              </m:oMath>
                            </m:oMathPara>
                          </a14:m>
                          <a:endParaRPr lang="en-GB" sz="1200" dirty="0"/>
                        </a:p>
                      </a:txBody>
                      <a:tcPr/>
                    </a:tc>
                    <a:extLst>
                      <a:ext uri="{0D108BD9-81ED-4DB2-BD59-A6C34878D82A}">
                        <a16:rowId xmlns:a16="http://schemas.microsoft.com/office/drawing/2014/main" val="2499572682"/>
                      </a:ext>
                    </a:extLst>
                  </a:tr>
                </a:tbl>
              </a:graphicData>
            </a:graphic>
          </p:graphicFrame>
        </mc:Choice>
        <mc:Fallback xmlns="">
          <p:graphicFrame>
            <p:nvGraphicFramePr>
              <p:cNvPr id="6" name="Table 5"/>
              <p:cNvGraphicFramePr>
                <a:graphicFrameLocks noGrp="1"/>
              </p:cNvGraphicFramePr>
              <p:nvPr>
                <p:extLst>
                  <p:ext uri="{D42A27DB-BD31-4B8C-83A1-F6EECF244321}">
                    <p14:modId xmlns:p14="http://schemas.microsoft.com/office/powerpoint/2010/main" val="2459737872"/>
                  </p:ext>
                </p:extLst>
              </p:nvPr>
            </p:nvGraphicFramePr>
            <p:xfrm>
              <a:off x="6746290" y="2937272"/>
              <a:ext cx="4934990" cy="2811272"/>
            </p:xfrm>
            <a:graphic>
              <a:graphicData uri="http://schemas.openxmlformats.org/drawingml/2006/table">
                <a:tbl>
                  <a:tblPr firstRow="1" bandRow="1">
                    <a:tableStyleId>{00A15C55-8517-42AA-B614-E9B94910E393}</a:tableStyleId>
                  </a:tblPr>
                  <a:tblGrid>
                    <a:gridCol w="2045857">
                      <a:extLst>
                        <a:ext uri="{9D8B030D-6E8A-4147-A177-3AD203B41FA5}">
                          <a16:colId xmlns:a16="http://schemas.microsoft.com/office/drawing/2014/main" val="3326162621"/>
                        </a:ext>
                      </a:extLst>
                    </a:gridCol>
                    <a:gridCol w="2889133">
                      <a:extLst>
                        <a:ext uri="{9D8B030D-6E8A-4147-A177-3AD203B41FA5}">
                          <a16:colId xmlns:a16="http://schemas.microsoft.com/office/drawing/2014/main" val="815724325"/>
                        </a:ext>
                      </a:extLst>
                    </a:gridCol>
                  </a:tblGrid>
                  <a:tr h="457200">
                    <a:tc gridSpan="2">
                      <a:txBody>
                        <a:bodyPr/>
                        <a:lstStyle/>
                        <a:p>
                          <a:pPr algn="ctr"/>
                          <a:r>
                            <a:rPr lang="en-GB" sz="2400" dirty="0" smtClean="0"/>
                            <a:t>Section 3:</a:t>
                          </a:r>
                          <a:r>
                            <a:rPr lang="en-GB" sz="2400" baseline="0" dirty="0" smtClean="0"/>
                            <a:t> </a:t>
                          </a:r>
                          <a:r>
                            <a:rPr lang="en-GB" sz="2400" baseline="0" dirty="0" smtClean="0"/>
                            <a:t>Upthrust and stress</a:t>
                          </a:r>
                          <a:endParaRPr lang="en-GB" sz="2400" dirty="0"/>
                        </a:p>
                      </a:txBody>
                      <a:tcPr/>
                    </a:tc>
                    <a:tc hMerge="1">
                      <a:txBody>
                        <a:bodyPr/>
                        <a:lstStyle/>
                        <a:p>
                          <a:endParaRPr lang="en-GB" sz="1200" dirty="0"/>
                        </a:p>
                      </a:txBody>
                      <a:tcPr/>
                    </a:tc>
                    <a:extLst>
                      <a:ext uri="{0D108BD9-81ED-4DB2-BD59-A6C34878D82A}">
                        <a16:rowId xmlns:a16="http://schemas.microsoft.com/office/drawing/2014/main" val="2472587695"/>
                      </a:ext>
                    </a:extLst>
                  </a:tr>
                  <a:tr h="365760">
                    <a:tc>
                      <a:txBody>
                        <a:bodyPr/>
                        <a:lstStyle/>
                        <a:p>
                          <a:pPr algn="ctr"/>
                          <a:r>
                            <a:rPr lang="en-GB" sz="1800" dirty="0" smtClean="0"/>
                            <a:t>Question</a:t>
                          </a:r>
                          <a:endParaRPr lang="en-GB" sz="1800" b="1" dirty="0"/>
                        </a:p>
                      </a:txBody>
                      <a:tcPr/>
                    </a:tc>
                    <a:tc>
                      <a:txBody>
                        <a:bodyPr/>
                        <a:lstStyle/>
                        <a:p>
                          <a:pPr algn="ctr"/>
                          <a:r>
                            <a:rPr lang="en-GB" sz="1800" dirty="0" smtClean="0"/>
                            <a:t>Model answer</a:t>
                          </a:r>
                          <a:endParaRPr lang="en-GB" sz="1800" b="1" dirty="0"/>
                        </a:p>
                      </a:txBody>
                      <a:tcPr/>
                    </a:tc>
                    <a:extLst>
                      <a:ext uri="{0D108BD9-81ED-4DB2-BD59-A6C34878D82A}">
                        <a16:rowId xmlns:a16="http://schemas.microsoft.com/office/drawing/2014/main" val="3247032489"/>
                      </a:ext>
                    </a:extLst>
                  </a:tr>
                  <a:tr h="457200">
                    <a:tc>
                      <a:txBody>
                        <a:bodyPr/>
                        <a:lstStyle/>
                        <a:p>
                          <a:r>
                            <a:rPr lang="en-GB" sz="1200" dirty="0" smtClean="0"/>
                            <a:t>Why are liquids virtually incompressible?</a:t>
                          </a:r>
                          <a:endParaRPr lang="en-GB" sz="1200" dirty="0"/>
                        </a:p>
                      </a:txBody>
                      <a:tcPr/>
                    </a:tc>
                    <a:tc>
                      <a:txBody>
                        <a:bodyPr/>
                        <a:lstStyle/>
                        <a:p>
                          <a:r>
                            <a:rPr lang="en-GB" sz="1200" dirty="0" smtClean="0"/>
                            <a:t>The particles are already touching</a:t>
                          </a:r>
                          <a:r>
                            <a:rPr lang="en-GB" sz="1200" baseline="0" dirty="0" smtClean="0"/>
                            <a:t> so they can’t get any closer together.</a:t>
                          </a:r>
                          <a:endParaRPr lang="en-GB" sz="1200" dirty="0"/>
                        </a:p>
                      </a:txBody>
                      <a:tcPr/>
                    </a:tc>
                    <a:extLst>
                      <a:ext uri="{0D108BD9-81ED-4DB2-BD59-A6C34878D82A}">
                        <a16:rowId xmlns:a16="http://schemas.microsoft.com/office/drawing/2014/main" val="2652586995"/>
                      </a:ext>
                    </a:extLst>
                  </a:tr>
                  <a:tr h="640080">
                    <a:tc>
                      <a:txBody>
                        <a:bodyPr/>
                        <a:lstStyle/>
                        <a:p>
                          <a:r>
                            <a:rPr lang="en-GB" sz="1200" dirty="0" smtClean="0"/>
                            <a:t>What causes upthrust?</a:t>
                          </a:r>
                          <a:endParaRPr lang="en-GB" sz="1200" dirty="0"/>
                        </a:p>
                      </a:txBody>
                      <a:tcPr/>
                    </a:tc>
                    <a:tc>
                      <a:txBody>
                        <a:bodyPr/>
                        <a:lstStyle/>
                        <a:p>
                          <a:r>
                            <a:rPr lang="en-GB" sz="1200" dirty="0" smtClean="0"/>
                            <a:t>Upthrust is caused by a difference in pressure between the top and the bottom of an object.</a:t>
                          </a:r>
                          <a:endParaRPr lang="en-GB" sz="1200" dirty="0"/>
                        </a:p>
                      </a:txBody>
                      <a:tcPr/>
                    </a:tc>
                    <a:extLst>
                      <a:ext uri="{0D108BD9-81ED-4DB2-BD59-A6C34878D82A}">
                        <a16:rowId xmlns:a16="http://schemas.microsoft.com/office/drawing/2014/main" val="1480746427"/>
                      </a:ext>
                    </a:extLst>
                  </a:tr>
                  <a:tr h="457200">
                    <a:tc>
                      <a:txBody>
                        <a:bodyPr/>
                        <a:lstStyle/>
                        <a:p>
                          <a:r>
                            <a:rPr lang="en-GB" sz="1200" dirty="0" smtClean="0"/>
                            <a:t>What is meant</a:t>
                          </a:r>
                          <a:r>
                            <a:rPr lang="en-GB" sz="1200" baseline="0" dirty="0" smtClean="0"/>
                            <a:t> by stress in the context of physics?</a:t>
                          </a:r>
                          <a:endParaRPr lang="en-GB" sz="1200" dirty="0"/>
                        </a:p>
                      </a:txBody>
                      <a:tcPr/>
                    </a:tc>
                    <a:tc>
                      <a:txBody>
                        <a:bodyPr/>
                        <a:lstStyle/>
                        <a:p>
                          <a:r>
                            <a:rPr lang="en-GB" sz="1200" dirty="0" smtClean="0"/>
                            <a:t>Stress is the force per unit of area.</a:t>
                          </a:r>
                          <a:endParaRPr lang="en-GB" sz="1200" dirty="0"/>
                        </a:p>
                      </a:txBody>
                      <a:tcPr/>
                    </a:tc>
                    <a:extLst>
                      <a:ext uri="{0D108BD9-81ED-4DB2-BD59-A6C34878D82A}">
                        <a16:rowId xmlns:a16="http://schemas.microsoft.com/office/drawing/2014/main" val="3629276425"/>
                      </a:ext>
                    </a:extLst>
                  </a:tr>
                  <a:tr h="433832">
                    <a:tc>
                      <a:txBody>
                        <a:bodyPr/>
                        <a:lstStyle/>
                        <a:p>
                          <a:r>
                            <a:rPr lang="en-GB" sz="1200" dirty="0" smtClean="0"/>
                            <a:t>State</a:t>
                          </a:r>
                          <a:r>
                            <a:rPr lang="en-GB" sz="1200" baseline="0" dirty="0" smtClean="0"/>
                            <a:t> the equation for stress.</a:t>
                          </a:r>
                          <a:endParaRPr lang="en-GB" sz="1200" dirty="0"/>
                        </a:p>
                      </a:txBody>
                      <a:tcPr/>
                    </a:tc>
                    <a:tc>
                      <a:txBody>
                        <a:bodyPr/>
                        <a:lstStyle/>
                        <a:p>
                          <a:endParaRPr lang="en-US"/>
                        </a:p>
                      </a:txBody>
                      <a:tcPr>
                        <a:blipFill>
                          <a:blip r:embed="rId3"/>
                          <a:stretch>
                            <a:fillRect l="-70947" t="-561972" r="-842" b="-2817"/>
                          </a:stretch>
                        </a:blipFill>
                      </a:tcPr>
                    </a:tc>
                    <a:extLst>
                      <a:ext uri="{0D108BD9-81ED-4DB2-BD59-A6C34878D82A}">
                        <a16:rowId xmlns:a16="http://schemas.microsoft.com/office/drawing/2014/main" val="2499572682"/>
                      </a:ext>
                    </a:extLst>
                  </a:tr>
                </a:tbl>
              </a:graphicData>
            </a:graphic>
          </p:graphicFrame>
        </mc:Fallback>
      </mc:AlternateContent>
      <p:graphicFrame>
        <p:nvGraphicFramePr>
          <p:cNvPr id="7" name="Table 6"/>
          <p:cNvGraphicFramePr>
            <a:graphicFrameLocks noGrp="1"/>
          </p:cNvGraphicFramePr>
          <p:nvPr>
            <p:extLst>
              <p:ext uri="{D42A27DB-BD31-4B8C-83A1-F6EECF244321}">
                <p14:modId xmlns:p14="http://schemas.microsoft.com/office/powerpoint/2010/main" val="3460339679"/>
              </p:ext>
            </p:extLst>
          </p:nvPr>
        </p:nvGraphicFramePr>
        <p:xfrm>
          <a:off x="111758" y="4782422"/>
          <a:ext cx="6471920" cy="1932244"/>
        </p:xfrm>
        <a:graphic>
          <a:graphicData uri="http://schemas.openxmlformats.org/drawingml/2006/table">
            <a:tbl>
              <a:tblPr firstRow="1" bandRow="1">
                <a:tableStyleId>{21E4AEA4-8DFA-4A89-87EB-49C32662AFE0}</a:tableStyleId>
              </a:tblPr>
              <a:tblGrid>
                <a:gridCol w="3235960">
                  <a:extLst>
                    <a:ext uri="{9D8B030D-6E8A-4147-A177-3AD203B41FA5}">
                      <a16:colId xmlns:a16="http://schemas.microsoft.com/office/drawing/2014/main" val="3326162621"/>
                    </a:ext>
                  </a:extLst>
                </a:gridCol>
                <a:gridCol w="3235960">
                  <a:extLst>
                    <a:ext uri="{9D8B030D-6E8A-4147-A177-3AD203B41FA5}">
                      <a16:colId xmlns:a16="http://schemas.microsoft.com/office/drawing/2014/main" val="815724325"/>
                    </a:ext>
                  </a:extLst>
                </a:gridCol>
              </a:tblGrid>
              <a:tr h="277321">
                <a:tc gridSpan="2">
                  <a:txBody>
                    <a:bodyPr/>
                    <a:lstStyle/>
                    <a:p>
                      <a:pPr algn="ctr"/>
                      <a:r>
                        <a:rPr lang="en-GB" sz="2400" dirty="0" smtClean="0"/>
                        <a:t>Section 4: Work and levers</a:t>
                      </a:r>
                      <a:endParaRPr lang="en-GB" sz="2400" dirty="0"/>
                    </a:p>
                  </a:txBody>
                  <a:tcPr/>
                </a:tc>
                <a:tc hMerge="1">
                  <a:txBody>
                    <a:bodyPr/>
                    <a:lstStyle/>
                    <a:p>
                      <a:endParaRPr lang="en-GB" sz="1200" dirty="0"/>
                    </a:p>
                  </a:txBody>
                  <a:tcPr/>
                </a:tc>
                <a:extLst>
                  <a:ext uri="{0D108BD9-81ED-4DB2-BD59-A6C34878D82A}">
                    <a16:rowId xmlns:a16="http://schemas.microsoft.com/office/drawing/2014/main" val="2472587695"/>
                  </a:ext>
                </a:extLst>
              </a:tr>
              <a:tr h="277321">
                <a:tc>
                  <a:txBody>
                    <a:bodyPr/>
                    <a:lstStyle/>
                    <a:p>
                      <a:pPr algn="ctr"/>
                      <a:r>
                        <a:rPr lang="en-GB" sz="1800" dirty="0" smtClean="0"/>
                        <a:t>Question</a:t>
                      </a:r>
                      <a:endParaRPr lang="en-GB" sz="1800" b="1" dirty="0"/>
                    </a:p>
                  </a:txBody>
                  <a:tcPr/>
                </a:tc>
                <a:tc>
                  <a:txBody>
                    <a:bodyPr/>
                    <a:lstStyle/>
                    <a:p>
                      <a:pPr algn="ctr"/>
                      <a:r>
                        <a:rPr lang="en-GB" sz="1800" dirty="0" smtClean="0"/>
                        <a:t>Model answer</a:t>
                      </a:r>
                      <a:endParaRPr lang="en-GB" sz="1800" b="1" dirty="0"/>
                    </a:p>
                  </a:txBody>
                  <a:tcPr/>
                </a:tc>
                <a:extLst>
                  <a:ext uri="{0D108BD9-81ED-4DB2-BD59-A6C34878D82A}">
                    <a16:rowId xmlns:a16="http://schemas.microsoft.com/office/drawing/2014/main" val="3247032489"/>
                  </a:ext>
                </a:extLst>
              </a:tr>
              <a:tr h="277321">
                <a:tc>
                  <a:txBody>
                    <a:bodyPr/>
                    <a:lstStyle/>
                    <a:p>
                      <a:r>
                        <a:rPr lang="en-GB" sz="1200" dirty="0" smtClean="0"/>
                        <a:t>State the units of work done.</a:t>
                      </a:r>
                      <a:endParaRPr lang="en-GB" sz="1200" dirty="0"/>
                    </a:p>
                  </a:txBody>
                  <a:tcPr/>
                </a:tc>
                <a:tc>
                  <a:txBody>
                    <a:bodyPr/>
                    <a:lstStyle/>
                    <a:p>
                      <a:r>
                        <a:rPr lang="en-GB" sz="1200" dirty="0" smtClean="0"/>
                        <a:t>Joules (J)</a:t>
                      </a:r>
                      <a:endParaRPr lang="en-GB" sz="1200" dirty="0"/>
                    </a:p>
                  </a:txBody>
                  <a:tcPr/>
                </a:tc>
                <a:extLst>
                  <a:ext uri="{0D108BD9-81ED-4DB2-BD59-A6C34878D82A}">
                    <a16:rowId xmlns:a16="http://schemas.microsoft.com/office/drawing/2014/main" val="3075277341"/>
                  </a:ext>
                </a:extLst>
              </a:tr>
              <a:tr h="277321">
                <a:tc>
                  <a:txBody>
                    <a:bodyPr/>
                    <a:lstStyle/>
                    <a:p>
                      <a:r>
                        <a:rPr lang="en-GB" sz="1200" dirty="0" smtClean="0"/>
                        <a:t>Define work done.</a:t>
                      </a:r>
                      <a:endParaRPr lang="en-GB" sz="1200" dirty="0"/>
                    </a:p>
                  </a:txBody>
                  <a:tcPr/>
                </a:tc>
                <a:tc>
                  <a:txBody>
                    <a:bodyPr/>
                    <a:lstStyle/>
                    <a:p>
                      <a:r>
                        <a:rPr lang="en-GB" sz="1200" dirty="0" smtClean="0"/>
                        <a:t>The amount of energy transferred.</a:t>
                      </a:r>
                      <a:endParaRPr lang="en-GB" sz="1200" dirty="0"/>
                    </a:p>
                  </a:txBody>
                  <a:tcPr/>
                </a:tc>
                <a:extLst>
                  <a:ext uri="{0D108BD9-81ED-4DB2-BD59-A6C34878D82A}">
                    <a16:rowId xmlns:a16="http://schemas.microsoft.com/office/drawing/2014/main" val="2652586995"/>
                  </a:ext>
                </a:extLst>
              </a:tr>
              <a:tr h="277321">
                <a:tc>
                  <a:txBody>
                    <a:bodyPr/>
                    <a:lstStyle/>
                    <a:p>
                      <a:r>
                        <a:rPr lang="en-GB" sz="1200" dirty="0" smtClean="0"/>
                        <a:t>State the equation for work done.</a:t>
                      </a:r>
                      <a:endParaRPr lang="en-GB" sz="1200" dirty="0"/>
                    </a:p>
                  </a:txBody>
                  <a:tcPr/>
                </a:tc>
                <a:tc>
                  <a:txBody>
                    <a:bodyPr/>
                    <a:lstStyle/>
                    <a:p>
                      <a:r>
                        <a:rPr lang="en-GB" sz="1200" dirty="0" smtClean="0"/>
                        <a:t>Work done =</a:t>
                      </a:r>
                      <a:r>
                        <a:rPr lang="en-GB" sz="1200" baseline="0" dirty="0" smtClean="0"/>
                        <a:t> force x distance</a:t>
                      </a:r>
                      <a:endParaRPr lang="en-GB" sz="1200" dirty="0"/>
                    </a:p>
                  </a:txBody>
                  <a:tcPr/>
                </a:tc>
                <a:extLst>
                  <a:ext uri="{0D108BD9-81ED-4DB2-BD59-A6C34878D82A}">
                    <a16:rowId xmlns:a16="http://schemas.microsoft.com/office/drawing/2014/main" val="1480746427"/>
                  </a:ext>
                </a:extLst>
              </a:tr>
              <a:tr h="277321">
                <a:tc>
                  <a:txBody>
                    <a:bodyPr/>
                    <a:lstStyle/>
                    <a:p>
                      <a:r>
                        <a:rPr lang="en-GB" sz="1200" dirty="0" smtClean="0"/>
                        <a:t>Why do we use levers.</a:t>
                      </a:r>
                      <a:endParaRPr lang="en-GB" sz="1200" dirty="0"/>
                    </a:p>
                  </a:txBody>
                  <a:tcPr/>
                </a:tc>
                <a:tc>
                  <a:txBody>
                    <a:bodyPr/>
                    <a:lstStyle/>
                    <a:p>
                      <a:r>
                        <a:rPr lang="en-GB" sz="1200" dirty="0" smtClean="0"/>
                        <a:t>Levers as used as force multipliers.</a:t>
                      </a:r>
                      <a:endParaRPr lang="en-GB" sz="1200" dirty="0"/>
                    </a:p>
                  </a:txBody>
                  <a:tcPr/>
                </a:tc>
                <a:extLst>
                  <a:ext uri="{0D108BD9-81ED-4DB2-BD59-A6C34878D82A}">
                    <a16:rowId xmlns:a16="http://schemas.microsoft.com/office/drawing/2014/main" val="3629276425"/>
                  </a:ext>
                </a:extLst>
              </a:tr>
            </a:tbl>
          </a:graphicData>
        </a:graphic>
      </p:graphicFrame>
      <p:pic>
        <p:nvPicPr>
          <p:cNvPr id="2" name="Picture 1"/>
          <p:cNvPicPr>
            <a:picLocks noChangeAspect="1"/>
          </p:cNvPicPr>
          <p:nvPr/>
        </p:nvPicPr>
        <p:blipFill>
          <a:blip r:embed="rId4"/>
          <a:stretch>
            <a:fillRect/>
          </a:stretch>
        </p:blipFill>
        <p:spPr>
          <a:xfrm>
            <a:off x="8560983" y="6055765"/>
            <a:ext cx="3334801" cy="566977"/>
          </a:xfrm>
          <a:prstGeom prst="rect">
            <a:avLst/>
          </a:prstGeom>
        </p:spPr>
      </p:pic>
    </p:spTree>
    <p:extLst>
      <p:ext uri="{BB962C8B-B14F-4D97-AF65-F5344CB8AC3E}">
        <p14:creationId xmlns:p14="http://schemas.microsoft.com/office/powerpoint/2010/main" val="1559580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35B95018EEC6A4E957E291E46DCCEC2" ma:contentTypeVersion="6" ma:contentTypeDescription="Create a new document." ma:contentTypeScope="" ma:versionID="79ae722024606cc1a2ceb13140155457">
  <xsd:schema xmlns:xsd="http://www.w3.org/2001/XMLSchema" xmlns:xs="http://www.w3.org/2001/XMLSchema" xmlns:p="http://schemas.microsoft.com/office/2006/metadata/properties" xmlns:ns2="98ad77b7-36cf-4fc5-a12d-9aab5d805e21" xmlns:ns3="22fdf05c-3d90-4b3b-b969-2cb9f703fbb9" targetNamespace="http://schemas.microsoft.com/office/2006/metadata/properties" ma:root="true" ma:fieldsID="53bcbe81e7b6cb1009ee87a12d1b3902" ns2:_="" ns3:_="">
    <xsd:import namespace="98ad77b7-36cf-4fc5-a12d-9aab5d805e21"/>
    <xsd:import namespace="22fdf05c-3d90-4b3b-b969-2cb9f703fbb9"/>
    <xsd:element name="properties">
      <xsd:complexType>
        <xsd:sequence>
          <xsd:element name="documentManagement">
            <xsd:complexType>
              <xsd:all>
                <xsd:element ref="ns2:ocd6018547d84eb2a74aa46bab3c27a8" minOccurs="0"/>
                <xsd:element ref="ns2:TaxCatchAll" minOccurs="0"/>
                <xsd:element ref="ns2:TaxCatchAllLabel" minOccurs="0"/>
                <xsd:element ref="ns3:MediaServiceMetadata" minOccurs="0"/>
                <xsd:element ref="ns3:MediaServiceFastMetadata" minOccurs="0"/>
                <xsd:element ref="ns2:SharedWithUsers" minOccurs="0"/>
                <xsd:element ref="ns2:SharedWithDetails"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ad77b7-36cf-4fc5-a12d-9aab5d805e21" elementFormDefault="qualified">
    <xsd:import namespace="http://schemas.microsoft.com/office/2006/documentManagement/types"/>
    <xsd:import namespace="http://schemas.microsoft.com/office/infopath/2007/PartnerControls"/>
    <xsd:element name="ocd6018547d84eb2a74aa46bab3c27a8" ma:index="8" nillable="true" ma:taxonomy="true" ma:internalName="ocd6018547d84eb2a74aa46bab3c27a8" ma:taxonomyFieldName="Postcard" ma:displayName="Postcard" ma:default="" ma:fieldId="{8cd60185-47d8-4eb2-a74a-a46bab3c27a8}" ma:sspId="57ebdaee-1bf1-45d5-bffb-ea09575836d3" ma:termSetId="a11b10ce-8768-4fd2-9f97-ff5f6f061f40" ma:anchorId="64bdbb01-3650-4a35-8cdc-db8cd1f8be86" ma:open="false" ma:isKeyword="false">
      <xsd:complexType>
        <xsd:sequence>
          <xsd:element ref="pc:Terms" minOccurs="0" maxOccurs="1"/>
        </xsd:sequence>
      </xsd:complexType>
    </xsd:element>
    <xsd:element name="TaxCatchAll" ma:index="9" nillable="true" ma:displayName="Taxonomy Catch All Column" ma:description="" ma:hidden="true" ma:list="{98ab181d-b29a-4820-ac95-3d8495c19432}" ma:internalName="TaxCatchAll" ma:showField="CatchAllData"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description="" ma:hidden="true" ma:list="{98ab181d-b29a-4820-ac95-3d8495c19432}" ma:internalName="TaxCatchAllLabel" ma:readOnly="true" ma:showField="CatchAllDataLabel"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SharedWithUsers" ma:index="14"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f05c-3d90-4b3b-b969-2cb9f703fbb9"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8ad77b7-36cf-4fc5-a12d-9aab5d805e21"/>
    <ocd6018547d84eb2a74aa46bab3c27a8 xmlns="98ad77b7-36cf-4fc5-a12d-9aab5d805e21">
      <Terms xmlns="http://schemas.microsoft.com/office/infopath/2007/PartnerControls"/>
    </ocd6018547d84eb2a74aa46bab3c27a8>
    <SharedWithUsers xmlns="98ad77b7-36cf-4fc5-a12d-9aab5d805e21">
      <UserInfo>
        <DisplayName/>
        <AccountId xsi:nil="true"/>
        <AccountType/>
      </UserInfo>
    </SharedWithUsers>
  </documentManagement>
</p:properties>
</file>

<file path=customXml/itemProps1.xml><?xml version="1.0" encoding="utf-8"?>
<ds:datastoreItem xmlns:ds="http://schemas.openxmlformats.org/officeDocument/2006/customXml" ds:itemID="{CD95BD69-B84F-4328-BFA0-63027DB8F6C0}"/>
</file>

<file path=customXml/itemProps2.xml><?xml version="1.0" encoding="utf-8"?>
<ds:datastoreItem xmlns:ds="http://schemas.openxmlformats.org/officeDocument/2006/customXml" ds:itemID="{D24BA06C-A044-4285-A6B7-3D29C851F605}"/>
</file>

<file path=customXml/itemProps3.xml><?xml version="1.0" encoding="utf-8"?>
<ds:datastoreItem xmlns:ds="http://schemas.openxmlformats.org/officeDocument/2006/customXml" ds:itemID="{EB2279B3-66C9-4F95-84E8-E664160E9DFA}"/>
</file>

<file path=docProps/app.xml><?xml version="1.0" encoding="utf-8"?>
<Properties xmlns="http://schemas.openxmlformats.org/officeDocument/2006/extended-properties" xmlns:vt="http://schemas.openxmlformats.org/officeDocument/2006/docPropsVTypes">
  <TotalTime>68</TotalTime>
  <Words>5498</Words>
  <Application>Microsoft Office PowerPoint</Application>
  <PresentationFormat>Widescreen</PresentationFormat>
  <Paragraphs>857</Paragraphs>
  <Slides>16</Slides>
  <Notes>5</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16</vt:i4>
      </vt:variant>
    </vt:vector>
  </HeadingPairs>
  <TitlesOfParts>
    <vt:vector size="29" baseType="lpstr">
      <vt:lpstr>Arial</vt:lpstr>
      <vt:lpstr>Calibri</vt:lpstr>
      <vt:lpstr>Calibri Light</vt:lpstr>
      <vt:lpstr>Cambria Math</vt:lpstr>
      <vt:lpstr>Century Gothic</vt:lpstr>
      <vt:lpstr>Comic Sans MS</vt:lpstr>
      <vt:lpstr>inherit</vt:lpstr>
      <vt:lpstr>Tahoma</vt:lpstr>
      <vt:lpstr>Times New Roman</vt:lpstr>
      <vt:lpstr>Trebuchet MS</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Nishkam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Andrea Dale</dc:creator>
  <cp:lastModifiedBy>Andrew Brown</cp:lastModifiedBy>
  <cp:revision>13</cp:revision>
  <dcterms:created xsi:type="dcterms:W3CDTF">2018-04-26T13:34:14Z</dcterms:created>
  <dcterms:modified xsi:type="dcterms:W3CDTF">2018-06-29T14:43:59Z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0x010100535B95018EEC6A4E957E291E46DCCEC2</vt:lpwstr>
  </property>
  <property fmtid="{D5CDD505-2E9C-101B-9397-08002B2CF9AE}" pid="3" name="Order">
    <vt:r8>751500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Postcard">
    <vt:lpwstr/>
  </property>
</Properties>
</file>