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11.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8.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0"/>
  </p:notesMasterIdLst>
  <p:sldIdLst>
    <p:sldId id="256" r:id="rId2"/>
    <p:sldId id="257" r:id="rId3"/>
    <p:sldId id="260" r:id="rId4"/>
    <p:sldId id="269" r:id="rId5"/>
    <p:sldId id="263" r:id="rId6"/>
    <p:sldId id="264" r:id="rId7"/>
    <p:sldId id="258" r:id="rId8"/>
    <p:sldId id="261" r:id="rId9"/>
    <p:sldId id="270" r:id="rId10"/>
    <p:sldId id="271" r:id="rId11"/>
    <p:sldId id="265" r:id="rId12"/>
    <p:sldId id="266" r:id="rId13"/>
    <p:sldId id="259" r:id="rId14"/>
    <p:sldId id="262" r:id="rId15"/>
    <p:sldId id="272" r:id="rId16"/>
    <p:sldId id="273" r:id="rId17"/>
    <p:sldId id="267" r:id="rId18"/>
    <p:sldId id="268"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08"/>
    <p:restoredTop sz="94671"/>
  </p:normalViewPr>
  <p:slideViewPr>
    <p:cSldViewPr snapToGrid="0" snapToObjects="1">
      <p:cViewPr varScale="1">
        <p:scale>
          <a:sx n="96" d="100"/>
          <a:sy n="96" d="100"/>
        </p:scale>
        <p:origin x="154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8" Type="http://schemas.openxmlformats.org/officeDocument/2006/relationships/slide" Target="slides/slide7.xml"/><Relationship Id="rId26" Type="http://schemas.openxmlformats.org/officeDocument/2006/relationships/customXml" Target="../customXml/item2.xml"/><Relationship Id="rId2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7" Type="http://schemas.openxmlformats.org/officeDocument/2006/relationships/slide" Target="slides/slide6.xml"/><Relationship Id="rId25" Type="http://schemas.openxmlformats.org/officeDocument/2006/relationships/customXml" Target="../customXml/item1.xml"/><Relationship Id="rId20" Type="http://schemas.openxmlformats.org/officeDocument/2006/relationships/notesMaster" Target="notesMasters/notesMaster1.xml"/><Relationship Id="rId16" Type="http://schemas.openxmlformats.org/officeDocument/2006/relationships/slide" Target="slides/slide15.xml"/><Relationship Id="rId2" Type="http://schemas.openxmlformats.org/officeDocument/2006/relationships/slide" Target="slides/slide1.xml"/><Relationship Id="rId24" Type="http://schemas.openxmlformats.org/officeDocument/2006/relationships/tableStyles" Target="tableStyles.xml"/><Relationship Id="rId11" Type="http://schemas.openxmlformats.org/officeDocument/2006/relationships/slide" Target="slides/slide10.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theme" Target="theme/theme1.xml"/><Relationship Id="rId15" Type="http://schemas.openxmlformats.org/officeDocument/2006/relationships/slide" Target="slides/slide14.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9" Type="http://schemas.openxmlformats.org/officeDocument/2006/relationships/slide" Target="slides/slide8.xml"/><Relationship Id="rId22" Type="http://schemas.openxmlformats.org/officeDocument/2006/relationships/viewProps" Target="viewProps.xml"/><Relationship Id="rId14" Type="http://schemas.openxmlformats.org/officeDocument/2006/relationships/slide" Target="slides/slide13.xml"/><Relationship Id="rId4" Type="http://schemas.openxmlformats.org/officeDocument/2006/relationships/slide" Target="slides/slide3.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EE4704-95C1-2C4E-B197-9244D171DE5F}" type="datetimeFigureOut">
              <a:rPr lang="en-US" smtClean="0"/>
              <a:t>7/1/18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A84504-41A1-D840-8E99-551BBC872F38}" type="slidenum">
              <a:rPr lang="en-US" smtClean="0"/>
              <a:t>‹#›</a:t>
            </a:fld>
            <a:endParaRPr lang="en-US"/>
          </a:p>
        </p:txBody>
      </p:sp>
    </p:spTree>
    <p:extLst>
      <p:ext uri="{BB962C8B-B14F-4D97-AF65-F5344CB8AC3E}">
        <p14:creationId xmlns:p14="http://schemas.microsoft.com/office/powerpoint/2010/main" val="687905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3</a:t>
            </a:fld>
            <a:endParaRPr lang="en-GB"/>
          </a:p>
        </p:txBody>
      </p:sp>
    </p:spTree>
    <p:extLst>
      <p:ext uri="{BB962C8B-B14F-4D97-AF65-F5344CB8AC3E}">
        <p14:creationId xmlns:p14="http://schemas.microsoft.com/office/powerpoint/2010/main" val="1434148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4</a:t>
            </a:fld>
            <a:endParaRPr lang="en-GB"/>
          </a:p>
        </p:txBody>
      </p:sp>
    </p:spTree>
    <p:extLst>
      <p:ext uri="{BB962C8B-B14F-4D97-AF65-F5344CB8AC3E}">
        <p14:creationId xmlns:p14="http://schemas.microsoft.com/office/powerpoint/2010/main" val="569037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5</a:t>
            </a:fld>
            <a:endParaRPr lang="en-GB"/>
          </a:p>
        </p:txBody>
      </p:sp>
    </p:spTree>
    <p:extLst>
      <p:ext uri="{BB962C8B-B14F-4D97-AF65-F5344CB8AC3E}">
        <p14:creationId xmlns:p14="http://schemas.microsoft.com/office/powerpoint/2010/main" val="15245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6</a:t>
            </a:fld>
            <a:endParaRPr lang="en-GB"/>
          </a:p>
        </p:txBody>
      </p:sp>
    </p:spTree>
    <p:extLst>
      <p:ext uri="{BB962C8B-B14F-4D97-AF65-F5344CB8AC3E}">
        <p14:creationId xmlns:p14="http://schemas.microsoft.com/office/powerpoint/2010/main" val="1920710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8</a:t>
            </a:fld>
            <a:endParaRPr lang="en-GB"/>
          </a:p>
        </p:txBody>
      </p:sp>
    </p:spTree>
    <p:extLst>
      <p:ext uri="{BB962C8B-B14F-4D97-AF65-F5344CB8AC3E}">
        <p14:creationId xmlns:p14="http://schemas.microsoft.com/office/powerpoint/2010/main" val="642467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9</a:t>
            </a:fld>
            <a:endParaRPr lang="en-GB"/>
          </a:p>
        </p:txBody>
      </p:sp>
    </p:spTree>
    <p:extLst>
      <p:ext uri="{BB962C8B-B14F-4D97-AF65-F5344CB8AC3E}">
        <p14:creationId xmlns:p14="http://schemas.microsoft.com/office/powerpoint/2010/main" val="4348553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10</a:t>
            </a:fld>
            <a:endParaRPr lang="en-GB"/>
          </a:p>
        </p:txBody>
      </p:sp>
    </p:spTree>
    <p:extLst>
      <p:ext uri="{BB962C8B-B14F-4D97-AF65-F5344CB8AC3E}">
        <p14:creationId xmlns:p14="http://schemas.microsoft.com/office/powerpoint/2010/main" val="294988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11</a:t>
            </a:fld>
            <a:endParaRPr lang="en-GB"/>
          </a:p>
        </p:txBody>
      </p:sp>
    </p:spTree>
    <p:extLst>
      <p:ext uri="{BB962C8B-B14F-4D97-AF65-F5344CB8AC3E}">
        <p14:creationId xmlns:p14="http://schemas.microsoft.com/office/powerpoint/2010/main" val="12224411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12</a:t>
            </a:fld>
            <a:endParaRPr lang="en-GB"/>
          </a:p>
        </p:txBody>
      </p:sp>
    </p:spTree>
    <p:extLst>
      <p:ext uri="{BB962C8B-B14F-4D97-AF65-F5344CB8AC3E}">
        <p14:creationId xmlns:p14="http://schemas.microsoft.com/office/powerpoint/2010/main" val="1990616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14</a:t>
            </a:fld>
            <a:endParaRPr lang="en-GB"/>
          </a:p>
        </p:txBody>
      </p:sp>
    </p:spTree>
    <p:extLst>
      <p:ext uri="{BB962C8B-B14F-4D97-AF65-F5344CB8AC3E}">
        <p14:creationId xmlns:p14="http://schemas.microsoft.com/office/powerpoint/2010/main" val="753282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15</a:t>
            </a:fld>
            <a:endParaRPr lang="en-GB"/>
          </a:p>
        </p:txBody>
      </p:sp>
    </p:spTree>
    <p:extLst>
      <p:ext uri="{BB962C8B-B14F-4D97-AF65-F5344CB8AC3E}">
        <p14:creationId xmlns:p14="http://schemas.microsoft.com/office/powerpoint/2010/main" val="14004068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16</a:t>
            </a:fld>
            <a:endParaRPr lang="en-GB"/>
          </a:p>
        </p:txBody>
      </p:sp>
    </p:spTree>
    <p:extLst>
      <p:ext uri="{BB962C8B-B14F-4D97-AF65-F5344CB8AC3E}">
        <p14:creationId xmlns:p14="http://schemas.microsoft.com/office/powerpoint/2010/main" val="11767667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17</a:t>
            </a:fld>
            <a:endParaRPr lang="en-GB"/>
          </a:p>
        </p:txBody>
      </p:sp>
    </p:spTree>
    <p:extLst>
      <p:ext uri="{BB962C8B-B14F-4D97-AF65-F5344CB8AC3E}">
        <p14:creationId xmlns:p14="http://schemas.microsoft.com/office/powerpoint/2010/main" val="6842042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3EC7618-F201-4E00-8012-5414D1805122}" type="slidenum">
              <a:rPr lang="en-GB" smtClean="0"/>
              <a:t>18</a:t>
            </a:fld>
            <a:endParaRPr lang="en-GB"/>
          </a:p>
        </p:txBody>
      </p:sp>
    </p:spTree>
    <p:extLst>
      <p:ext uri="{BB962C8B-B14F-4D97-AF65-F5344CB8AC3E}">
        <p14:creationId xmlns:p14="http://schemas.microsoft.com/office/powerpoint/2010/main" val="275963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40A30DE-3150-2848-B0BF-68600E116217}" type="datetimeFigureOut">
              <a:rPr lang="en-US" smtClean="0"/>
              <a:t>7/1/18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134593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0A30DE-3150-2848-B0BF-68600E116217}" type="datetimeFigureOut">
              <a:rPr lang="en-US" smtClean="0"/>
              <a:t>7/1/18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808153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40A30DE-3150-2848-B0BF-68600E116217}" type="datetimeFigureOut">
              <a:rPr lang="en-US" smtClean="0"/>
              <a:t>7/1/18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1943005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40A30DE-3150-2848-B0BF-68600E116217}" type="datetimeFigureOut">
              <a:rPr lang="en-US" smtClean="0"/>
              <a:t>7/1/18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1449606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40A30DE-3150-2848-B0BF-68600E116217}" type="datetimeFigureOut">
              <a:rPr lang="en-US" smtClean="0"/>
              <a:t>7/1/18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331041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40A30DE-3150-2848-B0BF-68600E116217}" type="datetimeFigureOut">
              <a:rPr lang="en-US" smtClean="0"/>
              <a:t>7/1/18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1834483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0A30DE-3150-2848-B0BF-68600E116217}" type="datetimeFigureOut">
              <a:rPr lang="en-US" smtClean="0"/>
              <a:t>7/1/18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740943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0A30DE-3150-2848-B0BF-68600E116217}" type="datetimeFigureOut">
              <a:rPr lang="en-US" smtClean="0"/>
              <a:t>7/1/18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192728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40A30DE-3150-2848-B0BF-68600E116217}" type="datetimeFigureOut">
              <a:rPr lang="en-US" smtClean="0"/>
              <a:t>7/1/18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1407046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0A30DE-3150-2848-B0BF-68600E116217}" type="datetimeFigureOut">
              <a:rPr lang="en-US" smtClean="0"/>
              <a:t>7/1/18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146537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0A30DE-3150-2848-B0BF-68600E116217}" type="datetimeFigureOut">
              <a:rPr lang="en-US" smtClean="0"/>
              <a:t>7/1/18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B6AEAD-9880-F644-A691-895AEA9436BD}" type="slidenum">
              <a:rPr lang="en-US" smtClean="0"/>
              <a:t>‹#›</a:t>
            </a:fld>
            <a:endParaRPr lang="en-US"/>
          </a:p>
        </p:txBody>
      </p:sp>
    </p:spTree>
    <p:extLst>
      <p:ext uri="{BB962C8B-B14F-4D97-AF65-F5344CB8AC3E}">
        <p14:creationId xmlns:p14="http://schemas.microsoft.com/office/powerpoint/2010/main" val="184130138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0A30DE-3150-2848-B0BF-68600E116217}" type="datetimeFigureOut">
              <a:rPr lang="en-US" smtClean="0"/>
              <a:t>7/1/18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B6AEAD-9880-F644-A691-895AEA9436BD}" type="slidenum">
              <a:rPr lang="en-US" smtClean="0"/>
              <a:t>‹#›</a:t>
            </a:fld>
            <a:endParaRPr lang="en-US"/>
          </a:p>
        </p:txBody>
      </p:sp>
    </p:spTree>
    <p:extLst>
      <p:ext uri="{BB962C8B-B14F-4D97-AF65-F5344CB8AC3E}">
        <p14:creationId xmlns:p14="http://schemas.microsoft.com/office/powerpoint/2010/main" val="309291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9" Type="http://schemas.openxmlformats.org/officeDocument/2006/relationships/image" Target="../media/image7.png"/><Relationship Id="rId20" Type="http://schemas.openxmlformats.org/officeDocument/2006/relationships/image" Target="../media/image18.png"/><Relationship Id="rId21" Type="http://schemas.openxmlformats.org/officeDocument/2006/relationships/image" Target="../media/image19.png"/><Relationship Id="rId22" Type="http://schemas.openxmlformats.org/officeDocument/2006/relationships/image" Target="../media/image20.jpg"/><Relationship Id="rId23" Type="http://schemas.openxmlformats.org/officeDocument/2006/relationships/image" Target="../media/image21.png"/><Relationship Id="rId10" Type="http://schemas.openxmlformats.org/officeDocument/2006/relationships/image" Target="../media/image8.png"/><Relationship Id="rId11" Type="http://schemas.openxmlformats.org/officeDocument/2006/relationships/image" Target="../media/image9.png"/><Relationship Id="rId12" Type="http://schemas.openxmlformats.org/officeDocument/2006/relationships/image" Target="../media/image10.png"/><Relationship Id="rId13" Type="http://schemas.openxmlformats.org/officeDocument/2006/relationships/image" Target="../media/image11.png"/><Relationship Id="rId14" Type="http://schemas.openxmlformats.org/officeDocument/2006/relationships/image" Target="../media/image12.png"/><Relationship Id="rId15" Type="http://schemas.openxmlformats.org/officeDocument/2006/relationships/image" Target="../media/image13.png"/><Relationship Id="rId16" Type="http://schemas.openxmlformats.org/officeDocument/2006/relationships/image" Target="../media/image14.png"/><Relationship Id="rId17" Type="http://schemas.openxmlformats.org/officeDocument/2006/relationships/image" Target="../media/image15.png"/><Relationship Id="rId18" Type="http://schemas.openxmlformats.org/officeDocument/2006/relationships/image" Target="../media/image16.png"/><Relationship Id="rId19" Type="http://schemas.openxmlformats.org/officeDocument/2006/relationships/image" Target="../media/image17.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jpg"/><Relationship Id="rId5" Type="http://schemas.openxmlformats.org/officeDocument/2006/relationships/image" Target="../media/image3.jpe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U5QKpsVzndc" TargetMode="External"/><Relationship Id="rId4" Type="http://schemas.openxmlformats.org/officeDocument/2006/relationships/hyperlink" Target="https://www.youtube.com/watch?v=oica5jG7FpU" TargetMode="External"/><Relationship Id="rId5" Type="http://schemas.openxmlformats.org/officeDocument/2006/relationships/image" Target="../media/image22.jpg"/><Relationship Id="rId6" Type="http://schemas.openxmlformats.org/officeDocument/2006/relationships/image" Target="../media/image23.jpg"/><Relationship Id="rId7" Type="http://schemas.openxmlformats.org/officeDocument/2006/relationships/image" Target="../media/image24.jpeg"/><Relationship Id="rId8" Type="http://schemas.openxmlformats.org/officeDocument/2006/relationships/image" Target="../media/image25.png"/><Relationship Id="rId9" Type="http://schemas.openxmlformats.org/officeDocument/2006/relationships/image" Target="../media/image26.jpeg"/><Relationship Id="rId10" Type="http://schemas.openxmlformats.org/officeDocument/2006/relationships/image" Target="../media/image27.jpe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1" Type="http://schemas.openxmlformats.org/officeDocument/2006/relationships/image" Target="../media/image33.jpg"/><Relationship Id="rId12" Type="http://schemas.openxmlformats.org/officeDocument/2006/relationships/image" Target="../media/image34.jpg"/><Relationship Id="rId13" Type="http://schemas.openxmlformats.org/officeDocument/2006/relationships/image" Target="../media/image35.jpg"/><Relationship Id="rId14" Type="http://schemas.openxmlformats.org/officeDocument/2006/relationships/image" Target="../media/image36.jpg"/><Relationship Id="rId15" Type="http://schemas.openxmlformats.org/officeDocument/2006/relationships/image" Target="../media/image37.jpg"/><Relationship Id="rId16" Type="http://schemas.openxmlformats.org/officeDocument/2006/relationships/image" Target="../media/image38.jpg"/><Relationship Id="rId17" Type="http://schemas.openxmlformats.org/officeDocument/2006/relationships/image" Target="../media/image39.jpeg"/><Relationship Id="rId18" Type="http://schemas.openxmlformats.org/officeDocument/2006/relationships/image" Target="../media/image40.jpg"/><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hyperlink" Target="https://www.youtube.com/watch?v=rTFUM4Uh_6Y" TargetMode="External"/><Relationship Id="rId4" Type="http://schemas.openxmlformats.org/officeDocument/2006/relationships/hyperlink" Target="https://www.youtube.com/watch?v=-JaeBxYCI9k" TargetMode="External"/><Relationship Id="rId5" Type="http://schemas.openxmlformats.org/officeDocument/2006/relationships/hyperlink" Target="https://www.youtube.com/watch?v=VjfmP7h3gBw" TargetMode="External"/><Relationship Id="rId6" Type="http://schemas.openxmlformats.org/officeDocument/2006/relationships/image" Target="../media/image28.jpg"/><Relationship Id="rId7" Type="http://schemas.openxmlformats.org/officeDocument/2006/relationships/image" Target="../media/image29.jpg"/><Relationship Id="rId8" Type="http://schemas.openxmlformats.org/officeDocument/2006/relationships/image" Target="../media/image30.jpg"/><Relationship Id="rId9" Type="http://schemas.openxmlformats.org/officeDocument/2006/relationships/image" Target="../media/image31.jpg"/><Relationship Id="rId10" Type="http://schemas.openxmlformats.org/officeDocument/2006/relationships/image" Target="../media/image32.jp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zQdK6HLN2qI" TargetMode="External"/><Relationship Id="rId4" Type="http://schemas.openxmlformats.org/officeDocument/2006/relationships/hyperlink" Target="https://www.youtube.com/watch?v=Szdziw4tI9o" TargetMode="External"/><Relationship Id="rId5" Type="http://schemas.openxmlformats.org/officeDocument/2006/relationships/hyperlink" Target="https://www.youtube.com/watch?v=Vc4dx0wKKiQ" TargetMode="External"/><Relationship Id="rId6" Type="http://schemas.openxmlformats.org/officeDocument/2006/relationships/image" Target="../media/image41.png"/><Relationship Id="rId7" Type="http://schemas.openxmlformats.org/officeDocument/2006/relationships/image" Target="../media/image42.jpg"/><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9" Type="http://schemas.openxmlformats.org/officeDocument/2006/relationships/image" Target="../media/image7.png"/><Relationship Id="rId20" Type="http://schemas.openxmlformats.org/officeDocument/2006/relationships/image" Target="../media/image18.png"/><Relationship Id="rId21" Type="http://schemas.openxmlformats.org/officeDocument/2006/relationships/image" Target="../media/image19.png"/><Relationship Id="rId22" Type="http://schemas.openxmlformats.org/officeDocument/2006/relationships/image" Target="../media/image20.jpg"/><Relationship Id="rId23" Type="http://schemas.openxmlformats.org/officeDocument/2006/relationships/image" Target="../media/image21.png"/><Relationship Id="rId10" Type="http://schemas.openxmlformats.org/officeDocument/2006/relationships/image" Target="../media/image8.png"/><Relationship Id="rId11" Type="http://schemas.openxmlformats.org/officeDocument/2006/relationships/image" Target="../media/image9.png"/><Relationship Id="rId12" Type="http://schemas.openxmlformats.org/officeDocument/2006/relationships/image" Target="../media/image10.png"/><Relationship Id="rId13" Type="http://schemas.openxmlformats.org/officeDocument/2006/relationships/image" Target="../media/image11.png"/><Relationship Id="rId14" Type="http://schemas.openxmlformats.org/officeDocument/2006/relationships/image" Target="../media/image12.png"/><Relationship Id="rId15" Type="http://schemas.openxmlformats.org/officeDocument/2006/relationships/image" Target="../media/image13.png"/><Relationship Id="rId16" Type="http://schemas.openxmlformats.org/officeDocument/2006/relationships/image" Target="../media/image14.png"/><Relationship Id="rId17" Type="http://schemas.openxmlformats.org/officeDocument/2006/relationships/image" Target="../media/image15.png"/><Relationship Id="rId18" Type="http://schemas.openxmlformats.org/officeDocument/2006/relationships/image" Target="../media/image16.png"/><Relationship Id="rId19" Type="http://schemas.openxmlformats.org/officeDocument/2006/relationships/image" Target="../media/image17.png"/><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2.jpg"/><Relationship Id="rId5" Type="http://schemas.openxmlformats.org/officeDocument/2006/relationships/image" Target="../media/image3.jpe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45.png"/><Relationship Id="rId6" Type="http://schemas.openxmlformats.org/officeDocument/2006/relationships/image" Target="../media/image46.png"/><Relationship Id="rId7" Type="http://schemas.openxmlformats.org/officeDocument/2006/relationships/image" Target="../media/image47.pn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1" Type="http://schemas.openxmlformats.org/officeDocument/2006/relationships/image" Target="../media/image55.png"/><Relationship Id="rId12" Type="http://schemas.openxmlformats.org/officeDocument/2006/relationships/image" Target="../media/image56.png"/><Relationship Id="rId13" Type="http://schemas.openxmlformats.org/officeDocument/2006/relationships/image" Target="../media/image57.png"/><Relationship Id="rId14" Type="http://schemas.openxmlformats.org/officeDocument/2006/relationships/image" Target="../media/image47.png"/><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8.jpeg"/><Relationship Id="rId4" Type="http://schemas.openxmlformats.org/officeDocument/2006/relationships/image" Target="../media/image49.png"/><Relationship Id="rId5" Type="http://schemas.openxmlformats.org/officeDocument/2006/relationships/image" Target="../media/image50.jpeg"/><Relationship Id="rId6" Type="http://schemas.openxmlformats.org/officeDocument/2006/relationships/image" Target="../media/image51.png"/><Relationship Id="rId7" Type="http://schemas.openxmlformats.org/officeDocument/2006/relationships/image" Target="../media/image17.png"/><Relationship Id="rId8" Type="http://schemas.openxmlformats.org/officeDocument/2006/relationships/image" Target="../media/image52.png"/><Relationship Id="rId9" Type="http://schemas.openxmlformats.org/officeDocument/2006/relationships/image" Target="../media/image53.jpeg"/><Relationship Id="rId10" Type="http://schemas.openxmlformats.org/officeDocument/2006/relationships/image" Target="../media/image54.png"/></Relationships>
</file>

<file path=ppt/slides/_rels/slide11.xml.rels><?xml version="1.0" encoding="UTF-8" standalone="yes"?>
<Relationships xmlns="http://schemas.openxmlformats.org/package/2006/relationships"><Relationship Id="rId11" Type="http://schemas.openxmlformats.org/officeDocument/2006/relationships/hyperlink" Target="https://www.youtube.com/watch?v=hLQl3WQQoQ0" TargetMode="External"/><Relationship Id="rId12" Type="http://schemas.openxmlformats.org/officeDocument/2006/relationships/hyperlink" Target="https://www.youtube.com/watch?v=bIB8EWqCPrQ" TargetMode="External"/><Relationship Id="rId13" Type="http://schemas.openxmlformats.org/officeDocument/2006/relationships/hyperlink" Target="https://www.youtube.com/watch?v=8xg3vE8Ie_E" TargetMode="External"/><Relationship Id="rId14" Type="http://schemas.openxmlformats.org/officeDocument/2006/relationships/image" Target="../media/image64.jpg"/><Relationship Id="rId15" Type="http://schemas.openxmlformats.org/officeDocument/2006/relationships/image" Target="../media/image65.jpg"/><Relationship Id="rId16" Type="http://schemas.openxmlformats.org/officeDocument/2006/relationships/image" Target="../media/image66.jpeg"/><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55.png"/><Relationship Id="rId4" Type="http://schemas.openxmlformats.org/officeDocument/2006/relationships/image" Target="../media/image56.png"/><Relationship Id="rId5" Type="http://schemas.openxmlformats.org/officeDocument/2006/relationships/image" Target="../media/image58.jpeg"/><Relationship Id="rId6" Type="http://schemas.openxmlformats.org/officeDocument/2006/relationships/image" Target="../media/image59.jpeg"/><Relationship Id="rId7" Type="http://schemas.openxmlformats.org/officeDocument/2006/relationships/image" Target="../media/image60.jpeg"/><Relationship Id="rId8" Type="http://schemas.openxmlformats.org/officeDocument/2006/relationships/image" Target="../media/image61.jpeg"/><Relationship Id="rId9" Type="http://schemas.openxmlformats.org/officeDocument/2006/relationships/image" Target="../media/image62.jpeg"/><Relationship Id="rId10" Type="http://schemas.openxmlformats.org/officeDocument/2006/relationships/image" Target="../media/image63.jpeg"/></Relationships>
</file>

<file path=ppt/slides/_rels/slide12.xml.rels><?xml version="1.0" encoding="UTF-8" standalone="yes"?>
<Relationships xmlns="http://schemas.openxmlformats.org/package/2006/relationships"><Relationship Id="rId11" Type="http://schemas.openxmlformats.org/officeDocument/2006/relationships/image" Target="../media/image75.png"/><Relationship Id="rId12" Type="http://schemas.openxmlformats.org/officeDocument/2006/relationships/image" Target="../media/image25.png"/><Relationship Id="rId13" Type="http://schemas.openxmlformats.org/officeDocument/2006/relationships/image" Target="../media/image76.png"/><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67.jpg"/><Relationship Id="rId4" Type="http://schemas.openxmlformats.org/officeDocument/2006/relationships/image" Target="../media/image68.jpg"/><Relationship Id="rId5" Type="http://schemas.openxmlformats.org/officeDocument/2006/relationships/image" Target="../media/image69.jpg"/><Relationship Id="rId6" Type="http://schemas.openxmlformats.org/officeDocument/2006/relationships/image" Target="../media/image70.jpg"/><Relationship Id="rId7" Type="http://schemas.openxmlformats.org/officeDocument/2006/relationships/image" Target="../media/image71.jpeg"/><Relationship Id="rId8" Type="http://schemas.openxmlformats.org/officeDocument/2006/relationships/image" Target="../media/image72.jpg"/><Relationship Id="rId9" Type="http://schemas.openxmlformats.org/officeDocument/2006/relationships/image" Target="../media/image73.jpg"/><Relationship Id="rId10" Type="http://schemas.openxmlformats.org/officeDocument/2006/relationships/image" Target="../media/image7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9" Type="http://schemas.openxmlformats.org/officeDocument/2006/relationships/image" Target="../media/image7.png"/><Relationship Id="rId20" Type="http://schemas.openxmlformats.org/officeDocument/2006/relationships/image" Target="../media/image18.png"/><Relationship Id="rId21" Type="http://schemas.openxmlformats.org/officeDocument/2006/relationships/image" Target="../media/image19.png"/><Relationship Id="rId22" Type="http://schemas.openxmlformats.org/officeDocument/2006/relationships/image" Target="../media/image20.jpg"/><Relationship Id="rId23" Type="http://schemas.openxmlformats.org/officeDocument/2006/relationships/image" Target="../media/image21.png"/><Relationship Id="rId10" Type="http://schemas.openxmlformats.org/officeDocument/2006/relationships/image" Target="../media/image8.png"/><Relationship Id="rId11" Type="http://schemas.openxmlformats.org/officeDocument/2006/relationships/image" Target="../media/image9.png"/><Relationship Id="rId12" Type="http://schemas.openxmlformats.org/officeDocument/2006/relationships/image" Target="../media/image10.png"/><Relationship Id="rId13" Type="http://schemas.openxmlformats.org/officeDocument/2006/relationships/image" Target="../media/image11.png"/><Relationship Id="rId14" Type="http://schemas.openxmlformats.org/officeDocument/2006/relationships/image" Target="../media/image12.png"/><Relationship Id="rId15" Type="http://schemas.openxmlformats.org/officeDocument/2006/relationships/image" Target="../media/image13.png"/><Relationship Id="rId16" Type="http://schemas.openxmlformats.org/officeDocument/2006/relationships/image" Target="../media/image14.png"/><Relationship Id="rId17" Type="http://schemas.openxmlformats.org/officeDocument/2006/relationships/image" Target="../media/image15.png"/><Relationship Id="rId18" Type="http://schemas.openxmlformats.org/officeDocument/2006/relationships/image" Target="../media/image16.png"/><Relationship Id="rId19" Type="http://schemas.openxmlformats.org/officeDocument/2006/relationships/image" Target="../media/image17.png"/><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2.jpg"/><Relationship Id="rId5" Type="http://schemas.openxmlformats.org/officeDocument/2006/relationships/image" Target="../media/image3.jpe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7.gif"/><Relationship Id="rId4" Type="http://schemas.openxmlformats.org/officeDocument/2006/relationships/image" Target="../media/image78.jpeg"/><Relationship Id="rId5" Type="http://schemas.openxmlformats.org/officeDocument/2006/relationships/image" Target="../media/image79.jpeg"/><Relationship Id="rId6" Type="http://schemas.openxmlformats.org/officeDocument/2006/relationships/image" Target="../media/image80.jpeg"/><Relationship Id="rId7" Type="http://schemas.openxmlformats.org/officeDocument/2006/relationships/image" Target="../media/image81.jpeg"/><Relationship Id="rId8" Type="http://schemas.openxmlformats.org/officeDocument/2006/relationships/image" Target="../media/image82.png"/><Relationship Id="rId9" Type="http://schemas.openxmlformats.org/officeDocument/2006/relationships/image" Target="../media/image83.png"/><Relationship Id="rId10" Type="http://schemas.openxmlformats.org/officeDocument/2006/relationships/image" Target="../media/image84.png"/><Relationship Id="rId11" Type="http://schemas.openxmlformats.org/officeDocument/2006/relationships/image" Target="../media/image85.png"/><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11" Type="http://schemas.openxmlformats.org/officeDocument/2006/relationships/image" Target="../media/image92.jpeg"/><Relationship Id="rId12" Type="http://schemas.openxmlformats.org/officeDocument/2006/relationships/image" Target="../media/image93.jpeg"/><Relationship Id="rId13" Type="http://schemas.openxmlformats.org/officeDocument/2006/relationships/image" Target="../media/image94.jpg"/><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hyperlink" Target="https://www.youtube.com/watch?v=7NhFmARAgu0" TargetMode="External"/><Relationship Id="rId4" Type="http://schemas.openxmlformats.org/officeDocument/2006/relationships/hyperlink" Target="https://www.youtube.com/watch?v=Zu15Ou-jKM0" TargetMode="External"/><Relationship Id="rId5" Type="http://schemas.openxmlformats.org/officeDocument/2006/relationships/image" Target="../media/image86.png"/><Relationship Id="rId6" Type="http://schemas.openxmlformats.org/officeDocument/2006/relationships/image" Target="../media/image87.png"/><Relationship Id="rId7" Type="http://schemas.openxmlformats.org/officeDocument/2006/relationships/image" Target="../media/image88.png"/><Relationship Id="rId8" Type="http://schemas.openxmlformats.org/officeDocument/2006/relationships/image" Target="../media/image89.jpeg"/><Relationship Id="rId9" Type="http://schemas.openxmlformats.org/officeDocument/2006/relationships/image" Target="../media/image90.png"/><Relationship Id="rId10" Type="http://schemas.openxmlformats.org/officeDocument/2006/relationships/image" Target="../media/image91.jpeg"/></Relationships>
</file>

<file path=ppt/slides/_rels/slide17.xml.rels><?xml version="1.0" encoding="UTF-8" standalone="yes"?>
<Relationships xmlns="http://schemas.openxmlformats.org/package/2006/relationships"><Relationship Id="rId11" Type="http://schemas.openxmlformats.org/officeDocument/2006/relationships/image" Target="../media/image75.png"/><Relationship Id="rId12" Type="http://schemas.openxmlformats.org/officeDocument/2006/relationships/image" Target="../media/image25.png"/><Relationship Id="rId13" Type="http://schemas.openxmlformats.org/officeDocument/2006/relationships/image" Target="../media/image76.png"/><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67.jpg"/><Relationship Id="rId4" Type="http://schemas.openxmlformats.org/officeDocument/2006/relationships/image" Target="../media/image68.jpg"/><Relationship Id="rId5" Type="http://schemas.openxmlformats.org/officeDocument/2006/relationships/image" Target="../media/image69.jpg"/><Relationship Id="rId6" Type="http://schemas.openxmlformats.org/officeDocument/2006/relationships/image" Target="../media/image70.jpg"/><Relationship Id="rId7" Type="http://schemas.openxmlformats.org/officeDocument/2006/relationships/image" Target="../media/image71.jpeg"/><Relationship Id="rId8" Type="http://schemas.openxmlformats.org/officeDocument/2006/relationships/image" Target="../media/image72.jpg"/><Relationship Id="rId9" Type="http://schemas.openxmlformats.org/officeDocument/2006/relationships/image" Target="../media/image73.jpg"/><Relationship Id="rId10" Type="http://schemas.openxmlformats.org/officeDocument/2006/relationships/image" Target="../media/image7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KS3 Knowledge </a:t>
            </a:r>
            <a:r>
              <a:rPr lang="en-US" dirty="0" err="1" smtClean="0"/>
              <a:t>Organisers</a:t>
            </a:r>
            <a:endParaRPr lang="en-US" dirty="0"/>
          </a:p>
        </p:txBody>
      </p:sp>
      <p:sp>
        <p:nvSpPr>
          <p:cNvPr id="3" name="Subtitle 2"/>
          <p:cNvSpPr>
            <a:spLocks noGrp="1"/>
          </p:cNvSpPr>
          <p:nvPr>
            <p:ph type="subTitle" idx="1"/>
          </p:nvPr>
        </p:nvSpPr>
        <p:spPr/>
        <p:txBody>
          <a:bodyPr/>
          <a:lstStyle/>
          <a:p>
            <a:r>
              <a:rPr lang="en-US" dirty="0" err="1" smtClean="0"/>
              <a:t>Nishkam</a:t>
            </a:r>
            <a:r>
              <a:rPr lang="en-US" dirty="0" smtClean="0"/>
              <a:t> High School</a:t>
            </a:r>
          </a:p>
          <a:p>
            <a:r>
              <a:rPr lang="en-US" dirty="0" smtClean="0"/>
              <a:t>Music Department</a:t>
            </a:r>
          </a:p>
          <a:p>
            <a:r>
              <a:rPr lang="en-US" dirty="0" smtClean="0"/>
              <a:t>2018-19</a:t>
            </a:r>
            <a:endParaRPr lang="en-US" dirty="0"/>
          </a:p>
        </p:txBody>
      </p:sp>
    </p:spTree>
    <p:extLst>
      <p:ext uri="{BB962C8B-B14F-4D97-AF65-F5344CB8AC3E}">
        <p14:creationId xmlns:p14="http://schemas.microsoft.com/office/powerpoint/2010/main" val="21417733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Term 1</a:t>
            </a:r>
            <a:endParaRPr lang="en-US" dirty="0"/>
          </a:p>
        </p:txBody>
      </p:sp>
    </p:spTree>
    <p:extLst>
      <p:ext uri="{BB962C8B-B14F-4D97-AF65-F5344CB8AC3E}">
        <p14:creationId xmlns:p14="http://schemas.microsoft.com/office/powerpoint/2010/main" val="8260544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1"/>
          <a:ext cx="5581651" cy="6872803"/>
        </p:xfrm>
        <a:graphic>
          <a:graphicData uri="http://schemas.openxmlformats.org/drawingml/2006/table">
            <a:tbl>
              <a:tblPr firstRow="1" bandRow="1">
                <a:tableStyleId>{5C22544A-7EE6-4342-B048-85BDC9FD1C3A}</a:tableStyleId>
              </a:tblPr>
              <a:tblGrid>
                <a:gridCol w="856284">
                  <a:extLst>
                    <a:ext uri="{9D8B030D-6E8A-4147-A177-3AD203B41FA5}">
                      <a16:colId xmlns:a16="http://schemas.microsoft.com/office/drawing/2014/main" xmlns="" val="2645025886"/>
                    </a:ext>
                  </a:extLst>
                </a:gridCol>
                <a:gridCol w="4725367">
                  <a:extLst>
                    <a:ext uri="{9D8B030D-6E8A-4147-A177-3AD203B41FA5}">
                      <a16:colId xmlns:a16="http://schemas.microsoft.com/office/drawing/2014/main" xmlns="" val="3333972068"/>
                    </a:ext>
                  </a:extLst>
                </a:gridCol>
              </a:tblGrid>
              <a:tr h="30479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smtClean="0">
                          <a:solidFill>
                            <a:schemeClr val="tx1"/>
                          </a:solidFill>
                        </a:rPr>
                        <a:t>Musical Openings Knowledge Organiser – Year 7 Music</a:t>
                      </a:r>
                      <a:endParaRPr lang="en-GB" sz="1400" b="1"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xmlns="" val="496933320"/>
                  </a:ext>
                </a:extLst>
              </a:tr>
              <a:tr h="738831">
                <a:tc>
                  <a:txBody>
                    <a:bodyPr/>
                    <a:lstStyle/>
                    <a:p>
                      <a:r>
                        <a:rPr lang="en-GB" sz="1100" b="1" i="1" dirty="0" smtClean="0">
                          <a:solidFill>
                            <a:schemeClr val="tx1"/>
                          </a:solidFill>
                        </a:rPr>
                        <a:t>Program Music</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a:t>
                      </a:r>
                      <a:r>
                        <a:rPr lang="en-GB" sz="1100" baseline="0" dirty="0" smtClean="0"/>
                        <a:t> piece of music which either </a:t>
                      </a:r>
                      <a:r>
                        <a:rPr lang="en-GB" sz="1100" b="1" baseline="0" dirty="0" smtClean="0"/>
                        <a:t>tells a story</a:t>
                      </a:r>
                      <a:r>
                        <a:rPr lang="en-GB" sz="1100" b="0" baseline="0" dirty="0" smtClean="0"/>
                        <a:t> or </a:t>
                      </a:r>
                      <a:r>
                        <a:rPr lang="en-GB" sz="1100" b="1" baseline="0" dirty="0" smtClean="0"/>
                        <a:t>describes something</a:t>
                      </a:r>
                      <a:r>
                        <a:rPr lang="en-GB" sz="1100" b="0" baseline="0" dirty="0" smtClean="0"/>
                        <a:t>.</a:t>
                      </a:r>
                    </a:p>
                    <a:p>
                      <a:endParaRPr lang="en-GB" sz="1100" b="0" baseline="0" dirty="0" smtClean="0"/>
                    </a:p>
                    <a:p>
                      <a:endParaRPr lang="en-GB" sz="1100" b="0" baseline="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3061556891"/>
                  </a:ext>
                </a:extLst>
              </a:tr>
              <a:tr h="790383">
                <a:tc>
                  <a:txBody>
                    <a:bodyPr/>
                    <a:lstStyle/>
                    <a:p>
                      <a:r>
                        <a:rPr lang="en-GB" sz="1100" b="1" i="1" dirty="0" smtClean="0">
                          <a:solidFill>
                            <a:schemeClr val="tx1"/>
                          </a:solidFill>
                        </a:rPr>
                        <a:t>Pitch</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Pitches is how high or low a piece of music, or a particular note, is.</a:t>
                      </a:r>
                    </a:p>
                    <a:p>
                      <a:endParaRPr lang="en-GB" sz="1100" dirty="0" smtClean="0"/>
                    </a:p>
                    <a:p>
                      <a:endParaRPr lang="en-GB" sz="110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3577693263"/>
                  </a:ext>
                </a:extLst>
              </a:tr>
              <a:tr h="738831">
                <a:tc>
                  <a:txBody>
                    <a:bodyPr/>
                    <a:lstStyle/>
                    <a:p>
                      <a:r>
                        <a:rPr lang="en-GB" sz="1100" b="1" i="1" dirty="0" smtClean="0">
                          <a:solidFill>
                            <a:schemeClr val="tx1"/>
                          </a:solidFill>
                        </a:rPr>
                        <a:t>Rhythm/</a:t>
                      </a:r>
                    </a:p>
                    <a:p>
                      <a:r>
                        <a:rPr lang="en-GB" sz="1100" b="1" i="1" dirty="0" smtClean="0">
                          <a:solidFill>
                            <a:schemeClr val="tx1"/>
                          </a:solidFill>
                        </a:rPr>
                        <a:t>Duration</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Duration/rhythm means how long or short a note is.</a:t>
                      </a:r>
                    </a:p>
                    <a:p>
                      <a:endParaRPr lang="en-GB" sz="1100" dirty="0" smtClean="0"/>
                    </a:p>
                    <a:p>
                      <a:endParaRPr lang="en-GB" sz="110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1948897614"/>
                  </a:ext>
                </a:extLst>
              </a:tr>
              <a:tr h="950788">
                <a:tc>
                  <a:txBody>
                    <a:bodyPr/>
                    <a:lstStyle/>
                    <a:p>
                      <a:r>
                        <a:rPr lang="en-GB" sz="1100" b="1" i="1" dirty="0" smtClean="0">
                          <a:solidFill>
                            <a:schemeClr val="tx1"/>
                          </a:solidFill>
                        </a:rPr>
                        <a:t>Dynamics</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Dynamics are how loud or quiet the music is played.</a:t>
                      </a:r>
                    </a:p>
                    <a:p>
                      <a:endParaRPr lang="en-GB" sz="1100" dirty="0"/>
                    </a:p>
                  </a:txBody>
                  <a:tcPr>
                    <a:solidFill>
                      <a:schemeClr val="accent1">
                        <a:lumMod val="40000"/>
                        <a:lumOff val="60000"/>
                      </a:schemeClr>
                    </a:solidFill>
                  </a:tcPr>
                </a:tc>
                <a:extLst>
                  <a:ext uri="{0D108BD9-81ED-4DB2-BD59-A6C34878D82A}">
                    <a16:rowId xmlns:a16="http://schemas.microsoft.com/office/drawing/2014/main" xmlns="" val="1678580462"/>
                  </a:ext>
                </a:extLst>
              </a:tr>
              <a:tr h="825708">
                <a:tc>
                  <a:txBody>
                    <a:bodyPr/>
                    <a:lstStyle/>
                    <a:p>
                      <a:r>
                        <a:rPr lang="en-GB" sz="1100" b="1" i="1" dirty="0" smtClean="0">
                          <a:solidFill>
                            <a:schemeClr val="tx1"/>
                          </a:solidFill>
                        </a:rPr>
                        <a:t>Tempo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Tempo</a:t>
                      </a:r>
                      <a:r>
                        <a:rPr lang="en-GB" sz="1100" baseline="0" dirty="0" smtClean="0"/>
                        <a:t> is how fast or slow a piece of music is played.</a:t>
                      </a:r>
                      <a:endParaRPr lang="en-GB" sz="1100" dirty="0"/>
                    </a:p>
                  </a:txBody>
                  <a:tcPr>
                    <a:solidFill>
                      <a:schemeClr val="accent1">
                        <a:lumMod val="40000"/>
                        <a:lumOff val="60000"/>
                      </a:schemeClr>
                    </a:solidFill>
                  </a:tcPr>
                </a:tc>
                <a:extLst>
                  <a:ext uri="{0D108BD9-81ED-4DB2-BD59-A6C34878D82A}">
                    <a16:rowId xmlns:a16="http://schemas.microsoft.com/office/drawing/2014/main" xmlns="" val="2465053216"/>
                  </a:ext>
                </a:extLst>
              </a:tr>
              <a:tr h="825708">
                <a:tc>
                  <a:txBody>
                    <a:bodyPr/>
                    <a:lstStyle/>
                    <a:p>
                      <a:r>
                        <a:rPr lang="en-GB" sz="1100" b="1" i="1" dirty="0" smtClean="0">
                          <a:solidFill>
                            <a:schemeClr val="tx1"/>
                          </a:solidFill>
                        </a:rPr>
                        <a:t>Texture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Texture</a:t>
                      </a:r>
                      <a:r>
                        <a:rPr lang="en-GB" sz="1100" baseline="0" dirty="0" smtClean="0"/>
                        <a:t> describes how melodies, rhythms and harmonies are layered in a piece of music.</a:t>
                      </a:r>
                      <a:endParaRPr lang="en-GB" sz="1100" dirty="0"/>
                    </a:p>
                  </a:txBody>
                  <a:tcPr>
                    <a:solidFill>
                      <a:schemeClr val="accent1">
                        <a:lumMod val="40000"/>
                        <a:lumOff val="60000"/>
                      </a:schemeClr>
                    </a:solidFill>
                  </a:tcPr>
                </a:tc>
                <a:extLst>
                  <a:ext uri="{0D108BD9-81ED-4DB2-BD59-A6C34878D82A}">
                    <a16:rowId xmlns:a16="http://schemas.microsoft.com/office/drawing/2014/main" xmlns="" val="3946526246"/>
                  </a:ext>
                </a:extLst>
              </a:tr>
              <a:tr h="825708">
                <a:tc>
                  <a:txBody>
                    <a:bodyPr/>
                    <a:lstStyle/>
                    <a:p>
                      <a:r>
                        <a:rPr lang="en-GB" sz="1100" b="1" i="1" dirty="0" smtClean="0">
                          <a:solidFill>
                            <a:schemeClr val="tx1"/>
                          </a:solidFill>
                        </a:rPr>
                        <a:t>Timbre/</a:t>
                      </a:r>
                    </a:p>
                    <a:p>
                      <a:r>
                        <a:rPr lang="en-GB" sz="1100" b="1" i="1" dirty="0" smtClean="0">
                          <a:solidFill>
                            <a:schemeClr val="tx1"/>
                          </a:solidFill>
                        </a:rPr>
                        <a:t>Sonority</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Timbre (or sonority) describes</a:t>
                      </a:r>
                      <a:r>
                        <a:rPr lang="en-GB" sz="1100" baseline="0" dirty="0" smtClean="0"/>
                        <a:t> the particular sound quality of an instrument or voice.</a:t>
                      </a:r>
                      <a:endParaRPr lang="en-GB" sz="1100" dirty="0"/>
                    </a:p>
                  </a:txBody>
                  <a:tcPr>
                    <a:solidFill>
                      <a:schemeClr val="accent1">
                        <a:lumMod val="40000"/>
                        <a:lumOff val="60000"/>
                      </a:schemeClr>
                    </a:solidFill>
                  </a:tcPr>
                </a:tc>
                <a:extLst>
                  <a:ext uri="{0D108BD9-81ED-4DB2-BD59-A6C34878D82A}">
                    <a16:rowId xmlns:a16="http://schemas.microsoft.com/office/drawing/2014/main" xmlns="" val="16811122"/>
                  </a:ext>
                </a:extLst>
              </a:tr>
              <a:tr h="825708">
                <a:tc>
                  <a:txBody>
                    <a:bodyPr/>
                    <a:lstStyle/>
                    <a:p>
                      <a:r>
                        <a:rPr lang="en-GB" sz="1100" b="1" i="1" dirty="0" smtClean="0">
                          <a:solidFill>
                            <a:schemeClr val="tx1"/>
                          </a:solidFill>
                        </a:rPr>
                        <a:t>Structure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Structure (or</a:t>
                      </a:r>
                      <a:r>
                        <a:rPr lang="en-GB" sz="1100" baseline="0" dirty="0" smtClean="0"/>
                        <a:t> form) is the overall plan of a piece of music.</a:t>
                      </a:r>
                      <a:endParaRPr lang="en-GB" sz="1100" dirty="0"/>
                    </a:p>
                  </a:txBody>
                  <a:tcPr>
                    <a:solidFill>
                      <a:schemeClr val="accent1">
                        <a:lumMod val="40000"/>
                        <a:lumOff val="60000"/>
                      </a:schemeClr>
                    </a:solidFill>
                  </a:tcPr>
                </a:tc>
                <a:extLst>
                  <a:ext uri="{0D108BD9-81ED-4DB2-BD59-A6C34878D82A}">
                    <a16:rowId xmlns:a16="http://schemas.microsoft.com/office/drawing/2014/main" xmlns="" val="2135445166"/>
                  </a:ext>
                </a:extLst>
              </a:tr>
            </a:tbl>
          </a:graphicData>
        </a:graphic>
      </p:graphicFrame>
      <p:graphicFrame>
        <p:nvGraphicFramePr>
          <p:cNvPr id="17" name="Table 16"/>
          <p:cNvGraphicFramePr>
            <a:graphicFrameLocks noGrp="1"/>
          </p:cNvGraphicFramePr>
          <p:nvPr>
            <p:extLst/>
          </p:nvPr>
        </p:nvGraphicFramePr>
        <p:xfrm>
          <a:off x="5554841" y="-2"/>
          <a:ext cx="3601215" cy="6872806"/>
        </p:xfrm>
        <a:graphic>
          <a:graphicData uri="http://schemas.openxmlformats.org/drawingml/2006/table">
            <a:tbl>
              <a:tblPr firstRow="1" bandRow="1">
                <a:tableStyleId>{5C22544A-7EE6-4342-B048-85BDC9FD1C3A}</a:tableStyleId>
              </a:tblPr>
              <a:tblGrid>
                <a:gridCol w="3601215">
                  <a:extLst>
                    <a:ext uri="{9D8B030D-6E8A-4147-A177-3AD203B41FA5}">
                      <a16:colId xmlns:a16="http://schemas.microsoft.com/office/drawing/2014/main" xmlns="" val="2645025886"/>
                    </a:ext>
                  </a:extLst>
                </a:gridCol>
              </a:tblGrid>
              <a:tr h="3079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It’s Theory Time!</a:t>
                      </a:r>
                    </a:p>
                  </a:txBody>
                  <a:tcPr>
                    <a:solidFill>
                      <a:schemeClr val="accent2">
                        <a:lumMod val="60000"/>
                        <a:lumOff val="40000"/>
                      </a:schemeClr>
                    </a:solidFill>
                  </a:tcPr>
                </a:tc>
                <a:extLst>
                  <a:ext uri="{0D108BD9-81ED-4DB2-BD59-A6C34878D82A}">
                    <a16:rowId xmlns:a16="http://schemas.microsoft.com/office/drawing/2014/main" xmlns="" val="496933320"/>
                  </a:ext>
                </a:extLst>
              </a:tr>
              <a:tr h="6564887">
                <a:tc>
                  <a:txBody>
                    <a:bodyPr/>
                    <a:lstStyle/>
                    <a:p>
                      <a:r>
                        <a:rPr lang="en-GB" sz="1100" b="1" u="sng" dirty="0" smtClean="0">
                          <a:solidFill>
                            <a:schemeClr val="tx1"/>
                          </a:solidFill>
                        </a:rPr>
                        <a:t>Note Values</a:t>
                      </a:r>
                    </a:p>
                    <a:p>
                      <a:r>
                        <a:rPr lang="en-GB" sz="1100" b="0" u="none" dirty="0" smtClean="0">
                          <a:solidFill>
                            <a:schemeClr val="tx1"/>
                          </a:solidFill>
                        </a:rPr>
                        <a:t>This</a:t>
                      </a:r>
                      <a:r>
                        <a:rPr lang="en-GB" sz="1100" b="0" u="none" baseline="0" dirty="0" smtClean="0">
                          <a:solidFill>
                            <a:schemeClr val="tx1"/>
                          </a:solidFill>
                        </a:rPr>
                        <a:t> is a </a:t>
                      </a:r>
                      <a:r>
                        <a:rPr lang="en-GB" sz="1100" b="0" i="1" u="none" baseline="0" dirty="0" smtClean="0">
                          <a:solidFill>
                            <a:schemeClr val="tx1"/>
                          </a:solidFill>
                        </a:rPr>
                        <a:t>Rhythm Tree</a:t>
                      </a:r>
                      <a:r>
                        <a:rPr lang="en-GB" sz="1100" b="0" i="0" u="none" baseline="0" dirty="0" smtClean="0">
                          <a:solidFill>
                            <a:schemeClr val="tx1"/>
                          </a:solidFill>
                        </a:rPr>
                        <a:t> – it is designed to help you identify what the symbols for different note values are, and how they relate to one another. Here are the note values!</a:t>
                      </a:r>
                    </a:p>
                    <a:p>
                      <a:endParaRPr lang="en-GB" sz="1100" b="0" i="0" u="none" baseline="0" dirty="0" smtClean="0">
                        <a:solidFill>
                          <a:schemeClr val="tx1"/>
                        </a:solidFill>
                      </a:endParaRPr>
                    </a:p>
                    <a:p>
                      <a:r>
                        <a:rPr lang="en-GB" sz="1100" b="1" i="0" u="none" baseline="0" dirty="0" smtClean="0">
                          <a:solidFill>
                            <a:schemeClr val="tx1"/>
                          </a:solidFill>
                        </a:rPr>
                        <a:t>Semibreve = 4 beats</a:t>
                      </a:r>
                    </a:p>
                    <a:p>
                      <a:r>
                        <a:rPr lang="en-GB" sz="1100" b="1" i="0" u="none" baseline="0" dirty="0" smtClean="0">
                          <a:solidFill>
                            <a:schemeClr val="tx1"/>
                          </a:solidFill>
                        </a:rPr>
                        <a:t>Minim = 2 beats</a:t>
                      </a:r>
                    </a:p>
                    <a:p>
                      <a:r>
                        <a:rPr lang="en-GB" sz="1100" b="1" i="0" u="none" baseline="0" dirty="0" smtClean="0">
                          <a:solidFill>
                            <a:schemeClr val="tx1"/>
                          </a:solidFill>
                        </a:rPr>
                        <a:t>Crotchet = 1 beat</a:t>
                      </a:r>
                    </a:p>
                    <a:p>
                      <a:r>
                        <a:rPr lang="en-GB" sz="1100" b="1" i="0" u="none" baseline="0" dirty="0" smtClean="0">
                          <a:solidFill>
                            <a:schemeClr val="tx1"/>
                          </a:solidFill>
                        </a:rPr>
                        <a:t>Quaver = ½ beat</a:t>
                      </a:r>
                    </a:p>
                    <a:p>
                      <a:r>
                        <a:rPr lang="en-GB" sz="1100" b="1" i="0" u="none" baseline="0" dirty="0" smtClean="0">
                          <a:solidFill>
                            <a:schemeClr val="tx1"/>
                          </a:solidFill>
                        </a:rPr>
                        <a:t>Semiquaver = ¼ beat</a:t>
                      </a: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r>
                        <a:rPr lang="en-GB" sz="1100" b="1" i="0" u="sng" baseline="0" dirty="0" smtClean="0">
                          <a:solidFill>
                            <a:schemeClr val="tx1"/>
                          </a:solidFill>
                        </a:rPr>
                        <a:t>Notes on the Stave</a:t>
                      </a:r>
                    </a:p>
                    <a:p>
                      <a:pPr algn="l"/>
                      <a:r>
                        <a:rPr lang="en-GB" sz="1100" b="0" i="0" u="none" baseline="0" dirty="0" smtClean="0">
                          <a:solidFill>
                            <a:schemeClr val="tx1"/>
                          </a:solidFill>
                        </a:rPr>
                        <a:t>Here are the notes of the </a:t>
                      </a:r>
                      <a:r>
                        <a:rPr lang="en-GB" sz="1100" b="1" i="0" u="none" baseline="0" dirty="0" smtClean="0">
                          <a:solidFill>
                            <a:schemeClr val="tx1"/>
                          </a:solidFill>
                        </a:rPr>
                        <a:t>treble </a:t>
                      </a:r>
                      <a:r>
                        <a:rPr lang="en-GB" sz="1100" b="0" i="0" u="none" baseline="0" dirty="0" smtClean="0">
                          <a:solidFill>
                            <a:schemeClr val="tx1"/>
                          </a:solidFill>
                        </a:rPr>
                        <a:t>(top line)</a:t>
                      </a:r>
                      <a:r>
                        <a:rPr lang="en-GB" sz="1100" b="1" i="0" u="none" baseline="0" dirty="0" smtClean="0">
                          <a:solidFill>
                            <a:schemeClr val="tx1"/>
                          </a:solidFill>
                        </a:rPr>
                        <a:t> </a:t>
                      </a:r>
                      <a:r>
                        <a:rPr lang="en-GB" sz="1100" b="0" i="0" u="none" baseline="0" dirty="0" smtClean="0">
                          <a:solidFill>
                            <a:schemeClr val="tx1"/>
                          </a:solidFill>
                        </a:rPr>
                        <a:t>and </a:t>
                      </a:r>
                      <a:r>
                        <a:rPr lang="en-GB" sz="1100" b="1" i="0" u="none" baseline="0" dirty="0" smtClean="0">
                          <a:solidFill>
                            <a:schemeClr val="tx1"/>
                          </a:solidFill>
                        </a:rPr>
                        <a:t>bass </a:t>
                      </a:r>
                      <a:r>
                        <a:rPr lang="en-GB" sz="1100" b="0" i="0" u="none" baseline="0" dirty="0" smtClean="0">
                          <a:solidFill>
                            <a:schemeClr val="tx1"/>
                          </a:solidFill>
                        </a:rPr>
                        <a:t>(bottom line)</a:t>
                      </a:r>
                      <a:r>
                        <a:rPr lang="en-GB" sz="1100" b="1" i="0" u="none" baseline="0" dirty="0" smtClean="0">
                          <a:solidFill>
                            <a:schemeClr val="tx1"/>
                          </a:solidFill>
                        </a:rPr>
                        <a:t> </a:t>
                      </a:r>
                      <a:r>
                        <a:rPr lang="en-GB" sz="1100" b="0" i="0" u="none" baseline="0" dirty="0" smtClean="0">
                          <a:solidFill>
                            <a:schemeClr val="tx1"/>
                          </a:solidFill>
                        </a:rPr>
                        <a:t>clefs. When the notes fall outside the five lines of music paper, we add extra lines called </a:t>
                      </a:r>
                      <a:r>
                        <a:rPr lang="en-GB" sz="1100" b="1" i="0" u="none" baseline="0" dirty="0" smtClean="0">
                          <a:solidFill>
                            <a:schemeClr val="tx1"/>
                          </a:solidFill>
                        </a:rPr>
                        <a:t>ledger </a:t>
                      </a:r>
                      <a:r>
                        <a:rPr lang="en-GB" sz="1100" b="0" i="0" u="none" baseline="0" dirty="0" smtClean="0">
                          <a:solidFill>
                            <a:schemeClr val="tx1"/>
                          </a:solidFill>
                        </a:rPr>
                        <a:t>lines. Here are some phrases to help you remember where the notes go!</a:t>
                      </a:r>
                    </a:p>
                    <a:p>
                      <a:pPr algn="l"/>
                      <a:endParaRPr lang="en-GB" sz="1100" b="0" i="0" u="none" baseline="0" dirty="0" smtClean="0">
                        <a:solidFill>
                          <a:schemeClr val="tx1"/>
                        </a:solidFill>
                      </a:endParaRPr>
                    </a:p>
                    <a:p>
                      <a:pPr algn="l"/>
                      <a:r>
                        <a:rPr lang="en-GB" sz="1100" b="0" i="0" u="none" baseline="0" dirty="0" smtClean="0">
                          <a:solidFill>
                            <a:schemeClr val="tx1"/>
                          </a:solidFill>
                        </a:rPr>
                        <a:t>Treble Clef Lines: </a:t>
                      </a:r>
                      <a:r>
                        <a:rPr lang="en-GB" sz="1100" b="1" i="0" u="none" baseline="0" dirty="0" smtClean="0">
                          <a:solidFill>
                            <a:schemeClr val="tx1"/>
                          </a:solidFill>
                        </a:rPr>
                        <a:t>E</a:t>
                      </a:r>
                      <a:r>
                        <a:rPr lang="en-GB" sz="1100" b="0" i="0" u="none" baseline="0" dirty="0" smtClean="0">
                          <a:solidFill>
                            <a:schemeClr val="tx1"/>
                          </a:solidFill>
                        </a:rPr>
                        <a:t>very </a:t>
                      </a:r>
                      <a:r>
                        <a:rPr lang="en-GB" sz="1100" b="1" i="0" u="none" baseline="0" dirty="0" smtClean="0">
                          <a:solidFill>
                            <a:schemeClr val="tx1"/>
                          </a:solidFill>
                        </a:rPr>
                        <a:t>G</a:t>
                      </a:r>
                      <a:r>
                        <a:rPr lang="en-GB" sz="1100" b="0" i="0" u="none" baseline="0" dirty="0" smtClean="0">
                          <a:solidFill>
                            <a:schemeClr val="tx1"/>
                          </a:solidFill>
                        </a:rPr>
                        <a:t>reen </a:t>
                      </a:r>
                      <a:r>
                        <a:rPr lang="en-GB" sz="1100" b="1" i="0" u="none" baseline="0" dirty="0" smtClean="0">
                          <a:solidFill>
                            <a:schemeClr val="tx1"/>
                          </a:solidFill>
                        </a:rPr>
                        <a:t>B</a:t>
                      </a:r>
                      <a:r>
                        <a:rPr lang="en-GB" sz="1100" b="0" i="0" u="none" baseline="0" dirty="0" smtClean="0">
                          <a:solidFill>
                            <a:schemeClr val="tx1"/>
                          </a:solidFill>
                        </a:rPr>
                        <a:t>us </a:t>
                      </a:r>
                      <a:r>
                        <a:rPr lang="en-GB" sz="1100" b="1" i="0" u="none" baseline="0" dirty="0" smtClean="0">
                          <a:solidFill>
                            <a:schemeClr val="tx1"/>
                          </a:solidFill>
                        </a:rPr>
                        <a:t>D</a:t>
                      </a:r>
                      <a:r>
                        <a:rPr lang="en-GB" sz="1100" b="0" i="0" u="none" baseline="0" dirty="0" smtClean="0">
                          <a:solidFill>
                            <a:schemeClr val="tx1"/>
                          </a:solidFill>
                        </a:rPr>
                        <a:t>rives </a:t>
                      </a:r>
                      <a:r>
                        <a:rPr lang="en-GB" sz="1100" b="1" i="0" u="none" baseline="0" dirty="0" smtClean="0">
                          <a:solidFill>
                            <a:schemeClr val="tx1"/>
                          </a:solidFill>
                        </a:rPr>
                        <a:t>F</a:t>
                      </a:r>
                      <a:r>
                        <a:rPr lang="en-GB" sz="1100" b="0" i="0" u="none" baseline="0" dirty="0" smtClean="0">
                          <a:solidFill>
                            <a:schemeClr val="tx1"/>
                          </a:solidFill>
                        </a:rPr>
                        <a:t>ast</a:t>
                      </a:r>
                    </a:p>
                    <a:p>
                      <a:pPr algn="l"/>
                      <a:r>
                        <a:rPr lang="en-GB" sz="1100" b="0" i="0" u="none" baseline="0" dirty="0" smtClean="0">
                          <a:solidFill>
                            <a:schemeClr val="tx1"/>
                          </a:solidFill>
                        </a:rPr>
                        <a:t>Treble Clef Spaces: </a:t>
                      </a:r>
                      <a:r>
                        <a:rPr lang="en-GB" sz="1100" b="1" i="0" u="none" baseline="0" dirty="0" smtClean="0">
                          <a:solidFill>
                            <a:schemeClr val="tx1"/>
                          </a:solidFill>
                        </a:rPr>
                        <a:t>F A C E </a:t>
                      </a:r>
                      <a:r>
                        <a:rPr lang="en-GB" sz="1100" b="0" i="0" u="none" baseline="0" dirty="0" smtClean="0">
                          <a:solidFill>
                            <a:schemeClr val="tx1"/>
                          </a:solidFill>
                        </a:rPr>
                        <a:t>(in the space!)</a:t>
                      </a:r>
                    </a:p>
                    <a:p>
                      <a:pPr algn="l"/>
                      <a:r>
                        <a:rPr lang="en-GB" sz="1100" b="0" i="0" u="none" baseline="0" dirty="0" smtClean="0">
                          <a:solidFill>
                            <a:schemeClr val="tx1"/>
                          </a:solidFill>
                        </a:rPr>
                        <a:t>Bass Clef Lines: </a:t>
                      </a:r>
                      <a:r>
                        <a:rPr lang="en-GB" sz="1100" b="1" i="0" u="none" baseline="0" dirty="0" smtClean="0">
                          <a:solidFill>
                            <a:schemeClr val="tx1"/>
                          </a:solidFill>
                        </a:rPr>
                        <a:t>G</a:t>
                      </a:r>
                      <a:r>
                        <a:rPr lang="en-GB" sz="1100" b="0" i="0" u="none" baseline="0" dirty="0" smtClean="0">
                          <a:solidFill>
                            <a:schemeClr val="tx1"/>
                          </a:solidFill>
                        </a:rPr>
                        <a:t>reen </a:t>
                      </a:r>
                      <a:r>
                        <a:rPr lang="en-GB" sz="1100" b="1" i="0" u="none" baseline="0" dirty="0" smtClean="0">
                          <a:solidFill>
                            <a:schemeClr val="tx1"/>
                          </a:solidFill>
                        </a:rPr>
                        <a:t>B</a:t>
                      </a:r>
                      <a:r>
                        <a:rPr lang="en-GB" sz="1100" b="0" i="0" u="none" baseline="0" dirty="0" smtClean="0">
                          <a:solidFill>
                            <a:schemeClr val="tx1"/>
                          </a:solidFill>
                        </a:rPr>
                        <a:t>uses </a:t>
                      </a:r>
                      <a:r>
                        <a:rPr lang="en-GB" sz="1100" b="1" i="0" u="none" baseline="0" dirty="0" smtClean="0">
                          <a:solidFill>
                            <a:schemeClr val="tx1"/>
                          </a:solidFill>
                        </a:rPr>
                        <a:t>D</a:t>
                      </a:r>
                      <a:r>
                        <a:rPr lang="en-GB" sz="1100" b="0" i="0" u="none" baseline="0" dirty="0" smtClean="0">
                          <a:solidFill>
                            <a:schemeClr val="tx1"/>
                          </a:solidFill>
                        </a:rPr>
                        <a:t>rive </a:t>
                      </a:r>
                      <a:r>
                        <a:rPr lang="en-GB" sz="1100" b="1" i="0" u="none" baseline="0" dirty="0" smtClean="0">
                          <a:solidFill>
                            <a:schemeClr val="tx1"/>
                          </a:solidFill>
                        </a:rPr>
                        <a:t>F</a:t>
                      </a:r>
                      <a:r>
                        <a:rPr lang="en-GB" sz="1100" b="0" i="0" u="none" baseline="0" dirty="0" smtClean="0">
                          <a:solidFill>
                            <a:schemeClr val="tx1"/>
                          </a:solidFill>
                        </a:rPr>
                        <a:t>ast </a:t>
                      </a:r>
                      <a:r>
                        <a:rPr lang="en-GB" sz="1100" b="1" i="0" u="none" baseline="0" dirty="0" smtClean="0">
                          <a:solidFill>
                            <a:schemeClr val="tx1"/>
                          </a:solidFill>
                        </a:rPr>
                        <a:t>A</a:t>
                      </a:r>
                      <a:r>
                        <a:rPr lang="en-GB" sz="1100" b="0" i="0" u="none" baseline="0" dirty="0" smtClean="0">
                          <a:solidFill>
                            <a:schemeClr val="tx1"/>
                          </a:solidFill>
                        </a:rPr>
                        <a:t>lways</a:t>
                      </a:r>
                    </a:p>
                    <a:p>
                      <a:pPr algn="l"/>
                      <a:r>
                        <a:rPr lang="en-GB" sz="1100" b="0" i="0" u="none" baseline="0" dirty="0" smtClean="0">
                          <a:solidFill>
                            <a:schemeClr val="tx1"/>
                          </a:solidFill>
                        </a:rPr>
                        <a:t>Bass Clef Spaces: </a:t>
                      </a:r>
                      <a:r>
                        <a:rPr lang="en-GB" sz="1100" b="1" i="0" u="none" baseline="0" dirty="0" smtClean="0">
                          <a:solidFill>
                            <a:schemeClr val="tx1"/>
                          </a:solidFill>
                        </a:rPr>
                        <a:t>A</a:t>
                      </a:r>
                      <a:r>
                        <a:rPr lang="en-GB" sz="1100" b="0" i="0" u="none" baseline="0" dirty="0" smtClean="0">
                          <a:solidFill>
                            <a:schemeClr val="tx1"/>
                          </a:solidFill>
                        </a:rPr>
                        <a:t>ll </a:t>
                      </a:r>
                      <a:r>
                        <a:rPr lang="en-GB" sz="1100" b="1" i="0" u="none" baseline="0" dirty="0" smtClean="0">
                          <a:solidFill>
                            <a:schemeClr val="tx1"/>
                          </a:solidFill>
                        </a:rPr>
                        <a:t>C</a:t>
                      </a:r>
                      <a:r>
                        <a:rPr lang="en-GB" sz="1100" b="0" i="0" u="none" baseline="0" dirty="0" smtClean="0">
                          <a:solidFill>
                            <a:schemeClr val="tx1"/>
                          </a:solidFill>
                        </a:rPr>
                        <a:t>ows </a:t>
                      </a:r>
                      <a:r>
                        <a:rPr lang="en-GB" sz="1100" b="1" i="0" u="none" baseline="0" dirty="0" smtClean="0">
                          <a:solidFill>
                            <a:schemeClr val="tx1"/>
                          </a:solidFill>
                        </a:rPr>
                        <a:t>E</a:t>
                      </a:r>
                      <a:r>
                        <a:rPr lang="en-GB" sz="1100" b="0" i="0" u="none" baseline="0" dirty="0" smtClean="0">
                          <a:solidFill>
                            <a:schemeClr val="tx1"/>
                          </a:solidFill>
                        </a:rPr>
                        <a:t>at </a:t>
                      </a:r>
                      <a:r>
                        <a:rPr lang="en-GB" sz="1100" b="1" i="0" u="none" baseline="0" dirty="0" smtClean="0">
                          <a:solidFill>
                            <a:schemeClr val="tx1"/>
                          </a:solidFill>
                        </a:rPr>
                        <a:t>G</a:t>
                      </a:r>
                      <a:r>
                        <a:rPr lang="en-GB" sz="1100" b="0" i="0" u="none" baseline="0" dirty="0" smtClean="0">
                          <a:solidFill>
                            <a:schemeClr val="tx1"/>
                          </a:solidFill>
                        </a:rPr>
                        <a:t>rass</a:t>
                      </a:r>
                    </a:p>
                  </a:txBody>
                  <a:tcPr>
                    <a:solidFill>
                      <a:schemeClr val="accent2">
                        <a:lumMod val="60000"/>
                        <a:lumOff val="40000"/>
                      </a:schemeClr>
                    </a:solidFill>
                  </a:tcPr>
                </a:tc>
                <a:extLst>
                  <a:ext uri="{0D108BD9-81ED-4DB2-BD59-A6C34878D82A}">
                    <a16:rowId xmlns:a16="http://schemas.microsoft.com/office/drawing/2014/main" xmlns="" val="3061556891"/>
                  </a:ext>
                </a:extLst>
              </a:tr>
            </a:tbl>
          </a:graphicData>
        </a:graphic>
      </p:graphicFrame>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39063" y="554063"/>
            <a:ext cx="932302" cy="439708"/>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80524" y="554063"/>
            <a:ext cx="785200" cy="44256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38257" y="554063"/>
            <a:ext cx="669957" cy="446856"/>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1284" y="1238197"/>
            <a:ext cx="2717003" cy="633061"/>
          </a:xfrm>
          <a:prstGeom prst="rect">
            <a:avLst/>
          </a:prstGeom>
        </p:spPr>
      </p:pic>
      <p:pic>
        <p:nvPicPr>
          <p:cNvPr id="24" name="Picture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04897" y="2109928"/>
            <a:ext cx="2671365" cy="459231"/>
          </a:xfrm>
          <a:prstGeom prst="rect">
            <a:avLst/>
          </a:prstGeom>
        </p:spPr>
      </p:pic>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69512">
            <a:off x="4024766" y="1980854"/>
            <a:ext cx="339462" cy="549399"/>
          </a:xfrm>
          <a:prstGeom prst="rect">
            <a:avLst/>
          </a:prstGeom>
        </p:spPr>
      </p:pic>
      <p:pic>
        <p:nvPicPr>
          <p:cNvPr id="26" name="Picture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200460">
            <a:off x="4456454" y="1950164"/>
            <a:ext cx="353655" cy="572370"/>
          </a:xfrm>
          <a:prstGeom prst="rect">
            <a:avLst/>
          </a:prstGeom>
        </p:spPr>
      </p:pic>
      <p:pic>
        <p:nvPicPr>
          <p:cNvPr id="27" name="Picture 2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338822">
            <a:off x="5020988" y="1972241"/>
            <a:ext cx="353655" cy="572370"/>
          </a:xfrm>
          <a:prstGeom prst="rect">
            <a:avLst/>
          </a:prstGeom>
        </p:spPr>
      </p:pic>
      <p:pic>
        <p:nvPicPr>
          <p:cNvPr id="28" name="Picture 2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99127" y="2892432"/>
            <a:ext cx="1213507" cy="627676"/>
          </a:xfrm>
          <a:prstGeom prst="rect">
            <a:avLst/>
          </a:prstGeom>
        </p:spPr>
      </p:pic>
      <p:pic>
        <p:nvPicPr>
          <p:cNvPr id="29" name="Picture 28"/>
          <p:cNvPicPr>
            <a:picLocks noChangeAspect="1"/>
          </p:cNvPicPr>
          <p:nvPr/>
        </p:nvPicPr>
        <p:blipFill rotWithShape="1">
          <a:blip r:embed="rId11" cstate="print">
            <a:extLst>
              <a:ext uri="{28A0092B-C50C-407E-A947-70E740481C1C}">
                <a14:useLocalDpi xmlns:a14="http://schemas.microsoft.com/office/drawing/2010/main" val="0"/>
              </a:ext>
            </a:extLst>
          </a:blip>
          <a:srcRect t="19913" b="19300"/>
          <a:stretch/>
        </p:blipFill>
        <p:spPr>
          <a:xfrm>
            <a:off x="4868362" y="1209135"/>
            <a:ext cx="679187" cy="583845"/>
          </a:xfrm>
          <a:prstGeom prst="rect">
            <a:avLst/>
          </a:prstGeom>
        </p:spPr>
      </p:pic>
      <p:pic>
        <p:nvPicPr>
          <p:cNvPr id="30" name="Picture 2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471323" y="1137329"/>
            <a:ext cx="658095" cy="658095"/>
          </a:xfrm>
          <a:prstGeom prst="rect">
            <a:avLst/>
          </a:prstGeom>
        </p:spPr>
      </p:pic>
      <p:pic>
        <p:nvPicPr>
          <p:cNvPr id="31" name="Picture 3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229444" y="2705779"/>
            <a:ext cx="822362" cy="822362"/>
          </a:xfrm>
          <a:prstGeom prst="rect">
            <a:avLst/>
          </a:prstGeom>
        </p:spPr>
      </p:pic>
      <p:pic>
        <p:nvPicPr>
          <p:cNvPr id="32" name="Picture 31"/>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10800000" flipV="1">
            <a:off x="3439755" y="3797945"/>
            <a:ext cx="1750940" cy="525939"/>
          </a:xfrm>
          <a:prstGeom prst="rect">
            <a:avLst/>
          </a:prstGeom>
        </p:spPr>
      </p:pic>
      <p:pic>
        <p:nvPicPr>
          <p:cNvPr id="33" name="Picture 32"/>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943053" y="3763505"/>
            <a:ext cx="1069581" cy="610731"/>
          </a:xfrm>
          <a:prstGeom prst="rect">
            <a:avLst/>
          </a:prstGeom>
        </p:spPr>
      </p:pic>
      <p:pic>
        <p:nvPicPr>
          <p:cNvPr id="34" name="Picture 33"/>
          <p:cNvPicPr>
            <a:picLocks noChangeAspect="1"/>
          </p:cNvPicPr>
          <p:nvPr/>
        </p:nvPicPr>
        <p:blipFill rotWithShape="1">
          <a:blip r:embed="rId16">
            <a:extLst>
              <a:ext uri="{28A0092B-C50C-407E-A947-70E740481C1C}">
                <a14:useLocalDpi xmlns:a14="http://schemas.microsoft.com/office/drawing/2010/main" val="0"/>
              </a:ext>
            </a:extLst>
          </a:blip>
          <a:srcRect l="-985" t="64880" r="55665" b="22911"/>
          <a:stretch/>
        </p:blipFill>
        <p:spPr>
          <a:xfrm>
            <a:off x="3781738" y="4649705"/>
            <a:ext cx="1752600" cy="600075"/>
          </a:xfrm>
          <a:prstGeom prst="rect">
            <a:avLst/>
          </a:prstGeom>
        </p:spPr>
      </p:pic>
      <p:pic>
        <p:nvPicPr>
          <p:cNvPr id="35" name="Picture 34"/>
          <p:cNvPicPr>
            <a:picLocks noChangeAspect="1"/>
          </p:cNvPicPr>
          <p:nvPr/>
        </p:nvPicPr>
        <p:blipFill rotWithShape="1">
          <a:blip r:embed="rId16">
            <a:extLst>
              <a:ext uri="{28A0092B-C50C-407E-A947-70E740481C1C}">
                <a14:useLocalDpi xmlns:a14="http://schemas.microsoft.com/office/drawing/2010/main" val="0"/>
              </a:ext>
            </a:extLst>
          </a:blip>
          <a:srcRect l="55674" t="11746" b="79690"/>
          <a:stretch/>
        </p:blipFill>
        <p:spPr>
          <a:xfrm>
            <a:off x="2424626" y="4802074"/>
            <a:ext cx="1714146" cy="420915"/>
          </a:xfrm>
          <a:prstGeom prst="rect">
            <a:avLst/>
          </a:prstGeom>
        </p:spPr>
      </p:pic>
      <p:pic>
        <p:nvPicPr>
          <p:cNvPr id="36" name="Picture 35"/>
          <p:cNvPicPr>
            <a:picLocks noChangeAspect="1"/>
          </p:cNvPicPr>
          <p:nvPr/>
        </p:nvPicPr>
        <p:blipFill rotWithShape="1">
          <a:blip r:embed="rId16">
            <a:extLst>
              <a:ext uri="{28A0092B-C50C-407E-A947-70E740481C1C}">
                <a14:useLocalDpi xmlns:a14="http://schemas.microsoft.com/office/drawing/2010/main" val="0"/>
              </a:ext>
            </a:extLst>
          </a:blip>
          <a:srcRect l="-1" t="11384" r="54641" b="81824"/>
          <a:stretch/>
        </p:blipFill>
        <p:spPr>
          <a:xfrm>
            <a:off x="819916" y="4821255"/>
            <a:ext cx="1754156" cy="333829"/>
          </a:xfrm>
          <a:prstGeom prst="rect">
            <a:avLst/>
          </a:prstGeom>
        </p:spPr>
      </p:pic>
      <p:pic>
        <p:nvPicPr>
          <p:cNvPr id="38" name="Picture 3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10800000" flipV="1">
            <a:off x="3111635" y="5428037"/>
            <a:ext cx="934007" cy="600029"/>
          </a:xfrm>
          <a:prstGeom prst="rect">
            <a:avLst/>
          </a:prstGeom>
        </p:spPr>
      </p:pic>
      <p:pic>
        <p:nvPicPr>
          <p:cNvPr id="39" name="Picture 38"/>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308094" y="5351802"/>
            <a:ext cx="1755252" cy="783899"/>
          </a:xfrm>
          <a:prstGeom prst="rect">
            <a:avLst/>
          </a:prstGeom>
        </p:spPr>
      </p:pic>
      <p:pic>
        <p:nvPicPr>
          <p:cNvPr id="40" name="Picture 39"/>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4474712" y="5428037"/>
            <a:ext cx="671509" cy="601888"/>
          </a:xfrm>
          <a:prstGeom prst="rect">
            <a:avLst/>
          </a:prstGeom>
        </p:spPr>
      </p:pic>
      <p:pic>
        <p:nvPicPr>
          <p:cNvPr id="42" name="Picture 41"/>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10800000" flipV="1">
            <a:off x="4205212" y="6117803"/>
            <a:ext cx="1206790" cy="804528"/>
          </a:xfrm>
          <a:prstGeom prst="rect">
            <a:avLst/>
          </a:prstGeom>
        </p:spPr>
      </p:pic>
      <p:pic>
        <p:nvPicPr>
          <p:cNvPr id="44" name="Picture 43"/>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1367847" y="6285379"/>
            <a:ext cx="2666446" cy="536771"/>
          </a:xfrm>
          <a:prstGeom prst="rect">
            <a:avLst/>
          </a:prstGeom>
        </p:spPr>
      </p:pic>
      <p:pic>
        <p:nvPicPr>
          <p:cNvPr id="2" name="Picture 1"/>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559224" y="5863831"/>
            <a:ext cx="3593758" cy="1007679"/>
          </a:xfrm>
          <a:prstGeom prst="rect">
            <a:avLst/>
          </a:prstGeom>
        </p:spPr>
      </p:pic>
      <p:pic>
        <p:nvPicPr>
          <p:cNvPr id="3" name="Picture 2"/>
          <p:cNvPicPr>
            <a:picLocks noChangeAspect="1"/>
          </p:cNvPicPr>
          <p:nvPr/>
        </p:nvPicPr>
        <p:blipFill rotWithShape="1">
          <a:blip r:embed="rId23">
            <a:extLst>
              <a:ext uri="{28A0092B-C50C-407E-A947-70E740481C1C}">
                <a14:useLocalDpi xmlns:a14="http://schemas.microsoft.com/office/drawing/2010/main" val="0"/>
              </a:ext>
            </a:extLst>
          </a:blip>
          <a:srcRect l="15768" t="13438" r="7770" b="13702"/>
          <a:stretch/>
        </p:blipFill>
        <p:spPr>
          <a:xfrm>
            <a:off x="5553879" y="2090951"/>
            <a:ext cx="3544037" cy="1865031"/>
          </a:xfrm>
          <a:prstGeom prst="rect">
            <a:avLst/>
          </a:prstGeom>
        </p:spPr>
      </p:pic>
    </p:spTree>
    <p:extLst>
      <p:ext uri="{BB962C8B-B14F-4D97-AF65-F5344CB8AC3E}">
        <p14:creationId xmlns:p14="http://schemas.microsoft.com/office/powerpoint/2010/main" val="17194010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0"/>
          <a:ext cx="6220327" cy="6857999"/>
        </p:xfrm>
        <a:graphic>
          <a:graphicData uri="http://schemas.openxmlformats.org/drawingml/2006/table">
            <a:tbl>
              <a:tblPr firstRow="1" bandRow="1">
                <a:tableStyleId>{5C22544A-7EE6-4342-B048-85BDC9FD1C3A}</a:tableStyleId>
              </a:tblPr>
              <a:tblGrid>
                <a:gridCol w="1070812">
                  <a:extLst>
                    <a:ext uri="{9D8B030D-6E8A-4147-A177-3AD203B41FA5}">
                      <a16:colId xmlns="" xmlns:a16="http://schemas.microsoft.com/office/drawing/2014/main" val="2645025886"/>
                    </a:ext>
                  </a:extLst>
                </a:gridCol>
                <a:gridCol w="5149515">
                  <a:extLst>
                    <a:ext uri="{9D8B030D-6E8A-4147-A177-3AD203B41FA5}">
                      <a16:colId xmlns="" xmlns:a16="http://schemas.microsoft.com/office/drawing/2014/main" val="3333972068"/>
                    </a:ext>
                  </a:extLst>
                </a:gridCol>
              </a:tblGrid>
              <a:tr h="30883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The Blues </a:t>
                      </a:r>
                      <a:r>
                        <a:rPr lang="en-GB" sz="1400" b="1" baseline="0" dirty="0" smtClean="0">
                          <a:solidFill>
                            <a:schemeClr val="tx1"/>
                          </a:solidFill>
                        </a:rPr>
                        <a:t>Knowledge Organiser – Year 8 Music – Term </a:t>
                      </a:r>
                      <a:r>
                        <a:rPr lang="en-GB" sz="1400" b="1" u="sng" baseline="0" dirty="0" smtClean="0">
                          <a:solidFill>
                            <a:schemeClr val="tx1"/>
                          </a:solidFill>
                        </a:rPr>
                        <a:t>1a &amp; 1b</a:t>
                      </a:r>
                      <a:endParaRPr lang="en-GB" sz="1400" b="1" u="sng"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 xmlns:a16="http://schemas.microsoft.com/office/drawing/2014/main" val="496933320"/>
                  </a:ext>
                </a:extLst>
              </a:tr>
              <a:tr h="1004348">
                <a:tc>
                  <a:txBody>
                    <a:bodyPr/>
                    <a:lstStyle/>
                    <a:p>
                      <a:r>
                        <a:rPr lang="en-GB" sz="1100" b="1" i="1" dirty="0" smtClean="0">
                          <a:solidFill>
                            <a:schemeClr val="tx1"/>
                          </a:solidFill>
                        </a:rPr>
                        <a:t>Blues</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a:t>
                      </a:r>
                      <a:r>
                        <a:rPr lang="en-GB" sz="1100" baseline="0" dirty="0" smtClean="0"/>
                        <a:t> Blues is a genre of music originated by African Americans in </a:t>
                      </a:r>
                    </a:p>
                    <a:p>
                      <a:r>
                        <a:rPr lang="en-GB" sz="1100" baseline="0" dirty="0" smtClean="0"/>
                        <a:t>the Deep South of the United States around the end of the 19</a:t>
                      </a:r>
                      <a:r>
                        <a:rPr lang="en-GB" sz="1100" baseline="30000" dirty="0" smtClean="0"/>
                        <a:t>th</a:t>
                      </a:r>
                      <a:r>
                        <a:rPr lang="en-GB" sz="1100" baseline="0" dirty="0" smtClean="0"/>
                        <a:t> </a:t>
                      </a:r>
                    </a:p>
                    <a:p>
                      <a:r>
                        <a:rPr lang="en-GB" sz="1100" baseline="0" dirty="0" smtClean="0"/>
                        <a:t>century. The genre has its roots in African musical </a:t>
                      </a:r>
                    </a:p>
                    <a:p>
                      <a:r>
                        <a:rPr lang="en-GB" sz="1100" baseline="0" dirty="0" smtClean="0"/>
                        <a:t>traditions, and African-American work songs.</a:t>
                      </a:r>
                      <a:endParaRPr lang="en-GB" sz="1100" dirty="0"/>
                    </a:p>
                  </a:txBody>
                  <a:tcPr>
                    <a:solidFill>
                      <a:schemeClr val="accent1">
                        <a:lumMod val="40000"/>
                        <a:lumOff val="60000"/>
                      </a:schemeClr>
                    </a:solidFill>
                  </a:tcPr>
                </a:tc>
                <a:extLst>
                  <a:ext uri="{0D108BD9-81ED-4DB2-BD59-A6C34878D82A}">
                    <a16:rowId xmlns="" xmlns:a16="http://schemas.microsoft.com/office/drawing/2014/main" val="3061556891"/>
                  </a:ext>
                </a:extLst>
              </a:tr>
              <a:tr h="927669">
                <a:tc>
                  <a:txBody>
                    <a:bodyPr/>
                    <a:lstStyle/>
                    <a:p>
                      <a:r>
                        <a:rPr lang="en-GB" sz="1100" b="1" i="1" dirty="0" smtClean="0"/>
                        <a:t>Oppression</a:t>
                      </a:r>
                      <a:endParaRPr lang="en-GB" sz="1100" b="1" i="1" dirty="0"/>
                    </a:p>
                  </a:txBody>
                  <a:tcPr>
                    <a:solidFill>
                      <a:schemeClr val="accent1">
                        <a:lumMod val="40000"/>
                        <a:lumOff val="60000"/>
                      </a:schemeClr>
                    </a:solidFill>
                  </a:tcPr>
                </a:tc>
                <a:tc>
                  <a:txBody>
                    <a:bodyPr/>
                    <a:lstStyle/>
                    <a:p>
                      <a:r>
                        <a:rPr lang="en-GB" sz="1100" dirty="0" smtClean="0"/>
                        <a:t>The exercise</a:t>
                      </a:r>
                      <a:r>
                        <a:rPr lang="en-GB" sz="1100" baseline="0" dirty="0" smtClean="0"/>
                        <a:t> of authority or power in a cruel and unjust manner. </a:t>
                      </a:r>
                    </a:p>
                    <a:p>
                      <a:r>
                        <a:rPr lang="en-GB" sz="1100" baseline="0" dirty="0" smtClean="0"/>
                        <a:t>People who are oppressed have their rights taken away, and are </a:t>
                      </a:r>
                    </a:p>
                    <a:p>
                      <a:r>
                        <a:rPr lang="en-GB" sz="1100" baseline="0" dirty="0" smtClean="0"/>
                        <a:t>often forced to do things against their will.</a:t>
                      </a:r>
                      <a:endParaRPr lang="en-GB" sz="1100" dirty="0"/>
                    </a:p>
                  </a:txBody>
                  <a:tcPr>
                    <a:solidFill>
                      <a:schemeClr val="accent1">
                        <a:lumMod val="40000"/>
                        <a:lumOff val="60000"/>
                      </a:schemeClr>
                    </a:solidFill>
                  </a:tcPr>
                </a:tc>
                <a:extLst>
                  <a:ext uri="{0D108BD9-81ED-4DB2-BD59-A6C34878D82A}">
                    <a16:rowId xmlns="" xmlns:a16="http://schemas.microsoft.com/office/drawing/2014/main" val="3547661845"/>
                  </a:ext>
                </a:extLst>
              </a:tr>
              <a:tr h="906969">
                <a:tc>
                  <a:txBody>
                    <a:bodyPr/>
                    <a:lstStyle/>
                    <a:p>
                      <a:r>
                        <a:rPr lang="en-GB" sz="1100" b="1" i="1" dirty="0" smtClean="0">
                          <a:solidFill>
                            <a:schemeClr val="tx1"/>
                          </a:solidFill>
                        </a:rPr>
                        <a:t>Bassline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musical part which sits at the bottom of the texture. In the Blues, it follows a conventional pattern:</a:t>
                      </a:r>
                      <a:r>
                        <a:rPr lang="en-GB" sz="1100" baseline="0" dirty="0" smtClean="0"/>
                        <a:t> 	</a:t>
                      </a:r>
                      <a:r>
                        <a:rPr lang="en-GB" sz="2000" b="1" baseline="0" dirty="0" smtClean="0"/>
                        <a:t>1, 3, 5, 6, b7, 6, 5, 3 </a:t>
                      </a:r>
                      <a:endParaRPr lang="en-GB" sz="1100" b="1" dirty="0"/>
                    </a:p>
                  </a:txBody>
                  <a:tcPr>
                    <a:solidFill>
                      <a:schemeClr val="accent1">
                        <a:lumMod val="40000"/>
                        <a:lumOff val="60000"/>
                      </a:schemeClr>
                    </a:solidFill>
                  </a:tcPr>
                </a:tc>
                <a:extLst>
                  <a:ext uri="{0D108BD9-81ED-4DB2-BD59-A6C34878D82A}">
                    <a16:rowId xmlns="" xmlns:a16="http://schemas.microsoft.com/office/drawing/2014/main" val="609155472"/>
                  </a:ext>
                </a:extLst>
              </a:tr>
              <a:tr h="944962">
                <a:tc>
                  <a:txBody>
                    <a:bodyPr/>
                    <a:lstStyle/>
                    <a:p>
                      <a:r>
                        <a:rPr lang="en-GB" sz="1100" b="1" i="1" dirty="0" smtClean="0">
                          <a:solidFill>
                            <a:schemeClr val="tx1"/>
                          </a:solidFill>
                        </a:rPr>
                        <a:t>Chord</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Two</a:t>
                      </a:r>
                      <a:r>
                        <a:rPr lang="en-GB" sz="1100" baseline="0" dirty="0" smtClean="0"/>
                        <a:t> or more notes played simultaneously on a piano or guitar. </a:t>
                      </a:r>
                    </a:p>
                    <a:p>
                      <a:r>
                        <a:rPr lang="en-GB" sz="1100" baseline="0" dirty="0" smtClean="0"/>
                        <a:t>There are three chords needed for the standard 12-bar blues:</a:t>
                      </a:r>
                      <a:endParaRPr lang="en-GB" sz="1100" dirty="0"/>
                    </a:p>
                  </a:txBody>
                  <a:tcPr>
                    <a:solidFill>
                      <a:schemeClr val="accent1">
                        <a:lumMod val="40000"/>
                        <a:lumOff val="60000"/>
                      </a:schemeClr>
                    </a:solidFill>
                  </a:tcPr>
                </a:tc>
                <a:extLst>
                  <a:ext uri="{0D108BD9-81ED-4DB2-BD59-A6C34878D82A}">
                    <a16:rowId xmlns="" xmlns:a16="http://schemas.microsoft.com/office/drawing/2014/main" val="2694830994"/>
                  </a:ext>
                </a:extLst>
              </a:tr>
              <a:tr h="1683175">
                <a:tc>
                  <a:txBody>
                    <a:bodyPr/>
                    <a:lstStyle/>
                    <a:p>
                      <a:r>
                        <a:rPr lang="en-GB" sz="1100" b="1" i="1" dirty="0" smtClean="0">
                          <a:solidFill>
                            <a:schemeClr val="tx1"/>
                          </a:solidFill>
                        </a:rPr>
                        <a:t>12 Bar Blues</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form commonly used in Blues music which is made up of 12 bar cycles. The chords appear in the following order:</a:t>
                      </a:r>
                    </a:p>
                    <a:p>
                      <a:pPr algn="ctr"/>
                      <a:endParaRPr lang="en-GB" sz="1100" baseline="0" dirty="0" smtClean="0"/>
                    </a:p>
                    <a:p>
                      <a:pPr algn="ctr"/>
                      <a:r>
                        <a:rPr lang="en-GB" sz="1600" b="1" baseline="0" dirty="0" smtClean="0">
                          <a:solidFill>
                            <a:srgbClr val="7030A0"/>
                          </a:solidFill>
                        </a:rPr>
                        <a:t>C	C	C	C</a:t>
                      </a:r>
                    </a:p>
                    <a:p>
                      <a:pPr algn="ctr"/>
                      <a:r>
                        <a:rPr lang="en-GB" sz="1600" b="1" baseline="0" dirty="0" smtClean="0">
                          <a:solidFill>
                            <a:srgbClr val="7030A0"/>
                          </a:solidFill>
                        </a:rPr>
                        <a:t>F	F	C	C</a:t>
                      </a:r>
                    </a:p>
                    <a:p>
                      <a:pPr algn="ctr"/>
                      <a:r>
                        <a:rPr lang="en-GB" sz="1600" b="1" baseline="0" dirty="0" smtClean="0">
                          <a:solidFill>
                            <a:srgbClr val="7030A0"/>
                          </a:solidFill>
                        </a:rPr>
                        <a:t>G	F	C	C</a:t>
                      </a:r>
                    </a:p>
                    <a:p>
                      <a:endParaRPr lang="en-GB" sz="1100" baseline="0" dirty="0" smtClean="0"/>
                    </a:p>
                    <a:p>
                      <a:r>
                        <a:rPr lang="en-GB" sz="1100" b="1" baseline="0" dirty="0" smtClean="0">
                          <a:solidFill>
                            <a:srgbClr val="FF0000"/>
                          </a:solidFill>
                        </a:rPr>
                        <a:t>C = CEG, F = FAC, G = GBD</a:t>
                      </a:r>
                    </a:p>
                  </a:txBody>
                  <a:tcPr>
                    <a:solidFill>
                      <a:schemeClr val="accent1">
                        <a:lumMod val="40000"/>
                        <a:lumOff val="60000"/>
                      </a:schemeClr>
                    </a:solidFill>
                  </a:tcPr>
                </a:tc>
                <a:extLst>
                  <a:ext uri="{0D108BD9-81ED-4DB2-BD59-A6C34878D82A}">
                    <a16:rowId xmlns="" xmlns:a16="http://schemas.microsoft.com/office/drawing/2014/main" val="3577693263"/>
                  </a:ext>
                </a:extLst>
              </a:tr>
              <a:tr h="1082037">
                <a:tc>
                  <a:txBody>
                    <a:bodyPr/>
                    <a:lstStyle/>
                    <a:p>
                      <a:r>
                        <a:rPr lang="en-GB" sz="1100" b="1" i="1" dirty="0" smtClean="0">
                          <a:solidFill>
                            <a:schemeClr val="tx1"/>
                          </a:solidFill>
                        </a:rPr>
                        <a:t>Quick Change</a:t>
                      </a:r>
                      <a:r>
                        <a:rPr lang="en-GB" sz="1100" b="1" i="1" baseline="0" dirty="0" smtClean="0">
                          <a:solidFill>
                            <a:schemeClr val="tx1"/>
                          </a:solidFill>
                        </a:rPr>
                        <a:t> Blues</a:t>
                      </a:r>
                      <a:endParaRPr lang="en-GB" sz="1100" b="1" i="1" dirty="0">
                        <a:solidFill>
                          <a:schemeClr val="tx1"/>
                        </a:solidFill>
                      </a:endParaRPr>
                    </a:p>
                  </a:txBody>
                  <a:tcPr>
                    <a:solidFill>
                      <a:schemeClr val="accent1">
                        <a:lumMod val="40000"/>
                        <a:lumOff val="60000"/>
                      </a:schemeClr>
                    </a:solidFill>
                  </a:tcPr>
                </a:tc>
                <a:tc>
                  <a:txBody>
                    <a:bodyPr/>
                    <a:lstStyle/>
                    <a:p>
                      <a:r>
                        <a:rPr lang="en-GB" sz="1100" b="0" i="0" baseline="0" dirty="0" smtClean="0"/>
                        <a:t>Similar to the 12 bar blues, this form changes the final chord in the 12 bar sequence to G, making the piece feel as if it should continue.</a:t>
                      </a:r>
                    </a:p>
                  </a:txBody>
                  <a:tcPr>
                    <a:solidFill>
                      <a:schemeClr val="accent1">
                        <a:lumMod val="40000"/>
                        <a:lumOff val="60000"/>
                      </a:schemeClr>
                    </a:solidFill>
                  </a:tcPr>
                </a:tc>
                <a:extLst>
                  <a:ext uri="{0D108BD9-81ED-4DB2-BD59-A6C34878D82A}">
                    <a16:rowId xmlns="" xmlns:a16="http://schemas.microsoft.com/office/drawing/2014/main" val="1948897614"/>
                  </a:ext>
                </a:extLst>
              </a:tr>
            </a:tbl>
          </a:graphicData>
        </a:graphic>
      </p:graphicFrame>
      <p:graphicFrame>
        <p:nvGraphicFramePr>
          <p:cNvPr id="17" name="Table 16"/>
          <p:cNvGraphicFramePr>
            <a:graphicFrameLocks noGrp="1"/>
          </p:cNvGraphicFramePr>
          <p:nvPr>
            <p:extLst/>
          </p:nvPr>
        </p:nvGraphicFramePr>
        <p:xfrm>
          <a:off x="6220326" y="0"/>
          <a:ext cx="2923674" cy="6831141"/>
        </p:xfrm>
        <a:graphic>
          <a:graphicData uri="http://schemas.openxmlformats.org/drawingml/2006/table">
            <a:tbl>
              <a:tblPr firstRow="1" bandRow="1">
                <a:tableStyleId>{5C22544A-7EE6-4342-B048-85BDC9FD1C3A}</a:tableStyleId>
              </a:tblPr>
              <a:tblGrid>
                <a:gridCol w="1330351">
                  <a:extLst>
                    <a:ext uri="{9D8B030D-6E8A-4147-A177-3AD203B41FA5}">
                      <a16:colId xmlns="" xmlns:a16="http://schemas.microsoft.com/office/drawing/2014/main" val="2645025886"/>
                    </a:ext>
                  </a:extLst>
                </a:gridCol>
                <a:gridCol w="1593323">
                  <a:extLst>
                    <a:ext uri="{9D8B030D-6E8A-4147-A177-3AD203B41FA5}">
                      <a16:colId xmlns="" xmlns:a16="http://schemas.microsoft.com/office/drawing/2014/main" val="3333972068"/>
                    </a:ext>
                  </a:extLst>
                </a:gridCol>
              </a:tblGrid>
              <a:tr h="297785">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Key</a:t>
                      </a:r>
                      <a:r>
                        <a:rPr lang="en-GB" sz="1400" b="1" baseline="0" dirty="0" smtClean="0">
                          <a:solidFill>
                            <a:schemeClr val="tx1"/>
                          </a:solidFill>
                        </a:rPr>
                        <a:t> Artists – Go the extra mile!</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496933320"/>
                  </a:ext>
                </a:extLst>
              </a:tr>
              <a:tr h="2139636">
                <a:tc>
                  <a:txBody>
                    <a:bodyPr/>
                    <a:lstStyle/>
                    <a:p>
                      <a:r>
                        <a:rPr lang="en-GB" sz="1100" b="1" dirty="0" smtClean="0">
                          <a:solidFill>
                            <a:schemeClr val="tx1"/>
                          </a:solidFill>
                        </a:rPr>
                        <a:t>Muddy Waters</a:t>
                      </a:r>
                    </a:p>
                    <a:p>
                      <a:r>
                        <a:rPr lang="en-GB" sz="1100" b="1" dirty="0" smtClean="0">
                          <a:solidFill>
                            <a:schemeClr val="tx1"/>
                          </a:solidFill>
                        </a:rPr>
                        <a:t>(1913-1983)</a:t>
                      </a:r>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Muddy Waters was an American blues</a:t>
                      </a:r>
                      <a:r>
                        <a:rPr lang="en-GB" sz="1100" baseline="0" dirty="0" smtClean="0"/>
                        <a:t> musician who is often cited as the “father of modern Chicago blues”. We will listen to his song ‘</a:t>
                      </a:r>
                      <a:r>
                        <a:rPr lang="en-GB" sz="1100" baseline="0" dirty="0" err="1" smtClean="0"/>
                        <a:t>Hoochie</a:t>
                      </a:r>
                      <a:r>
                        <a:rPr lang="en-GB" sz="1100" baseline="0" dirty="0" smtClean="0"/>
                        <a:t> </a:t>
                      </a:r>
                      <a:r>
                        <a:rPr lang="en-GB" sz="1100" baseline="0" dirty="0" err="1" smtClean="0"/>
                        <a:t>Coochie</a:t>
                      </a:r>
                      <a:r>
                        <a:rPr lang="en-GB" sz="1100" baseline="0" dirty="0" smtClean="0"/>
                        <a:t> Man’ in lessons – get a head start by listening here:</a:t>
                      </a:r>
                    </a:p>
                    <a:p>
                      <a:r>
                        <a:rPr lang="en-GB" sz="1100" dirty="0" smtClean="0">
                          <a:hlinkClick r:id="rId3"/>
                        </a:rPr>
                        <a:t>https://www.youtube.com/watch?v=U5QKpsVzndc</a:t>
                      </a:r>
                      <a:r>
                        <a:rPr lang="en-GB" sz="1100" dirty="0" smtClean="0"/>
                        <a:t> </a:t>
                      </a:r>
                      <a:endParaRPr lang="en-GB" sz="1100" dirty="0"/>
                    </a:p>
                  </a:txBody>
                  <a:tcPr>
                    <a:solidFill>
                      <a:schemeClr val="accent2">
                        <a:lumMod val="60000"/>
                        <a:lumOff val="40000"/>
                      </a:schemeClr>
                    </a:solidFill>
                  </a:tcPr>
                </a:tc>
                <a:extLst>
                  <a:ext uri="{0D108BD9-81ED-4DB2-BD59-A6C34878D82A}">
                    <a16:rowId xmlns="" xmlns:a16="http://schemas.microsoft.com/office/drawing/2014/main" val="3061556891"/>
                  </a:ext>
                </a:extLst>
              </a:tr>
              <a:tr h="2136617">
                <a:tc>
                  <a:txBody>
                    <a:bodyPr/>
                    <a:lstStyle/>
                    <a:p>
                      <a:r>
                        <a:rPr lang="en-GB" sz="1100" b="1" dirty="0" smtClean="0">
                          <a:solidFill>
                            <a:schemeClr val="tx1"/>
                          </a:solidFill>
                        </a:rPr>
                        <a:t>B.B. King </a:t>
                      </a:r>
                    </a:p>
                    <a:p>
                      <a:r>
                        <a:rPr lang="en-GB" sz="1100" b="1" dirty="0" smtClean="0">
                          <a:solidFill>
                            <a:schemeClr val="tx1"/>
                          </a:solidFill>
                        </a:rPr>
                        <a:t>(1925-2015)</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B.B. King was an American blues singer, </a:t>
                      </a:r>
                      <a:r>
                        <a:rPr lang="en-GB" sz="1100" baseline="0" dirty="0" err="1" smtClean="0"/>
                        <a:t>electic</a:t>
                      </a:r>
                      <a:r>
                        <a:rPr lang="en-GB" sz="1100" baseline="0" dirty="0" smtClean="0"/>
                        <a:t> guitarist, songwriter, and record producer. During his career, he earned the nickname ‘The King of the Blues’. Listen to a song of his here: </a:t>
                      </a:r>
                      <a:r>
                        <a:rPr lang="en-GB" sz="1100" baseline="0" dirty="0" smtClean="0">
                          <a:hlinkClick r:id="rId4"/>
                        </a:rPr>
                        <a:t>https://www.youtube.com/watch?v=oica5jG7FpU</a:t>
                      </a:r>
                      <a:r>
                        <a:rPr lang="en-GB" sz="1100" baseline="0" dirty="0" smtClean="0"/>
                        <a:t> </a:t>
                      </a:r>
                    </a:p>
                    <a:p>
                      <a:endParaRPr lang="en-GB" sz="1100" baseline="0" dirty="0" smtClean="0"/>
                    </a:p>
                  </a:txBody>
                  <a:tcPr>
                    <a:solidFill>
                      <a:schemeClr val="accent2">
                        <a:lumMod val="60000"/>
                        <a:lumOff val="40000"/>
                      </a:schemeClr>
                    </a:solidFill>
                  </a:tcPr>
                </a:tc>
                <a:extLst>
                  <a:ext uri="{0D108BD9-81ED-4DB2-BD59-A6C34878D82A}">
                    <a16:rowId xmlns="" xmlns:a16="http://schemas.microsoft.com/office/drawing/2014/main" val="3577693263"/>
                  </a:ext>
                </a:extLst>
              </a:tr>
              <a:tr h="2115945">
                <a:tc>
                  <a:txBody>
                    <a:bodyPr/>
                    <a:lstStyle/>
                    <a:p>
                      <a:r>
                        <a:rPr lang="en-GB" sz="1100" b="1" dirty="0" smtClean="0">
                          <a:solidFill>
                            <a:schemeClr val="tx1"/>
                          </a:solidFill>
                        </a:rPr>
                        <a:t>Robert Johnson (1911-1938)</a:t>
                      </a:r>
                    </a:p>
                    <a:p>
                      <a:endParaRPr lang="en-GB" sz="1100" b="1" dirty="0" smtClean="0">
                        <a:solidFill>
                          <a:schemeClr val="tx1"/>
                        </a:solidFill>
                      </a:endParaRPr>
                    </a:p>
                    <a:p>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Robert Johnson was an American blues singer-songwriter and musician. Even</a:t>
                      </a:r>
                      <a:r>
                        <a:rPr lang="en-GB" sz="1100" baseline="0" dirty="0" smtClean="0"/>
                        <a:t> though his life was tragically short, he is one of the most prolific blues artists ever to have lived.</a:t>
                      </a:r>
                      <a:endParaRPr lang="en-GB" sz="1100" dirty="0"/>
                    </a:p>
                  </a:txBody>
                  <a:tcPr>
                    <a:solidFill>
                      <a:schemeClr val="accent2">
                        <a:lumMod val="60000"/>
                        <a:lumOff val="40000"/>
                      </a:schemeClr>
                    </a:solidFill>
                  </a:tcPr>
                </a:tc>
                <a:extLst>
                  <a:ext uri="{0D108BD9-81ED-4DB2-BD59-A6C34878D82A}">
                    <a16:rowId xmlns="" xmlns:a16="http://schemas.microsoft.com/office/drawing/2014/main" val="1948897614"/>
                  </a:ext>
                </a:extLst>
              </a:tr>
            </a:tbl>
          </a:graphicData>
        </a:graphic>
      </p:graphicFrame>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01915" y="5192600"/>
            <a:ext cx="1108096" cy="1613733"/>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01915" y="3083520"/>
            <a:ext cx="1148320" cy="1400950"/>
          </a:xfrm>
          <a:prstGeom prst="rect">
            <a:avLst/>
          </a:prstGeom>
        </p:spPr>
      </p:pic>
      <p:pic>
        <p:nvPicPr>
          <p:cNvPr id="20" name="Picture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46198" y="776891"/>
            <a:ext cx="1259755" cy="1598499"/>
          </a:xfrm>
          <a:prstGeom prst="rect">
            <a:avLst/>
          </a:prstGeom>
        </p:spPr>
      </p:pic>
      <p:pic>
        <p:nvPicPr>
          <p:cNvPr id="21" name="Picture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66468" y="3184761"/>
            <a:ext cx="1058088" cy="883504"/>
          </a:xfrm>
          <a:prstGeom prst="rect">
            <a:avLst/>
          </a:prstGeom>
        </p:spPr>
      </p:pic>
      <p:pic>
        <p:nvPicPr>
          <p:cNvPr id="22" name="Picture 2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966468" y="1355516"/>
            <a:ext cx="1058088" cy="846264"/>
          </a:xfrm>
          <a:prstGeom prst="rect">
            <a:avLst/>
          </a:prstGeom>
        </p:spPr>
      </p:pic>
      <p:pic>
        <p:nvPicPr>
          <p:cNvPr id="23" name="Picture 2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801921" y="440150"/>
            <a:ext cx="1222635" cy="673482"/>
          </a:xfrm>
          <a:prstGeom prst="rect">
            <a:avLst/>
          </a:prstGeom>
        </p:spPr>
      </p:pic>
    </p:spTree>
    <p:extLst>
      <p:ext uri="{BB962C8B-B14F-4D97-AF65-F5344CB8AC3E}">
        <p14:creationId xmlns:p14="http://schemas.microsoft.com/office/powerpoint/2010/main" val="11819356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0" y="-2"/>
          <a:ext cx="6255658" cy="6858002"/>
        </p:xfrm>
        <a:graphic>
          <a:graphicData uri="http://schemas.openxmlformats.org/drawingml/2006/table">
            <a:tbl>
              <a:tblPr firstRow="1" bandRow="1">
                <a:tableStyleId>{5C22544A-7EE6-4342-B048-85BDC9FD1C3A}</a:tableStyleId>
              </a:tblPr>
              <a:tblGrid>
                <a:gridCol w="1569805">
                  <a:extLst>
                    <a:ext uri="{9D8B030D-6E8A-4147-A177-3AD203B41FA5}">
                      <a16:colId xmlns:a16="http://schemas.microsoft.com/office/drawing/2014/main" xmlns="" val="2645025886"/>
                    </a:ext>
                  </a:extLst>
                </a:gridCol>
                <a:gridCol w="4685853">
                  <a:extLst>
                    <a:ext uri="{9D8B030D-6E8A-4147-A177-3AD203B41FA5}">
                      <a16:colId xmlns:a16="http://schemas.microsoft.com/office/drawing/2014/main" xmlns="" val="3333972068"/>
                    </a:ext>
                  </a:extLst>
                </a:gridCol>
              </a:tblGrid>
              <a:tr h="317002">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smtClean="0">
                          <a:solidFill>
                            <a:schemeClr val="tx1"/>
                          </a:solidFill>
                        </a:rPr>
                        <a:t>Opera &amp; Musical Theatre Knowledge Organiser – Year 9 Music – Term </a:t>
                      </a:r>
                      <a:r>
                        <a:rPr lang="en-GB" sz="1400" b="1" u="none" baseline="0" dirty="0" smtClean="0">
                          <a:solidFill>
                            <a:schemeClr val="tx1"/>
                          </a:solidFill>
                        </a:rPr>
                        <a:t>1a</a:t>
                      </a:r>
                      <a:endParaRPr lang="en-GB" sz="1400" b="1" u="sng"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xmlns="" val="496933320"/>
                  </a:ext>
                </a:extLst>
              </a:tr>
              <a:tr h="654100">
                <a:tc>
                  <a:txBody>
                    <a:bodyPr/>
                    <a:lstStyle/>
                    <a:p>
                      <a:r>
                        <a:rPr lang="en-GB" sz="1100" b="1" i="1" dirty="0" smtClean="0">
                          <a:solidFill>
                            <a:schemeClr val="tx1"/>
                          </a:solidFill>
                        </a:rPr>
                        <a:t>Opera</a:t>
                      </a:r>
                      <a:endParaRPr lang="en-GB" sz="1100" b="1" i="1" dirty="0">
                        <a:solidFill>
                          <a:schemeClr val="tx1"/>
                        </a:solidFill>
                      </a:endParaRPr>
                    </a:p>
                  </a:txBody>
                  <a:tcPr>
                    <a:solidFill>
                      <a:schemeClr val="accent1">
                        <a:lumMod val="40000"/>
                        <a:lumOff val="60000"/>
                      </a:schemeClr>
                    </a:solidFill>
                  </a:tcPr>
                </a:tc>
                <a:tc>
                  <a:txBody>
                    <a:bodyPr/>
                    <a:lstStyle/>
                    <a:p>
                      <a:r>
                        <a:rPr lang="en-GB" sz="1100" b="0" baseline="0" dirty="0" smtClean="0"/>
                        <a:t>An art form which originated in Italy in the late 16</a:t>
                      </a:r>
                      <a:r>
                        <a:rPr lang="en-GB" sz="1100" b="0" baseline="30000" dirty="0" smtClean="0"/>
                        <a:t>th</a:t>
                      </a:r>
                      <a:r>
                        <a:rPr lang="en-GB" sz="1100" b="0" baseline="0" dirty="0" smtClean="0"/>
                        <a:t> </a:t>
                      </a:r>
                    </a:p>
                    <a:p>
                      <a:r>
                        <a:rPr lang="en-GB" sz="1100" b="0" baseline="0" dirty="0" smtClean="0"/>
                        <a:t>century, combining music and acting. The first opera </a:t>
                      </a:r>
                    </a:p>
                    <a:p>
                      <a:r>
                        <a:rPr lang="en-GB" sz="1100" b="0" baseline="0" dirty="0" smtClean="0"/>
                        <a:t>was called </a:t>
                      </a:r>
                      <a:r>
                        <a:rPr lang="en-GB" sz="1100" b="0" i="1" baseline="0" dirty="0" err="1" smtClean="0"/>
                        <a:t>Dafne</a:t>
                      </a:r>
                      <a:r>
                        <a:rPr lang="en-GB" sz="1100" b="0" i="1" baseline="0" dirty="0" smtClean="0"/>
                        <a:t>, </a:t>
                      </a:r>
                      <a:r>
                        <a:rPr lang="en-GB" sz="1100" b="0" i="0" baseline="0" dirty="0" smtClean="0"/>
                        <a:t>written by Jacopo </a:t>
                      </a:r>
                      <a:r>
                        <a:rPr lang="en-GB" sz="1100" b="0" i="0" baseline="0" dirty="0" err="1" smtClean="0"/>
                        <a:t>Peri</a:t>
                      </a:r>
                      <a:r>
                        <a:rPr lang="en-GB" sz="1100" b="0" i="0" baseline="0" dirty="0" smtClean="0"/>
                        <a:t> in 1597.</a:t>
                      </a:r>
                      <a:endParaRPr lang="en-GB" sz="1100" b="0" baseline="0" dirty="0" smtClean="0"/>
                    </a:p>
                  </a:txBody>
                  <a:tcPr>
                    <a:solidFill>
                      <a:schemeClr val="accent1">
                        <a:lumMod val="40000"/>
                        <a:lumOff val="60000"/>
                      </a:schemeClr>
                    </a:solidFill>
                  </a:tcPr>
                </a:tc>
                <a:extLst>
                  <a:ext uri="{0D108BD9-81ED-4DB2-BD59-A6C34878D82A}">
                    <a16:rowId xmlns:a16="http://schemas.microsoft.com/office/drawing/2014/main" xmlns="" val="3061556891"/>
                  </a:ext>
                </a:extLst>
              </a:tr>
              <a:tr h="654100">
                <a:tc>
                  <a:txBody>
                    <a:bodyPr/>
                    <a:lstStyle/>
                    <a:p>
                      <a:r>
                        <a:rPr lang="en-GB" sz="1100" b="1" i="1" dirty="0" smtClean="0">
                          <a:solidFill>
                            <a:schemeClr val="tx1"/>
                          </a:solidFill>
                        </a:rPr>
                        <a:t>Aria</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piece</a:t>
                      </a:r>
                      <a:r>
                        <a:rPr lang="en-GB" sz="1100" baseline="0" dirty="0" smtClean="0"/>
                        <a:t> of music featured in an opera in which one </a:t>
                      </a:r>
                    </a:p>
                    <a:p>
                      <a:r>
                        <a:rPr lang="en-GB" sz="1100" baseline="0" dirty="0" smtClean="0"/>
                        <a:t>character singing about their thoughts and feelings</a:t>
                      </a:r>
                    </a:p>
                    <a:p>
                      <a:r>
                        <a:rPr lang="en-GB" sz="1100" baseline="0" dirty="0" smtClean="0"/>
                        <a:t>at that point in the story.</a:t>
                      </a:r>
                      <a:endParaRPr lang="en-GB" sz="1100" dirty="0" smtClean="0"/>
                    </a:p>
                  </a:txBody>
                  <a:tcPr>
                    <a:solidFill>
                      <a:schemeClr val="accent1">
                        <a:lumMod val="40000"/>
                        <a:lumOff val="60000"/>
                      </a:schemeClr>
                    </a:solidFill>
                  </a:tcPr>
                </a:tc>
                <a:extLst>
                  <a:ext uri="{0D108BD9-81ED-4DB2-BD59-A6C34878D82A}">
                    <a16:rowId xmlns:a16="http://schemas.microsoft.com/office/drawing/2014/main" xmlns="" val="3577693263"/>
                  </a:ext>
                </a:extLst>
              </a:tr>
              <a:tr h="654100">
                <a:tc>
                  <a:txBody>
                    <a:bodyPr/>
                    <a:lstStyle/>
                    <a:p>
                      <a:r>
                        <a:rPr lang="en-GB" sz="1100" b="1" i="1" dirty="0" smtClean="0">
                          <a:solidFill>
                            <a:schemeClr val="tx1"/>
                          </a:solidFill>
                        </a:rPr>
                        <a:t>Recitative</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piece of music featured in an opera which consists</a:t>
                      </a:r>
                    </a:p>
                    <a:p>
                      <a:r>
                        <a:rPr lang="en-GB" sz="1100" baseline="0" dirty="0" smtClean="0"/>
                        <a:t>of two or more characters in conversation with each</a:t>
                      </a:r>
                    </a:p>
                    <a:p>
                      <a:r>
                        <a:rPr lang="en-GB" sz="1100" baseline="0" dirty="0" smtClean="0"/>
                        <a:t>other. This helps to move the plot forward.</a:t>
                      </a:r>
                    </a:p>
                  </a:txBody>
                  <a:tcPr>
                    <a:solidFill>
                      <a:schemeClr val="accent1">
                        <a:lumMod val="40000"/>
                        <a:lumOff val="60000"/>
                      </a:schemeClr>
                    </a:solidFill>
                  </a:tcPr>
                </a:tc>
                <a:extLst>
                  <a:ext uri="{0D108BD9-81ED-4DB2-BD59-A6C34878D82A}">
                    <a16:rowId xmlns:a16="http://schemas.microsoft.com/office/drawing/2014/main" xmlns="" val="1948897614"/>
                  </a:ext>
                </a:extLst>
              </a:tr>
              <a:tr h="654100">
                <a:tc>
                  <a:txBody>
                    <a:bodyPr/>
                    <a:lstStyle/>
                    <a:p>
                      <a:r>
                        <a:rPr lang="en-GB" sz="1100" b="1" i="1" dirty="0" smtClean="0">
                          <a:solidFill>
                            <a:schemeClr val="tx1"/>
                          </a:solidFill>
                        </a:rPr>
                        <a:t>Chorus</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piece</a:t>
                      </a:r>
                      <a:r>
                        <a:rPr lang="en-GB" sz="1100" baseline="0" dirty="0" smtClean="0"/>
                        <a:t> of music featured in an opera where a group</a:t>
                      </a:r>
                    </a:p>
                    <a:p>
                      <a:r>
                        <a:rPr lang="en-GB" sz="1100" baseline="0" dirty="0" smtClean="0"/>
                        <a:t>of people sing, either to advance the plot, or to</a:t>
                      </a:r>
                    </a:p>
                    <a:p>
                      <a:r>
                        <a:rPr lang="en-GB" sz="1100" baseline="0" dirty="0" smtClean="0"/>
                        <a:t>comment on the action on stage.</a:t>
                      </a:r>
                      <a:endParaRPr lang="en-GB" sz="1100" dirty="0"/>
                    </a:p>
                  </a:txBody>
                  <a:tcPr>
                    <a:solidFill>
                      <a:schemeClr val="accent1">
                        <a:lumMod val="40000"/>
                        <a:lumOff val="60000"/>
                      </a:schemeClr>
                    </a:solidFill>
                  </a:tcPr>
                </a:tc>
                <a:extLst>
                  <a:ext uri="{0D108BD9-81ED-4DB2-BD59-A6C34878D82A}">
                    <a16:rowId xmlns:a16="http://schemas.microsoft.com/office/drawing/2014/main" xmlns="" val="1678580462"/>
                  </a:ext>
                </a:extLst>
              </a:tr>
              <a:tr h="654100">
                <a:tc>
                  <a:txBody>
                    <a:bodyPr/>
                    <a:lstStyle/>
                    <a:p>
                      <a:r>
                        <a:rPr lang="en-GB" sz="1100" b="1" i="1" dirty="0" smtClean="0">
                          <a:solidFill>
                            <a:schemeClr val="tx1"/>
                          </a:solidFill>
                        </a:rPr>
                        <a:t>Soprano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high female</a:t>
                      </a:r>
                      <a:r>
                        <a:rPr lang="en-GB" sz="1100" baseline="0" dirty="0" smtClean="0"/>
                        <a:t> voice, found in both opera and musical </a:t>
                      </a:r>
                    </a:p>
                    <a:p>
                      <a:r>
                        <a:rPr lang="en-GB" sz="1100" baseline="0" dirty="0" smtClean="0"/>
                        <a:t>theatre. Usually plays a love interest or a younger</a:t>
                      </a:r>
                    </a:p>
                    <a:p>
                      <a:r>
                        <a:rPr lang="en-GB" sz="1100" baseline="0" dirty="0" smtClean="0"/>
                        <a:t>character. </a:t>
                      </a:r>
                      <a:r>
                        <a:rPr lang="en-GB" sz="1100" b="1" baseline="0" dirty="0" smtClean="0"/>
                        <a:t>Pictured: </a:t>
                      </a:r>
                      <a:r>
                        <a:rPr lang="en-GB" sz="1100" baseline="0" dirty="0" smtClean="0"/>
                        <a:t>Renée Fleming (soprano)</a:t>
                      </a:r>
                      <a:endParaRPr lang="en-GB" sz="1100" dirty="0"/>
                    </a:p>
                  </a:txBody>
                  <a:tcPr>
                    <a:solidFill>
                      <a:schemeClr val="accent1">
                        <a:lumMod val="40000"/>
                        <a:lumOff val="60000"/>
                      </a:schemeClr>
                    </a:solidFill>
                  </a:tcPr>
                </a:tc>
                <a:extLst>
                  <a:ext uri="{0D108BD9-81ED-4DB2-BD59-A6C34878D82A}">
                    <a16:rowId xmlns:a16="http://schemas.microsoft.com/office/drawing/2014/main" xmlns="" val="2465053216"/>
                  </a:ext>
                </a:extLst>
              </a:tr>
              <a:tr h="654100">
                <a:tc>
                  <a:txBody>
                    <a:bodyPr/>
                    <a:lstStyle/>
                    <a:p>
                      <a:r>
                        <a:rPr lang="en-GB" sz="1100" b="1" i="1" dirty="0" smtClean="0">
                          <a:solidFill>
                            <a:schemeClr val="tx1"/>
                          </a:solidFill>
                        </a:rPr>
                        <a:t>Alto</a:t>
                      </a:r>
                      <a:r>
                        <a:rPr lang="en-GB" sz="1100" b="1" i="1" baseline="0" dirty="0" smtClean="0">
                          <a:solidFill>
                            <a:schemeClr val="tx1"/>
                          </a:solidFill>
                        </a:rPr>
                        <a:t> </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low female</a:t>
                      </a:r>
                      <a:r>
                        <a:rPr lang="en-GB" sz="1100" baseline="0" dirty="0" smtClean="0"/>
                        <a:t> voice, found in both opera and musical</a:t>
                      </a:r>
                    </a:p>
                    <a:p>
                      <a:r>
                        <a:rPr lang="en-GB" sz="1100" baseline="0" dirty="0" smtClean="0"/>
                        <a:t>theatre. Usually plays an older character.</a:t>
                      </a:r>
                    </a:p>
                    <a:p>
                      <a:r>
                        <a:rPr lang="en-GB" sz="1100" b="1" baseline="0" dirty="0" smtClean="0"/>
                        <a:t>Pictured: </a:t>
                      </a:r>
                      <a:r>
                        <a:rPr lang="en-GB" sz="1100" baseline="0" dirty="0" smtClean="0"/>
                        <a:t>Sarah Connolly (alto)</a:t>
                      </a:r>
                      <a:endParaRPr lang="en-GB" sz="1100" dirty="0"/>
                    </a:p>
                  </a:txBody>
                  <a:tcPr>
                    <a:solidFill>
                      <a:schemeClr val="accent1">
                        <a:lumMod val="40000"/>
                        <a:lumOff val="60000"/>
                      </a:schemeClr>
                    </a:solidFill>
                  </a:tcPr>
                </a:tc>
                <a:extLst>
                  <a:ext uri="{0D108BD9-81ED-4DB2-BD59-A6C34878D82A}">
                    <a16:rowId xmlns:a16="http://schemas.microsoft.com/office/drawing/2014/main" xmlns="" val="3065139361"/>
                  </a:ext>
                </a:extLst>
              </a:tr>
              <a:tr h="654100">
                <a:tc>
                  <a:txBody>
                    <a:bodyPr/>
                    <a:lstStyle/>
                    <a:p>
                      <a:r>
                        <a:rPr lang="en-GB" sz="1100" b="1" i="1" dirty="0" smtClean="0">
                          <a:solidFill>
                            <a:schemeClr val="tx1"/>
                          </a:solidFill>
                        </a:rPr>
                        <a:t>Tenor</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high</a:t>
                      </a:r>
                      <a:r>
                        <a:rPr lang="en-GB" sz="1100" baseline="0" dirty="0" smtClean="0"/>
                        <a:t> male voice, found in both opera and musical</a:t>
                      </a:r>
                    </a:p>
                    <a:p>
                      <a:r>
                        <a:rPr lang="en-GB" sz="1100" baseline="0" dirty="0" smtClean="0"/>
                        <a:t>theatre. Usually plays a young, heroic character;</a:t>
                      </a:r>
                    </a:p>
                    <a:p>
                      <a:r>
                        <a:rPr lang="en-GB" sz="1100" baseline="0" dirty="0" smtClean="0"/>
                        <a:t>often the protagonist. </a:t>
                      </a:r>
                      <a:r>
                        <a:rPr lang="en-GB" sz="1100" b="1" baseline="0" dirty="0" smtClean="0"/>
                        <a:t>Pictured: </a:t>
                      </a:r>
                      <a:r>
                        <a:rPr lang="en-GB" sz="1100" baseline="0" dirty="0" smtClean="0"/>
                        <a:t>Noah Steward (tenor)</a:t>
                      </a:r>
                    </a:p>
                  </a:txBody>
                  <a:tcPr>
                    <a:solidFill>
                      <a:schemeClr val="accent1">
                        <a:lumMod val="40000"/>
                        <a:lumOff val="60000"/>
                      </a:schemeClr>
                    </a:solidFill>
                  </a:tcPr>
                </a:tc>
                <a:extLst>
                  <a:ext uri="{0D108BD9-81ED-4DB2-BD59-A6C34878D82A}">
                    <a16:rowId xmlns:a16="http://schemas.microsoft.com/office/drawing/2014/main" xmlns="" val="633417543"/>
                  </a:ext>
                </a:extLst>
              </a:tr>
              <a:tr h="654100">
                <a:tc>
                  <a:txBody>
                    <a:bodyPr/>
                    <a:lstStyle/>
                    <a:p>
                      <a:r>
                        <a:rPr lang="en-GB" sz="1100" b="1" i="1" dirty="0" smtClean="0">
                          <a:solidFill>
                            <a:schemeClr val="tx1"/>
                          </a:solidFill>
                        </a:rPr>
                        <a:t>Bass</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low male voice, found</a:t>
                      </a:r>
                      <a:r>
                        <a:rPr lang="en-GB" sz="1100" baseline="0" dirty="0" smtClean="0"/>
                        <a:t> in both opera and musical</a:t>
                      </a:r>
                    </a:p>
                    <a:p>
                      <a:r>
                        <a:rPr lang="en-GB" sz="1100" baseline="0" dirty="0" smtClean="0"/>
                        <a:t>theatre. usually plays an older character, or an evil</a:t>
                      </a:r>
                    </a:p>
                    <a:p>
                      <a:r>
                        <a:rPr lang="en-GB" sz="1100" baseline="0" dirty="0" smtClean="0"/>
                        <a:t>character. </a:t>
                      </a:r>
                      <a:r>
                        <a:rPr lang="en-GB" sz="1100" b="1" baseline="0" dirty="0" smtClean="0"/>
                        <a:t>Pictured: </a:t>
                      </a:r>
                      <a:r>
                        <a:rPr lang="en-GB" sz="1100" baseline="0" dirty="0" smtClean="0"/>
                        <a:t>John Tomlinson (bass)</a:t>
                      </a:r>
                    </a:p>
                  </a:txBody>
                  <a:tcPr>
                    <a:solidFill>
                      <a:schemeClr val="accent1">
                        <a:lumMod val="40000"/>
                        <a:lumOff val="60000"/>
                      </a:schemeClr>
                    </a:solidFill>
                  </a:tcPr>
                </a:tc>
                <a:extLst>
                  <a:ext uri="{0D108BD9-81ED-4DB2-BD59-A6C34878D82A}">
                    <a16:rowId xmlns:a16="http://schemas.microsoft.com/office/drawing/2014/main" xmlns="" val="2390433204"/>
                  </a:ext>
                </a:extLst>
              </a:tr>
              <a:tr h="654100">
                <a:tc>
                  <a:txBody>
                    <a:bodyPr/>
                    <a:lstStyle/>
                    <a:p>
                      <a:r>
                        <a:rPr lang="en-GB" sz="1100" b="1" i="1" dirty="0" smtClean="0">
                          <a:solidFill>
                            <a:schemeClr val="tx1"/>
                          </a:solidFill>
                        </a:rPr>
                        <a:t>Musical Theatre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An art form</a:t>
                      </a:r>
                      <a:r>
                        <a:rPr lang="en-GB" sz="1100" baseline="0" dirty="0" smtClean="0"/>
                        <a:t> which combines singing, dancing and </a:t>
                      </a:r>
                    </a:p>
                    <a:p>
                      <a:r>
                        <a:rPr lang="en-GB" sz="1100" baseline="0" dirty="0" smtClean="0"/>
                        <a:t>acting which originated in the early 20</a:t>
                      </a:r>
                      <a:r>
                        <a:rPr lang="en-GB" sz="1100" baseline="30000" dirty="0" smtClean="0"/>
                        <a:t>th</a:t>
                      </a:r>
                      <a:r>
                        <a:rPr lang="en-GB" sz="1100" baseline="0" dirty="0" smtClean="0"/>
                        <a:t> century. </a:t>
                      </a:r>
                      <a:endParaRPr lang="en-GB" sz="1100" dirty="0"/>
                    </a:p>
                  </a:txBody>
                  <a:tcPr>
                    <a:solidFill>
                      <a:schemeClr val="accent1">
                        <a:lumMod val="40000"/>
                        <a:lumOff val="60000"/>
                      </a:schemeClr>
                    </a:solidFill>
                  </a:tcPr>
                </a:tc>
              </a:tr>
              <a:tr h="654100">
                <a:tc>
                  <a:txBody>
                    <a:bodyPr/>
                    <a:lstStyle/>
                    <a:p>
                      <a:r>
                        <a:rPr lang="en-GB" sz="1100" b="1" i="1" dirty="0" smtClean="0">
                          <a:solidFill>
                            <a:schemeClr val="tx1"/>
                          </a:solidFill>
                        </a:rPr>
                        <a:t>Verse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part</a:t>
                      </a:r>
                      <a:r>
                        <a:rPr lang="en-GB" sz="1100" baseline="0" dirty="0" smtClean="0"/>
                        <a:t> of a song from a musical which tells the story</a:t>
                      </a:r>
                    </a:p>
                    <a:p>
                      <a:r>
                        <a:rPr lang="en-GB" sz="1100" baseline="0" dirty="0" smtClean="0"/>
                        <a:t>and advances the plot.</a:t>
                      </a:r>
                      <a:endParaRPr lang="en-GB" sz="1100" dirty="0"/>
                    </a:p>
                  </a:txBody>
                  <a:tcPr>
                    <a:solidFill>
                      <a:schemeClr val="accent1">
                        <a:lumMod val="40000"/>
                        <a:lumOff val="60000"/>
                      </a:schemeClr>
                    </a:solidFill>
                  </a:tcPr>
                </a:tc>
              </a:tr>
            </a:tbl>
          </a:graphicData>
        </a:graphic>
      </p:graphicFrame>
      <p:graphicFrame>
        <p:nvGraphicFramePr>
          <p:cNvPr id="3" name="Table 2"/>
          <p:cNvGraphicFramePr>
            <a:graphicFrameLocks noGrp="1"/>
          </p:cNvGraphicFramePr>
          <p:nvPr>
            <p:extLst/>
          </p:nvPr>
        </p:nvGraphicFramePr>
        <p:xfrm>
          <a:off x="6255658" y="-2"/>
          <a:ext cx="2888342" cy="6858000"/>
        </p:xfrm>
        <a:graphic>
          <a:graphicData uri="http://schemas.openxmlformats.org/drawingml/2006/table">
            <a:tbl>
              <a:tblPr firstRow="1" bandRow="1">
                <a:tableStyleId>{5C22544A-7EE6-4342-B048-85BDC9FD1C3A}</a:tableStyleId>
              </a:tblPr>
              <a:tblGrid>
                <a:gridCol w="1146628">
                  <a:extLst>
                    <a:ext uri="{9D8B030D-6E8A-4147-A177-3AD203B41FA5}">
                      <a16:colId xmlns:a16="http://schemas.microsoft.com/office/drawing/2014/main" xmlns="" val="2645025886"/>
                    </a:ext>
                  </a:extLst>
                </a:gridCol>
                <a:gridCol w="1741714">
                  <a:extLst>
                    <a:ext uri="{9D8B030D-6E8A-4147-A177-3AD203B41FA5}">
                      <a16:colId xmlns:a16="http://schemas.microsoft.com/office/drawing/2014/main" xmlns="" val="3333972068"/>
                    </a:ext>
                  </a:extLst>
                </a:gridCol>
              </a:tblGrid>
              <a:tr h="31212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Key</a:t>
                      </a:r>
                      <a:r>
                        <a:rPr lang="en-GB" sz="1400" b="1" baseline="0" dirty="0" smtClean="0">
                          <a:solidFill>
                            <a:schemeClr val="tx1"/>
                          </a:solidFill>
                        </a:rPr>
                        <a:t> Composers – Go the extra mile!</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xmlns="" val="496933320"/>
                  </a:ext>
                </a:extLst>
              </a:tr>
              <a:tr h="2191075">
                <a:tc>
                  <a:txBody>
                    <a:bodyPr/>
                    <a:lstStyle/>
                    <a:p>
                      <a:r>
                        <a:rPr lang="en-GB" sz="1100" b="1" dirty="0" smtClean="0">
                          <a:solidFill>
                            <a:schemeClr val="tx1"/>
                          </a:solidFill>
                        </a:rPr>
                        <a:t>Giacomo</a:t>
                      </a:r>
                      <a:r>
                        <a:rPr lang="en-GB" sz="1100" b="1" baseline="0" dirty="0" smtClean="0">
                          <a:solidFill>
                            <a:schemeClr val="tx1"/>
                          </a:solidFill>
                        </a:rPr>
                        <a:t> Puccini</a:t>
                      </a:r>
                    </a:p>
                    <a:p>
                      <a:r>
                        <a:rPr lang="en-GB" sz="1100" b="1" baseline="0" dirty="0" smtClean="0">
                          <a:solidFill>
                            <a:schemeClr val="tx1"/>
                          </a:solidFill>
                        </a:rPr>
                        <a:t>(1858-1924)</a:t>
                      </a:r>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Giacomo Puccini was an Italian composer in the Romantic period.</a:t>
                      </a:r>
                      <a:r>
                        <a:rPr lang="en-GB" sz="1100" baseline="0" dirty="0" smtClean="0"/>
                        <a:t> He wrote operas including </a:t>
                      </a:r>
                      <a:r>
                        <a:rPr lang="en-GB" sz="1100" i="1" baseline="0" dirty="0" err="1" smtClean="0"/>
                        <a:t>Turandot</a:t>
                      </a:r>
                      <a:r>
                        <a:rPr lang="en-GB" sz="1100" i="1" baseline="0" dirty="0" smtClean="0"/>
                        <a:t>, La </a:t>
                      </a:r>
                      <a:r>
                        <a:rPr lang="en-GB" sz="1100" i="1" baseline="0" dirty="0" err="1" smtClean="0"/>
                        <a:t>Bohème</a:t>
                      </a:r>
                      <a:r>
                        <a:rPr lang="en-GB" sz="1100" i="1" baseline="0" dirty="0" smtClean="0"/>
                        <a:t> </a:t>
                      </a:r>
                      <a:r>
                        <a:rPr lang="en-GB" sz="1100" i="0" baseline="0" dirty="0" smtClean="0"/>
                        <a:t>and </a:t>
                      </a:r>
                      <a:r>
                        <a:rPr lang="en-GB" sz="1100" i="1" baseline="0" dirty="0" err="1" smtClean="0"/>
                        <a:t>Suor</a:t>
                      </a:r>
                      <a:r>
                        <a:rPr lang="en-GB" sz="1100" i="1" baseline="0" dirty="0" smtClean="0"/>
                        <a:t> Angelica. </a:t>
                      </a:r>
                      <a:r>
                        <a:rPr lang="en-GB" sz="1100" i="0" baseline="0" dirty="0" smtClean="0"/>
                        <a:t>Have a listen to his famous aria, ’</a:t>
                      </a:r>
                      <a:r>
                        <a:rPr lang="en-GB" sz="1100" i="0" baseline="0" dirty="0" err="1" smtClean="0"/>
                        <a:t>Nessun</a:t>
                      </a:r>
                      <a:r>
                        <a:rPr lang="en-GB" sz="1100" i="0" baseline="0" dirty="0" smtClean="0"/>
                        <a:t> </a:t>
                      </a:r>
                      <a:r>
                        <a:rPr lang="en-GB" sz="1100" i="0" baseline="0" dirty="0" err="1" smtClean="0"/>
                        <a:t>Dorma</a:t>
                      </a:r>
                      <a:r>
                        <a:rPr lang="en-GB" sz="1100" i="0" baseline="0" dirty="0" smtClean="0"/>
                        <a:t>’ from </a:t>
                      </a:r>
                      <a:r>
                        <a:rPr lang="en-GB" sz="1100" i="1" baseline="0" dirty="0" err="1" smtClean="0"/>
                        <a:t>Turandot</a:t>
                      </a:r>
                      <a:r>
                        <a:rPr lang="en-GB" sz="1100" i="1" baseline="0" dirty="0" smtClean="0"/>
                        <a:t>. </a:t>
                      </a:r>
                      <a:r>
                        <a:rPr lang="en-GB" sz="1100" i="0" baseline="0" dirty="0" smtClean="0"/>
                        <a:t>What voice type is singing this? </a:t>
                      </a:r>
                      <a:r>
                        <a:rPr lang="en-GB" sz="1100" i="0" baseline="0" dirty="0" smtClean="0">
                          <a:hlinkClick r:id="rId3"/>
                        </a:rPr>
                        <a:t>https://www.youtube.com/watch?v=rTFUM4Uh_6Y</a:t>
                      </a:r>
                      <a:r>
                        <a:rPr lang="en-GB" sz="1100" i="0" baseline="0" dirty="0" smtClean="0"/>
                        <a:t> </a:t>
                      </a:r>
                      <a:endParaRPr lang="en-GB" sz="1100" dirty="0"/>
                    </a:p>
                  </a:txBody>
                  <a:tcPr>
                    <a:solidFill>
                      <a:schemeClr val="accent2">
                        <a:lumMod val="60000"/>
                        <a:lumOff val="40000"/>
                      </a:schemeClr>
                    </a:solidFill>
                  </a:tcPr>
                </a:tc>
                <a:extLst>
                  <a:ext uri="{0D108BD9-81ED-4DB2-BD59-A6C34878D82A}">
                    <a16:rowId xmlns:a16="http://schemas.microsoft.com/office/drawing/2014/main" xmlns="" val="3061556891"/>
                  </a:ext>
                </a:extLst>
              </a:tr>
              <a:tr h="2187983">
                <a:tc>
                  <a:txBody>
                    <a:bodyPr/>
                    <a:lstStyle/>
                    <a:p>
                      <a:r>
                        <a:rPr lang="en-GB" sz="1100" b="1" dirty="0" smtClean="0">
                          <a:solidFill>
                            <a:schemeClr val="tx1"/>
                          </a:solidFill>
                        </a:rPr>
                        <a:t>Andrew</a:t>
                      </a:r>
                      <a:r>
                        <a:rPr lang="en-GB" sz="1100" b="1" baseline="0" dirty="0" smtClean="0">
                          <a:solidFill>
                            <a:schemeClr val="tx1"/>
                          </a:solidFill>
                        </a:rPr>
                        <a:t> Lloyd-Webber</a:t>
                      </a:r>
                    </a:p>
                    <a:p>
                      <a:r>
                        <a:rPr lang="en-GB" sz="1100" b="1" dirty="0" smtClean="0">
                          <a:solidFill>
                            <a:schemeClr val="tx1"/>
                          </a:solidFill>
                        </a:rPr>
                        <a:t>(b.1948)</a:t>
                      </a:r>
                    </a:p>
                    <a:p>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Andrew Lloyd-Webber is a composer most famous for his musicals </a:t>
                      </a:r>
                      <a:r>
                        <a:rPr lang="en-GB" sz="1100" i="1" baseline="0" dirty="0" smtClean="0"/>
                        <a:t>The Phantom of the Opera, CATS, </a:t>
                      </a:r>
                      <a:r>
                        <a:rPr lang="en-GB" sz="1100" i="1" baseline="0" dirty="0" err="1" smtClean="0"/>
                        <a:t>Evita</a:t>
                      </a:r>
                      <a:r>
                        <a:rPr lang="en-GB" sz="1100" i="1" baseline="0" dirty="0" smtClean="0"/>
                        <a:t>!, </a:t>
                      </a:r>
                      <a:r>
                        <a:rPr lang="en-GB" sz="1100" i="0" baseline="0" dirty="0" smtClean="0"/>
                        <a:t>and </a:t>
                      </a:r>
                      <a:r>
                        <a:rPr lang="en-GB" sz="1100" i="1" baseline="0" dirty="0" smtClean="0"/>
                        <a:t>Jesus Christ Superstar. </a:t>
                      </a:r>
                      <a:r>
                        <a:rPr lang="en-GB" sz="1100" i="0" baseline="0" dirty="0" smtClean="0"/>
                        <a:t>Have a listen to the title number from </a:t>
                      </a:r>
                      <a:r>
                        <a:rPr lang="en-GB" sz="1100" i="1" baseline="0" dirty="0" smtClean="0"/>
                        <a:t>Phantom of the Opera – </a:t>
                      </a:r>
                      <a:r>
                        <a:rPr lang="en-GB" sz="1100" i="0" baseline="0" dirty="0" smtClean="0"/>
                        <a:t>what instruments can you hear? </a:t>
                      </a:r>
                      <a:r>
                        <a:rPr lang="en-GB" sz="1100" i="0" baseline="0" dirty="0" smtClean="0">
                          <a:hlinkClick r:id="rId4"/>
                        </a:rPr>
                        <a:t>https://www.youtube.com/watch?v=-JaeBxYCI9k</a:t>
                      </a:r>
                      <a:r>
                        <a:rPr lang="en-GB" sz="1100" i="0" baseline="0" dirty="0" smtClean="0"/>
                        <a:t> </a:t>
                      </a:r>
                      <a:endParaRPr lang="en-GB" sz="1100" baseline="0" dirty="0" smtClean="0"/>
                    </a:p>
                  </a:txBody>
                  <a:tcPr>
                    <a:solidFill>
                      <a:schemeClr val="accent2">
                        <a:lumMod val="60000"/>
                        <a:lumOff val="40000"/>
                      </a:schemeClr>
                    </a:solidFill>
                  </a:tcPr>
                </a:tc>
                <a:extLst>
                  <a:ext uri="{0D108BD9-81ED-4DB2-BD59-A6C34878D82A}">
                    <a16:rowId xmlns:a16="http://schemas.microsoft.com/office/drawing/2014/main" xmlns="" val="3577693263"/>
                  </a:ext>
                </a:extLst>
              </a:tr>
              <a:tr h="2166814">
                <a:tc>
                  <a:txBody>
                    <a:bodyPr/>
                    <a:lstStyle/>
                    <a:p>
                      <a:r>
                        <a:rPr lang="en-GB" sz="1100" b="1" dirty="0" smtClean="0">
                          <a:solidFill>
                            <a:schemeClr val="tx1"/>
                          </a:solidFill>
                        </a:rPr>
                        <a:t>Claude-Michel</a:t>
                      </a:r>
                      <a:r>
                        <a:rPr lang="en-GB" sz="1100" b="1" baseline="0" dirty="0" smtClean="0">
                          <a:solidFill>
                            <a:schemeClr val="tx1"/>
                          </a:solidFill>
                        </a:rPr>
                        <a:t> </a:t>
                      </a:r>
                      <a:r>
                        <a:rPr lang="en-GB" sz="1100" b="1" baseline="0" dirty="0" err="1" smtClean="0">
                          <a:solidFill>
                            <a:schemeClr val="tx1"/>
                          </a:solidFill>
                        </a:rPr>
                        <a:t>Schönberg</a:t>
                      </a:r>
                      <a:endParaRPr lang="en-GB" sz="1100" b="1" baseline="0" dirty="0" smtClean="0">
                        <a:solidFill>
                          <a:schemeClr val="tx1"/>
                        </a:solidFill>
                      </a:endParaRPr>
                    </a:p>
                    <a:p>
                      <a:r>
                        <a:rPr lang="en-GB" sz="1100" b="1" baseline="0" dirty="0" smtClean="0">
                          <a:solidFill>
                            <a:schemeClr val="tx1"/>
                          </a:solidFill>
                        </a:rPr>
                        <a:t>(b.1944)</a:t>
                      </a:r>
                      <a:endParaRPr lang="en-GB" sz="1100" b="1" dirty="0" smtClean="0">
                        <a:solidFill>
                          <a:schemeClr val="tx1"/>
                        </a:solidFill>
                      </a:endParaRPr>
                    </a:p>
                    <a:p>
                      <a:endParaRPr lang="en-GB" sz="1100" b="1" dirty="0" smtClean="0">
                        <a:solidFill>
                          <a:schemeClr val="tx1"/>
                        </a:solidFill>
                      </a:endParaRPr>
                    </a:p>
                    <a:p>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Claude-Michel </a:t>
                      </a:r>
                      <a:r>
                        <a:rPr lang="en-GB" sz="1100" dirty="0" err="1" smtClean="0"/>
                        <a:t>Schönberg</a:t>
                      </a:r>
                      <a:r>
                        <a:rPr lang="en-GB" sz="1100" baseline="0" dirty="0" smtClean="0"/>
                        <a:t> is a French composer who often collaborates with lyricist Alain </a:t>
                      </a:r>
                      <a:r>
                        <a:rPr lang="en-GB" sz="1100" baseline="0" dirty="0" err="1" smtClean="0"/>
                        <a:t>Boublil</a:t>
                      </a:r>
                      <a:r>
                        <a:rPr lang="en-GB" sz="1100" baseline="0" dirty="0" smtClean="0"/>
                        <a:t> –together they wrote the hit musical  Les </a:t>
                      </a:r>
                      <a:r>
                        <a:rPr lang="en-GB" sz="1100" baseline="0" dirty="0" err="1" smtClean="0"/>
                        <a:t>Misérables</a:t>
                      </a:r>
                      <a:r>
                        <a:rPr lang="en-GB" sz="1100" baseline="0" dirty="0" smtClean="0"/>
                        <a:t>. What story does this song, </a:t>
                      </a:r>
                      <a:r>
                        <a:rPr lang="en-GB" sz="1100" i="1" baseline="0" dirty="0" smtClean="0"/>
                        <a:t>On My Own</a:t>
                      </a:r>
                      <a:r>
                        <a:rPr lang="en-GB" sz="1100" baseline="0" dirty="0" smtClean="0"/>
                        <a:t> tell? </a:t>
                      </a:r>
                      <a:r>
                        <a:rPr lang="en-GB" sz="1100" baseline="0" dirty="0" smtClean="0">
                          <a:hlinkClick r:id="rId5"/>
                        </a:rPr>
                        <a:t>https://www.youtube.com/watch?v=VjfmP7h3gBw</a:t>
                      </a:r>
                      <a:r>
                        <a:rPr lang="en-GB" sz="1100" baseline="0" dirty="0" smtClean="0"/>
                        <a:t> </a:t>
                      </a:r>
                    </a:p>
                    <a:p>
                      <a:endParaRPr lang="en-GB" sz="1100" dirty="0"/>
                    </a:p>
                  </a:txBody>
                  <a:tcPr>
                    <a:solidFill>
                      <a:schemeClr val="accent2">
                        <a:lumMod val="60000"/>
                        <a:lumOff val="40000"/>
                      </a:schemeClr>
                    </a:solidFill>
                  </a:tcPr>
                </a:tc>
                <a:extLst>
                  <a:ext uri="{0D108BD9-81ED-4DB2-BD59-A6C34878D82A}">
                    <a16:rowId xmlns:a16="http://schemas.microsoft.com/office/drawing/2014/main" xmlns="" val="1948897614"/>
                  </a:ext>
                </a:extLst>
              </a:tr>
            </a:tbl>
          </a:graphicData>
        </a:graphic>
      </p:graphicFrame>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71109" y="2383230"/>
            <a:ext cx="1535011" cy="434920"/>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48147" y="1685212"/>
            <a:ext cx="838616" cy="560675"/>
          </a:xfrm>
          <a:prstGeom prst="rect">
            <a:avLst/>
          </a:prstGeom>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69397" y="1004343"/>
            <a:ext cx="1046216" cy="588497"/>
          </a:xfrm>
          <a:prstGeom prst="rect">
            <a:avLst/>
          </a:prstGeom>
        </p:spPr>
      </p:pic>
      <p:pic>
        <p:nvPicPr>
          <p:cNvPr id="7" name="Picture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130203" y="359280"/>
            <a:ext cx="995270" cy="559840"/>
          </a:xfrm>
          <a:prstGeom prst="rect">
            <a:avLst/>
          </a:prstGeom>
        </p:spPr>
      </p:pic>
      <p:pic>
        <p:nvPicPr>
          <p:cNvPr id="8" name="Picture 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155037" y="4929998"/>
            <a:ext cx="945602" cy="590726"/>
          </a:xfrm>
          <a:prstGeom prst="rect">
            <a:avLst/>
          </a:prstGeom>
        </p:spPr>
      </p:pic>
      <p:pic>
        <p:nvPicPr>
          <p:cNvPr id="9" name="Picture 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768410" y="4291976"/>
            <a:ext cx="972822" cy="583693"/>
          </a:xfrm>
          <a:prstGeom prst="rect">
            <a:avLst/>
          </a:prstGeom>
        </p:spPr>
      </p:pic>
      <p:pic>
        <p:nvPicPr>
          <p:cNvPr id="10" name="Picture 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884387" y="3611177"/>
            <a:ext cx="1231242" cy="583617"/>
          </a:xfrm>
          <a:prstGeom prst="rect">
            <a:avLst/>
          </a:prstGeom>
        </p:spPr>
      </p:pic>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738430" y="2992168"/>
            <a:ext cx="957832" cy="538781"/>
          </a:xfrm>
          <a:prstGeom prst="rect">
            <a:avLst/>
          </a:prstGeom>
        </p:spPr>
      </p:pic>
      <p:pic>
        <p:nvPicPr>
          <p:cNvPr id="12" name="Picture 11"/>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313212" y="5346013"/>
            <a:ext cx="1006888" cy="1458696"/>
          </a:xfrm>
          <a:prstGeom prst="rect">
            <a:avLst/>
          </a:prstGeom>
        </p:spPr>
      </p:pic>
      <p:pic>
        <p:nvPicPr>
          <p:cNvPr id="13" name="Picture 1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330608" y="3095401"/>
            <a:ext cx="1024579" cy="1517718"/>
          </a:xfrm>
          <a:prstGeom prst="rect">
            <a:avLst/>
          </a:prstGeom>
        </p:spPr>
      </p:pic>
      <p:pic>
        <p:nvPicPr>
          <p:cNvPr id="14" name="Picture 1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317816" y="781606"/>
            <a:ext cx="1032264" cy="1556654"/>
          </a:xfrm>
          <a:prstGeom prst="rect">
            <a:avLst/>
          </a:prstGeom>
        </p:spPr>
      </p:pic>
      <p:pic>
        <p:nvPicPr>
          <p:cNvPr id="15" name="Picture 14"/>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901006" y="6285908"/>
            <a:ext cx="795256" cy="530171"/>
          </a:xfrm>
          <a:prstGeom prst="rect">
            <a:avLst/>
          </a:prstGeom>
        </p:spPr>
      </p:pic>
      <p:pic>
        <p:nvPicPr>
          <p:cNvPr id="16" name="Picture 15"/>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4554494" y="5594496"/>
            <a:ext cx="1600960" cy="571771"/>
          </a:xfrm>
          <a:prstGeom prst="rect">
            <a:avLst/>
          </a:prstGeom>
        </p:spPr>
      </p:pic>
    </p:spTree>
    <p:extLst>
      <p:ext uri="{BB962C8B-B14F-4D97-AF65-F5344CB8AC3E}">
        <p14:creationId xmlns:p14="http://schemas.microsoft.com/office/powerpoint/2010/main" val="347552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0" y="2"/>
          <a:ext cx="6074876" cy="4020440"/>
        </p:xfrm>
        <a:graphic>
          <a:graphicData uri="http://schemas.openxmlformats.org/drawingml/2006/table">
            <a:tbl>
              <a:tblPr firstRow="1" bandRow="1">
                <a:tableStyleId>{5C22544A-7EE6-4342-B048-85BDC9FD1C3A}</a:tableStyleId>
              </a:tblPr>
              <a:tblGrid>
                <a:gridCol w="1277105">
                  <a:extLst>
                    <a:ext uri="{9D8B030D-6E8A-4147-A177-3AD203B41FA5}">
                      <a16:colId xmlns:a16="http://schemas.microsoft.com/office/drawing/2014/main" xmlns="" val="2645025886"/>
                    </a:ext>
                  </a:extLst>
                </a:gridCol>
                <a:gridCol w="4797771">
                  <a:extLst>
                    <a:ext uri="{9D8B030D-6E8A-4147-A177-3AD203B41FA5}">
                      <a16:colId xmlns:a16="http://schemas.microsoft.com/office/drawing/2014/main" xmlns="" val="3333972068"/>
                    </a:ext>
                  </a:extLst>
                </a:gridCol>
              </a:tblGrid>
              <a:tr h="30858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smtClean="0">
                          <a:solidFill>
                            <a:schemeClr val="tx1"/>
                          </a:solidFill>
                        </a:rPr>
                        <a:t>Music for Celebration Knowledge Organiser – Year 9 Music – Term </a:t>
                      </a:r>
                      <a:r>
                        <a:rPr lang="en-GB" sz="1400" b="1" u="none" baseline="0" dirty="0" smtClean="0">
                          <a:solidFill>
                            <a:schemeClr val="tx1"/>
                          </a:solidFill>
                        </a:rPr>
                        <a:t>1b</a:t>
                      </a:r>
                      <a:endParaRPr lang="en-GB" sz="1400" b="1" u="sng"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xmlns="" val="496933320"/>
                  </a:ext>
                </a:extLst>
              </a:tr>
              <a:tr h="935020">
                <a:tc>
                  <a:txBody>
                    <a:bodyPr/>
                    <a:lstStyle/>
                    <a:p>
                      <a:r>
                        <a:rPr lang="en-GB" sz="1100" b="1" i="1" dirty="0" smtClean="0">
                          <a:solidFill>
                            <a:schemeClr val="tx1"/>
                          </a:solidFill>
                        </a:rPr>
                        <a:t>Fanfare</a:t>
                      </a:r>
                      <a:endParaRPr lang="en-GB" sz="1100" b="1" i="1" dirty="0">
                        <a:solidFill>
                          <a:schemeClr val="tx1"/>
                        </a:solidFill>
                      </a:endParaRPr>
                    </a:p>
                  </a:txBody>
                  <a:tcPr>
                    <a:solidFill>
                      <a:schemeClr val="accent1">
                        <a:lumMod val="40000"/>
                        <a:lumOff val="60000"/>
                      </a:schemeClr>
                    </a:solidFill>
                  </a:tcPr>
                </a:tc>
                <a:tc>
                  <a:txBody>
                    <a:bodyPr/>
                    <a:lstStyle/>
                    <a:p>
                      <a:r>
                        <a:rPr lang="en-GB" sz="1100" b="0" baseline="0" dirty="0" smtClean="0"/>
                        <a:t>A musical flourish which announces the arrival of an important person, or the opening of an important event or occasion.</a:t>
                      </a:r>
                    </a:p>
                    <a:p>
                      <a:endParaRPr lang="en-GB" sz="1100" b="0" baseline="0" dirty="0" smtClean="0"/>
                    </a:p>
                    <a:p>
                      <a:endParaRPr lang="en-GB" sz="1100" b="0" baseline="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3061556891"/>
                  </a:ext>
                </a:extLst>
              </a:tr>
              <a:tr h="944182">
                <a:tc>
                  <a:txBody>
                    <a:bodyPr/>
                    <a:lstStyle/>
                    <a:p>
                      <a:r>
                        <a:rPr lang="en-GB" sz="1100" b="1" i="1" dirty="0" smtClean="0">
                          <a:solidFill>
                            <a:schemeClr val="tx1"/>
                          </a:solidFill>
                        </a:rPr>
                        <a:t>Dotted Rhythm</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rhythmic pattern which uses a long note followed by a shorter note. The ‘dotted’ part comes from the fact that the first note is usually extended by a dot, and the second note shortened by the value that dot has.</a:t>
                      </a:r>
                    </a:p>
                    <a:p>
                      <a:endParaRPr lang="en-GB" sz="1100" dirty="0" smtClean="0"/>
                    </a:p>
                    <a:p>
                      <a:endParaRPr lang="en-GB" sz="110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3577693263"/>
                  </a:ext>
                </a:extLst>
              </a:tr>
              <a:tr h="839780">
                <a:tc>
                  <a:txBody>
                    <a:bodyPr/>
                    <a:lstStyle/>
                    <a:p>
                      <a:r>
                        <a:rPr lang="en-GB" sz="1100" b="1" i="1" dirty="0" smtClean="0">
                          <a:solidFill>
                            <a:schemeClr val="tx1"/>
                          </a:solidFill>
                        </a:rPr>
                        <a:t>Harmonic Series</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musical idea or theme which is recurring throughout a concerto. Literally translates to ‘returning’.</a:t>
                      </a:r>
                    </a:p>
                  </a:txBody>
                  <a:tcPr>
                    <a:solidFill>
                      <a:schemeClr val="accent1">
                        <a:lumMod val="40000"/>
                        <a:lumOff val="60000"/>
                      </a:schemeClr>
                    </a:solidFill>
                  </a:tcPr>
                </a:tc>
                <a:extLst>
                  <a:ext uri="{0D108BD9-81ED-4DB2-BD59-A6C34878D82A}">
                    <a16:rowId xmlns:a16="http://schemas.microsoft.com/office/drawing/2014/main" xmlns="" val="1948897614"/>
                  </a:ext>
                </a:extLst>
              </a:tr>
              <a:tr h="839780">
                <a:tc>
                  <a:txBody>
                    <a:bodyPr/>
                    <a:lstStyle/>
                    <a:p>
                      <a:r>
                        <a:rPr lang="en-GB" sz="1100" b="1" i="1" dirty="0" smtClean="0">
                          <a:solidFill>
                            <a:schemeClr val="tx1"/>
                          </a:solidFill>
                        </a:rPr>
                        <a:t>Repeated</a:t>
                      </a:r>
                      <a:r>
                        <a:rPr lang="en-GB" sz="1100" b="1" i="1" baseline="0" dirty="0" smtClean="0">
                          <a:solidFill>
                            <a:schemeClr val="tx1"/>
                          </a:solidFill>
                        </a:rPr>
                        <a:t> Pattern</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musical pattern which is repeated, often to create a strong, commanding atmosphere in the music.</a:t>
                      </a:r>
                    </a:p>
                  </a:txBody>
                  <a:tcPr>
                    <a:solidFill>
                      <a:schemeClr val="accent1">
                        <a:lumMod val="40000"/>
                        <a:lumOff val="60000"/>
                      </a:schemeClr>
                    </a:solidFill>
                  </a:tcPr>
                </a:tc>
              </a:tr>
            </a:tbl>
          </a:graphicData>
        </a:graphic>
      </p:graphicFrame>
      <p:graphicFrame>
        <p:nvGraphicFramePr>
          <p:cNvPr id="3" name="Table 2"/>
          <p:cNvGraphicFramePr>
            <a:graphicFrameLocks noGrp="1"/>
          </p:cNvGraphicFramePr>
          <p:nvPr>
            <p:extLst/>
          </p:nvPr>
        </p:nvGraphicFramePr>
        <p:xfrm>
          <a:off x="6074876" y="-2"/>
          <a:ext cx="3069124" cy="6858000"/>
        </p:xfrm>
        <a:graphic>
          <a:graphicData uri="http://schemas.openxmlformats.org/drawingml/2006/table">
            <a:tbl>
              <a:tblPr firstRow="1" bandRow="1">
                <a:tableStyleId>{5C22544A-7EE6-4342-B048-85BDC9FD1C3A}</a:tableStyleId>
              </a:tblPr>
              <a:tblGrid>
                <a:gridCol w="1264852">
                  <a:extLst>
                    <a:ext uri="{9D8B030D-6E8A-4147-A177-3AD203B41FA5}">
                      <a16:colId xmlns:a16="http://schemas.microsoft.com/office/drawing/2014/main" xmlns="" val="2645025886"/>
                    </a:ext>
                  </a:extLst>
                </a:gridCol>
                <a:gridCol w="1804272">
                  <a:extLst>
                    <a:ext uri="{9D8B030D-6E8A-4147-A177-3AD203B41FA5}">
                      <a16:colId xmlns:a16="http://schemas.microsoft.com/office/drawing/2014/main" xmlns="" val="3333972068"/>
                    </a:ext>
                  </a:extLst>
                </a:gridCol>
              </a:tblGrid>
              <a:tr h="31212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Key</a:t>
                      </a:r>
                      <a:r>
                        <a:rPr lang="en-GB" sz="1400" b="1" baseline="0" dirty="0" smtClean="0">
                          <a:solidFill>
                            <a:schemeClr val="tx1"/>
                          </a:solidFill>
                        </a:rPr>
                        <a:t> Fanfares – Go the extra mile!</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xmlns="" val="496933320"/>
                  </a:ext>
                </a:extLst>
              </a:tr>
              <a:tr h="2191075">
                <a:tc>
                  <a:txBody>
                    <a:bodyPr/>
                    <a:lstStyle/>
                    <a:p>
                      <a:r>
                        <a:rPr lang="en-GB" sz="1100" b="1" dirty="0" smtClean="0">
                          <a:solidFill>
                            <a:schemeClr val="tx1"/>
                          </a:solidFill>
                        </a:rPr>
                        <a:t>The Universal Pictures Theme – Jerry Goldsmith</a:t>
                      </a:r>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You</a:t>
                      </a:r>
                      <a:r>
                        <a:rPr lang="en-GB" sz="1100" baseline="0" dirty="0" smtClean="0"/>
                        <a:t> will almost certainly recognise this quintessential fanfare from the beginning of some of your favourite films! Have a listen, and see what instruments you can </a:t>
                      </a:r>
                      <a:r>
                        <a:rPr lang="en-GB" sz="1100" baseline="0" dirty="0" err="1" smtClean="0"/>
                        <a:t>identiify</a:t>
                      </a:r>
                      <a:r>
                        <a:rPr lang="en-GB" sz="1100" baseline="0" dirty="0" smtClean="0"/>
                        <a:t>! </a:t>
                      </a:r>
                    </a:p>
                    <a:p>
                      <a:r>
                        <a:rPr lang="en-GB" sz="1100" dirty="0" smtClean="0">
                          <a:hlinkClick r:id="rId3"/>
                        </a:rPr>
                        <a:t>https://www.youtube.com/watch?v=zQdK6HLN2qI</a:t>
                      </a:r>
                      <a:r>
                        <a:rPr lang="en-GB" sz="1100" dirty="0" smtClean="0"/>
                        <a:t> </a:t>
                      </a:r>
                    </a:p>
                  </a:txBody>
                  <a:tcPr>
                    <a:solidFill>
                      <a:schemeClr val="accent2">
                        <a:lumMod val="60000"/>
                        <a:lumOff val="40000"/>
                      </a:schemeClr>
                    </a:solidFill>
                  </a:tcPr>
                </a:tc>
                <a:extLst>
                  <a:ext uri="{0D108BD9-81ED-4DB2-BD59-A6C34878D82A}">
                    <a16:rowId xmlns:a16="http://schemas.microsoft.com/office/drawing/2014/main" xmlns="" val="3061556891"/>
                  </a:ext>
                </a:extLst>
              </a:tr>
              <a:tr h="2187983">
                <a:tc>
                  <a:txBody>
                    <a:bodyPr/>
                    <a:lstStyle/>
                    <a:p>
                      <a:r>
                        <a:rPr lang="en-GB" sz="1100" b="1" dirty="0" smtClean="0">
                          <a:solidFill>
                            <a:schemeClr val="tx1"/>
                          </a:solidFill>
                        </a:rPr>
                        <a:t>’Sunrise’ from </a:t>
                      </a:r>
                      <a:r>
                        <a:rPr lang="en-GB" sz="1100" b="1" i="1" dirty="0" smtClean="0">
                          <a:solidFill>
                            <a:schemeClr val="tx1"/>
                          </a:solidFill>
                        </a:rPr>
                        <a:t>Also</a:t>
                      </a:r>
                      <a:r>
                        <a:rPr lang="en-GB" sz="1100" b="1" i="1" baseline="0" dirty="0" smtClean="0">
                          <a:solidFill>
                            <a:schemeClr val="tx1"/>
                          </a:solidFill>
                        </a:rPr>
                        <a:t> </a:t>
                      </a:r>
                      <a:r>
                        <a:rPr lang="en-GB" sz="1100" b="1" i="1" baseline="0" dirty="0" err="1" smtClean="0">
                          <a:solidFill>
                            <a:schemeClr val="tx1"/>
                          </a:solidFill>
                        </a:rPr>
                        <a:t>Sprach</a:t>
                      </a:r>
                      <a:r>
                        <a:rPr lang="en-GB" sz="1100" b="1" i="1" baseline="0" dirty="0" smtClean="0">
                          <a:solidFill>
                            <a:schemeClr val="tx1"/>
                          </a:solidFill>
                        </a:rPr>
                        <a:t> Zarathustra – </a:t>
                      </a:r>
                      <a:r>
                        <a:rPr lang="en-GB" sz="1100" b="1" i="0" baseline="0" dirty="0" smtClean="0">
                          <a:solidFill>
                            <a:schemeClr val="tx1"/>
                          </a:solidFill>
                        </a:rPr>
                        <a:t>Richard Strauss</a:t>
                      </a:r>
                      <a:endParaRPr lang="en-GB" sz="1100" b="1" i="1" dirty="0">
                        <a:solidFill>
                          <a:schemeClr val="tx1"/>
                        </a:solidFill>
                      </a:endParaRPr>
                    </a:p>
                  </a:txBody>
                  <a:tcPr>
                    <a:solidFill>
                      <a:schemeClr val="accent2">
                        <a:lumMod val="60000"/>
                        <a:lumOff val="40000"/>
                      </a:schemeClr>
                    </a:solidFill>
                  </a:tcPr>
                </a:tc>
                <a:tc>
                  <a:txBody>
                    <a:bodyPr/>
                    <a:lstStyle/>
                    <a:p>
                      <a:r>
                        <a:rPr lang="en-GB" sz="1100" baseline="0" dirty="0" smtClean="0"/>
                        <a:t>This piece of music was written by German composer Richard Strauss in 1896, but became particularly famous after its use in the 1968 film </a:t>
                      </a:r>
                      <a:r>
                        <a:rPr lang="en-GB" sz="1100" i="1" baseline="0" dirty="0" smtClean="0"/>
                        <a:t>2001: A Space </a:t>
                      </a:r>
                      <a:r>
                        <a:rPr lang="en-GB" sz="1100" i="1" baseline="0" dirty="0" err="1" smtClean="0"/>
                        <a:t>Oddysey</a:t>
                      </a:r>
                      <a:r>
                        <a:rPr lang="en-GB" sz="1100" i="0" baseline="0" dirty="0" smtClean="0"/>
                        <a:t>. How does the composer build up excitement and atmosphere in the music? </a:t>
                      </a:r>
                    </a:p>
                    <a:p>
                      <a:r>
                        <a:rPr lang="en-GB" sz="1100" baseline="0" dirty="0" smtClean="0">
                          <a:hlinkClick r:id="rId4"/>
                        </a:rPr>
                        <a:t>https://www.youtube.com/watch?v=Szdziw4tI9o</a:t>
                      </a:r>
                      <a:r>
                        <a:rPr lang="en-GB" sz="1100" baseline="0" dirty="0" smtClean="0"/>
                        <a:t> </a:t>
                      </a:r>
                    </a:p>
                  </a:txBody>
                  <a:tcPr>
                    <a:solidFill>
                      <a:schemeClr val="accent2">
                        <a:lumMod val="60000"/>
                        <a:lumOff val="40000"/>
                      </a:schemeClr>
                    </a:solidFill>
                  </a:tcPr>
                </a:tc>
                <a:extLst>
                  <a:ext uri="{0D108BD9-81ED-4DB2-BD59-A6C34878D82A}">
                    <a16:rowId xmlns:a16="http://schemas.microsoft.com/office/drawing/2014/main" xmlns="" val="3577693263"/>
                  </a:ext>
                </a:extLst>
              </a:tr>
              <a:tr h="2166814">
                <a:tc>
                  <a:txBody>
                    <a:bodyPr/>
                    <a:lstStyle/>
                    <a:p>
                      <a:r>
                        <a:rPr lang="en-GB" sz="1100" b="1" dirty="0" smtClean="0">
                          <a:solidFill>
                            <a:schemeClr val="tx1"/>
                          </a:solidFill>
                        </a:rPr>
                        <a:t>Fanfare for St </a:t>
                      </a:r>
                      <a:r>
                        <a:rPr lang="en-GB" sz="1100" b="1" dirty="0" err="1" smtClean="0">
                          <a:solidFill>
                            <a:schemeClr val="tx1"/>
                          </a:solidFill>
                        </a:rPr>
                        <a:t>Edmundsbury</a:t>
                      </a:r>
                      <a:r>
                        <a:rPr lang="en-GB" sz="1100" b="1" baseline="0" dirty="0" smtClean="0">
                          <a:solidFill>
                            <a:schemeClr val="tx1"/>
                          </a:solidFill>
                        </a:rPr>
                        <a:t> – Benjamin Britten</a:t>
                      </a:r>
                      <a:endParaRPr lang="en-GB" sz="1100" b="1" dirty="0" smtClean="0">
                        <a:solidFill>
                          <a:schemeClr val="tx1"/>
                        </a:solidFill>
                      </a:endParaRPr>
                    </a:p>
                    <a:p>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This</a:t>
                      </a:r>
                      <a:r>
                        <a:rPr lang="en-GB" sz="1100" baseline="0" dirty="0" smtClean="0"/>
                        <a:t> piece of music was written for a ‘Pageant for Magna Carta’ in </a:t>
                      </a:r>
                      <a:r>
                        <a:rPr lang="en-GB" sz="1100" baseline="0" dirty="0" err="1" smtClean="0"/>
                        <a:t>Edmundsbury</a:t>
                      </a:r>
                      <a:r>
                        <a:rPr lang="en-GB" sz="1100" baseline="0" dirty="0" smtClean="0"/>
                        <a:t> Cathedral in 1959 by British composer, Benjamin Britten. How many key features of a fanfare can you spot in here?</a:t>
                      </a:r>
                    </a:p>
                    <a:p>
                      <a:r>
                        <a:rPr lang="en-GB" sz="1100" baseline="0" dirty="0" smtClean="0">
                          <a:hlinkClick r:id="rId5"/>
                        </a:rPr>
                        <a:t>https://www.youtube.com/watch?v=Vc4dx0wKKiQ</a:t>
                      </a:r>
                      <a:r>
                        <a:rPr lang="en-GB" sz="1100" baseline="0" dirty="0" smtClean="0"/>
                        <a:t>  </a:t>
                      </a:r>
                    </a:p>
                  </a:txBody>
                  <a:tcPr>
                    <a:solidFill>
                      <a:schemeClr val="accent2">
                        <a:lumMod val="60000"/>
                        <a:lumOff val="40000"/>
                      </a:schemeClr>
                    </a:solidFill>
                  </a:tcPr>
                </a:tc>
                <a:extLst>
                  <a:ext uri="{0D108BD9-81ED-4DB2-BD59-A6C34878D82A}">
                    <a16:rowId xmlns:a16="http://schemas.microsoft.com/office/drawing/2014/main" xmlns="" val="1948897614"/>
                  </a:ext>
                </a:extLst>
              </a:tr>
            </a:tbl>
          </a:graphicData>
        </a:graphic>
      </p:graphicFrame>
      <p:graphicFrame>
        <p:nvGraphicFramePr>
          <p:cNvPr id="4" name="Table 3"/>
          <p:cNvGraphicFramePr>
            <a:graphicFrameLocks noGrp="1"/>
          </p:cNvGraphicFramePr>
          <p:nvPr>
            <p:extLst/>
          </p:nvPr>
        </p:nvGraphicFramePr>
        <p:xfrm>
          <a:off x="0" y="4020442"/>
          <a:ext cx="6074876" cy="2837556"/>
        </p:xfrm>
        <a:graphic>
          <a:graphicData uri="http://schemas.openxmlformats.org/drawingml/2006/table">
            <a:tbl>
              <a:tblPr firstRow="1" bandRow="1">
                <a:tableStyleId>{00A15C55-8517-42AA-B614-E9B94910E393}</a:tableStyleId>
              </a:tblPr>
              <a:tblGrid>
                <a:gridCol w="3037438">
                  <a:extLst>
                    <a:ext uri="{9D8B030D-6E8A-4147-A177-3AD203B41FA5}">
                      <a16:colId xmlns:a16="http://schemas.microsoft.com/office/drawing/2014/main" xmlns="" val="2645025886"/>
                    </a:ext>
                  </a:extLst>
                </a:gridCol>
                <a:gridCol w="3037438">
                  <a:extLst>
                    <a:ext uri="{9D8B030D-6E8A-4147-A177-3AD203B41FA5}">
                      <a16:colId xmlns:a16="http://schemas.microsoft.com/office/drawing/2014/main" xmlns="" val="3333972068"/>
                    </a:ext>
                  </a:extLst>
                </a:gridCol>
              </a:tblGrid>
              <a:tr h="426492">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smtClean="0"/>
                        <a:t>Instrumental Spotlight – what are the key instruments?</a:t>
                      </a:r>
                      <a:endParaRPr lang="en-GB" sz="1400" b="1" u="sng" dirty="0" smtClean="0">
                        <a:solidFill>
                          <a:schemeClr val="tx1"/>
                        </a:solidFill>
                      </a:endParaRPr>
                    </a:p>
                  </a:txBody>
                  <a:tcPr/>
                </a:tc>
                <a:tc hMerge="1">
                  <a:txBody>
                    <a:bodyPr/>
                    <a:lstStyle/>
                    <a:p>
                      <a:endParaRPr lang="en-GB"/>
                    </a:p>
                  </a:txBody>
                  <a:tcPr/>
                </a:tc>
                <a:extLst>
                  <a:ext uri="{0D108BD9-81ED-4DB2-BD59-A6C34878D82A}">
                    <a16:rowId xmlns:a16="http://schemas.microsoft.com/office/drawing/2014/main" xmlns="" val="496933320"/>
                  </a:ext>
                </a:extLst>
              </a:tr>
              <a:tr h="2411064">
                <a:tc>
                  <a:txBody>
                    <a:bodyPr/>
                    <a:lstStyle/>
                    <a:p>
                      <a:pPr algn="ctr"/>
                      <a:r>
                        <a:rPr lang="en-GB" sz="1200" u="sng" dirty="0" smtClean="0"/>
                        <a:t>Brass</a:t>
                      </a:r>
                    </a:p>
                    <a:p>
                      <a:pPr algn="l"/>
                      <a:r>
                        <a:rPr lang="en-GB" sz="1100" u="none" dirty="0" smtClean="0"/>
                        <a:t>Brass</a:t>
                      </a:r>
                      <a:r>
                        <a:rPr lang="en-GB" sz="1100" u="none" baseline="0" dirty="0" smtClean="0"/>
                        <a:t> instruments, including the trumpet, trombone and cornet, are used in fanfares because they are loud instruments. Fanfares originated in the military, and there are still particular fanfares which give particular orders to service personnel. Why do you think a quieter instrument wouldn’t have been successful in the military?</a:t>
                      </a:r>
                      <a:endParaRPr lang="en-GB" sz="1100" b="0" i="0" u="none" dirty="0">
                        <a:solidFill>
                          <a:schemeClr val="tx1"/>
                        </a:solidFill>
                      </a:endParaRPr>
                    </a:p>
                  </a:txBody>
                  <a:tcPr/>
                </a:tc>
                <a:tc>
                  <a:txBody>
                    <a:bodyPr/>
                    <a:lstStyle/>
                    <a:p>
                      <a:pPr algn="ctr"/>
                      <a:r>
                        <a:rPr lang="en-GB" sz="1200" u="sng" baseline="0" dirty="0" smtClean="0"/>
                        <a:t>Percussion</a:t>
                      </a:r>
                    </a:p>
                    <a:p>
                      <a:pPr algn="l"/>
                      <a:r>
                        <a:rPr lang="en-GB" sz="1200" u="none" baseline="0" dirty="0" smtClean="0"/>
                        <a:t>Percussion instruments including the snare drum, glockenspiel and timpani are used in fanfares because they are loud and distinctive. Have a look at the picture of the timpani below – what kind of sound do you think it might make?</a:t>
                      </a:r>
                    </a:p>
                    <a:p>
                      <a:pPr algn="ctr"/>
                      <a:endParaRPr lang="en-GB" sz="1200" u="sng" baseline="0" dirty="0" smtClean="0"/>
                    </a:p>
                    <a:p>
                      <a:pPr algn="ctr"/>
                      <a:endParaRPr lang="en-GB" sz="1200" u="sng" baseline="0" dirty="0" smtClean="0"/>
                    </a:p>
                    <a:p>
                      <a:pPr algn="ctr"/>
                      <a:endParaRPr lang="en-GB" sz="1200" u="sng" dirty="0"/>
                    </a:p>
                  </a:txBody>
                  <a:tcPr/>
                </a:tc>
                <a:extLst>
                  <a:ext uri="{0D108BD9-81ED-4DB2-BD59-A6C34878D82A}">
                    <a16:rowId xmlns:a16="http://schemas.microsoft.com/office/drawing/2014/main" xmlns="" val="3061556891"/>
                  </a:ext>
                </a:extLst>
              </a:tr>
            </a:tbl>
          </a:graphicData>
        </a:graphic>
      </p:graphicFrame>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9342" y="5999209"/>
            <a:ext cx="1433285" cy="744461"/>
          </a:xfrm>
          <a:prstGeom prst="rect">
            <a:avLst/>
          </a:prstGeom>
        </p:spPr>
      </p:pic>
      <p:pic>
        <p:nvPicPr>
          <p:cNvPr id="11" name="Picture 10"/>
          <p:cNvPicPr>
            <a:picLocks noChangeAspect="1"/>
          </p:cNvPicPr>
          <p:nvPr/>
        </p:nvPicPr>
        <p:blipFill rotWithShape="1">
          <a:blip r:embed="rId7">
            <a:extLst>
              <a:ext uri="{28A0092B-C50C-407E-A947-70E740481C1C}">
                <a14:useLocalDpi xmlns:a14="http://schemas.microsoft.com/office/drawing/2010/main" val="0"/>
              </a:ext>
            </a:extLst>
          </a:blip>
          <a:srcRect t="12204" b="14276"/>
          <a:stretch/>
        </p:blipFill>
        <p:spPr>
          <a:xfrm>
            <a:off x="3973285" y="5844683"/>
            <a:ext cx="1266372" cy="931039"/>
          </a:xfrm>
          <a:prstGeom prst="rect">
            <a:avLst/>
          </a:prstGeom>
        </p:spPr>
      </p:pic>
    </p:spTree>
    <p:extLst>
      <p:ext uri="{BB962C8B-B14F-4D97-AF65-F5344CB8AC3E}">
        <p14:creationId xmlns:p14="http://schemas.microsoft.com/office/powerpoint/2010/main" val="6835729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Term 2</a:t>
            </a:r>
            <a:endParaRPr lang="en-US" dirty="0"/>
          </a:p>
        </p:txBody>
      </p:sp>
    </p:spTree>
    <p:extLst>
      <p:ext uri="{BB962C8B-B14F-4D97-AF65-F5344CB8AC3E}">
        <p14:creationId xmlns:p14="http://schemas.microsoft.com/office/powerpoint/2010/main" val="17422451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1"/>
          <a:ext cx="5581651" cy="6872803"/>
        </p:xfrm>
        <a:graphic>
          <a:graphicData uri="http://schemas.openxmlformats.org/drawingml/2006/table">
            <a:tbl>
              <a:tblPr firstRow="1" bandRow="1">
                <a:tableStyleId>{5C22544A-7EE6-4342-B048-85BDC9FD1C3A}</a:tableStyleId>
              </a:tblPr>
              <a:tblGrid>
                <a:gridCol w="856284">
                  <a:extLst>
                    <a:ext uri="{9D8B030D-6E8A-4147-A177-3AD203B41FA5}">
                      <a16:colId xmlns:a16="http://schemas.microsoft.com/office/drawing/2014/main" xmlns="" val="2645025886"/>
                    </a:ext>
                  </a:extLst>
                </a:gridCol>
                <a:gridCol w="4725367">
                  <a:extLst>
                    <a:ext uri="{9D8B030D-6E8A-4147-A177-3AD203B41FA5}">
                      <a16:colId xmlns:a16="http://schemas.microsoft.com/office/drawing/2014/main" xmlns="" val="3333972068"/>
                    </a:ext>
                  </a:extLst>
                </a:gridCol>
              </a:tblGrid>
              <a:tr h="30479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smtClean="0">
                          <a:solidFill>
                            <a:schemeClr val="tx1"/>
                          </a:solidFill>
                        </a:rPr>
                        <a:t>Musical Openings Knowledge Organiser – Year 7 Music</a:t>
                      </a:r>
                      <a:endParaRPr lang="en-GB" sz="1400" b="1"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xmlns="" val="496933320"/>
                  </a:ext>
                </a:extLst>
              </a:tr>
              <a:tr h="738831">
                <a:tc>
                  <a:txBody>
                    <a:bodyPr/>
                    <a:lstStyle/>
                    <a:p>
                      <a:r>
                        <a:rPr lang="en-GB" sz="1100" b="1" i="1" dirty="0" smtClean="0">
                          <a:solidFill>
                            <a:schemeClr val="tx1"/>
                          </a:solidFill>
                        </a:rPr>
                        <a:t>Program Music</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a:t>
                      </a:r>
                      <a:r>
                        <a:rPr lang="en-GB" sz="1100" baseline="0" dirty="0" smtClean="0"/>
                        <a:t> piece of music which either </a:t>
                      </a:r>
                      <a:r>
                        <a:rPr lang="en-GB" sz="1100" b="1" baseline="0" dirty="0" smtClean="0"/>
                        <a:t>tells a story</a:t>
                      </a:r>
                      <a:r>
                        <a:rPr lang="en-GB" sz="1100" b="0" baseline="0" dirty="0" smtClean="0"/>
                        <a:t> or </a:t>
                      </a:r>
                      <a:r>
                        <a:rPr lang="en-GB" sz="1100" b="1" baseline="0" dirty="0" smtClean="0"/>
                        <a:t>describes something</a:t>
                      </a:r>
                      <a:r>
                        <a:rPr lang="en-GB" sz="1100" b="0" baseline="0" dirty="0" smtClean="0"/>
                        <a:t>.</a:t>
                      </a:r>
                    </a:p>
                    <a:p>
                      <a:endParaRPr lang="en-GB" sz="1100" b="0" baseline="0" dirty="0" smtClean="0"/>
                    </a:p>
                    <a:p>
                      <a:endParaRPr lang="en-GB" sz="1100" b="0" baseline="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3061556891"/>
                  </a:ext>
                </a:extLst>
              </a:tr>
              <a:tr h="790383">
                <a:tc>
                  <a:txBody>
                    <a:bodyPr/>
                    <a:lstStyle/>
                    <a:p>
                      <a:r>
                        <a:rPr lang="en-GB" sz="1100" b="1" i="1" dirty="0" smtClean="0">
                          <a:solidFill>
                            <a:schemeClr val="tx1"/>
                          </a:solidFill>
                        </a:rPr>
                        <a:t>Pitch</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Pitches is how high or low a piece of music, or a particular note, is.</a:t>
                      </a:r>
                    </a:p>
                    <a:p>
                      <a:endParaRPr lang="en-GB" sz="1100" dirty="0" smtClean="0"/>
                    </a:p>
                    <a:p>
                      <a:endParaRPr lang="en-GB" sz="110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3577693263"/>
                  </a:ext>
                </a:extLst>
              </a:tr>
              <a:tr h="738831">
                <a:tc>
                  <a:txBody>
                    <a:bodyPr/>
                    <a:lstStyle/>
                    <a:p>
                      <a:r>
                        <a:rPr lang="en-GB" sz="1100" b="1" i="1" dirty="0" smtClean="0">
                          <a:solidFill>
                            <a:schemeClr val="tx1"/>
                          </a:solidFill>
                        </a:rPr>
                        <a:t>Rhythm/</a:t>
                      </a:r>
                    </a:p>
                    <a:p>
                      <a:r>
                        <a:rPr lang="en-GB" sz="1100" b="1" i="1" dirty="0" smtClean="0">
                          <a:solidFill>
                            <a:schemeClr val="tx1"/>
                          </a:solidFill>
                        </a:rPr>
                        <a:t>Duration</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Duration/rhythm means how long or short a note is.</a:t>
                      </a:r>
                    </a:p>
                    <a:p>
                      <a:endParaRPr lang="en-GB" sz="1100" dirty="0" smtClean="0"/>
                    </a:p>
                    <a:p>
                      <a:endParaRPr lang="en-GB" sz="110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1948897614"/>
                  </a:ext>
                </a:extLst>
              </a:tr>
              <a:tr h="950788">
                <a:tc>
                  <a:txBody>
                    <a:bodyPr/>
                    <a:lstStyle/>
                    <a:p>
                      <a:r>
                        <a:rPr lang="en-GB" sz="1100" b="1" i="1" dirty="0" smtClean="0">
                          <a:solidFill>
                            <a:schemeClr val="tx1"/>
                          </a:solidFill>
                        </a:rPr>
                        <a:t>Dynamics</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Dynamics are how loud or quiet the music is played.</a:t>
                      </a:r>
                    </a:p>
                    <a:p>
                      <a:endParaRPr lang="en-GB" sz="1100" dirty="0"/>
                    </a:p>
                  </a:txBody>
                  <a:tcPr>
                    <a:solidFill>
                      <a:schemeClr val="accent1">
                        <a:lumMod val="40000"/>
                        <a:lumOff val="60000"/>
                      </a:schemeClr>
                    </a:solidFill>
                  </a:tcPr>
                </a:tc>
                <a:extLst>
                  <a:ext uri="{0D108BD9-81ED-4DB2-BD59-A6C34878D82A}">
                    <a16:rowId xmlns:a16="http://schemas.microsoft.com/office/drawing/2014/main" xmlns="" val="1678580462"/>
                  </a:ext>
                </a:extLst>
              </a:tr>
              <a:tr h="825708">
                <a:tc>
                  <a:txBody>
                    <a:bodyPr/>
                    <a:lstStyle/>
                    <a:p>
                      <a:r>
                        <a:rPr lang="en-GB" sz="1100" b="1" i="1" dirty="0" smtClean="0">
                          <a:solidFill>
                            <a:schemeClr val="tx1"/>
                          </a:solidFill>
                        </a:rPr>
                        <a:t>Tempo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Tempo</a:t>
                      </a:r>
                      <a:r>
                        <a:rPr lang="en-GB" sz="1100" baseline="0" dirty="0" smtClean="0"/>
                        <a:t> is how fast or slow a piece of music is played.</a:t>
                      </a:r>
                      <a:endParaRPr lang="en-GB" sz="1100" dirty="0"/>
                    </a:p>
                  </a:txBody>
                  <a:tcPr>
                    <a:solidFill>
                      <a:schemeClr val="accent1">
                        <a:lumMod val="40000"/>
                        <a:lumOff val="60000"/>
                      </a:schemeClr>
                    </a:solidFill>
                  </a:tcPr>
                </a:tc>
                <a:extLst>
                  <a:ext uri="{0D108BD9-81ED-4DB2-BD59-A6C34878D82A}">
                    <a16:rowId xmlns:a16="http://schemas.microsoft.com/office/drawing/2014/main" xmlns="" val="2465053216"/>
                  </a:ext>
                </a:extLst>
              </a:tr>
              <a:tr h="825708">
                <a:tc>
                  <a:txBody>
                    <a:bodyPr/>
                    <a:lstStyle/>
                    <a:p>
                      <a:r>
                        <a:rPr lang="en-GB" sz="1100" b="1" i="1" dirty="0" smtClean="0">
                          <a:solidFill>
                            <a:schemeClr val="tx1"/>
                          </a:solidFill>
                        </a:rPr>
                        <a:t>Texture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Texture</a:t>
                      </a:r>
                      <a:r>
                        <a:rPr lang="en-GB" sz="1100" baseline="0" dirty="0" smtClean="0"/>
                        <a:t> describes how melodies, rhythms and harmonies are layered in a piece of music.</a:t>
                      </a:r>
                      <a:endParaRPr lang="en-GB" sz="1100" dirty="0"/>
                    </a:p>
                  </a:txBody>
                  <a:tcPr>
                    <a:solidFill>
                      <a:schemeClr val="accent1">
                        <a:lumMod val="40000"/>
                        <a:lumOff val="60000"/>
                      </a:schemeClr>
                    </a:solidFill>
                  </a:tcPr>
                </a:tc>
                <a:extLst>
                  <a:ext uri="{0D108BD9-81ED-4DB2-BD59-A6C34878D82A}">
                    <a16:rowId xmlns:a16="http://schemas.microsoft.com/office/drawing/2014/main" xmlns="" val="3946526246"/>
                  </a:ext>
                </a:extLst>
              </a:tr>
              <a:tr h="825708">
                <a:tc>
                  <a:txBody>
                    <a:bodyPr/>
                    <a:lstStyle/>
                    <a:p>
                      <a:r>
                        <a:rPr lang="en-GB" sz="1100" b="1" i="1" dirty="0" smtClean="0">
                          <a:solidFill>
                            <a:schemeClr val="tx1"/>
                          </a:solidFill>
                        </a:rPr>
                        <a:t>Timbre/</a:t>
                      </a:r>
                    </a:p>
                    <a:p>
                      <a:r>
                        <a:rPr lang="en-GB" sz="1100" b="1" i="1" dirty="0" smtClean="0">
                          <a:solidFill>
                            <a:schemeClr val="tx1"/>
                          </a:solidFill>
                        </a:rPr>
                        <a:t>Sonority</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Timbre (or sonority) describes</a:t>
                      </a:r>
                      <a:r>
                        <a:rPr lang="en-GB" sz="1100" baseline="0" dirty="0" smtClean="0"/>
                        <a:t> the particular sound quality of an instrument or voice.</a:t>
                      </a:r>
                      <a:endParaRPr lang="en-GB" sz="1100" dirty="0"/>
                    </a:p>
                  </a:txBody>
                  <a:tcPr>
                    <a:solidFill>
                      <a:schemeClr val="accent1">
                        <a:lumMod val="40000"/>
                        <a:lumOff val="60000"/>
                      </a:schemeClr>
                    </a:solidFill>
                  </a:tcPr>
                </a:tc>
                <a:extLst>
                  <a:ext uri="{0D108BD9-81ED-4DB2-BD59-A6C34878D82A}">
                    <a16:rowId xmlns:a16="http://schemas.microsoft.com/office/drawing/2014/main" xmlns="" val="16811122"/>
                  </a:ext>
                </a:extLst>
              </a:tr>
              <a:tr h="825708">
                <a:tc>
                  <a:txBody>
                    <a:bodyPr/>
                    <a:lstStyle/>
                    <a:p>
                      <a:r>
                        <a:rPr lang="en-GB" sz="1100" b="1" i="1" dirty="0" smtClean="0">
                          <a:solidFill>
                            <a:schemeClr val="tx1"/>
                          </a:solidFill>
                        </a:rPr>
                        <a:t>Structure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Structure (or</a:t>
                      </a:r>
                      <a:r>
                        <a:rPr lang="en-GB" sz="1100" baseline="0" dirty="0" smtClean="0"/>
                        <a:t> form) is the overall plan of a piece of music.</a:t>
                      </a:r>
                      <a:endParaRPr lang="en-GB" sz="1100" dirty="0"/>
                    </a:p>
                  </a:txBody>
                  <a:tcPr>
                    <a:solidFill>
                      <a:schemeClr val="accent1">
                        <a:lumMod val="40000"/>
                        <a:lumOff val="60000"/>
                      </a:schemeClr>
                    </a:solidFill>
                  </a:tcPr>
                </a:tc>
                <a:extLst>
                  <a:ext uri="{0D108BD9-81ED-4DB2-BD59-A6C34878D82A}">
                    <a16:rowId xmlns:a16="http://schemas.microsoft.com/office/drawing/2014/main" xmlns="" val="2135445166"/>
                  </a:ext>
                </a:extLst>
              </a:tr>
            </a:tbl>
          </a:graphicData>
        </a:graphic>
      </p:graphicFrame>
      <p:graphicFrame>
        <p:nvGraphicFramePr>
          <p:cNvPr id="17" name="Table 16"/>
          <p:cNvGraphicFramePr>
            <a:graphicFrameLocks noGrp="1"/>
          </p:cNvGraphicFramePr>
          <p:nvPr>
            <p:extLst/>
          </p:nvPr>
        </p:nvGraphicFramePr>
        <p:xfrm>
          <a:off x="5554841" y="-2"/>
          <a:ext cx="3601215" cy="6872806"/>
        </p:xfrm>
        <a:graphic>
          <a:graphicData uri="http://schemas.openxmlformats.org/drawingml/2006/table">
            <a:tbl>
              <a:tblPr firstRow="1" bandRow="1">
                <a:tableStyleId>{5C22544A-7EE6-4342-B048-85BDC9FD1C3A}</a:tableStyleId>
              </a:tblPr>
              <a:tblGrid>
                <a:gridCol w="3601215">
                  <a:extLst>
                    <a:ext uri="{9D8B030D-6E8A-4147-A177-3AD203B41FA5}">
                      <a16:colId xmlns:a16="http://schemas.microsoft.com/office/drawing/2014/main" xmlns="" val="2645025886"/>
                    </a:ext>
                  </a:extLst>
                </a:gridCol>
              </a:tblGrid>
              <a:tr h="3079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It’s Theory Time!</a:t>
                      </a:r>
                    </a:p>
                  </a:txBody>
                  <a:tcPr>
                    <a:solidFill>
                      <a:schemeClr val="accent2">
                        <a:lumMod val="60000"/>
                        <a:lumOff val="40000"/>
                      </a:schemeClr>
                    </a:solidFill>
                  </a:tcPr>
                </a:tc>
                <a:extLst>
                  <a:ext uri="{0D108BD9-81ED-4DB2-BD59-A6C34878D82A}">
                    <a16:rowId xmlns:a16="http://schemas.microsoft.com/office/drawing/2014/main" xmlns="" val="496933320"/>
                  </a:ext>
                </a:extLst>
              </a:tr>
              <a:tr h="6564887">
                <a:tc>
                  <a:txBody>
                    <a:bodyPr/>
                    <a:lstStyle/>
                    <a:p>
                      <a:r>
                        <a:rPr lang="en-GB" sz="1100" b="1" u="sng" dirty="0" smtClean="0">
                          <a:solidFill>
                            <a:schemeClr val="tx1"/>
                          </a:solidFill>
                        </a:rPr>
                        <a:t>Note Values</a:t>
                      </a:r>
                    </a:p>
                    <a:p>
                      <a:r>
                        <a:rPr lang="en-GB" sz="1100" b="0" u="none" dirty="0" smtClean="0">
                          <a:solidFill>
                            <a:schemeClr val="tx1"/>
                          </a:solidFill>
                        </a:rPr>
                        <a:t>This</a:t>
                      </a:r>
                      <a:r>
                        <a:rPr lang="en-GB" sz="1100" b="0" u="none" baseline="0" dirty="0" smtClean="0">
                          <a:solidFill>
                            <a:schemeClr val="tx1"/>
                          </a:solidFill>
                        </a:rPr>
                        <a:t> is a </a:t>
                      </a:r>
                      <a:r>
                        <a:rPr lang="en-GB" sz="1100" b="0" i="1" u="none" baseline="0" dirty="0" smtClean="0">
                          <a:solidFill>
                            <a:schemeClr val="tx1"/>
                          </a:solidFill>
                        </a:rPr>
                        <a:t>Rhythm Tree</a:t>
                      </a:r>
                      <a:r>
                        <a:rPr lang="en-GB" sz="1100" b="0" i="0" u="none" baseline="0" dirty="0" smtClean="0">
                          <a:solidFill>
                            <a:schemeClr val="tx1"/>
                          </a:solidFill>
                        </a:rPr>
                        <a:t> – it is designed to help you identify what the symbols for different note values are, and how they relate to one another. Here are the note values!</a:t>
                      </a:r>
                    </a:p>
                    <a:p>
                      <a:endParaRPr lang="en-GB" sz="1100" b="0" i="0" u="none" baseline="0" dirty="0" smtClean="0">
                        <a:solidFill>
                          <a:schemeClr val="tx1"/>
                        </a:solidFill>
                      </a:endParaRPr>
                    </a:p>
                    <a:p>
                      <a:r>
                        <a:rPr lang="en-GB" sz="1100" b="1" i="0" u="none" baseline="0" dirty="0" smtClean="0">
                          <a:solidFill>
                            <a:schemeClr val="tx1"/>
                          </a:solidFill>
                        </a:rPr>
                        <a:t>Semibreve = 4 beats</a:t>
                      </a:r>
                    </a:p>
                    <a:p>
                      <a:r>
                        <a:rPr lang="en-GB" sz="1100" b="1" i="0" u="none" baseline="0" dirty="0" smtClean="0">
                          <a:solidFill>
                            <a:schemeClr val="tx1"/>
                          </a:solidFill>
                        </a:rPr>
                        <a:t>Minim = 2 beats</a:t>
                      </a:r>
                    </a:p>
                    <a:p>
                      <a:r>
                        <a:rPr lang="en-GB" sz="1100" b="1" i="0" u="none" baseline="0" dirty="0" smtClean="0">
                          <a:solidFill>
                            <a:schemeClr val="tx1"/>
                          </a:solidFill>
                        </a:rPr>
                        <a:t>Crotchet = 1 beat</a:t>
                      </a:r>
                    </a:p>
                    <a:p>
                      <a:r>
                        <a:rPr lang="en-GB" sz="1100" b="1" i="0" u="none" baseline="0" dirty="0" smtClean="0">
                          <a:solidFill>
                            <a:schemeClr val="tx1"/>
                          </a:solidFill>
                        </a:rPr>
                        <a:t>Quaver = ½ beat</a:t>
                      </a:r>
                    </a:p>
                    <a:p>
                      <a:r>
                        <a:rPr lang="en-GB" sz="1100" b="1" i="0" u="none" baseline="0" dirty="0" smtClean="0">
                          <a:solidFill>
                            <a:schemeClr val="tx1"/>
                          </a:solidFill>
                        </a:rPr>
                        <a:t>Semiquaver = ¼ beat</a:t>
                      </a: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r>
                        <a:rPr lang="en-GB" sz="1100" b="1" i="0" u="sng" baseline="0" dirty="0" smtClean="0">
                          <a:solidFill>
                            <a:schemeClr val="tx1"/>
                          </a:solidFill>
                        </a:rPr>
                        <a:t>Notes on the Stave</a:t>
                      </a:r>
                    </a:p>
                    <a:p>
                      <a:pPr algn="l"/>
                      <a:r>
                        <a:rPr lang="en-GB" sz="1100" b="0" i="0" u="none" baseline="0" dirty="0" smtClean="0">
                          <a:solidFill>
                            <a:schemeClr val="tx1"/>
                          </a:solidFill>
                        </a:rPr>
                        <a:t>Here are the notes of the </a:t>
                      </a:r>
                      <a:r>
                        <a:rPr lang="en-GB" sz="1100" b="1" i="0" u="none" baseline="0" dirty="0" smtClean="0">
                          <a:solidFill>
                            <a:schemeClr val="tx1"/>
                          </a:solidFill>
                        </a:rPr>
                        <a:t>treble </a:t>
                      </a:r>
                      <a:r>
                        <a:rPr lang="en-GB" sz="1100" b="0" i="0" u="none" baseline="0" dirty="0" smtClean="0">
                          <a:solidFill>
                            <a:schemeClr val="tx1"/>
                          </a:solidFill>
                        </a:rPr>
                        <a:t>(top line)</a:t>
                      </a:r>
                      <a:r>
                        <a:rPr lang="en-GB" sz="1100" b="1" i="0" u="none" baseline="0" dirty="0" smtClean="0">
                          <a:solidFill>
                            <a:schemeClr val="tx1"/>
                          </a:solidFill>
                        </a:rPr>
                        <a:t> </a:t>
                      </a:r>
                      <a:r>
                        <a:rPr lang="en-GB" sz="1100" b="0" i="0" u="none" baseline="0" dirty="0" smtClean="0">
                          <a:solidFill>
                            <a:schemeClr val="tx1"/>
                          </a:solidFill>
                        </a:rPr>
                        <a:t>and </a:t>
                      </a:r>
                      <a:r>
                        <a:rPr lang="en-GB" sz="1100" b="1" i="0" u="none" baseline="0" dirty="0" smtClean="0">
                          <a:solidFill>
                            <a:schemeClr val="tx1"/>
                          </a:solidFill>
                        </a:rPr>
                        <a:t>bass </a:t>
                      </a:r>
                      <a:r>
                        <a:rPr lang="en-GB" sz="1100" b="0" i="0" u="none" baseline="0" dirty="0" smtClean="0">
                          <a:solidFill>
                            <a:schemeClr val="tx1"/>
                          </a:solidFill>
                        </a:rPr>
                        <a:t>(bottom line)</a:t>
                      </a:r>
                      <a:r>
                        <a:rPr lang="en-GB" sz="1100" b="1" i="0" u="none" baseline="0" dirty="0" smtClean="0">
                          <a:solidFill>
                            <a:schemeClr val="tx1"/>
                          </a:solidFill>
                        </a:rPr>
                        <a:t> </a:t>
                      </a:r>
                      <a:r>
                        <a:rPr lang="en-GB" sz="1100" b="0" i="0" u="none" baseline="0" dirty="0" smtClean="0">
                          <a:solidFill>
                            <a:schemeClr val="tx1"/>
                          </a:solidFill>
                        </a:rPr>
                        <a:t>clefs. When the notes fall outside the five lines of music paper, we add extra lines called </a:t>
                      </a:r>
                      <a:r>
                        <a:rPr lang="en-GB" sz="1100" b="1" i="0" u="none" baseline="0" dirty="0" smtClean="0">
                          <a:solidFill>
                            <a:schemeClr val="tx1"/>
                          </a:solidFill>
                        </a:rPr>
                        <a:t>ledger </a:t>
                      </a:r>
                      <a:r>
                        <a:rPr lang="en-GB" sz="1100" b="0" i="0" u="none" baseline="0" dirty="0" smtClean="0">
                          <a:solidFill>
                            <a:schemeClr val="tx1"/>
                          </a:solidFill>
                        </a:rPr>
                        <a:t>lines. Here are some phrases to help you remember where the notes go!</a:t>
                      </a:r>
                    </a:p>
                    <a:p>
                      <a:pPr algn="l"/>
                      <a:endParaRPr lang="en-GB" sz="1100" b="0" i="0" u="none" baseline="0" dirty="0" smtClean="0">
                        <a:solidFill>
                          <a:schemeClr val="tx1"/>
                        </a:solidFill>
                      </a:endParaRPr>
                    </a:p>
                    <a:p>
                      <a:pPr algn="l"/>
                      <a:r>
                        <a:rPr lang="en-GB" sz="1100" b="0" i="0" u="none" baseline="0" dirty="0" smtClean="0">
                          <a:solidFill>
                            <a:schemeClr val="tx1"/>
                          </a:solidFill>
                        </a:rPr>
                        <a:t>Treble Clef Lines: </a:t>
                      </a:r>
                      <a:r>
                        <a:rPr lang="en-GB" sz="1100" b="1" i="0" u="none" baseline="0" dirty="0" smtClean="0">
                          <a:solidFill>
                            <a:schemeClr val="tx1"/>
                          </a:solidFill>
                        </a:rPr>
                        <a:t>E</a:t>
                      </a:r>
                      <a:r>
                        <a:rPr lang="en-GB" sz="1100" b="0" i="0" u="none" baseline="0" dirty="0" smtClean="0">
                          <a:solidFill>
                            <a:schemeClr val="tx1"/>
                          </a:solidFill>
                        </a:rPr>
                        <a:t>very </a:t>
                      </a:r>
                      <a:r>
                        <a:rPr lang="en-GB" sz="1100" b="1" i="0" u="none" baseline="0" dirty="0" smtClean="0">
                          <a:solidFill>
                            <a:schemeClr val="tx1"/>
                          </a:solidFill>
                        </a:rPr>
                        <a:t>G</a:t>
                      </a:r>
                      <a:r>
                        <a:rPr lang="en-GB" sz="1100" b="0" i="0" u="none" baseline="0" dirty="0" smtClean="0">
                          <a:solidFill>
                            <a:schemeClr val="tx1"/>
                          </a:solidFill>
                        </a:rPr>
                        <a:t>reen </a:t>
                      </a:r>
                      <a:r>
                        <a:rPr lang="en-GB" sz="1100" b="1" i="0" u="none" baseline="0" dirty="0" smtClean="0">
                          <a:solidFill>
                            <a:schemeClr val="tx1"/>
                          </a:solidFill>
                        </a:rPr>
                        <a:t>B</a:t>
                      </a:r>
                      <a:r>
                        <a:rPr lang="en-GB" sz="1100" b="0" i="0" u="none" baseline="0" dirty="0" smtClean="0">
                          <a:solidFill>
                            <a:schemeClr val="tx1"/>
                          </a:solidFill>
                        </a:rPr>
                        <a:t>us </a:t>
                      </a:r>
                      <a:r>
                        <a:rPr lang="en-GB" sz="1100" b="1" i="0" u="none" baseline="0" dirty="0" smtClean="0">
                          <a:solidFill>
                            <a:schemeClr val="tx1"/>
                          </a:solidFill>
                        </a:rPr>
                        <a:t>D</a:t>
                      </a:r>
                      <a:r>
                        <a:rPr lang="en-GB" sz="1100" b="0" i="0" u="none" baseline="0" dirty="0" smtClean="0">
                          <a:solidFill>
                            <a:schemeClr val="tx1"/>
                          </a:solidFill>
                        </a:rPr>
                        <a:t>rives </a:t>
                      </a:r>
                      <a:r>
                        <a:rPr lang="en-GB" sz="1100" b="1" i="0" u="none" baseline="0" dirty="0" smtClean="0">
                          <a:solidFill>
                            <a:schemeClr val="tx1"/>
                          </a:solidFill>
                        </a:rPr>
                        <a:t>F</a:t>
                      </a:r>
                      <a:r>
                        <a:rPr lang="en-GB" sz="1100" b="0" i="0" u="none" baseline="0" dirty="0" smtClean="0">
                          <a:solidFill>
                            <a:schemeClr val="tx1"/>
                          </a:solidFill>
                        </a:rPr>
                        <a:t>ast</a:t>
                      </a:r>
                    </a:p>
                    <a:p>
                      <a:pPr algn="l"/>
                      <a:r>
                        <a:rPr lang="en-GB" sz="1100" b="0" i="0" u="none" baseline="0" dirty="0" smtClean="0">
                          <a:solidFill>
                            <a:schemeClr val="tx1"/>
                          </a:solidFill>
                        </a:rPr>
                        <a:t>Treble Clef Spaces: </a:t>
                      </a:r>
                      <a:r>
                        <a:rPr lang="en-GB" sz="1100" b="1" i="0" u="none" baseline="0" dirty="0" smtClean="0">
                          <a:solidFill>
                            <a:schemeClr val="tx1"/>
                          </a:solidFill>
                        </a:rPr>
                        <a:t>F A C E </a:t>
                      </a:r>
                      <a:r>
                        <a:rPr lang="en-GB" sz="1100" b="0" i="0" u="none" baseline="0" dirty="0" smtClean="0">
                          <a:solidFill>
                            <a:schemeClr val="tx1"/>
                          </a:solidFill>
                        </a:rPr>
                        <a:t>(in the space!)</a:t>
                      </a:r>
                    </a:p>
                    <a:p>
                      <a:pPr algn="l"/>
                      <a:r>
                        <a:rPr lang="en-GB" sz="1100" b="0" i="0" u="none" baseline="0" dirty="0" smtClean="0">
                          <a:solidFill>
                            <a:schemeClr val="tx1"/>
                          </a:solidFill>
                        </a:rPr>
                        <a:t>Bass Clef Lines: </a:t>
                      </a:r>
                      <a:r>
                        <a:rPr lang="en-GB" sz="1100" b="1" i="0" u="none" baseline="0" dirty="0" smtClean="0">
                          <a:solidFill>
                            <a:schemeClr val="tx1"/>
                          </a:solidFill>
                        </a:rPr>
                        <a:t>G</a:t>
                      </a:r>
                      <a:r>
                        <a:rPr lang="en-GB" sz="1100" b="0" i="0" u="none" baseline="0" dirty="0" smtClean="0">
                          <a:solidFill>
                            <a:schemeClr val="tx1"/>
                          </a:solidFill>
                        </a:rPr>
                        <a:t>reen </a:t>
                      </a:r>
                      <a:r>
                        <a:rPr lang="en-GB" sz="1100" b="1" i="0" u="none" baseline="0" dirty="0" smtClean="0">
                          <a:solidFill>
                            <a:schemeClr val="tx1"/>
                          </a:solidFill>
                        </a:rPr>
                        <a:t>B</a:t>
                      </a:r>
                      <a:r>
                        <a:rPr lang="en-GB" sz="1100" b="0" i="0" u="none" baseline="0" dirty="0" smtClean="0">
                          <a:solidFill>
                            <a:schemeClr val="tx1"/>
                          </a:solidFill>
                        </a:rPr>
                        <a:t>uses </a:t>
                      </a:r>
                      <a:r>
                        <a:rPr lang="en-GB" sz="1100" b="1" i="0" u="none" baseline="0" dirty="0" smtClean="0">
                          <a:solidFill>
                            <a:schemeClr val="tx1"/>
                          </a:solidFill>
                        </a:rPr>
                        <a:t>D</a:t>
                      </a:r>
                      <a:r>
                        <a:rPr lang="en-GB" sz="1100" b="0" i="0" u="none" baseline="0" dirty="0" smtClean="0">
                          <a:solidFill>
                            <a:schemeClr val="tx1"/>
                          </a:solidFill>
                        </a:rPr>
                        <a:t>rive </a:t>
                      </a:r>
                      <a:r>
                        <a:rPr lang="en-GB" sz="1100" b="1" i="0" u="none" baseline="0" dirty="0" smtClean="0">
                          <a:solidFill>
                            <a:schemeClr val="tx1"/>
                          </a:solidFill>
                        </a:rPr>
                        <a:t>F</a:t>
                      </a:r>
                      <a:r>
                        <a:rPr lang="en-GB" sz="1100" b="0" i="0" u="none" baseline="0" dirty="0" smtClean="0">
                          <a:solidFill>
                            <a:schemeClr val="tx1"/>
                          </a:solidFill>
                        </a:rPr>
                        <a:t>ast </a:t>
                      </a:r>
                      <a:r>
                        <a:rPr lang="en-GB" sz="1100" b="1" i="0" u="none" baseline="0" dirty="0" smtClean="0">
                          <a:solidFill>
                            <a:schemeClr val="tx1"/>
                          </a:solidFill>
                        </a:rPr>
                        <a:t>A</a:t>
                      </a:r>
                      <a:r>
                        <a:rPr lang="en-GB" sz="1100" b="0" i="0" u="none" baseline="0" dirty="0" smtClean="0">
                          <a:solidFill>
                            <a:schemeClr val="tx1"/>
                          </a:solidFill>
                        </a:rPr>
                        <a:t>lways</a:t>
                      </a:r>
                    </a:p>
                    <a:p>
                      <a:pPr algn="l"/>
                      <a:r>
                        <a:rPr lang="en-GB" sz="1100" b="0" i="0" u="none" baseline="0" dirty="0" smtClean="0">
                          <a:solidFill>
                            <a:schemeClr val="tx1"/>
                          </a:solidFill>
                        </a:rPr>
                        <a:t>Bass Clef Spaces: </a:t>
                      </a:r>
                      <a:r>
                        <a:rPr lang="en-GB" sz="1100" b="1" i="0" u="none" baseline="0" dirty="0" smtClean="0">
                          <a:solidFill>
                            <a:schemeClr val="tx1"/>
                          </a:solidFill>
                        </a:rPr>
                        <a:t>A</a:t>
                      </a:r>
                      <a:r>
                        <a:rPr lang="en-GB" sz="1100" b="0" i="0" u="none" baseline="0" dirty="0" smtClean="0">
                          <a:solidFill>
                            <a:schemeClr val="tx1"/>
                          </a:solidFill>
                        </a:rPr>
                        <a:t>ll </a:t>
                      </a:r>
                      <a:r>
                        <a:rPr lang="en-GB" sz="1100" b="1" i="0" u="none" baseline="0" dirty="0" smtClean="0">
                          <a:solidFill>
                            <a:schemeClr val="tx1"/>
                          </a:solidFill>
                        </a:rPr>
                        <a:t>C</a:t>
                      </a:r>
                      <a:r>
                        <a:rPr lang="en-GB" sz="1100" b="0" i="0" u="none" baseline="0" dirty="0" smtClean="0">
                          <a:solidFill>
                            <a:schemeClr val="tx1"/>
                          </a:solidFill>
                        </a:rPr>
                        <a:t>ows </a:t>
                      </a:r>
                      <a:r>
                        <a:rPr lang="en-GB" sz="1100" b="1" i="0" u="none" baseline="0" dirty="0" smtClean="0">
                          <a:solidFill>
                            <a:schemeClr val="tx1"/>
                          </a:solidFill>
                        </a:rPr>
                        <a:t>E</a:t>
                      </a:r>
                      <a:r>
                        <a:rPr lang="en-GB" sz="1100" b="0" i="0" u="none" baseline="0" dirty="0" smtClean="0">
                          <a:solidFill>
                            <a:schemeClr val="tx1"/>
                          </a:solidFill>
                        </a:rPr>
                        <a:t>at </a:t>
                      </a:r>
                      <a:r>
                        <a:rPr lang="en-GB" sz="1100" b="1" i="0" u="none" baseline="0" dirty="0" smtClean="0">
                          <a:solidFill>
                            <a:schemeClr val="tx1"/>
                          </a:solidFill>
                        </a:rPr>
                        <a:t>G</a:t>
                      </a:r>
                      <a:r>
                        <a:rPr lang="en-GB" sz="1100" b="0" i="0" u="none" baseline="0" dirty="0" smtClean="0">
                          <a:solidFill>
                            <a:schemeClr val="tx1"/>
                          </a:solidFill>
                        </a:rPr>
                        <a:t>rass</a:t>
                      </a:r>
                    </a:p>
                  </a:txBody>
                  <a:tcPr>
                    <a:solidFill>
                      <a:schemeClr val="accent2">
                        <a:lumMod val="60000"/>
                        <a:lumOff val="40000"/>
                      </a:schemeClr>
                    </a:solidFill>
                  </a:tcPr>
                </a:tc>
                <a:extLst>
                  <a:ext uri="{0D108BD9-81ED-4DB2-BD59-A6C34878D82A}">
                    <a16:rowId xmlns:a16="http://schemas.microsoft.com/office/drawing/2014/main" xmlns="" val="3061556891"/>
                  </a:ext>
                </a:extLst>
              </a:tr>
            </a:tbl>
          </a:graphicData>
        </a:graphic>
      </p:graphicFrame>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39063" y="554063"/>
            <a:ext cx="932302" cy="439708"/>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80524" y="554063"/>
            <a:ext cx="785200" cy="44256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38257" y="554063"/>
            <a:ext cx="669957" cy="446856"/>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1284" y="1238197"/>
            <a:ext cx="2717003" cy="633061"/>
          </a:xfrm>
          <a:prstGeom prst="rect">
            <a:avLst/>
          </a:prstGeom>
        </p:spPr>
      </p:pic>
      <p:pic>
        <p:nvPicPr>
          <p:cNvPr id="24" name="Picture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04897" y="2109928"/>
            <a:ext cx="2671365" cy="459231"/>
          </a:xfrm>
          <a:prstGeom prst="rect">
            <a:avLst/>
          </a:prstGeom>
        </p:spPr>
      </p:pic>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69512">
            <a:off x="4024766" y="1980854"/>
            <a:ext cx="339462" cy="549399"/>
          </a:xfrm>
          <a:prstGeom prst="rect">
            <a:avLst/>
          </a:prstGeom>
        </p:spPr>
      </p:pic>
      <p:pic>
        <p:nvPicPr>
          <p:cNvPr id="26" name="Picture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200460">
            <a:off x="4456454" y="1950164"/>
            <a:ext cx="353655" cy="572370"/>
          </a:xfrm>
          <a:prstGeom prst="rect">
            <a:avLst/>
          </a:prstGeom>
        </p:spPr>
      </p:pic>
      <p:pic>
        <p:nvPicPr>
          <p:cNvPr id="27" name="Picture 2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338822">
            <a:off x="5020988" y="1972241"/>
            <a:ext cx="353655" cy="572370"/>
          </a:xfrm>
          <a:prstGeom prst="rect">
            <a:avLst/>
          </a:prstGeom>
        </p:spPr>
      </p:pic>
      <p:pic>
        <p:nvPicPr>
          <p:cNvPr id="28" name="Picture 2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99127" y="2892432"/>
            <a:ext cx="1213507" cy="627676"/>
          </a:xfrm>
          <a:prstGeom prst="rect">
            <a:avLst/>
          </a:prstGeom>
        </p:spPr>
      </p:pic>
      <p:pic>
        <p:nvPicPr>
          <p:cNvPr id="29" name="Picture 28"/>
          <p:cNvPicPr>
            <a:picLocks noChangeAspect="1"/>
          </p:cNvPicPr>
          <p:nvPr/>
        </p:nvPicPr>
        <p:blipFill rotWithShape="1">
          <a:blip r:embed="rId11" cstate="print">
            <a:extLst>
              <a:ext uri="{28A0092B-C50C-407E-A947-70E740481C1C}">
                <a14:useLocalDpi xmlns:a14="http://schemas.microsoft.com/office/drawing/2010/main" val="0"/>
              </a:ext>
            </a:extLst>
          </a:blip>
          <a:srcRect t="19913" b="19300"/>
          <a:stretch/>
        </p:blipFill>
        <p:spPr>
          <a:xfrm>
            <a:off x="4868362" y="1209135"/>
            <a:ext cx="679187" cy="583845"/>
          </a:xfrm>
          <a:prstGeom prst="rect">
            <a:avLst/>
          </a:prstGeom>
        </p:spPr>
      </p:pic>
      <p:pic>
        <p:nvPicPr>
          <p:cNvPr id="30" name="Picture 2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471323" y="1137329"/>
            <a:ext cx="658095" cy="658095"/>
          </a:xfrm>
          <a:prstGeom prst="rect">
            <a:avLst/>
          </a:prstGeom>
        </p:spPr>
      </p:pic>
      <p:pic>
        <p:nvPicPr>
          <p:cNvPr id="31" name="Picture 3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229444" y="2705779"/>
            <a:ext cx="822362" cy="822362"/>
          </a:xfrm>
          <a:prstGeom prst="rect">
            <a:avLst/>
          </a:prstGeom>
        </p:spPr>
      </p:pic>
      <p:pic>
        <p:nvPicPr>
          <p:cNvPr id="32" name="Picture 31"/>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10800000" flipV="1">
            <a:off x="3439755" y="3797945"/>
            <a:ext cx="1750940" cy="525939"/>
          </a:xfrm>
          <a:prstGeom prst="rect">
            <a:avLst/>
          </a:prstGeom>
        </p:spPr>
      </p:pic>
      <p:pic>
        <p:nvPicPr>
          <p:cNvPr id="33" name="Picture 32"/>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943053" y="3763505"/>
            <a:ext cx="1069581" cy="610731"/>
          </a:xfrm>
          <a:prstGeom prst="rect">
            <a:avLst/>
          </a:prstGeom>
        </p:spPr>
      </p:pic>
      <p:pic>
        <p:nvPicPr>
          <p:cNvPr id="34" name="Picture 33"/>
          <p:cNvPicPr>
            <a:picLocks noChangeAspect="1"/>
          </p:cNvPicPr>
          <p:nvPr/>
        </p:nvPicPr>
        <p:blipFill rotWithShape="1">
          <a:blip r:embed="rId16">
            <a:extLst>
              <a:ext uri="{28A0092B-C50C-407E-A947-70E740481C1C}">
                <a14:useLocalDpi xmlns:a14="http://schemas.microsoft.com/office/drawing/2010/main" val="0"/>
              </a:ext>
            </a:extLst>
          </a:blip>
          <a:srcRect l="-985" t="64880" r="55665" b="22911"/>
          <a:stretch/>
        </p:blipFill>
        <p:spPr>
          <a:xfrm>
            <a:off x="3781738" y="4649705"/>
            <a:ext cx="1752600" cy="600075"/>
          </a:xfrm>
          <a:prstGeom prst="rect">
            <a:avLst/>
          </a:prstGeom>
        </p:spPr>
      </p:pic>
      <p:pic>
        <p:nvPicPr>
          <p:cNvPr id="35" name="Picture 34"/>
          <p:cNvPicPr>
            <a:picLocks noChangeAspect="1"/>
          </p:cNvPicPr>
          <p:nvPr/>
        </p:nvPicPr>
        <p:blipFill rotWithShape="1">
          <a:blip r:embed="rId16">
            <a:extLst>
              <a:ext uri="{28A0092B-C50C-407E-A947-70E740481C1C}">
                <a14:useLocalDpi xmlns:a14="http://schemas.microsoft.com/office/drawing/2010/main" val="0"/>
              </a:ext>
            </a:extLst>
          </a:blip>
          <a:srcRect l="55674" t="11746" b="79690"/>
          <a:stretch/>
        </p:blipFill>
        <p:spPr>
          <a:xfrm>
            <a:off x="2424626" y="4802074"/>
            <a:ext cx="1714146" cy="420915"/>
          </a:xfrm>
          <a:prstGeom prst="rect">
            <a:avLst/>
          </a:prstGeom>
        </p:spPr>
      </p:pic>
      <p:pic>
        <p:nvPicPr>
          <p:cNvPr id="36" name="Picture 35"/>
          <p:cNvPicPr>
            <a:picLocks noChangeAspect="1"/>
          </p:cNvPicPr>
          <p:nvPr/>
        </p:nvPicPr>
        <p:blipFill rotWithShape="1">
          <a:blip r:embed="rId16">
            <a:extLst>
              <a:ext uri="{28A0092B-C50C-407E-A947-70E740481C1C}">
                <a14:useLocalDpi xmlns:a14="http://schemas.microsoft.com/office/drawing/2010/main" val="0"/>
              </a:ext>
            </a:extLst>
          </a:blip>
          <a:srcRect l="-1" t="11384" r="54641" b="81824"/>
          <a:stretch/>
        </p:blipFill>
        <p:spPr>
          <a:xfrm>
            <a:off x="819916" y="4821255"/>
            <a:ext cx="1754156" cy="333829"/>
          </a:xfrm>
          <a:prstGeom prst="rect">
            <a:avLst/>
          </a:prstGeom>
        </p:spPr>
      </p:pic>
      <p:pic>
        <p:nvPicPr>
          <p:cNvPr id="38" name="Picture 3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10800000" flipV="1">
            <a:off x="3111635" y="5428037"/>
            <a:ext cx="934007" cy="600029"/>
          </a:xfrm>
          <a:prstGeom prst="rect">
            <a:avLst/>
          </a:prstGeom>
        </p:spPr>
      </p:pic>
      <p:pic>
        <p:nvPicPr>
          <p:cNvPr id="39" name="Picture 38"/>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308094" y="5351802"/>
            <a:ext cx="1755252" cy="783899"/>
          </a:xfrm>
          <a:prstGeom prst="rect">
            <a:avLst/>
          </a:prstGeom>
        </p:spPr>
      </p:pic>
      <p:pic>
        <p:nvPicPr>
          <p:cNvPr id="40" name="Picture 39"/>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4474712" y="5428037"/>
            <a:ext cx="671509" cy="601888"/>
          </a:xfrm>
          <a:prstGeom prst="rect">
            <a:avLst/>
          </a:prstGeom>
        </p:spPr>
      </p:pic>
      <p:pic>
        <p:nvPicPr>
          <p:cNvPr id="42" name="Picture 41"/>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10800000" flipV="1">
            <a:off x="4205212" y="6117803"/>
            <a:ext cx="1206790" cy="804528"/>
          </a:xfrm>
          <a:prstGeom prst="rect">
            <a:avLst/>
          </a:prstGeom>
        </p:spPr>
      </p:pic>
      <p:pic>
        <p:nvPicPr>
          <p:cNvPr id="44" name="Picture 43"/>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1367847" y="6285379"/>
            <a:ext cx="2666446" cy="536771"/>
          </a:xfrm>
          <a:prstGeom prst="rect">
            <a:avLst/>
          </a:prstGeom>
        </p:spPr>
      </p:pic>
      <p:pic>
        <p:nvPicPr>
          <p:cNvPr id="2" name="Picture 1"/>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559224" y="5863831"/>
            <a:ext cx="3593758" cy="1007679"/>
          </a:xfrm>
          <a:prstGeom prst="rect">
            <a:avLst/>
          </a:prstGeom>
        </p:spPr>
      </p:pic>
      <p:pic>
        <p:nvPicPr>
          <p:cNvPr id="3" name="Picture 2"/>
          <p:cNvPicPr>
            <a:picLocks noChangeAspect="1"/>
          </p:cNvPicPr>
          <p:nvPr/>
        </p:nvPicPr>
        <p:blipFill rotWithShape="1">
          <a:blip r:embed="rId23">
            <a:extLst>
              <a:ext uri="{28A0092B-C50C-407E-A947-70E740481C1C}">
                <a14:useLocalDpi xmlns:a14="http://schemas.microsoft.com/office/drawing/2010/main" val="0"/>
              </a:ext>
            </a:extLst>
          </a:blip>
          <a:srcRect l="15768" t="13438" r="7770" b="13702"/>
          <a:stretch/>
        </p:blipFill>
        <p:spPr>
          <a:xfrm>
            <a:off x="5553879" y="2090951"/>
            <a:ext cx="3544037" cy="1865031"/>
          </a:xfrm>
          <a:prstGeom prst="rect">
            <a:avLst/>
          </a:prstGeom>
        </p:spPr>
      </p:pic>
    </p:spTree>
    <p:extLst>
      <p:ext uri="{BB962C8B-B14F-4D97-AF65-F5344CB8AC3E}">
        <p14:creationId xmlns:p14="http://schemas.microsoft.com/office/powerpoint/2010/main" val="17960178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0"/>
          <a:ext cx="6220327" cy="6858000"/>
        </p:xfrm>
        <a:graphic>
          <a:graphicData uri="http://schemas.openxmlformats.org/drawingml/2006/table">
            <a:tbl>
              <a:tblPr firstRow="1" bandRow="1">
                <a:tableStyleId>{5C22544A-7EE6-4342-B048-85BDC9FD1C3A}</a:tableStyleId>
              </a:tblPr>
              <a:tblGrid>
                <a:gridCol w="954264">
                  <a:extLst>
                    <a:ext uri="{9D8B030D-6E8A-4147-A177-3AD203B41FA5}">
                      <a16:colId xmlns="" xmlns:a16="http://schemas.microsoft.com/office/drawing/2014/main" val="2645025886"/>
                    </a:ext>
                  </a:extLst>
                </a:gridCol>
                <a:gridCol w="5266063">
                  <a:extLst>
                    <a:ext uri="{9D8B030D-6E8A-4147-A177-3AD203B41FA5}">
                      <a16:colId xmlns="" xmlns:a16="http://schemas.microsoft.com/office/drawing/2014/main" val="3333972068"/>
                    </a:ext>
                  </a:extLst>
                </a:gridCol>
              </a:tblGrid>
              <a:tr h="346882">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Music</a:t>
                      </a:r>
                      <a:r>
                        <a:rPr lang="en-GB" sz="1400" b="1" baseline="0" dirty="0" smtClean="0">
                          <a:solidFill>
                            <a:schemeClr val="tx1"/>
                          </a:solidFill>
                        </a:rPr>
                        <a:t> for Film Knowledge Organiser – Year 8 Music – Term 2a</a:t>
                      </a:r>
                      <a:endParaRPr lang="en-GB" sz="1400" b="1"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 xmlns:a16="http://schemas.microsoft.com/office/drawing/2014/main" val="496933320"/>
                  </a:ext>
                </a:extLst>
              </a:tr>
              <a:tr h="1605898">
                <a:tc>
                  <a:txBody>
                    <a:bodyPr/>
                    <a:lstStyle/>
                    <a:p>
                      <a:r>
                        <a:rPr lang="en-GB" sz="1100" b="1" i="1" dirty="0" smtClean="0">
                          <a:solidFill>
                            <a:schemeClr val="tx1"/>
                          </a:solidFill>
                        </a:rPr>
                        <a:t>Major Key</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a:t>
                      </a:r>
                      <a:r>
                        <a:rPr lang="en-GB" sz="1100" baseline="0" dirty="0" smtClean="0"/>
                        <a:t> musical key which sounds happy; suitable to use for comedy and kids’ films.</a:t>
                      </a:r>
                      <a:endParaRPr lang="en-GB" sz="1100" dirty="0"/>
                    </a:p>
                  </a:txBody>
                  <a:tcPr>
                    <a:solidFill>
                      <a:schemeClr val="accent1">
                        <a:lumMod val="40000"/>
                        <a:lumOff val="60000"/>
                      </a:schemeClr>
                    </a:solidFill>
                  </a:tcPr>
                </a:tc>
                <a:extLst>
                  <a:ext uri="{0D108BD9-81ED-4DB2-BD59-A6C34878D82A}">
                    <a16:rowId xmlns="" xmlns:a16="http://schemas.microsoft.com/office/drawing/2014/main" val="3061556891"/>
                  </a:ext>
                </a:extLst>
              </a:tr>
              <a:tr h="1601009">
                <a:tc>
                  <a:txBody>
                    <a:bodyPr/>
                    <a:lstStyle/>
                    <a:p>
                      <a:r>
                        <a:rPr lang="en-GB" sz="1100" b="1" i="1" dirty="0" smtClean="0">
                          <a:solidFill>
                            <a:schemeClr val="tx1"/>
                          </a:solidFill>
                        </a:rPr>
                        <a:t>Minor Key</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musical key which sounds sad;</a:t>
                      </a:r>
                      <a:r>
                        <a:rPr lang="en-GB" sz="1100" baseline="0" dirty="0" smtClean="0"/>
                        <a:t> suitable to use for horror and thriller films.</a:t>
                      </a:r>
                    </a:p>
                    <a:p>
                      <a:endParaRPr lang="en-GB" sz="1100" baseline="0" dirty="0" smtClean="0"/>
                    </a:p>
                    <a:p>
                      <a:endParaRPr lang="en-GB" sz="1100" baseline="0" dirty="0" smtClean="0"/>
                    </a:p>
                    <a:p>
                      <a:endParaRPr lang="en-GB" sz="1100" baseline="0" dirty="0" smtClean="0"/>
                    </a:p>
                    <a:p>
                      <a:endParaRPr lang="en-GB" sz="1100" baseline="0" dirty="0" smtClean="0"/>
                    </a:p>
                    <a:p>
                      <a:endParaRPr lang="en-GB" sz="1100" baseline="0" dirty="0" smtClean="0"/>
                    </a:p>
                    <a:p>
                      <a:endParaRPr lang="en-GB" sz="1100" baseline="0" dirty="0" smtClean="0"/>
                    </a:p>
                    <a:p>
                      <a:endParaRPr lang="en-GB" sz="1100" dirty="0"/>
                    </a:p>
                  </a:txBody>
                  <a:tcPr>
                    <a:solidFill>
                      <a:schemeClr val="accent1">
                        <a:lumMod val="40000"/>
                        <a:lumOff val="60000"/>
                      </a:schemeClr>
                    </a:solidFill>
                  </a:tcPr>
                </a:tc>
                <a:extLst>
                  <a:ext uri="{0D108BD9-81ED-4DB2-BD59-A6C34878D82A}">
                    <a16:rowId xmlns="" xmlns:a16="http://schemas.microsoft.com/office/drawing/2014/main" val="3577693263"/>
                  </a:ext>
                </a:extLst>
              </a:tr>
              <a:tr h="1601009">
                <a:tc>
                  <a:txBody>
                    <a:bodyPr/>
                    <a:lstStyle/>
                    <a:p>
                      <a:r>
                        <a:rPr lang="en-GB" sz="1100" b="1" i="1" dirty="0" smtClean="0">
                          <a:solidFill>
                            <a:schemeClr val="tx1"/>
                          </a:solidFill>
                        </a:rPr>
                        <a:t>Leitmotif</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a:t>
                      </a:r>
                      <a:r>
                        <a:rPr lang="en-GB" sz="1100" baseline="0" dirty="0" smtClean="0"/>
                        <a:t> recurrent theme in a piece of film music which represents a character, feeling, thought or object. Think of Darth Vader or Jaws!</a:t>
                      </a:r>
                    </a:p>
                    <a:p>
                      <a:endParaRPr lang="en-GB" sz="1100" baseline="0" dirty="0" smtClean="0"/>
                    </a:p>
                    <a:p>
                      <a:endParaRPr lang="en-GB" sz="1100" baseline="0" dirty="0" smtClean="0"/>
                    </a:p>
                    <a:p>
                      <a:endParaRPr lang="en-GB" sz="1100" baseline="0" dirty="0" smtClean="0"/>
                    </a:p>
                    <a:p>
                      <a:endParaRPr lang="en-GB" sz="1100" baseline="0" dirty="0" smtClean="0"/>
                    </a:p>
                    <a:p>
                      <a:endParaRPr lang="en-GB" sz="1100" baseline="0" dirty="0" smtClean="0"/>
                    </a:p>
                    <a:p>
                      <a:endParaRPr lang="en-GB" sz="1100" dirty="0"/>
                    </a:p>
                  </a:txBody>
                  <a:tcPr>
                    <a:solidFill>
                      <a:schemeClr val="accent1">
                        <a:lumMod val="40000"/>
                        <a:lumOff val="60000"/>
                      </a:schemeClr>
                    </a:solidFill>
                  </a:tcPr>
                </a:tc>
                <a:extLst>
                  <a:ext uri="{0D108BD9-81ED-4DB2-BD59-A6C34878D82A}">
                    <a16:rowId xmlns="" xmlns:a16="http://schemas.microsoft.com/office/drawing/2014/main" val="1948897614"/>
                  </a:ext>
                </a:extLst>
              </a:tr>
              <a:tr h="851601">
                <a:tc>
                  <a:txBody>
                    <a:bodyPr/>
                    <a:lstStyle/>
                    <a:p>
                      <a:r>
                        <a:rPr lang="en-GB" sz="1100" b="1" i="1" dirty="0" smtClean="0">
                          <a:solidFill>
                            <a:schemeClr val="tx1"/>
                          </a:solidFill>
                        </a:rPr>
                        <a:t>Diegetic</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When the music/sound in a section</a:t>
                      </a:r>
                      <a:r>
                        <a:rPr lang="en-GB" sz="1100" baseline="0" dirty="0" smtClean="0"/>
                        <a:t> of a film can be heard by both the audience </a:t>
                      </a:r>
                      <a:r>
                        <a:rPr lang="en-GB" sz="1100" b="1" baseline="0" dirty="0" smtClean="0"/>
                        <a:t>and </a:t>
                      </a:r>
                      <a:r>
                        <a:rPr lang="en-GB" sz="1100" b="0" baseline="0" dirty="0" smtClean="0"/>
                        <a:t>the characters in the film. For example: </a:t>
                      </a:r>
                    </a:p>
                    <a:p>
                      <a:r>
                        <a:rPr lang="en-GB" sz="1100" b="0" baseline="0" dirty="0" smtClean="0"/>
                        <a:t>When a character is listening to a song on the radio, </a:t>
                      </a:r>
                    </a:p>
                    <a:p>
                      <a:r>
                        <a:rPr lang="en-GB" sz="1100" b="0" baseline="0" dirty="0" smtClean="0"/>
                        <a:t>or when a character is at a gig.</a:t>
                      </a:r>
                      <a:endParaRPr lang="en-GB" sz="1100" dirty="0"/>
                    </a:p>
                  </a:txBody>
                  <a:tcPr>
                    <a:solidFill>
                      <a:schemeClr val="accent1">
                        <a:lumMod val="40000"/>
                        <a:lumOff val="60000"/>
                      </a:schemeClr>
                    </a:solidFill>
                  </a:tcPr>
                </a:tc>
                <a:extLst>
                  <a:ext uri="{0D108BD9-81ED-4DB2-BD59-A6C34878D82A}">
                    <a16:rowId xmlns="" xmlns:a16="http://schemas.microsoft.com/office/drawing/2014/main" val="1678580462"/>
                  </a:ext>
                </a:extLst>
              </a:tr>
              <a:tr h="851601">
                <a:tc>
                  <a:txBody>
                    <a:bodyPr/>
                    <a:lstStyle/>
                    <a:p>
                      <a:r>
                        <a:rPr lang="en-GB" sz="1100" b="1" i="1" dirty="0" smtClean="0">
                          <a:solidFill>
                            <a:schemeClr val="tx1"/>
                          </a:solidFill>
                        </a:rPr>
                        <a:t>Non-diegetic</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When the music/sound in a section of film can </a:t>
                      </a:r>
                      <a:r>
                        <a:rPr lang="en-GB" sz="1100" b="1" dirty="0" smtClean="0"/>
                        <a:t>only </a:t>
                      </a:r>
                      <a:r>
                        <a:rPr lang="en-GB" sz="1100" b="0" dirty="0" smtClean="0"/>
                        <a:t>be</a:t>
                      </a:r>
                      <a:r>
                        <a:rPr lang="en-GB" sz="1100" b="0" baseline="0" dirty="0" smtClean="0"/>
                        <a:t> heard by the audience and </a:t>
                      </a:r>
                      <a:r>
                        <a:rPr lang="en-GB" sz="1100" b="1" baseline="0" dirty="0" smtClean="0"/>
                        <a:t>not </a:t>
                      </a:r>
                      <a:r>
                        <a:rPr lang="en-GB" sz="1100" b="0" baseline="0" dirty="0" smtClean="0"/>
                        <a:t>the characters in the film. For example:</a:t>
                      </a:r>
                    </a:p>
                    <a:p>
                      <a:r>
                        <a:rPr lang="en-GB" sz="1100" b="0" baseline="0" dirty="0" smtClean="0"/>
                        <a:t>Music which is added to create atmosphere, </a:t>
                      </a:r>
                    </a:p>
                    <a:p>
                      <a:r>
                        <a:rPr lang="en-GB" sz="1100" b="0" baseline="0" dirty="0" smtClean="0"/>
                        <a:t>or the narrator is commenting on the action.</a:t>
                      </a:r>
                      <a:endParaRPr lang="en-GB" sz="1100" dirty="0"/>
                    </a:p>
                  </a:txBody>
                  <a:tcPr>
                    <a:solidFill>
                      <a:schemeClr val="accent1">
                        <a:lumMod val="40000"/>
                        <a:lumOff val="60000"/>
                      </a:schemeClr>
                    </a:solidFill>
                  </a:tcPr>
                </a:tc>
                <a:extLst>
                  <a:ext uri="{0D108BD9-81ED-4DB2-BD59-A6C34878D82A}">
                    <a16:rowId xmlns="" xmlns:a16="http://schemas.microsoft.com/office/drawing/2014/main" val="2465053216"/>
                  </a:ext>
                </a:extLst>
              </a:tr>
            </a:tbl>
          </a:graphicData>
        </a:graphic>
      </p:graphicFrame>
      <p:pic>
        <p:nvPicPr>
          <p:cNvPr id="3" name="Picture 2"/>
          <p:cNvPicPr>
            <a:picLocks noChangeAspect="1"/>
          </p:cNvPicPr>
          <p:nvPr/>
        </p:nvPicPr>
        <p:blipFill rotWithShape="1">
          <a:blip r:embed="rId3"/>
          <a:srcRect l="14839" t="52510" r="46451" b="20824"/>
          <a:stretch/>
        </p:blipFill>
        <p:spPr>
          <a:xfrm>
            <a:off x="1467659" y="719930"/>
            <a:ext cx="2808792" cy="1088407"/>
          </a:xfrm>
          <a:prstGeom prst="rect">
            <a:avLst/>
          </a:prstGeom>
        </p:spPr>
      </p:pic>
      <p:pic>
        <p:nvPicPr>
          <p:cNvPr id="11" name="Picture 10"/>
          <p:cNvPicPr>
            <a:picLocks noChangeAspect="1"/>
          </p:cNvPicPr>
          <p:nvPr/>
        </p:nvPicPr>
        <p:blipFill rotWithShape="1">
          <a:blip r:embed="rId4"/>
          <a:srcRect l="15208" t="20995" r="46645" b="53625"/>
          <a:stretch/>
        </p:blipFill>
        <p:spPr>
          <a:xfrm>
            <a:off x="1467659" y="2345030"/>
            <a:ext cx="2808792" cy="1051178"/>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36257" y="4077280"/>
            <a:ext cx="1556654" cy="899212"/>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6629" y="4077280"/>
            <a:ext cx="1615426" cy="899212"/>
          </a:xfrm>
          <a:prstGeom prst="rect">
            <a:avLst/>
          </a:prstGeom>
        </p:spPr>
      </p:pic>
      <p:graphicFrame>
        <p:nvGraphicFramePr>
          <p:cNvPr id="17" name="Table 16"/>
          <p:cNvGraphicFramePr>
            <a:graphicFrameLocks noGrp="1"/>
          </p:cNvGraphicFramePr>
          <p:nvPr>
            <p:extLst/>
          </p:nvPr>
        </p:nvGraphicFramePr>
        <p:xfrm>
          <a:off x="6226149" y="1"/>
          <a:ext cx="2923674" cy="6881917"/>
        </p:xfrm>
        <a:graphic>
          <a:graphicData uri="http://schemas.openxmlformats.org/drawingml/2006/table">
            <a:tbl>
              <a:tblPr firstRow="1" bandRow="1">
                <a:tableStyleId>{5C22544A-7EE6-4342-B048-85BDC9FD1C3A}</a:tableStyleId>
              </a:tblPr>
              <a:tblGrid>
                <a:gridCol w="764198">
                  <a:extLst>
                    <a:ext uri="{9D8B030D-6E8A-4147-A177-3AD203B41FA5}">
                      <a16:colId xmlns="" xmlns:a16="http://schemas.microsoft.com/office/drawing/2014/main" val="2645025886"/>
                    </a:ext>
                  </a:extLst>
                </a:gridCol>
                <a:gridCol w="2159476">
                  <a:extLst>
                    <a:ext uri="{9D8B030D-6E8A-4147-A177-3AD203B41FA5}">
                      <a16:colId xmlns="" xmlns:a16="http://schemas.microsoft.com/office/drawing/2014/main" val="3333972068"/>
                    </a:ext>
                  </a:extLst>
                </a:gridCol>
              </a:tblGrid>
              <a:tr h="344031">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Musical Elements</a:t>
                      </a:r>
                      <a:r>
                        <a:rPr lang="en-GB" sz="1400" b="1" baseline="0" dirty="0" smtClean="0">
                          <a:solidFill>
                            <a:schemeClr val="tx1"/>
                          </a:solidFill>
                        </a:rPr>
                        <a:t> Checklist </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496933320"/>
                  </a:ext>
                </a:extLst>
              </a:tr>
              <a:tr h="763356">
                <a:tc>
                  <a:txBody>
                    <a:bodyPr/>
                    <a:lstStyle/>
                    <a:p>
                      <a:r>
                        <a:rPr lang="en-GB" sz="1100" b="1" i="1" dirty="0" smtClean="0">
                          <a:solidFill>
                            <a:schemeClr val="tx1"/>
                          </a:solidFill>
                        </a:rPr>
                        <a:t>Pitch</a:t>
                      </a:r>
                      <a:endParaRPr lang="en-GB" sz="1100" b="1" i="1" dirty="0">
                        <a:solidFill>
                          <a:schemeClr val="tx1"/>
                        </a:solidFill>
                      </a:endParaRPr>
                    </a:p>
                  </a:txBody>
                  <a:tcPr>
                    <a:solidFill>
                      <a:schemeClr val="accent2">
                        <a:lumMod val="60000"/>
                        <a:lumOff val="40000"/>
                      </a:schemeClr>
                    </a:solidFill>
                  </a:tcPr>
                </a:tc>
                <a:tc>
                  <a:txBody>
                    <a:bodyPr/>
                    <a:lstStyle/>
                    <a:p>
                      <a:r>
                        <a:rPr lang="en-GB" sz="1100" dirty="0" smtClean="0"/>
                        <a:t>Is</a:t>
                      </a:r>
                      <a:r>
                        <a:rPr lang="en-GB" sz="1100" baseline="0" dirty="0" smtClean="0"/>
                        <a:t> the piece of music in a major key or minor key? Does it suit the genre of film?</a:t>
                      </a:r>
                    </a:p>
                    <a:p>
                      <a:endParaRPr lang="en-GB" sz="1100" dirty="0"/>
                    </a:p>
                  </a:txBody>
                  <a:tcPr>
                    <a:solidFill>
                      <a:schemeClr val="accent2">
                        <a:lumMod val="60000"/>
                        <a:lumOff val="40000"/>
                      </a:schemeClr>
                    </a:solidFill>
                  </a:tcPr>
                </a:tc>
                <a:extLst>
                  <a:ext uri="{0D108BD9-81ED-4DB2-BD59-A6C34878D82A}">
                    <a16:rowId xmlns="" xmlns:a16="http://schemas.microsoft.com/office/drawing/2014/main" val="3061556891"/>
                  </a:ext>
                </a:extLst>
              </a:tr>
              <a:tr h="763356">
                <a:tc>
                  <a:txBody>
                    <a:bodyPr/>
                    <a:lstStyle/>
                    <a:p>
                      <a:r>
                        <a:rPr lang="en-GB" sz="1100" b="1" i="1" dirty="0" smtClean="0">
                          <a:solidFill>
                            <a:schemeClr val="tx1"/>
                          </a:solidFill>
                        </a:rPr>
                        <a:t>Rhythm/</a:t>
                      </a:r>
                    </a:p>
                    <a:p>
                      <a:r>
                        <a:rPr lang="en-GB" sz="1100" b="1" i="1" dirty="0" smtClean="0">
                          <a:solidFill>
                            <a:schemeClr val="tx1"/>
                          </a:solidFill>
                        </a:rPr>
                        <a:t>Duration</a:t>
                      </a:r>
                      <a:endParaRPr lang="en-GB" sz="1100" b="1" i="1" dirty="0">
                        <a:solidFill>
                          <a:schemeClr val="tx1"/>
                        </a:solidFill>
                      </a:endParaRPr>
                    </a:p>
                  </a:txBody>
                  <a:tcPr>
                    <a:solidFill>
                      <a:schemeClr val="accent2">
                        <a:lumMod val="60000"/>
                        <a:lumOff val="40000"/>
                      </a:schemeClr>
                    </a:solidFill>
                  </a:tcPr>
                </a:tc>
                <a:tc>
                  <a:txBody>
                    <a:bodyPr/>
                    <a:lstStyle/>
                    <a:p>
                      <a:r>
                        <a:rPr lang="en-GB" sz="1100" baseline="0" dirty="0" smtClean="0"/>
                        <a:t>Does the piece use long or short notes? Are there repeated rhythmic patterns?</a:t>
                      </a:r>
                    </a:p>
                    <a:p>
                      <a:endParaRPr lang="en-GB" sz="1100" baseline="0" dirty="0" smtClean="0"/>
                    </a:p>
                  </a:txBody>
                  <a:tcPr>
                    <a:solidFill>
                      <a:schemeClr val="accent2">
                        <a:lumMod val="60000"/>
                        <a:lumOff val="40000"/>
                      </a:schemeClr>
                    </a:solidFill>
                  </a:tcPr>
                </a:tc>
                <a:extLst>
                  <a:ext uri="{0D108BD9-81ED-4DB2-BD59-A6C34878D82A}">
                    <a16:rowId xmlns="" xmlns:a16="http://schemas.microsoft.com/office/drawing/2014/main" val="3577693263"/>
                  </a:ext>
                </a:extLst>
              </a:tr>
              <a:tr h="1109453">
                <a:tc>
                  <a:txBody>
                    <a:bodyPr/>
                    <a:lstStyle/>
                    <a:p>
                      <a:r>
                        <a:rPr lang="en-GB" sz="1100" b="1" i="1" dirty="0" smtClean="0">
                          <a:solidFill>
                            <a:schemeClr val="tx1"/>
                          </a:solidFill>
                        </a:rPr>
                        <a:t>Dynamics</a:t>
                      </a:r>
                      <a:endParaRPr lang="en-GB" sz="1100" b="1" i="1" dirty="0">
                        <a:solidFill>
                          <a:schemeClr val="tx1"/>
                        </a:solidFill>
                      </a:endParaRPr>
                    </a:p>
                  </a:txBody>
                  <a:tcPr>
                    <a:solidFill>
                      <a:schemeClr val="accent2">
                        <a:lumMod val="60000"/>
                        <a:lumOff val="40000"/>
                      </a:schemeClr>
                    </a:solidFill>
                  </a:tcPr>
                </a:tc>
                <a:tc>
                  <a:txBody>
                    <a:bodyPr/>
                    <a:lstStyle/>
                    <a:p>
                      <a:r>
                        <a:rPr lang="en-GB" sz="1100" baseline="0" dirty="0" smtClean="0"/>
                        <a:t>Is the piece of music loud or quiet? Does it change throughout the piece or stay the same? What effect does this have on the audience?</a:t>
                      </a:r>
                    </a:p>
                    <a:p>
                      <a:endParaRPr lang="en-GB" sz="1100" dirty="0"/>
                    </a:p>
                  </a:txBody>
                  <a:tcPr>
                    <a:solidFill>
                      <a:schemeClr val="accent2">
                        <a:lumMod val="60000"/>
                        <a:lumOff val="40000"/>
                      </a:schemeClr>
                    </a:solidFill>
                  </a:tcPr>
                </a:tc>
                <a:extLst>
                  <a:ext uri="{0D108BD9-81ED-4DB2-BD59-A6C34878D82A}">
                    <a16:rowId xmlns="" xmlns:a16="http://schemas.microsoft.com/office/drawing/2014/main" val="1948897614"/>
                  </a:ext>
                </a:extLst>
              </a:tr>
              <a:tr h="763356">
                <a:tc>
                  <a:txBody>
                    <a:bodyPr/>
                    <a:lstStyle/>
                    <a:p>
                      <a:r>
                        <a:rPr lang="en-GB" sz="1100" b="1" i="1" dirty="0" smtClean="0">
                          <a:solidFill>
                            <a:schemeClr val="tx1"/>
                          </a:solidFill>
                        </a:rPr>
                        <a:t>Tempo</a:t>
                      </a:r>
                      <a:endParaRPr lang="en-GB" sz="1100" b="1" i="1" dirty="0">
                        <a:solidFill>
                          <a:schemeClr val="tx1"/>
                        </a:solidFill>
                      </a:endParaRPr>
                    </a:p>
                  </a:txBody>
                  <a:tcPr>
                    <a:solidFill>
                      <a:schemeClr val="accent2">
                        <a:lumMod val="60000"/>
                        <a:lumOff val="40000"/>
                      </a:schemeClr>
                    </a:solidFill>
                  </a:tcPr>
                </a:tc>
                <a:tc>
                  <a:txBody>
                    <a:bodyPr/>
                    <a:lstStyle/>
                    <a:p>
                      <a:r>
                        <a:rPr lang="en-GB" sz="1100" dirty="0" smtClean="0"/>
                        <a:t>Is the piece of music fast</a:t>
                      </a:r>
                      <a:r>
                        <a:rPr lang="en-GB" sz="1100" baseline="0" dirty="0" smtClean="0"/>
                        <a:t> or slow? Why has the composer chosen this tempo for this film?</a:t>
                      </a:r>
                    </a:p>
                    <a:p>
                      <a:endParaRPr lang="en-GB" sz="1100" dirty="0"/>
                    </a:p>
                  </a:txBody>
                  <a:tcPr>
                    <a:solidFill>
                      <a:schemeClr val="accent2">
                        <a:lumMod val="60000"/>
                        <a:lumOff val="40000"/>
                      </a:schemeClr>
                    </a:solidFill>
                  </a:tcPr>
                </a:tc>
                <a:extLst>
                  <a:ext uri="{0D108BD9-81ED-4DB2-BD59-A6C34878D82A}">
                    <a16:rowId xmlns="" xmlns:a16="http://schemas.microsoft.com/office/drawing/2014/main" val="1678580462"/>
                  </a:ext>
                </a:extLst>
              </a:tr>
              <a:tr h="1099233">
                <a:tc>
                  <a:txBody>
                    <a:bodyPr/>
                    <a:lstStyle/>
                    <a:p>
                      <a:r>
                        <a:rPr lang="en-GB" sz="1100" b="1" i="1" dirty="0" smtClean="0">
                          <a:solidFill>
                            <a:schemeClr val="tx1"/>
                          </a:solidFill>
                        </a:rPr>
                        <a:t>Texture</a:t>
                      </a:r>
                      <a:endParaRPr lang="en-GB" sz="1100" b="1" i="1" dirty="0">
                        <a:solidFill>
                          <a:schemeClr val="tx1"/>
                        </a:solidFill>
                      </a:endParaRPr>
                    </a:p>
                  </a:txBody>
                  <a:tcPr>
                    <a:solidFill>
                      <a:schemeClr val="accent2">
                        <a:lumMod val="60000"/>
                        <a:lumOff val="40000"/>
                      </a:schemeClr>
                    </a:solidFill>
                  </a:tcPr>
                </a:tc>
                <a:tc>
                  <a:txBody>
                    <a:bodyPr/>
                    <a:lstStyle/>
                    <a:p>
                      <a:r>
                        <a:rPr lang="en-GB" sz="1100" dirty="0" smtClean="0"/>
                        <a:t>Are</a:t>
                      </a:r>
                      <a:r>
                        <a:rPr lang="en-GB" sz="1100" baseline="0" dirty="0" smtClean="0"/>
                        <a:t> there lots of layers to the music? Would you describe it as thick or thin? Can you used a more advanced term to describe the texture?</a:t>
                      </a:r>
                    </a:p>
                    <a:p>
                      <a:endParaRPr lang="en-GB" sz="1100" dirty="0"/>
                    </a:p>
                  </a:txBody>
                  <a:tcPr>
                    <a:solidFill>
                      <a:schemeClr val="accent2">
                        <a:lumMod val="60000"/>
                        <a:lumOff val="40000"/>
                      </a:schemeClr>
                    </a:solidFill>
                  </a:tcPr>
                </a:tc>
                <a:extLst>
                  <a:ext uri="{0D108BD9-81ED-4DB2-BD59-A6C34878D82A}">
                    <a16:rowId xmlns="" xmlns:a16="http://schemas.microsoft.com/office/drawing/2014/main" val="2465053216"/>
                  </a:ext>
                </a:extLst>
              </a:tr>
              <a:tr h="938040">
                <a:tc>
                  <a:txBody>
                    <a:bodyPr/>
                    <a:lstStyle/>
                    <a:p>
                      <a:r>
                        <a:rPr lang="en-GB" sz="1100" b="1" i="1" dirty="0" smtClean="0">
                          <a:solidFill>
                            <a:schemeClr val="tx1"/>
                          </a:solidFill>
                        </a:rPr>
                        <a:t>Timbre/</a:t>
                      </a:r>
                    </a:p>
                    <a:p>
                      <a:r>
                        <a:rPr lang="en-GB" sz="1100" b="1" i="1" dirty="0" smtClean="0">
                          <a:solidFill>
                            <a:schemeClr val="tx1"/>
                          </a:solidFill>
                        </a:rPr>
                        <a:t>Sonority</a:t>
                      </a:r>
                      <a:endParaRPr lang="en-GB" sz="1100" b="1" i="1" dirty="0">
                        <a:solidFill>
                          <a:schemeClr val="tx1"/>
                        </a:solidFill>
                      </a:endParaRPr>
                    </a:p>
                  </a:txBody>
                  <a:tcPr>
                    <a:solidFill>
                      <a:schemeClr val="accent2">
                        <a:lumMod val="60000"/>
                        <a:lumOff val="40000"/>
                      </a:schemeClr>
                    </a:solidFill>
                  </a:tcPr>
                </a:tc>
                <a:tc>
                  <a:txBody>
                    <a:bodyPr/>
                    <a:lstStyle/>
                    <a:p>
                      <a:r>
                        <a:rPr lang="en-GB" sz="1100" dirty="0" smtClean="0"/>
                        <a:t>What are the instruments</a:t>
                      </a:r>
                      <a:r>
                        <a:rPr lang="en-GB" sz="1100" baseline="0" dirty="0" smtClean="0"/>
                        <a:t> you can hear in the music? Why do you think the composer has chosen those instruments?</a:t>
                      </a:r>
                    </a:p>
                    <a:p>
                      <a:endParaRPr lang="en-GB" sz="1100" dirty="0"/>
                    </a:p>
                  </a:txBody>
                  <a:tcPr>
                    <a:solidFill>
                      <a:schemeClr val="accent2">
                        <a:lumMod val="60000"/>
                        <a:lumOff val="40000"/>
                      </a:schemeClr>
                    </a:solidFill>
                  </a:tcPr>
                </a:tc>
                <a:extLst>
                  <a:ext uri="{0D108BD9-81ED-4DB2-BD59-A6C34878D82A}">
                    <a16:rowId xmlns="" xmlns:a16="http://schemas.microsoft.com/office/drawing/2014/main" val="3012426038"/>
                  </a:ext>
                </a:extLst>
              </a:tr>
              <a:tr h="1101092">
                <a:tc>
                  <a:txBody>
                    <a:bodyPr/>
                    <a:lstStyle/>
                    <a:p>
                      <a:r>
                        <a:rPr lang="en-GB" sz="1100" b="1" i="1" dirty="0" smtClean="0">
                          <a:solidFill>
                            <a:schemeClr val="tx1"/>
                          </a:solidFill>
                        </a:rPr>
                        <a:t>Structure</a:t>
                      </a:r>
                      <a:endParaRPr lang="en-GB" sz="1100" b="1" i="1" dirty="0">
                        <a:solidFill>
                          <a:schemeClr val="tx1"/>
                        </a:solidFill>
                      </a:endParaRPr>
                    </a:p>
                  </a:txBody>
                  <a:tcPr>
                    <a:solidFill>
                      <a:schemeClr val="accent2">
                        <a:lumMod val="60000"/>
                        <a:lumOff val="40000"/>
                      </a:schemeClr>
                    </a:solidFill>
                  </a:tcPr>
                </a:tc>
                <a:tc>
                  <a:txBody>
                    <a:bodyPr/>
                    <a:lstStyle/>
                    <a:p>
                      <a:r>
                        <a:rPr lang="en-GB" sz="1100" dirty="0" smtClean="0"/>
                        <a:t>How is</a:t>
                      </a:r>
                      <a:r>
                        <a:rPr lang="en-GB" sz="1100" baseline="0" dirty="0" smtClean="0"/>
                        <a:t> the piece of music structured? Does it match well with the story of the film, or what you can see happening on screen?</a:t>
                      </a:r>
                    </a:p>
                  </a:txBody>
                  <a:tcPr>
                    <a:solidFill>
                      <a:schemeClr val="accent2">
                        <a:lumMod val="60000"/>
                        <a:lumOff val="40000"/>
                      </a:schemeClr>
                    </a:solidFill>
                  </a:tcPr>
                </a:tc>
                <a:extLst>
                  <a:ext uri="{0D108BD9-81ED-4DB2-BD59-A6C34878D82A}">
                    <a16:rowId xmlns="" xmlns:a16="http://schemas.microsoft.com/office/drawing/2014/main" val="1762237922"/>
                  </a:ext>
                </a:extLst>
              </a:tr>
            </a:tbl>
          </a:graphicData>
        </a:graphic>
      </p:graphicFrame>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80243" y="28575"/>
            <a:ext cx="290263" cy="290263"/>
          </a:xfrm>
          <a:prstGeom prst="rect">
            <a:avLst/>
          </a:prstGeom>
        </p:spPr>
      </p:pic>
    </p:spTree>
    <p:extLst>
      <p:ext uri="{BB962C8B-B14F-4D97-AF65-F5344CB8AC3E}">
        <p14:creationId xmlns:p14="http://schemas.microsoft.com/office/powerpoint/2010/main" val="13172394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0"/>
          <a:ext cx="6220327" cy="6858000"/>
        </p:xfrm>
        <a:graphic>
          <a:graphicData uri="http://schemas.openxmlformats.org/drawingml/2006/table">
            <a:tbl>
              <a:tblPr firstRow="1" bandRow="1">
                <a:tableStyleId>{5C22544A-7EE6-4342-B048-85BDC9FD1C3A}</a:tableStyleId>
              </a:tblPr>
              <a:tblGrid>
                <a:gridCol w="1070812">
                  <a:extLst>
                    <a:ext uri="{9D8B030D-6E8A-4147-A177-3AD203B41FA5}">
                      <a16:colId xmlns="" xmlns:a16="http://schemas.microsoft.com/office/drawing/2014/main" val="2645025886"/>
                    </a:ext>
                  </a:extLst>
                </a:gridCol>
                <a:gridCol w="5149515">
                  <a:extLst>
                    <a:ext uri="{9D8B030D-6E8A-4147-A177-3AD203B41FA5}">
                      <a16:colId xmlns="" xmlns:a16="http://schemas.microsoft.com/office/drawing/2014/main" val="3333972068"/>
                    </a:ext>
                  </a:extLst>
                </a:gridCol>
              </a:tblGrid>
              <a:tr h="363933">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Hooks &amp; Riffs </a:t>
                      </a:r>
                      <a:r>
                        <a:rPr lang="en-GB" sz="1400" b="1" baseline="0" dirty="0" smtClean="0">
                          <a:solidFill>
                            <a:schemeClr val="tx1"/>
                          </a:solidFill>
                        </a:rPr>
                        <a:t>Knowledge Organiser – Year 8 Music – Term 2b</a:t>
                      </a:r>
                      <a:endParaRPr lang="en-GB" sz="1400" b="1"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 xmlns:a16="http://schemas.microsoft.com/office/drawing/2014/main" val="496933320"/>
                  </a:ext>
                </a:extLst>
              </a:tr>
              <a:tr h="778558">
                <a:tc>
                  <a:txBody>
                    <a:bodyPr/>
                    <a:lstStyle/>
                    <a:p>
                      <a:r>
                        <a:rPr lang="en-GB" sz="1100" b="1" i="1" dirty="0" smtClean="0">
                          <a:solidFill>
                            <a:schemeClr val="tx1"/>
                          </a:solidFill>
                        </a:rPr>
                        <a:t>Hook</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‘musical hook’ is usually the ‘catchy bit’ of the song that you will remember. </a:t>
                      </a:r>
                    </a:p>
                    <a:p>
                      <a:r>
                        <a:rPr lang="en-GB" sz="1100" dirty="0" smtClean="0"/>
                        <a:t>It is often short and used and repeated in different places throughout </a:t>
                      </a:r>
                    </a:p>
                    <a:p>
                      <a:r>
                        <a:rPr lang="en-GB" sz="1100" dirty="0" smtClean="0"/>
                        <a:t>the piece. </a:t>
                      </a:r>
                      <a:endParaRPr lang="en-GB" sz="1100" dirty="0"/>
                    </a:p>
                  </a:txBody>
                  <a:tcPr>
                    <a:solidFill>
                      <a:schemeClr val="accent1">
                        <a:lumMod val="40000"/>
                        <a:lumOff val="60000"/>
                      </a:schemeClr>
                    </a:solidFill>
                  </a:tcPr>
                </a:tc>
                <a:extLst>
                  <a:ext uri="{0D108BD9-81ED-4DB2-BD59-A6C34878D82A}">
                    <a16:rowId xmlns="" xmlns:a16="http://schemas.microsoft.com/office/drawing/2014/main" val="3061556891"/>
                  </a:ext>
                </a:extLst>
              </a:tr>
              <a:tr h="719118">
                <a:tc>
                  <a:txBody>
                    <a:bodyPr/>
                    <a:lstStyle/>
                    <a:p>
                      <a:r>
                        <a:rPr lang="en-GB" sz="1100" b="1" i="1" dirty="0" smtClean="0">
                          <a:solidFill>
                            <a:schemeClr val="tx1"/>
                          </a:solidFill>
                        </a:rPr>
                        <a:t>Melodic Hook</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a:t>
                      </a:r>
                      <a:r>
                        <a:rPr lang="en-GB" sz="1100" baseline="0" dirty="0" smtClean="0"/>
                        <a:t> hook</a:t>
                      </a:r>
                      <a:r>
                        <a:rPr lang="en-GB" sz="1100" dirty="0" smtClean="0"/>
                        <a:t> based on the instruments and the singers.</a:t>
                      </a:r>
                      <a:endParaRPr lang="en-GB" sz="1100" dirty="0"/>
                    </a:p>
                  </a:txBody>
                  <a:tcPr>
                    <a:solidFill>
                      <a:schemeClr val="accent1">
                        <a:lumMod val="40000"/>
                        <a:lumOff val="60000"/>
                      </a:schemeClr>
                    </a:solidFill>
                  </a:tcPr>
                </a:tc>
                <a:extLst>
                  <a:ext uri="{0D108BD9-81ED-4DB2-BD59-A6C34878D82A}">
                    <a16:rowId xmlns="" xmlns:a16="http://schemas.microsoft.com/office/drawing/2014/main" val="3547661845"/>
                  </a:ext>
                </a:extLst>
              </a:tr>
              <a:tr h="703071">
                <a:tc>
                  <a:txBody>
                    <a:bodyPr/>
                    <a:lstStyle/>
                    <a:p>
                      <a:r>
                        <a:rPr lang="en-GB" sz="1100" b="1" i="1" dirty="0" smtClean="0">
                          <a:solidFill>
                            <a:schemeClr val="tx1"/>
                          </a:solidFill>
                        </a:rPr>
                        <a:t>Rhythmic Hook</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hook based on the patterns in the drums and bass parts.</a:t>
                      </a:r>
                      <a:endParaRPr lang="en-GB" sz="1100" dirty="0"/>
                    </a:p>
                  </a:txBody>
                  <a:tcPr>
                    <a:solidFill>
                      <a:schemeClr val="accent1">
                        <a:lumMod val="40000"/>
                        <a:lumOff val="60000"/>
                      </a:schemeClr>
                    </a:solidFill>
                  </a:tcPr>
                </a:tc>
                <a:extLst>
                  <a:ext uri="{0D108BD9-81ED-4DB2-BD59-A6C34878D82A}">
                    <a16:rowId xmlns="" xmlns:a16="http://schemas.microsoft.com/office/drawing/2014/main" val="609155472"/>
                  </a:ext>
                </a:extLst>
              </a:tr>
              <a:tr h="732523">
                <a:tc>
                  <a:txBody>
                    <a:bodyPr/>
                    <a:lstStyle/>
                    <a:p>
                      <a:r>
                        <a:rPr lang="en-GB" sz="1100" b="1" i="1" dirty="0" smtClean="0">
                          <a:solidFill>
                            <a:schemeClr val="tx1"/>
                          </a:solidFill>
                        </a:rPr>
                        <a:t>Verbal/Lyrical</a:t>
                      </a:r>
                      <a:r>
                        <a:rPr lang="en-GB" sz="1100" b="1" i="1" baseline="0" dirty="0" smtClean="0">
                          <a:solidFill>
                            <a:schemeClr val="tx1"/>
                          </a:solidFill>
                        </a:rPr>
                        <a:t> Hook</a:t>
                      </a:r>
                      <a:endParaRPr lang="en-GB" sz="1100" b="1" i="1" dirty="0">
                        <a:solidFill>
                          <a:schemeClr val="tx1"/>
                        </a:solidFill>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smtClean="0"/>
                        <a:t>A hook based on the rhyming and/or repeated words of the chorus.</a:t>
                      </a:r>
                    </a:p>
                    <a:p>
                      <a:endParaRPr lang="en-GB" sz="1100" dirty="0"/>
                    </a:p>
                  </a:txBody>
                  <a:tcPr>
                    <a:solidFill>
                      <a:schemeClr val="accent1">
                        <a:lumMod val="40000"/>
                        <a:lumOff val="60000"/>
                      </a:schemeClr>
                    </a:solidFill>
                  </a:tcPr>
                </a:tc>
                <a:extLst>
                  <a:ext uri="{0D108BD9-81ED-4DB2-BD59-A6C34878D82A}">
                    <a16:rowId xmlns="" xmlns:a16="http://schemas.microsoft.com/office/drawing/2014/main" val="2694830994"/>
                  </a:ext>
                </a:extLst>
              </a:tr>
              <a:tr h="935095">
                <a:tc>
                  <a:txBody>
                    <a:bodyPr/>
                    <a:lstStyle/>
                    <a:p>
                      <a:r>
                        <a:rPr lang="en-GB" sz="1100" b="1" i="1" dirty="0" smtClean="0">
                          <a:solidFill>
                            <a:schemeClr val="tx1"/>
                          </a:solidFill>
                        </a:rPr>
                        <a:t>Riff</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repeated musical pattern often used in the introduction </a:t>
                      </a:r>
                    </a:p>
                    <a:p>
                      <a:r>
                        <a:rPr lang="en-GB" sz="1100" dirty="0" smtClean="0"/>
                        <a:t>and instrumental breaks in a song or piece of music. </a:t>
                      </a:r>
                    </a:p>
                    <a:p>
                      <a:r>
                        <a:rPr lang="en-GB" sz="1100" b="1" dirty="0" smtClean="0"/>
                        <a:t>Riffs</a:t>
                      </a:r>
                      <a:r>
                        <a:rPr lang="en-GB" sz="1100" dirty="0" smtClean="0"/>
                        <a:t> can be rhythmic, melodic or lyrical, short and repeated. </a:t>
                      </a:r>
                      <a:endParaRPr lang="en-GB" sz="1100" baseline="0" dirty="0" smtClean="0"/>
                    </a:p>
                    <a:p>
                      <a:endParaRPr lang="en-GB" sz="1100" baseline="0" dirty="0" smtClean="0"/>
                    </a:p>
                    <a:p>
                      <a:endParaRPr lang="en-GB" sz="1100" baseline="0" dirty="0" smtClean="0"/>
                    </a:p>
                  </a:txBody>
                  <a:tcPr>
                    <a:solidFill>
                      <a:schemeClr val="accent1">
                        <a:lumMod val="40000"/>
                        <a:lumOff val="60000"/>
                      </a:schemeClr>
                    </a:solidFill>
                  </a:tcPr>
                </a:tc>
                <a:extLst>
                  <a:ext uri="{0D108BD9-81ED-4DB2-BD59-A6C34878D82A}">
                    <a16:rowId xmlns="" xmlns:a16="http://schemas.microsoft.com/office/drawing/2014/main" val="3577693263"/>
                  </a:ext>
                </a:extLst>
              </a:tr>
              <a:tr h="838782">
                <a:tc>
                  <a:txBody>
                    <a:bodyPr/>
                    <a:lstStyle/>
                    <a:p>
                      <a:r>
                        <a:rPr lang="en-GB" sz="1100" b="1" i="1" dirty="0" smtClean="0">
                          <a:solidFill>
                            <a:schemeClr val="tx1"/>
                          </a:solidFill>
                        </a:rPr>
                        <a:t>Ostinato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repeated musical pattern. The same meaning as the word </a:t>
                      </a:r>
                      <a:r>
                        <a:rPr lang="en-GB" sz="1100" b="1" dirty="0" smtClean="0"/>
                        <a:t>riff</a:t>
                      </a:r>
                      <a:r>
                        <a:rPr lang="en-GB" sz="1100" dirty="0" smtClean="0"/>
                        <a:t>, </a:t>
                      </a:r>
                    </a:p>
                    <a:p>
                      <a:r>
                        <a:rPr lang="en-GB" sz="1100" dirty="0" smtClean="0"/>
                        <a:t>but used when describing repeated musical patterns in </a:t>
                      </a:r>
                    </a:p>
                    <a:p>
                      <a:r>
                        <a:rPr lang="en-GB" sz="1100" i="1" dirty="0" smtClean="0"/>
                        <a:t>Classical</a:t>
                      </a:r>
                      <a:r>
                        <a:rPr lang="en-GB" sz="1100" i="1" baseline="0" dirty="0" smtClean="0"/>
                        <a:t> </a:t>
                      </a:r>
                      <a:r>
                        <a:rPr lang="en-GB" sz="1100" dirty="0" smtClean="0"/>
                        <a:t>and some </a:t>
                      </a:r>
                      <a:r>
                        <a:rPr lang="en-GB" sz="1100" i="1" dirty="0" smtClean="0"/>
                        <a:t>World</a:t>
                      </a:r>
                      <a:r>
                        <a:rPr lang="en-GB" sz="1100" dirty="0" smtClean="0"/>
                        <a:t> </a:t>
                      </a:r>
                      <a:r>
                        <a:rPr lang="en-GB" sz="1100" i="1" dirty="0" smtClean="0"/>
                        <a:t>music.</a:t>
                      </a:r>
                      <a:endParaRPr lang="en-GB" sz="1100" i="1" baseline="0" dirty="0" smtClean="0"/>
                    </a:p>
                  </a:txBody>
                  <a:tcPr>
                    <a:solidFill>
                      <a:schemeClr val="accent1">
                        <a:lumMod val="40000"/>
                        <a:lumOff val="60000"/>
                      </a:schemeClr>
                    </a:solidFill>
                  </a:tcPr>
                </a:tc>
                <a:extLst>
                  <a:ext uri="{0D108BD9-81ED-4DB2-BD59-A6C34878D82A}">
                    <a16:rowId xmlns="" xmlns:a16="http://schemas.microsoft.com/office/drawing/2014/main" val="1948897614"/>
                  </a:ext>
                </a:extLst>
              </a:tr>
              <a:tr h="893460">
                <a:tc>
                  <a:txBody>
                    <a:bodyPr/>
                    <a:lstStyle/>
                    <a:p>
                      <a:r>
                        <a:rPr lang="en-GB" sz="1100" b="1" i="1" dirty="0" smtClean="0">
                          <a:solidFill>
                            <a:schemeClr val="tx1"/>
                          </a:solidFill>
                        </a:rPr>
                        <a:t>Bassline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lowest pitched part of the music often played on bass instruments such as the bass guitar or double bass. </a:t>
                      </a:r>
                      <a:r>
                        <a:rPr lang="en-GB" sz="1100" b="1" dirty="0" smtClean="0"/>
                        <a:t>Riffs</a:t>
                      </a:r>
                      <a:r>
                        <a:rPr lang="en-GB" sz="1100" dirty="0" smtClean="0"/>
                        <a:t> are often used in </a:t>
                      </a:r>
                      <a:r>
                        <a:rPr lang="en-GB" sz="1100" b="1" dirty="0" smtClean="0"/>
                        <a:t>basslines</a:t>
                      </a:r>
                      <a:r>
                        <a:rPr lang="en-GB" sz="1100" dirty="0" smtClean="0"/>
                        <a:t>.</a:t>
                      </a:r>
                      <a:endParaRPr lang="en-GB" sz="1100" dirty="0"/>
                    </a:p>
                  </a:txBody>
                  <a:tcPr>
                    <a:solidFill>
                      <a:schemeClr val="accent1">
                        <a:lumMod val="40000"/>
                        <a:lumOff val="60000"/>
                      </a:schemeClr>
                    </a:solidFill>
                  </a:tcPr>
                </a:tc>
                <a:extLst>
                  <a:ext uri="{0D108BD9-81ED-4DB2-BD59-A6C34878D82A}">
                    <a16:rowId xmlns="" xmlns:a16="http://schemas.microsoft.com/office/drawing/2014/main" val="1678580462"/>
                  </a:ext>
                </a:extLst>
              </a:tr>
              <a:tr h="893460">
                <a:tc>
                  <a:txBody>
                    <a:bodyPr/>
                    <a:lstStyle/>
                    <a:p>
                      <a:r>
                        <a:rPr lang="en-GB" sz="1100" b="1" i="1" dirty="0" smtClean="0">
                          <a:solidFill>
                            <a:schemeClr val="tx1"/>
                          </a:solidFill>
                        </a:rPr>
                        <a:t>Melody</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main “tune” of a song or piece of music, played higher in pitch that the </a:t>
                      </a:r>
                    </a:p>
                    <a:p>
                      <a:r>
                        <a:rPr lang="en-GB" sz="1100" b="1" dirty="0" smtClean="0"/>
                        <a:t>bassline</a:t>
                      </a:r>
                      <a:r>
                        <a:rPr lang="en-GB" sz="1100" b="1" baseline="0" dirty="0" smtClean="0"/>
                        <a:t> </a:t>
                      </a:r>
                      <a:r>
                        <a:rPr lang="en-GB" sz="1100" dirty="0" smtClean="0"/>
                        <a:t>and it may also contain </a:t>
                      </a:r>
                      <a:r>
                        <a:rPr lang="en-GB" sz="1100" b="1" dirty="0" smtClean="0"/>
                        <a:t>riffs</a:t>
                      </a:r>
                      <a:r>
                        <a:rPr lang="en-GB" sz="1100" dirty="0" smtClean="0"/>
                        <a:t> or </a:t>
                      </a:r>
                      <a:r>
                        <a:rPr lang="en-GB" sz="1100" b="1" baseline="0" dirty="0" smtClean="0"/>
                        <a:t>hooks</a:t>
                      </a:r>
                      <a:r>
                        <a:rPr lang="en-GB" sz="1100" dirty="0" smtClean="0"/>
                        <a:t>. In </a:t>
                      </a:r>
                    </a:p>
                    <a:p>
                      <a:r>
                        <a:rPr lang="en-GB" sz="1100" b="1" dirty="0" smtClean="0"/>
                        <a:t>Classical Music</a:t>
                      </a:r>
                      <a:r>
                        <a:rPr lang="en-GB" sz="1100" dirty="0" smtClean="0"/>
                        <a:t>,</a:t>
                      </a:r>
                      <a:r>
                        <a:rPr lang="en-GB" sz="1100" baseline="0" dirty="0" smtClean="0"/>
                        <a:t> </a:t>
                      </a:r>
                      <a:r>
                        <a:rPr lang="en-GB" sz="1100" dirty="0" smtClean="0"/>
                        <a:t>the melody line is often performed</a:t>
                      </a:r>
                      <a:r>
                        <a:rPr lang="en-GB" sz="1100" baseline="0" dirty="0" smtClean="0"/>
                        <a:t> </a:t>
                      </a:r>
                    </a:p>
                    <a:p>
                      <a:r>
                        <a:rPr lang="en-GB" sz="1100" baseline="0" dirty="0" smtClean="0"/>
                        <a:t>with </a:t>
                      </a:r>
                      <a:r>
                        <a:rPr lang="en-GB" sz="1100" dirty="0" smtClean="0"/>
                        <a:t>an </a:t>
                      </a:r>
                      <a:r>
                        <a:rPr lang="en-GB" sz="1100" b="1" dirty="0" smtClean="0"/>
                        <a:t>ostinato</a:t>
                      </a:r>
                      <a:r>
                        <a:rPr lang="en-GB" sz="1100" dirty="0" smtClean="0"/>
                        <a:t> pattern below.</a:t>
                      </a:r>
                      <a:endParaRPr lang="en-GB" sz="1100" dirty="0"/>
                    </a:p>
                  </a:txBody>
                  <a:tcPr>
                    <a:solidFill>
                      <a:schemeClr val="accent1">
                        <a:lumMod val="40000"/>
                        <a:lumOff val="60000"/>
                      </a:schemeClr>
                    </a:solidFill>
                  </a:tcPr>
                </a:tc>
                <a:extLst>
                  <a:ext uri="{0D108BD9-81ED-4DB2-BD59-A6C34878D82A}">
                    <a16:rowId xmlns="" xmlns:a16="http://schemas.microsoft.com/office/drawing/2014/main" val="2465053216"/>
                  </a:ext>
                </a:extLst>
              </a:tr>
            </a:tbl>
          </a:graphicData>
        </a:graphic>
      </p:graphicFrame>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29765" y="426975"/>
            <a:ext cx="513893" cy="661736"/>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08636" y="1117600"/>
            <a:ext cx="721129" cy="751974"/>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17752" y="1160408"/>
            <a:ext cx="221674" cy="684464"/>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01870" y="1903329"/>
            <a:ext cx="1612232" cy="806116"/>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4198" y="1903329"/>
            <a:ext cx="710220" cy="636586"/>
          </a:xfrm>
          <a:prstGeom prst="rect">
            <a:avLst/>
          </a:prstGeom>
        </p:spPr>
      </p:pic>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64067" y="2665204"/>
            <a:ext cx="1151615" cy="573504"/>
          </a:xfrm>
          <a:prstGeom prst="rect">
            <a:avLst/>
          </a:prstGeom>
        </p:spPr>
      </p:pic>
      <p:pic>
        <p:nvPicPr>
          <p:cNvPr id="3" name="Picture 2"/>
          <p:cNvPicPr>
            <a:picLocks noChangeAspect="1"/>
          </p:cNvPicPr>
          <p:nvPr/>
        </p:nvPicPr>
        <p:blipFill rotWithShape="1">
          <a:blip r:embed="rId9" cstate="print">
            <a:extLst>
              <a:ext uri="{28A0092B-C50C-407E-A947-70E740481C1C}">
                <a14:useLocalDpi xmlns:a14="http://schemas.microsoft.com/office/drawing/2010/main" val="0"/>
              </a:ext>
            </a:extLst>
          </a:blip>
          <a:srcRect r="17588"/>
          <a:stretch/>
        </p:blipFill>
        <p:spPr>
          <a:xfrm>
            <a:off x="4974870" y="3354533"/>
            <a:ext cx="928709" cy="808672"/>
          </a:xfrm>
          <a:prstGeom prst="rect">
            <a:avLst/>
          </a:prstGeom>
        </p:spPr>
      </p:pic>
      <p:pic>
        <p:nvPicPr>
          <p:cNvPr id="11" name="Picture 10"/>
          <p:cNvPicPr>
            <a:picLocks noChangeAspect="1"/>
          </p:cNvPicPr>
          <p:nvPr/>
        </p:nvPicPr>
        <p:blipFill rotWithShape="1">
          <a:blip r:embed="rId10" cstate="print">
            <a:extLst>
              <a:ext uri="{28A0092B-C50C-407E-A947-70E740481C1C}">
                <a14:useLocalDpi xmlns:a14="http://schemas.microsoft.com/office/drawing/2010/main" val="0"/>
              </a:ext>
            </a:extLst>
          </a:blip>
          <a:srcRect t="14664" b="14228"/>
          <a:stretch/>
        </p:blipFill>
        <p:spPr>
          <a:xfrm>
            <a:off x="4913698" y="4273549"/>
            <a:ext cx="1071611" cy="762001"/>
          </a:xfrm>
          <a:prstGeom prst="rect">
            <a:avLst/>
          </a:prstGeom>
        </p:spPr>
      </p:pic>
      <p:pic>
        <p:nvPicPr>
          <p:cNvPr id="7" name="Picture 6"/>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110172" y="5469232"/>
            <a:ext cx="2915187" cy="444566"/>
          </a:xfrm>
          <a:prstGeom prst="rect">
            <a:avLst/>
          </a:prstGeom>
        </p:spPr>
      </p:pic>
      <p:pic>
        <p:nvPicPr>
          <p:cNvPr id="10" name="Picture 9"/>
          <p:cNvPicPr>
            <a:picLocks noChangeAspect="1"/>
          </p:cNvPicPr>
          <p:nvPr/>
        </p:nvPicPr>
        <p:blipFill rotWithShape="1">
          <a:blip r:embed="rId12" cstate="print">
            <a:extLst>
              <a:ext uri="{28A0092B-C50C-407E-A947-70E740481C1C}">
                <a14:useLocalDpi xmlns:a14="http://schemas.microsoft.com/office/drawing/2010/main" val="0"/>
              </a:ext>
            </a:extLst>
          </a:blip>
          <a:srcRect t="20402" b="18760"/>
          <a:stretch/>
        </p:blipFill>
        <p:spPr>
          <a:xfrm>
            <a:off x="4113574" y="6208294"/>
            <a:ext cx="2056773" cy="625643"/>
          </a:xfrm>
          <a:prstGeom prst="rect">
            <a:avLst/>
          </a:prstGeom>
        </p:spPr>
      </p:pic>
      <p:graphicFrame>
        <p:nvGraphicFramePr>
          <p:cNvPr id="15" name="Table 14"/>
          <p:cNvGraphicFramePr>
            <a:graphicFrameLocks noGrp="1"/>
          </p:cNvGraphicFramePr>
          <p:nvPr>
            <p:extLst/>
          </p:nvPr>
        </p:nvGraphicFramePr>
        <p:xfrm>
          <a:off x="6220326" y="2"/>
          <a:ext cx="2923674" cy="3602352"/>
        </p:xfrm>
        <a:graphic>
          <a:graphicData uri="http://schemas.openxmlformats.org/drawingml/2006/table">
            <a:tbl>
              <a:tblPr firstRow="1" bandRow="1">
                <a:tableStyleId>{5C22544A-7EE6-4342-B048-85BDC9FD1C3A}</a:tableStyleId>
              </a:tblPr>
              <a:tblGrid>
                <a:gridCol w="1146913">
                  <a:extLst>
                    <a:ext uri="{9D8B030D-6E8A-4147-A177-3AD203B41FA5}">
                      <a16:colId xmlns="" xmlns:a16="http://schemas.microsoft.com/office/drawing/2014/main" val="2645025886"/>
                    </a:ext>
                  </a:extLst>
                </a:gridCol>
                <a:gridCol w="1776761">
                  <a:extLst>
                    <a:ext uri="{9D8B030D-6E8A-4147-A177-3AD203B41FA5}">
                      <a16:colId xmlns="" xmlns:a16="http://schemas.microsoft.com/office/drawing/2014/main" val="3333972068"/>
                    </a:ext>
                  </a:extLst>
                </a:gridCol>
              </a:tblGrid>
              <a:tr h="360945">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Go the extra mile</a:t>
                      </a:r>
                      <a:r>
                        <a:rPr lang="en-GB" sz="1400" b="1" baseline="0" dirty="0" smtClean="0">
                          <a:solidFill>
                            <a:schemeClr val="tx1"/>
                          </a:solidFill>
                        </a:rPr>
                        <a:t> - s</a:t>
                      </a:r>
                      <a:r>
                        <a:rPr lang="en-GB" sz="1400" b="1" dirty="0" smtClean="0">
                          <a:solidFill>
                            <a:schemeClr val="tx1"/>
                          </a:solidFill>
                        </a:rPr>
                        <a:t>pot the</a:t>
                      </a:r>
                      <a:r>
                        <a:rPr lang="en-GB" sz="1400" b="1" baseline="0" dirty="0" smtClean="0">
                          <a:solidFill>
                            <a:schemeClr val="tx1"/>
                          </a:solidFill>
                        </a:rPr>
                        <a:t> riff!</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496933320"/>
                  </a:ext>
                </a:extLst>
              </a:tr>
              <a:tr h="61248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smtClean="0">
                          <a:solidFill>
                            <a:schemeClr val="tx1"/>
                          </a:solidFill>
                        </a:rPr>
                        <a:t>Can you spot the hooks</a:t>
                      </a:r>
                      <a:r>
                        <a:rPr lang="en-GB" sz="1100" b="0" baseline="0" dirty="0" smtClean="0">
                          <a:solidFill>
                            <a:schemeClr val="tx1"/>
                          </a:solidFill>
                        </a:rPr>
                        <a:t>, riffs or ostinatos in the following pieces of music? Search them on YouTube/Spotify and find out!</a:t>
                      </a:r>
                      <a:endParaRPr lang="en-GB" sz="1100" b="0"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490391671"/>
                  </a:ext>
                </a:extLst>
              </a:tr>
              <a:tr h="314601">
                <a:tc>
                  <a:txBody>
                    <a:bodyPr/>
                    <a:lstStyle/>
                    <a:p>
                      <a:r>
                        <a:rPr lang="en-GB" sz="1100" b="1" dirty="0" smtClean="0">
                          <a:solidFill>
                            <a:schemeClr val="tx1"/>
                          </a:solidFill>
                        </a:rPr>
                        <a:t>Queen</a:t>
                      </a:r>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We Will Rock You</a:t>
                      </a:r>
                      <a:endParaRPr lang="en-GB" sz="1100" dirty="0"/>
                    </a:p>
                  </a:txBody>
                  <a:tcPr>
                    <a:solidFill>
                      <a:schemeClr val="accent2">
                        <a:lumMod val="60000"/>
                        <a:lumOff val="40000"/>
                      </a:schemeClr>
                    </a:solidFill>
                  </a:tcPr>
                </a:tc>
                <a:extLst>
                  <a:ext uri="{0D108BD9-81ED-4DB2-BD59-A6C34878D82A}">
                    <a16:rowId xmlns="" xmlns:a16="http://schemas.microsoft.com/office/drawing/2014/main" val="3061556891"/>
                  </a:ext>
                </a:extLst>
              </a:tr>
              <a:tr h="314601">
                <a:tc>
                  <a:txBody>
                    <a:bodyPr/>
                    <a:lstStyle/>
                    <a:p>
                      <a:r>
                        <a:rPr lang="en-GB" sz="1100" b="1" dirty="0" smtClean="0">
                          <a:solidFill>
                            <a:schemeClr val="tx1"/>
                          </a:solidFill>
                        </a:rPr>
                        <a:t>One Direction</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What Makes You Beautiful</a:t>
                      </a:r>
                    </a:p>
                  </a:txBody>
                  <a:tcPr>
                    <a:solidFill>
                      <a:schemeClr val="accent2">
                        <a:lumMod val="60000"/>
                        <a:lumOff val="40000"/>
                      </a:schemeClr>
                    </a:solidFill>
                  </a:tcPr>
                </a:tc>
                <a:extLst>
                  <a:ext uri="{0D108BD9-81ED-4DB2-BD59-A6C34878D82A}">
                    <a16:rowId xmlns="" xmlns:a16="http://schemas.microsoft.com/office/drawing/2014/main" val="3577693263"/>
                  </a:ext>
                </a:extLst>
              </a:tr>
              <a:tr h="314601">
                <a:tc>
                  <a:txBody>
                    <a:bodyPr/>
                    <a:lstStyle/>
                    <a:p>
                      <a:r>
                        <a:rPr lang="en-GB" sz="1100" b="1" dirty="0" smtClean="0">
                          <a:solidFill>
                            <a:schemeClr val="tx1"/>
                          </a:solidFill>
                        </a:rPr>
                        <a:t>The White Stripes</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Seven Nation Army</a:t>
                      </a:r>
                    </a:p>
                  </a:txBody>
                  <a:tcPr>
                    <a:solidFill>
                      <a:schemeClr val="accent2">
                        <a:lumMod val="60000"/>
                        <a:lumOff val="40000"/>
                      </a:schemeClr>
                    </a:solidFill>
                  </a:tcPr>
                </a:tc>
                <a:extLst>
                  <a:ext uri="{0D108BD9-81ED-4DB2-BD59-A6C34878D82A}">
                    <a16:rowId xmlns="" xmlns:a16="http://schemas.microsoft.com/office/drawing/2014/main" val="1381668197"/>
                  </a:ext>
                </a:extLst>
              </a:tr>
              <a:tr h="314601">
                <a:tc>
                  <a:txBody>
                    <a:bodyPr/>
                    <a:lstStyle/>
                    <a:p>
                      <a:r>
                        <a:rPr lang="en-GB" sz="1100" b="1" dirty="0" smtClean="0">
                          <a:solidFill>
                            <a:schemeClr val="tx1"/>
                          </a:solidFill>
                        </a:rPr>
                        <a:t>Guns ‘n Roses</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Sweet Child o’ mine</a:t>
                      </a:r>
                    </a:p>
                  </a:txBody>
                  <a:tcPr>
                    <a:solidFill>
                      <a:schemeClr val="accent2">
                        <a:lumMod val="60000"/>
                        <a:lumOff val="40000"/>
                      </a:schemeClr>
                    </a:solidFill>
                  </a:tcPr>
                </a:tc>
                <a:extLst>
                  <a:ext uri="{0D108BD9-81ED-4DB2-BD59-A6C34878D82A}">
                    <a16:rowId xmlns="" xmlns:a16="http://schemas.microsoft.com/office/drawing/2014/main" val="406751701"/>
                  </a:ext>
                </a:extLst>
              </a:tr>
              <a:tr h="314601">
                <a:tc>
                  <a:txBody>
                    <a:bodyPr/>
                    <a:lstStyle/>
                    <a:p>
                      <a:r>
                        <a:rPr lang="en-GB" sz="1100" b="1" dirty="0" smtClean="0">
                          <a:solidFill>
                            <a:schemeClr val="tx1"/>
                          </a:solidFill>
                        </a:rPr>
                        <a:t>Purcell</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Dido’s Lament</a:t>
                      </a:r>
                    </a:p>
                  </a:txBody>
                  <a:tcPr>
                    <a:solidFill>
                      <a:schemeClr val="accent2">
                        <a:lumMod val="60000"/>
                        <a:lumOff val="40000"/>
                      </a:schemeClr>
                    </a:solidFill>
                  </a:tcPr>
                </a:tc>
                <a:extLst>
                  <a:ext uri="{0D108BD9-81ED-4DB2-BD59-A6C34878D82A}">
                    <a16:rowId xmlns="" xmlns:a16="http://schemas.microsoft.com/office/drawing/2014/main" val="3574247129"/>
                  </a:ext>
                </a:extLst>
              </a:tr>
              <a:tr h="314601">
                <a:tc>
                  <a:txBody>
                    <a:bodyPr/>
                    <a:lstStyle/>
                    <a:p>
                      <a:r>
                        <a:rPr lang="en-GB" sz="1100" b="1" dirty="0" smtClean="0">
                          <a:solidFill>
                            <a:schemeClr val="tx1"/>
                          </a:solidFill>
                        </a:rPr>
                        <a:t>Stevie Wonder</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Superstition</a:t>
                      </a:r>
                    </a:p>
                  </a:txBody>
                  <a:tcPr>
                    <a:solidFill>
                      <a:schemeClr val="accent2">
                        <a:lumMod val="60000"/>
                        <a:lumOff val="40000"/>
                      </a:schemeClr>
                    </a:solidFill>
                  </a:tcPr>
                </a:tc>
                <a:extLst>
                  <a:ext uri="{0D108BD9-81ED-4DB2-BD59-A6C34878D82A}">
                    <a16:rowId xmlns="" xmlns:a16="http://schemas.microsoft.com/office/drawing/2014/main" val="2400751008"/>
                  </a:ext>
                </a:extLst>
              </a:tr>
              <a:tr h="314601">
                <a:tc>
                  <a:txBody>
                    <a:bodyPr/>
                    <a:lstStyle/>
                    <a:p>
                      <a:r>
                        <a:rPr lang="en-GB" sz="1100" b="1" dirty="0" smtClean="0">
                          <a:solidFill>
                            <a:schemeClr val="tx1"/>
                          </a:solidFill>
                        </a:rPr>
                        <a:t>Anon.</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Sumer is </a:t>
                      </a:r>
                      <a:r>
                        <a:rPr lang="en-GB" sz="1100" baseline="0" dirty="0" err="1" smtClean="0"/>
                        <a:t>Icumen</a:t>
                      </a:r>
                      <a:r>
                        <a:rPr lang="en-GB" sz="1100" baseline="0" dirty="0" smtClean="0"/>
                        <a:t> in</a:t>
                      </a:r>
                    </a:p>
                  </a:txBody>
                  <a:tcPr>
                    <a:solidFill>
                      <a:schemeClr val="accent2">
                        <a:lumMod val="60000"/>
                        <a:lumOff val="40000"/>
                      </a:schemeClr>
                    </a:solidFill>
                  </a:tcPr>
                </a:tc>
                <a:extLst>
                  <a:ext uri="{0D108BD9-81ED-4DB2-BD59-A6C34878D82A}">
                    <a16:rowId xmlns="" xmlns:a16="http://schemas.microsoft.com/office/drawing/2014/main" val="819572587"/>
                  </a:ext>
                </a:extLst>
              </a:tr>
              <a:tr h="314601">
                <a:tc>
                  <a:txBody>
                    <a:bodyPr/>
                    <a:lstStyle/>
                    <a:p>
                      <a:r>
                        <a:rPr lang="en-GB" sz="1100" b="1" dirty="0" smtClean="0">
                          <a:solidFill>
                            <a:schemeClr val="tx1"/>
                          </a:solidFill>
                        </a:rPr>
                        <a:t>Pachelbel</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Canon in D </a:t>
                      </a:r>
                    </a:p>
                  </a:txBody>
                  <a:tcPr>
                    <a:solidFill>
                      <a:schemeClr val="accent2">
                        <a:lumMod val="60000"/>
                        <a:lumOff val="40000"/>
                      </a:schemeClr>
                    </a:solidFill>
                  </a:tcPr>
                </a:tc>
                <a:extLst>
                  <a:ext uri="{0D108BD9-81ED-4DB2-BD59-A6C34878D82A}">
                    <a16:rowId xmlns="" xmlns:a16="http://schemas.microsoft.com/office/drawing/2014/main" val="2566511827"/>
                  </a:ext>
                </a:extLst>
              </a:tr>
            </a:tbl>
          </a:graphicData>
        </a:graphic>
      </p:graphicFrame>
      <p:graphicFrame>
        <p:nvGraphicFramePr>
          <p:cNvPr id="12" name="Table 11"/>
          <p:cNvGraphicFramePr>
            <a:graphicFrameLocks noGrp="1"/>
          </p:cNvGraphicFramePr>
          <p:nvPr>
            <p:extLst/>
          </p:nvPr>
        </p:nvGraphicFramePr>
        <p:xfrm>
          <a:off x="6220326" y="3612514"/>
          <a:ext cx="2923674" cy="3245486"/>
        </p:xfrm>
        <a:graphic>
          <a:graphicData uri="http://schemas.openxmlformats.org/drawingml/2006/table">
            <a:tbl>
              <a:tblPr firstRow="1" bandRow="1">
                <a:tableStyleId>{5C22544A-7EE6-4342-B048-85BDC9FD1C3A}</a:tableStyleId>
              </a:tblPr>
              <a:tblGrid>
                <a:gridCol w="1146913">
                  <a:extLst>
                    <a:ext uri="{9D8B030D-6E8A-4147-A177-3AD203B41FA5}">
                      <a16:colId xmlns="" xmlns:a16="http://schemas.microsoft.com/office/drawing/2014/main" val="4206705653"/>
                    </a:ext>
                  </a:extLst>
                </a:gridCol>
                <a:gridCol w="1776761">
                  <a:extLst>
                    <a:ext uri="{9D8B030D-6E8A-4147-A177-3AD203B41FA5}">
                      <a16:colId xmlns="" xmlns:a16="http://schemas.microsoft.com/office/drawing/2014/main" val="2281504689"/>
                    </a:ext>
                  </a:extLst>
                </a:gridCol>
              </a:tblGrid>
              <a:tr h="35023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Skills Check</a:t>
                      </a: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2755255223"/>
                  </a:ext>
                </a:extLst>
              </a:tr>
              <a:tr h="289524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smtClean="0">
                          <a:solidFill>
                            <a:schemeClr val="tx1"/>
                          </a:solidFill>
                        </a:rPr>
                        <a:t>Can</a:t>
                      </a:r>
                      <a:r>
                        <a:rPr lang="en-GB" sz="1100" b="0" baseline="0" dirty="0" smtClean="0">
                          <a:solidFill>
                            <a:schemeClr val="tx1"/>
                          </a:solidFill>
                        </a:rPr>
                        <a:t> you perform the following ostinatos accurately? Clap them to a friend or your music teacher to check!</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b="1" baseline="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b="1" baseline="0"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3260667247"/>
                  </a:ext>
                </a:extLst>
              </a:tr>
            </a:tbl>
          </a:graphicData>
        </a:graphic>
      </p:graphicFrame>
      <p:pic>
        <p:nvPicPr>
          <p:cNvPr id="16" name="Picture 15"/>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286356" y="4800605"/>
            <a:ext cx="2791613" cy="1590752"/>
          </a:xfrm>
          <a:prstGeom prst="rect">
            <a:avLst/>
          </a:prstGeom>
          <a:noFill/>
          <a:ln>
            <a:noFill/>
          </a:ln>
        </p:spPr>
      </p:pic>
      <p:pic>
        <p:nvPicPr>
          <p:cNvPr id="18" name="Picture 1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246768" y="3642312"/>
            <a:ext cx="290263" cy="290263"/>
          </a:xfrm>
          <a:prstGeom prst="rect">
            <a:avLst/>
          </a:prstGeom>
        </p:spPr>
      </p:pic>
    </p:spTree>
    <p:extLst>
      <p:ext uri="{BB962C8B-B14F-4D97-AF65-F5344CB8AC3E}">
        <p14:creationId xmlns:p14="http://schemas.microsoft.com/office/powerpoint/2010/main" val="7273024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0"/>
          <a:ext cx="6156357" cy="6857999"/>
        </p:xfrm>
        <a:graphic>
          <a:graphicData uri="http://schemas.openxmlformats.org/drawingml/2006/table">
            <a:tbl>
              <a:tblPr firstRow="1" bandRow="1">
                <a:tableStyleId>{5C22544A-7EE6-4342-B048-85BDC9FD1C3A}</a:tableStyleId>
              </a:tblPr>
              <a:tblGrid>
                <a:gridCol w="1339914">
                  <a:extLst>
                    <a:ext uri="{9D8B030D-6E8A-4147-A177-3AD203B41FA5}">
                      <a16:colId xmlns:a16="http://schemas.microsoft.com/office/drawing/2014/main" xmlns="" val="2645025886"/>
                    </a:ext>
                  </a:extLst>
                </a:gridCol>
                <a:gridCol w="4816443">
                  <a:extLst>
                    <a:ext uri="{9D8B030D-6E8A-4147-A177-3AD203B41FA5}">
                      <a16:colId xmlns:a16="http://schemas.microsoft.com/office/drawing/2014/main" xmlns="" val="3333972068"/>
                    </a:ext>
                  </a:extLst>
                </a:gridCol>
              </a:tblGrid>
              <a:tr h="310007">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err="1" smtClean="0">
                          <a:solidFill>
                            <a:schemeClr val="tx1"/>
                          </a:solidFill>
                        </a:rPr>
                        <a:t>Songwriting</a:t>
                      </a:r>
                      <a:r>
                        <a:rPr lang="en-GB" sz="1400" b="1" baseline="0" dirty="0" smtClean="0">
                          <a:solidFill>
                            <a:schemeClr val="tx1"/>
                          </a:solidFill>
                        </a:rPr>
                        <a:t> Knowledge Organiser – Year 9 Music – Term 2a</a:t>
                      </a:r>
                      <a:endParaRPr lang="en-GB" sz="1400" b="1"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xmlns="" val="496933320"/>
                  </a:ext>
                </a:extLst>
              </a:tr>
              <a:tr h="818499">
                <a:tc>
                  <a:txBody>
                    <a:bodyPr/>
                    <a:lstStyle/>
                    <a:p>
                      <a:r>
                        <a:rPr lang="en-GB" sz="1100" b="1" i="1" dirty="0" smtClean="0">
                          <a:solidFill>
                            <a:schemeClr val="tx1"/>
                          </a:solidFill>
                        </a:rPr>
                        <a:t>Verse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part</a:t>
                      </a:r>
                      <a:r>
                        <a:rPr lang="en-GB" sz="1100" baseline="0" dirty="0" smtClean="0"/>
                        <a:t> of the song that sets up </a:t>
                      </a:r>
                    </a:p>
                    <a:p>
                      <a:r>
                        <a:rPr lang="en-GB" sz="1100" baseline="0" dirty="0" smtClean="0"/>
                        <a:t>the chorus and tells the story.</a:t>
                      </a:r>
                      <a:endParaRPr lang="en-GB" sz="1100" dirty="0"/>
                    </a:p>
                  </a:txBody>
                  <a:tcPr>
                    <a:solidFill>
                      <a:schemeClr val="accent1">
                        <a:lumMod val="40000"/>
                        <a:lumOff val="60000"/>
                      </a:schemeClr>
                    </a:solidFill>
                  </a:tcPr>
                </a:tc>
                <a:extLst>
                  <a:ext uri="{0D108BD9-81ED-4DB2-BD59-A6C34878D82A}">
                    <a16:rowId xmlns:a16="http://schemas.microsoft.com/office/drawing/2014/main" xmlns="" val="4101128428"/>
                  </a:ext>
                </a:extLst>
              </a:tr>
              <a:tr h="818499">
                <a:tc>
                  <a:txBody>
                    <a:bodyPr/>
                    <a:lstStyle/>
                    <a:p>
                      <a:r>
                        <a:rPr lang="en-GB" sz="1100" b="1" i="1" dirty="0" smtClean="0">
                          <a:solidFill>
                            <a:schemeClr val="tx1"/>
                          </a:solidFill>
                        </a:rPr>
                        <a:t>Chorus</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a:t>
                      </a:r>
                      <a:r>
                        <a:rPr lang="en-GB" sz="1100" baseline="0" dirty="0" smtClean="0"/>
                        <a:t> part of the song that is usually the most memorable, </a:t>
                      </a:r>
                    </a:p>
                    <a:p>
                      <a:r>
                        <a:rPr lang="en-GB" sz="1100" baseline="0" dirty="0" smtClean="0"/>
                        <a:t>and includes the title. This is typically the part of the </a:t>
                      </a:r>
                    </a:p>
                    <a:p>
                      <a:r>
                        <a:rPr lang="en-GB" sz="1100" baseline="0" dirty="0" smtClean="0"/>
                        <a:t>song that people remember and sing along with!</a:t>
                      </a:r>
                      <a:endParaRPr lang="en-GB" sz="1100" dirty="0"/>
                    </a:p>
                  </a:txBody>
                  <a:tcPr>
                    <a:solidFill>
                      <a:schemeClr val="accent1">
                        <a:lumMod val="40000"/>
                        <a:lumOff val="60000"/>
                      </a:schemeClr>
                    </a:solidFill>
                  </a:tcPr>
                </a:tc>
                <a:extLst>
                  <a:ext uri="{0D108BD9-81ED-4DB2-BD59-A6C34878D82A}">
                    <a16:rowId xmlns:a16="http://schemas.microsoft.com/office/drawing/2014/main" xmlns="" val="3061556891"/>
                  </a:ext>
                </a:extLst>
              </a:tr>
              <a:tr h="818499">
                <a:tc>
                  <a:txBody>
                    <a:bodyPr/>
                    <a:lstStyle/>
                    <a:p>
                      <a:r>
                        <a:rPr lang="en-GB" sz="1100" b="1" i="1" dirty="0" smtClean="0">
                          <a:solidFill>
                            <a:schemeClr val="tx1"/>
                          </a:solidFill>
                        </a:rPr>
                        <a:t>Bassline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lowest pitched part of the music often played on bass instruments such as the bass guitar or double bass. Creative and distinctive</a:t>
                      </a:r>
                      <a:r>
                        <a:rPr lang="en-GB" sz="1100" baseline="0" dirty="0" smtClean="0"/>
                        <a:t> basslines make your song stand out!</a:t>
                      </a:r>
                      <a:endParaRPr lang="en-GB" sz="1100" dirty="0"/>
                    </a:p>
                  </a:txBody>
                  <a:tcPr>
                    <a:solidFill>
                      <a:schemeClr val="accent1">
                        <a:lumMod val="40000"/>
                        <a:lumOff val="60000"/>
                      </a:schemeClr>
                    </a:solidFill>
                  </a:tcPr>
                </a:tc>
                <a:extLst>
                  <a:ext uri="{0D108BD9-81ED-4DB2-BD59-A6C34878D82A}">
                    <a16:rowId xmlns:a16="http://schemas.microsoft.com/office/drawing/2014/main" xmlns="" val="3577693263"/>
                  </a:ext>
                </a:extLst>
              </a:tr>
              <a:tr h="818499">
                <a:tc>
                  <a:txBody>
                    <a:bodyPr/>
                    <a:lstStyle/>
                    <a:p>
                      <a:r>
                        <a:rPr lang="en-GB" sz="1100" b="1" i="1" dirty="0" smtClean="0">
                          <a:solidFill>
                            <a:schemeClr val="tx1"/>
                          </a:solidFill>
                        </a:rPr>
                        <a:t>Melody</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main “tune” of a song or piece of music, played higher in pitch that the </a:t>
                      </a:r>
                    </a:p>
                    <a:p>
                      <a:r>
                        <a:rPr lang="en-GB" sz="1100" b="1" dirty="0" smtClean="0"/>
                        <a:t>bassline.</a:t>
                      </a:r>
                      <a:endParaRPr lang="en-GB" sz="1100" baseline="0" dirty="0" smtClean="0"/>
                    </a:p>
                  </a:txBody>
                  <a:tcPr>
                    <a:solidFill>
                      <a:schemeClr val="accent1">
                        <a:lumMod val="40000"/>
                        <a:lumOff val="60000"/>
                      </a:schemeClr>
                    </a:solidFill>
                  </a:tcPr>
                </a:tc>
                <a:extLst>
                  <a:ext uri="{0D108BD9-81ED-4DB2-BD59-A6C34878D82A}">
                    <a16:rowId xmlns:a16="http://schemas.microsoft.com/office/drawing/2014/main" xmlns="" val="1948897614"/>
                  </a:ext>
                </a:extLst>
              </a:tr>
              <a:tr h="818499">
                <a:tc>
                  <a:txBody>
                    <a:bodyPr/>
                    <a:lstStyle/>
                    <a:p>
                      <a:r>
                        <a:rPr lang="en-GB" sz="1100" b="1" i="1" dirty="0" smtClean="0">
                          <a:solidFill>
                            <a:schemeClr val="tx1"/>
                          </a:solidFill>
                        </a:rPr>
                        <a:t>Chord</a:t>
                      </a:r>
                      <a:r>
                        <a:rPr lang="en-GB" sz="1100" b="1" i="1" baseline="0" dirty="0" smtClean="0">
                          <a:solidFill>
                            <a:schemeClr val="tx1"/>
                          </a:solidFill>
                        </a:rPr>
                        <a:t> Sequence</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The pattern of chords used to create the </a:t>
                      </a:r>
                    </a:p>
                    <a:p>
                      <a:r>
                        <a:rPr lang="en-GB" sz="1100" baseline="0" dirty="0" smtClean="0"/>
                        <a:t>harmony of the song for the melody</a:t>
                      </a:r>
                    </a:p>
                  </a:txBody>
                  <a:tcPr>
                    <a:solidFill>
                      <a:schemeClr val="accent1">
                        <a:lumMod val="40000"/>
                        <a:lumOff val="60000"/>
                      </a:schemeClr>
                    </a:solidFill>
                  </a:tcPr>
                </a:tc>
                <a:extLst>
                  <a:ext uri="{0D108BD9-81ED-4DB2-BD59-A6C34878D82A}">
                    <a16:rowId xmlns:a16="http://schemas.microsoft.com/office/drawing/2014/main" xmlns="" val="1678580462"/>
                  </a:ext>
                </a:extLst>
              </a:tr>
              <a:tr h="818499">
                <a:tc>
                  <a:txBody>
                    <a:bodyPr/>
                    <a:lstStyle/>
                    <a:p>
                      <a:r>
                        <a:rPr lang="en-GB" sz="1100" b="1" i="1" dirty="0" smtClean="0">
                          <a:solidFill>
                            <a:schemeClr val="tx1"/>
                          </a:solidFill>
                        </a:rPr>
                        <a:t>Lyricist</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person responsible for writing</a:t>
                      </a:r>
                      <a:r>
                        <a:rPr lang="en-GB" sz="1100" baseline="0" dirty="0" smtClean="0"/>
                        <a:t> the </a:t>
                      </a:r>
                    </a:p>
                    <a:p>
                      <a:r>
                        <a:rPr lang="en-GB" sz="1100" baseline="0" dirty="0" smtClean="0"/>
                        <a:t>lyrics during the </a:t>
                      </a:r>
                      <a:r>
                        <a:rPr lang="en-GB" sz="1100" baseline="0" dirty="0" err="1" smtClean="0"/>
                        <a:t>songwriting</a:t>
                      </a:r>
                      <a:r>
                        <a:rPr lang="en-GB" sz="1100" baseline="0" dirty="0" smtClean="0"/>
                        <a:t> process.</a:t>
                      </a:r>
                      <a:endParaRPr lang="en-GB" sz="1100" dirty="0"/>
                    </a:p>
                  </a:txBody>
                  <a:tcPr>
                    <a:solidFill>
                      <a:schemeClr val="accent1">
                        <a:lumMod val="40000"/>
                        <a:lumOff val="60000"/>
                      </a:schemeClr>
                    </a:solidFill>
                  </a:tcPr>
                </a:tc>
                <a:extLst>
                  <a:ext uri="{0D108BD9-81ED-4DB2-BD59-A6C34878D82A}">
                    <a16:rowId xmlns:a16="http://schemas.microsoft.com/office/drawing/2014/main" xmlns="" val="2465053216"/>
                  </a:ext>
                </a:extLst>
              </a:tr>
              <a:tr h="818499">
                <a:tc>
                  <a:txBody>
                    <a:bodyPr/>
                    <a:lstStyle/>
                    <a:p>
                      <a:r>
                        <a:rPr lang="en-GB" sz="1100" b="1" i="1" dirty="0" smtClean="0">
                          <a:solidFill>
                            <a:schemeClr val="tx1"/>
                          </a:solidFill>
                        </a:rPr>
                        <a:t>Strophic</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structure</a:t>
                      </a:r>
                      <a:r>
                        <a:rPr lang="en-GB" sz="1100" baseline="0" dirty="0" smtClean="0"/>
                        <a:t> of a popular song which is simply Verse, Verse, Verse etc. It can also be referred to as A-A-A-A etc.</a:t>
                      </a:r>
                      <a:endParaRPr lang="en-GB" sz="1100" dirty="0"/>
                    </a:p>
                  </a:txBody>
                  <a:tcPr>
                    <a:solidFill>
                      <a:schemeClr val="accent1">
                        <a:lumMod val="40000"/>
                        <a:lumOff val="60000"/>
                      </a:schemeClr>
                    </a:solidFill>
                  </a:tcPr>
                </a:tc>
                <a:extLst>
                  <a:ext uri="{0D108BD9-81ED-4DB2-BD59-A6C34878D82A}">
                    <a16:rowId xmlns:a16="http://schemas.microsoft.com/office/drawing/2014/main" xmlns="" val="633417543"/>
                  </a:ext>
                </a:extLst>
              </a:tr>
              <a:tr h="8184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i="1" dirty="0" smtClean="0">
                          <a:solidFill>
                            <a:schemeClr val="tx1"/>
                          </a:solidFill>
                        </a:rPr>
                        <a:t>Verse-Chorus</a:t>
                      </a:r>
                      <a:r>
                        <a:rPr lang="en-GB" sz="1100" b="1" i="1" baseline="0" dirty="0" smtClean="0">
                          <a:solidFill>
                            <a:schemeClr val="tx1"/>
                          </a:solidFill>
                        </a:rPr>
                        <a:t> Form</a:t>
                      </a:r>
                      <a:endParaRPr lang="en-GB" sz="1100" b="1" i="1" dirty="0" smtClean="0">
                        <a:solidFill>
                          <a:schemeClr val="tx1"/>
                        </a:solidFill>
                      </a:endParaRPr>
                    </a:p>
                  </a:txBody>
                  <a:tcPr>
                    <a:solidFill>
                      <a:schemeClr val="accent1">
                        <a:lumMod val="40000"/>
                        <a:lumOff val="60000"/>
                      </a:schemeClr>
                    </a:solidFill>
                  </a:tcPr>
                </a:tc>
                <a:tc>
                  <a:txBody>
                    <a:bodyPr/>
                    <a:lstStyle/>
                    <a:p>
                      <a:r>
                        <a:rPr lang="en-GB" sz="1100" dirty="0" smtClean="0"/>
                        <a:t>A</a:t>
                      </a:r>
                      <a:r>
                        <a:rPr lang="en-GB" sz="1100" baseline="0" dirty="0" smtClean="0"/>
                        <a:t> structure of a popular song which makes use of </a:t>
                      </a:r>
                    </a:p>
                    <a:p>
                      <a:r>
                        <a:rPr lang="en-GB" sz="1100" baseline="0" dirty="0" smtClean="0"/>
                        <a:t>verses and choruses – there’s usually an </a:t>
                      </a:r>
                    </a:p>
                    <a:p>
                      <a:r>
                        <a:rPr lang="en-GB" sz="1100" baseline="0" dirty="0" smtClean="0"/>
                        <a:t>intro, bridge and outro somewhere in there too!</a:t>
                      </a:r>
                      <a:endParaRPr lang="en-GB" sz="1100" dirty="0"/>
                    </a:p>
                  </a:txBody>
                  <a:tcPr>
                    <a:solidFill>
                      <a:schemeClr val="accent1">
                        <a:lumMod val="40000"/>
                        <a:lumOff val="60000"/>
                      </a:schemeClr>
                    </a:solidFill>
                  </a:tcPr>
                </a:tc>
                <a:extLst>
                  <a:ext uri="{0D108BD9-81ED-4DB2-BD59-A6C34878D82A}">
                    <a16:rowId xmlns:a16="http://schemas.microsoft.com/office/drawing/2014/main" xmlns="" val="13370809"/>
                  </a:ext>
                </a:extLst>
              </a:tr>
            </a:tbl>
          </a:graphicData>
        </a:graphic>
      </p:graphicFrame>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8177" y="2380958"/>
            <a:ext cx="2571072" cy="392088"/>
          </a:xfrm>
          <a:prstGeom prst="rect">
            <a:avLst/>
          </a:prstGeom>
        </p:spPr>
      </p:pic>
      <p:pic>
        <p:nvPicPr>
          <p:cNvPr id="15" name="Picture 14"/>
          <p:cNvPicPr>
            <a:picLocks noChangeAspect="1"/>
          </p:cNvPicPr>
          <p:nvPr/>
        </p:nvPicPr>
        <p:blipFill rotWithShape="1">
          <a:blip r:embed="rId4" cstate="print">
            <a:extLst>
              <a:ext uri="{28A0092B-C50C-407E-A947-70E740481C1C}">
                <a14:useLocalDpi xmlns:a14="http://schemas.microsoft.com/office/drawing/2010/main" val="0"/>
              </a:ext>
            </a:extLst>
          </a:blip>
          <a:srcRect t="21469" b="21129"/>
          <a:stretch/>
        </p:blipFill>
        <p:spPr>
          <a:xfrm>
            <a:off x="2570595" y="2963119"/>
            <a:ext cx="2056773" cy="590309"/>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42248" y="6259397"/>
            <a:ext cx="1659003" cy="453878"/>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17482" y="5450564"/>
            <a:ext cx="1549679" cy="524548"/>
          </a:xfrm>
          <a:prstGeom prst="rect">
            <a:avLst/>
          </a:prstGeom>
        </p:spPr>
      </p:pic>
      <p:pic>
        <p:nvPicPr>
          <p:cNvPr id="4" name="Picture 3"/>
          <p:cNvPicPr>
            <a:picLocks noChangeAspect="1"/>
          </p:cNvPicPr>
          <p:nvPr/>
        </p:nvPicPr>
        <p:blipFill rotWithShape="1">
          <a:blip r:embed="rId7" cstate="print">
            <a:extLst>
              <a:ext uri="{28A0092B-C50C-407E-A947-70E740481C1C}">
                <a14:useLocalDpi xmlns:a14="http://schemas.microsoft.com/office/drawing/2010/main" val="0"/>
              </a:ext>
            </a:extLst>
          </a:blip>
          <a:srcRect b="7985"/>
          <a:stretch/>
        </p:blipFill>
        <p:spPr>
          <a:xfrm>
            <a:off x="4196445" y="4432518"/>
            <a:ext cx="1020987" cy="755090"/>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23387" y="3663539"/>
            <a:ext cx="1632061" cy="676973"/>
          </a:xfrm>
          <a:prstGeom prst="rect">
            <a:avLst/>
          </a:prstGeom>
        </p:spPr>
      </p:pic>
      <p:pic>
        <p:nvPicPr>
          <p:cNvPr id="7"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995162" y="1163031"/>
            <a:ext cx="982475" cy="657690"/>
          </a:xfrm>
          <a:prstGeom prst="rect">
            <a:avLst/>
          </a:prstGeom>
        </p:spPr>
      </p:pic>
      <p:pic>
        <p:nvPicPr>
          <p:cNvPr id="8" name="Pictur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17482" y="374047"/>
            <a:ext cx="1568918" cy="685378"/>
          </a:xfrm>
          <a:prstGeom prst="rect">
            <a:avLst/>
          </a:prstGeom>
        </p:spPr>
      </p:pic>
      <p:graphicFrame>
        <p:nvGraphicFramePr>
          <p:cNvPr id="11" name="Table 10"/>
          <p:cNvGraphicFramePr>
            <a:graphicFrameLocks noGrp="1"/>
          </p:cNvGraphicFramePr>
          <p:nvPr>
            <p:extLst/>
          </p:nvPr>
        </p:nvGraphicFramePr>
        <p:xfrm>
          <a:off x="6156356" y="-2"/>
          <a:ext cx="2987644" cy="6858000"/>
        </p:xfrm>
        <a:graphic>
          <a:graphicData uri="http://schemas.openxmlformats.org/drawingml/2006/table">
            <a:tbl>
              <a:tblPr firstRow="1" bandRow="1">
                <a:tableStyleId>{5C22544A-7EE6-4342-B048-85BDC9FD1C3A}</a:tableStyleId>
              </a:tblPr>
              <a:tblGrid>
                <a:gridCol w="1231272">
                  <a:extLst>
                    <a:ext uri="{9D8B030D-6E8A-4147-A177-3AD203B41FA5}">
                      <a16:colId xmlns:a16="http://schemas.microsoft.com/office/drawing/2014/main" xmlns="" val="2645025886"/>
                    </a:ext>
                  </a:extLst>
                </a:gridCol>
                <a:gridCol w="1756372">
                  <a:extLst>
                    <a:ext uri="{9D8B030D-6E8A-4147-A177-3AD203B41FA5}">
                      <a16:colId xmlns:a16="http://schemas.microsoft.com/office/drawing/2014/main" xmlns="" val="3333972068"/>
                    </a:ext>
                  </a:extLst>
                </a:gridCol>
              </a:tblGrid>
              <a:tr h="31212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Key</a:t>
                      </a:r>
                      <a:r>
                        <a:rPr lang="en-GB" sz="1400" b="1" baseline="0" dirty="0" smtClean="0">
                          <a:solidFill>
                            <a:schemeClr val="tx1"/>
                          </a:solidFill>
                        </a:rPr>
                        <a:t> Artists – Go the extra mile!</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xmlns="" val="496933320"/>
                  </a:ext>
                </a:extLst>
              </a:tr>
              <a:tr h="2191075">
                <a:tc>
                  <a:txBody>
                    <a:bodyPr/>
                    <a:lstStyle/>
                    <a:p>
                      <a:r>
                        <a:rPr lang="en-GB" sz="1100" b="1" dirty="0" smtClean="0">
                          <a:solidFill>
                            <a:schemeClr val="tx1"/>
                          </a:solidFill>
                        </a:rPr>
                        <a:t>Adele</a:t>
                      </a:r>
                    </a:p>
                    <a:p>
                      <a:r>
                        <a:rPr lang="en-GB" sz="1100" b="1" dirty="0" smtClean="0">
                          <a:solidFill>
                            <a:schemeClr val="tx1"/>
                          </a:solidFill>
                        </a:rPr>
                        <a:t>(b.1988)</a:t>
                      </a:r>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Adele</a:t>
                      </a:r>
                      <a:r>
                        <a:rPr lang="en-GB" sz="1100" baseline="0" dirty="0" smtClean="0"/>
                        <a:t> is often cited as the one of the most successful female singers in history, selling over 40 million albums and 50 million singles in just five years. Here one of her most famous songs, Someone Like You, here. Can you work out the structure? </a:t>
                      </a:r>
                      <a:r>
                        <a:rPr lang="en-GB" sz="1100" baseline="0" dirty="0" smtClean="0">
                          <a:hlinkClick r:id="rId11"/>
                        </a:rPr>
                        <a:t>https://www.youtube.com/watch?v=hLQl3WQQoQ0</a:t>
                      </a:r>
                      <a:r>
                        <a:rPr lang="en-GB" sz="1100" baseline="0" dirty="0" smtClean="0"/>
                        <a:t> </a:t>
                      </a:r>
                      <a:endParaRPr lang="en-GB" sz="1100" dirty="0"/>
                    </a:p>
                  </a:txBody>
                  <a:tcPr>
                    <a:solidFill>
                      <a:schemeClr val="accent2">
                        <a:lumMod val="60000"/>
                        <a:lumOff val="40000"/>
                      </a:schemeClr>
                    </a:solidFill>
                  </a:tcPr>
                </a:tc>
                <a:extLst>
                  <a:ext uri="{0D108BD9-81ED-4DB2-BD59-A6C34878D82A}">
                    <a16:rowId xmlns:a16="http://schemas.microsoft.com/office/drawing/2014/main" xmlns="" val="3061556891"/>
                  </a:ext>
                </a:extLst>
              </a:tr>
              <a:tr h="2187983">
                <a:tc>
                  <a:txBody>
                    <a:bodyPr/>
                    <a:lstStyle/>
                    <a:p>
                      <a:r>
                        <a:rPr lang="en-GB" sz="1100" b="1" dirty="0" smtClean="0">
                          <a:solidFill>
                            <a:schemeClr val="tx1"/>
                          </a:solidFill>
                        </a:rPr>
                        <a:t>Ed </a:t>
                      </a:r>
                      <a:r>
                        <a:rPr lang="en-GB" sz="1100" b="1" dirty="0" err="1" smtClean="0">
                          <a:solidFill>
                            <a:schemeClr val="tx1"/>
                          </a:solidFill>
                        </a:rPr>
                        <a:t>Sheeran</a:t>
                      </a:r>
                      <a:endParaRPr lang="en-GB" sz="1100" b="1" dirty="0" smtClean="0">
                        <a:solidFill>
                          <a:schemeClr val="tx1"/>
                        </a:solidFill>
                      </a:endParaRPr>
                    </a:p>
                    <a:p>
                      <a:r>
                        <a:rPr lang="en-GB" sz="1100" b="1" dirty="0" smtClean="0">
                          <a:solidFill>
                            <a:schemeClr val="tx1"/>
                          </a:solidFill>
                        </a:rPr>
                        <a:t>(b.1991)</a:t>
                      </a:r>
                    </a:p>
                    <a:p>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Ed </a:t>
                      </a:r>
                      <a:r>
                        <a:rPr lang="en-GB" sz="1100" baseline="0" dirty="0" err="1" smtClean="0"/>
                        <a:t>Sheeran</a:t>
                      </a:r>
                      <a:r>
                        <a:rPr lang="en-GB" sz="1100" baseline="0" dirty="0" smtClean="0"/>
                        <a:t> is a singer-songwriter, famous for his honest and emotional </a:t>
                      </a:r>
                      <a:r>
                        <a:rPr lang="en-GB" sz="1100" baseline="0" dirty="0" err="1" smtClean="0"/>
                        <a:t>songwriting</a:t>
                      </a:r>
                      <a:r>
                        <a:rPr lang="en-GB" sz="1100" baseline="0" dirty="0" smtClean="0"/>
                        <a:t>. His two albums ‘</a:t>
                      </a:r>
                      <a:r>
                        <a:rPr lang="en-GB" sz="1100" b="1" baseline="0" dirty="0" smtClean="0"/>
                        <a:t>+’</a:t>
                      </a:r>
                      <a:r>
                        <a:rPr lang="en-GB" sz="1100" baseline="0" dirty="0" smtClean="0"/>
                        <a:t> and ‘</a:t>
                      </a:r>
                      <a:r>
                        <a:rPr lang="en-GB" sz="1100" b="1" baseline="0" dirty="0" smtClean="0"/>
                        <a:t>÷’ </a:t>
                      </a:r>
                      <a:r>
                        <a:rPr lang="en-GB" sz="1100" baseline="0" dirty="0" smtClean="0"/>
                        <a:t>are two of the best selling UK albums of all time. Listen to one of his most emotive songs, Supermarket Flowers, here: </a:t>
                      </a:r>
                      <a:r>
                        <a:rPr lang="en-GB" sz="1100" baseline="0" dirty="0" smtClean="0">
                          <a:hlinkClick r:id="rId12"/>
                        </a:rPr>
                        <a:t>https://www.youtube.com/watch?v=bIB8EWqCPrQ</a:t>
                      </a:r>
                      <a:r>
                        <a:rPr lang="en-GB" sz="1100" baseline="0" dirty="0" smtClean="0"/>
                        <a:t> </a:t>
                      </a:r>
                    </a:p>
                  </a:txBody>
                  <a:tcPr>
                    <a:solidFill>
                      <a:schemeClr val="accent2">
                        <a:lumMod val="60000"/>
                        <a:lumOff val="40000"/>
                      </a:schemeClr>
                    </a:solidFill>
                  </a:tcPr>
                </a:tc>
                <a:extLst>
                  <a:ext uri="{0D108BD9-81ED-4DB2-BD59-A6C34878D82A}">
                    <a16:rowId xmlns:a16="http://schemas.microsoft.com/office/drawing/2014/main" xmlns="" val="3577693263"/>
                  </a:ext>
                </a:extLst>
              </a:tr>
              <a:tr h="2166814">
                <a:tc>
                  <a:txBody>
                    <a:bodyPr/>
                    <a:lstStyle/>
                    <a:p>
                      <a:r>
                        <a:rPr lang="en-GB" sz="1100" b="1" dirty="0" smtClean="0">
                          <a:solidFill>
                            <a:schemeClr val="tx1"/>
                          </a:solidFill>
                        </a:rPr>
                        <a:t>Taylor</a:t>
                      </a:r>
                      <a:r>
                        <a:rPr lang="en-GB" sz="1100" b="1" baseline="0" dirty="0" smtClean="0">
                          <a:solidFill>
                            <a:schemeClr val="tx1"/>
                          </a:solidFill>
                        </a:rPr>
                        <a:t> Swift</a:t>
                      </a:r>
                    </a:p>
                    <a:p>
                      <a:r>
                        <a:rPr lang="en-GB" sz="1100" b="1" baseline="0" dirty="0" smtClean="0">
                          <a:solidFill>
                            <a:schemeClr val="tx1"/>
                          </a:solidFill>
                        </a:rPr>
                        <a:t>(b.1989)</a:t>
                      </a:r>
                      <a:endParaRPr lang="en-GB" sz="1100" b="1" dirty="0" smtClean="0">
                        <a:solidFill>
                          <a:schemeClr val="tx1"/>
                        </a:solidFill>
                      </a:endParaRPr>
                    </a:p>
                    <a:p>
                      <a:endParaRPr lang="en-GB" sz="1100" b="1" dirty="0" smtClean="0">
                        <a:solidFill>
                          <a:schemeClr val="tx1"/>
                        </a:solidFill>
                      </a:endParaRPr>
                    </a:p>
                    <a:p>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Taylor Swift is an American</a:t>
                      </a:r>
                      <a:r>
                        <a:rPr lang="en-GB" sz="1100" baseline="0" dirty="0" smtClean="0"/>
                        <a:t> singer-songwriter who has her roots in Country music, and has moved more into mainstream pop music in recent years. Have a listen to her song </a:t>
                      </a:r>
                      <a:r>
                        <a:rPr lang="en-GB" sz="1100" i="1" baseline="0" dirty="0" smtClean="0"/>
                        <a:t>Love Story</a:t>
                      </a:r>
                      <a:r>
                        <a:rPr lang="en-GB" sz="1100" i="0" baseline="0" dirty="0" smtClean="0"/>
                        <a:t> released in 2008. Can you name the instruments used? </a:t>
                      </a:r>
                      <a:r>
                        <a:rPr lang="en-GB" sz="1100" i="0" baseline="0" dirty="0" smtClean="0">
                          <a:hlinkClick r:id="rId13"/>
                        </a:rPr>
                        <a:t>https://www.youtube.com/watch?v=8xg3vE8Ie_E</a:t>
                      </a:r>
                      <a:r>
                        <a:rPr lang="en-GB" sz="1100" i="0" baseline="0" dirty="0" smtClean="0"/>
                        <a:t> </a:t>
                      </a:r>
                      <a:endParaRPr lang="en-GB" sz="1100" dirty="0"/>
                    </a:p>
                  </a:txBody>
                  <a:tcPr>
                    <a:solidFill>
                      <a:schemeClr val="accent2">
                        <a:lumMod val="60000"/>
                        <a:lumOff val="40000"/>
                      </a:schemeClr>
                    </a:solidFill>
                  </a:tcPr>
                </a:tc>
                <a:extLst>
                  <a:ext uri="{0D108BD9-81ED-4DB2-BD59-A6C34878D82A}">
                    <a16:rowId xmlns:a16="http://schemas.microsoft.com/office/drawing/2014/main" xmlns="" val="1948897614"/>
                  </a:ext>
                </a:extLst>
              </a:tr>
            </a:tbl>
          </a:graphicData>
        </a:graphic>
      </p:graphicFrame>
      <p:pic>
        <p:nvPicPr>
          <p:cNvPr id="9" name="Picture 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223952" y="775529"/>
            <a:ext cx="1083791" cy="1605429"/>
          </a:xfrm>
          <a:prstGeom prst="rect">
            <a:avLst/>
          </a:prstGeom>
        </p:spPr>
      </p:pic>
      <p:pic>
        <p:nvPicPr>
          <p:cNvPr id="10" name="Picture 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213236" y="5187608"/>
            <a:ext cx="1105221" cy="1311195"/>
          </a:xfrm>
          <a:prstGeom prst="rect">
            <a:avLst/>
          </a:prstGeom>
        </p:spPr>
      </p:pic>
      <p:pic>
        <p:nvPicPr>
          <p:cNvPr id="12" name="Picture 1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270573" y="2963119"/>
            <a:ext cx="1046498" cy="1569748"/>
          </a:xfrm>
          <a:prstGeom prst="rect">
            <a:avLst/>
          </a:prstGeom>
        </p:spPr>
      </p:pic>
    </p:spTree>
    <p:extLst>
      <p:ext uri="{BB962C8B-B14F-4D97-AF65-F5344CB8AC3E}">
        <p14:creationId xmlns:p14="http://schemas.microsoft.com/office/powerpoint/2010/main" val="18363009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2"/>
          <a:ext cx="6255659" cy="6857994"/>
        </p:xfrm>
        <a:graphic>
          <a:graphicData uri="http://schemas.openxmlformats.org/drawingml/2006/table">
            <a:tbl>
              <a:tblPr firstRow="1" bandRow="1">
                <a:tableStyleId>{5C22544A-7EE6-4342-B048-85BDC9FD1C3A}</a:tableStyleId>
              </a:tblPr>
              <a:tblGrid>
                <a:gridCol w="1569805">
                  <a:extLst>
                    <a:ext uri="{9D8B030D-6E8A-4147-A177-3AD203B41FA5}">
                      <a16:colId xmlns:a16="http://schemas.microsoft.com/office/drawing/2014/main" xmlns="" val="2645025886"/>
                    </a:ext>
                  </a:extLst>
                </a:gridCol>
                <a:gridCol w="4685854">
                  <a:extLst>
                    <a:ext uri="{9D8B030D-6E8A-4147-A177-3AD203B41FA5}">
                      <a16:colId xmlns:a16="http://schemas.microsoft.com/office/drawing/2014/main" xmlns="" val="3333972068"/>
                    </a:ext>
                  </a:extLst>
                </a:gridCol>
              </a:tblGrid>
              <a:tr h="31920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smtClean="0">
                          <a:solidFill>
                            <a:schemeClr val="tx1"/>
                          </a:solidFill>
                        </a:rPr>
                        <a:t>Baroque Concerto Knowledge Organiser – Year 9 Music – Term </a:t>
                      </a:r>
                      <a:r>
                        <a:rPr lang="en-GB" sz="1400" b="1" u="sng" baseline="0" dirty="0" smtClean="0">
                          <a:solidFill>
                            <a:schemeClr val="tx1"/>
                          </a:solidFill>
                        </a:rPr>
                        <a:t>2b &amp; 3a</a:t>
                      </a:r>
                      <a:endParaRPr lang="en-GB" sz="1400" b="1" u="sng"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xmlns="" val="496933320"/>
                  </a:ext>
                </a:extLst>
              </a:tr>
              <a:tr h="967226">
                <a:tc>
                  <a:txBody>
                    <a:bodyPr/>
                    <a:lstStyle/>
                    <a:p>
                      <a:r>
                        <a:rPr lang="en-GB" sz="1100" b="1" i="1" dirty="0" smtClean="0">
                          <a:solidFill>
                            <a:schemeClr val="tx1"/>
                          </a:solidFill>
                        </a:rPr>
                        <a:t>Baroque</a:t>
                      </a:r>
                      <a:endParaRPr lang="en-GB" sz="1100" b="1" i="1" dirty="0">
                        <a:solidFill>
                          <a:schemeClr val="tx1"/>
                        </a:solidFill>
                      </a:endParaRPr>
                    </a:p>
                  </a:txBody>
                  <a:tcPr>
                    <a:solidFill>
                      <a:schemeClr val="accent1">
                        <a:lumMod val="40000"/>
                        <a:lumOff val="60000"/>
                      </a:schemeClr>
                    </a:solidFill>
                  </a:tcPr>
                </a:tc>
                <a:tc>
                  <a:txBody>
                    <a:bodyPr/>
                    <a:lstStyle/>
                    <a:p>
                      <a:r>
                        <a:rPr lang="en-GB" sz="1100" b="0" baseline="0" dirty="0" smtClean="0"/>
                        <a:t>An artistic movement including music and architecture </a:t>
                      </a:r>
                    </a:p>
                    <a:p>
                      <a:r>
                        <a:rPr lang="en-GB" sz="1100" b="0" baseline="0" dirty="0" smtClean="0"/>
                        <a:t>which spans from 1600 – 1750. Key composers include </a:t>
                      </a:r>
                    </a:p>
                    <a:p>
                      <a:r>
                        <a:rPr lang="en-GB" sz="1100" b="0" baseline="0" dirty="0" smtClean="0"/>
                        <a:t>Vivaldi, Handel and Bach.</a:t>
                      </a:r>
                    </a:p>
                    <a:p>
                      <a:endParaRPr lang="en-GB" sz="1100" b="0" baseline="0" dirty="0" smtClean="0"/>
                    </a:p>
                  </a:txBody>
                  <a:tcPr>
                    <a:solidFill>
                      <a:schemeClr val="accent1">
                        <a:lumMod val="40000"/>
                        <a:lumOff val="60000"/>
                      </a:schemeClr>
                    </a:solidFill>
                  </a:tcPr>
                </a:tc>
                <a:extLst>
                  <a:ext uri="{0D108BD9-81ED-4DB2-BD59-A6C34878D82A}">
                    <a16:rowId xmlns:a16="http://schemas.microsoft.com/office/drawing/2014/main" xmlns="" val="3061556891"/>
                  </a:ext>
                </a:extLst>
              </a:tr>
              <a:tr h="740483">
                <a:tc>
                  <a:txBody>
                    <a:bodyPr/>
                    <a:lstStyle/>
                    <a:p>
                      <a:r>
                        <a:rPr lang="en-GB" sz="1100" b="1" i="1" dirty="0" smtClean="0">
                          <a:solidFill>
                            <a:schemeClr val="tx1"/>
                          </a:solidFill>
                        </a:rPr>
                        <a:t>Concerto</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piece of music written for a solo </a:t>
                      </a:r>
                    </a:p>
                    <a:p>
                      <a:r>
                        <a:rPr lang="en-GB" sz="1100" baseline="0" dirty="0" smtClean="0"/>
                        <a:t>instrumentalist and orchestra. </a:t>
                      </a:r>
                    </a:p>
                  </a:txBody>
                  <a:tcPr>
                    <a:solidFill>
                      <a:schemeClr val="accent1">
                        <a:lumMod val="40000"/>
                        <a:lumOff val="60000"/>
                      </a:schemeClr>
                    </a:solidFill>
                  </a:tcPr>
                </a:tc>
                <a:extLst>
                  <a:ext uri="{0D108BD9-81ED-4DB2-BD59-A6C34878D82A}">
                    <a16:rowId xmlns:a16="http://schemas.microsoft.com/office/drawing/2014/main" xmlns="" val="3577693263"/>
                  </a:ext>
                </a:extLst>
              </a:tr>
              <a:tr h="868706">
                <a:tc>
                  <a:txBody>
                    <a:bodyPr/>
                    <a:lstStyle/>
                    <a:p>
                      <a:r>
                        <a:rPr lang="en-GB" sz="1100" b="1" i="1" dirty="0" err="1" smtClean="0">
                          <a:solidFill>
                            <a:schemeClr val="tx1"/>
                          </a:solidFill>
                        </a:rPr>
                        <a:t>Ritornello</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musical idea or theme which is recurring </a:t>
                      </a:r>
                    </a:p>
                    <a:p>
                      <a:r>
                        <a:rPr lang="en-GB" sz="1100" baseline="0" dirty="0" smtClean="0"/>
                        <a:t>throughout a concerto. Translates literally as ‘returning’.</a:t>
                      </a:r>
                    </a:p>
                  </a:txBody>
                  <a:tcPr>
                    <a:solidFill>
                      <a:schemeClr val="accent1">
                        <a:lumMod val="40000"/>
                        <a:lumOff val="60000"/>
                      </a:schemeClr>
                    </a:solidFill>
                  </a:tcPr>
                </a:tc>
                <a:extLst>
                  <a:ext uri="{0D108BD9-81ED-4DB2-BD59-A6C34878D82A}">
                    <a16:rowId xmlns:a16="http://schemas.microsoft.com/office/drawing/2014/main" xmlns="" val="1948897614"/>
                  </a:ext>
                </a:extLst>
              </a:tr>
              <a:tr h="792474">
                <a:tc>
                  <a:txBody>
                    <a:bodyPr/>
                    <a:lstStyle/>
                    <a:p>
                      <a:r>
                        <a:rPr lang="en-GB" sz="1100" b="1" i="1" dirty="0" err="1" smtClean="0">
                          <a:solidFill>
                            <a:schemeClr val="tx1"/>
                          </a:solidFill>
                        </a:rPr>
                        <a:t>Ripieno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name given to the whole ensemble</a:t>
                      </a:r>
                      <a:r>
                        <a:rPr lang="en-GB" sz="1100" baseline="0" dirty="0" smtClean="0"/>
                        <a:t> – </a:t>
                      </a:r>
                    </a:p>
                    <a:p>
                      <a:r>
                        <a:rPr lang="en-GB" sz="1100" baseline="0" dirty="0" smtClean="0"/>
                        <a:t>the full orchestra and the soloist.</a:t>
                      </a:r>
                      <a:endParaRPr lang="en-GB" sz="1100" dirty="0"/>
                    </a:p>
                  </a:txBody>
                  <a:tcPr>
                    <a:solidFill>
                      <a:schemeClr val="accent1">
                        <a:lumMod val="40000"/>
                        <a:lumOff val="60000"/>
                      </a:schemeClr>
                    </a:solidFill>
                  </a:tcPr>
                </a:tc>
                <a:extLst>
                  <a:ext uri="{0D108BD9-81ED-4DB2-BD59-A6C34878D82A}">
                    <a16:rowId xmlns:a16="http://schemas.microsoft.com/office/drawing/2014/main" xmlns="" val="1678580462"/>
                  </a:ext>
                </a:extLst>
              </a:tr>
              <a:tr h="792474">
                <a:tc>
                  <a:txBody>
                    <a:bodyPr/>
                    <a:lstStyle/>
                    <a:p>
                      <a:r>
                        <a:rPr lang="en-GB" sz="1100" b="1" i="1" dirty="0" smtClean="0">
                          <a:solidFill>
                            <a:schemeClr val="tx1"/>
                          </a:solidFill>
                        </a:rPr>
                        <a:t>Concertino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name given to a small group of</a:t>
                      </a:r>
                      <a:r>
                        <a:rPr lang="en-GB" sz="1100" baseline="0" dirty="0" smtClean="0"/>
                        <a:t> instrumentalists </a:t>
                      </a:r>
                    </a:p>
                    <a:p>
                      <a:r>
                        <a:rPr lang="en-GB" sz="1100" baseline="0" dirty="0" smtClean="0"/>
                        <a:t>who perform with the </a:t>
                      </a:r>
                      <a:r>
                        <a:rPr lang="en-GB" sz="1100" baseline="0" dirty="0" err="1" smtClean="0"/>
                        <a:t>ripieno</a:t>
                      </a:r>
                      <a:r>
                        <a:rPr lang="en-GB" sz="1100" baseline="0" dirty="0" smtClean="0"/>
                        <a:t>, some of whom </a:t>
                      </a:r>
                    </a:p>
                    <a:p>
                      <a:r>
                        <a:rPr lang="en-GB" sz="1100" baseline="0" dirty="0" smtClean="0"/>
                        <a:t>also accompany the soloist.</a:t>
                      </a:r>
                      <a:endParaRPr lang="en-GB" sz="1100" dirty="0"/>
                    </a:p>
                  </a:txBody>
                  <a:tcPr>
                    <a:solidFill>
                      <a:schemeClr val="accent1">
                        <a:lumMod val="40000"/>
                        <a:lumOff val="60000"/>
                      </a:schemeClr>
                    </a:solidFill>
                  </a:tcPr>
                </a:tc>
                <a:extLst>
                  <a:ext uri="{0D108BD9-81ED-4DB2-BD59-A6C34878D82A}">
                    <a16:rowId xmlns:a16="http://schemas.microsoft.com/office/drawing/2014/main" xmlns="" val="2465053216"/>
                  </a:ext>
                </a:extLst>
              </a:tr>
              <a:tr h="792474">
                <a:tc>
                  <a:txBody>
                    <a:bodyPr/>
                    <a:lstStyle/>
                    <a:p>
                      <a:r>
                        <a:rPr lang="en-GB" sz="1100" b="1" i="1" dirty="0" smtClean="0">
                          <a:solidFill>
                            <a:schemeClr val="tx1"/>
                          </a:solidFill>
                        </a:rPr>
                        <a:t>Soloist</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performer</a:t>
                      </a:r>
                      <a:r>
                        <a:rPr lang="en-GB" sz="1100" baseline="0" dirty="0" smtClean="0"/>
                        <a:t> who plays the most complex </a:t>
                      </a:r>
                    </a:p>
                    <a:p>
                      <a:r>
                        <a:rPr lang="en-GB" sz="1100" baseline="0" dirty="0" smtClean="0"/>
                        <a:t>and demanding musical part, accompanied by </a:t>
                      </a:r>
                    </a:p>
                    <a:p>
                      <a:r>
                        <a:rPr lang="en-GB" sz="1100" baseline="0" dirty="0" smtClean="0"/>
                        <a:t>the concertino.</a:t>
                      </a:r>
                      <a:endParaRPr lang="en-GB" sz="1100" dirty="0"/>
                    </a:p>
                  </a:txBody>
                  <a:tcPr>
                    <a:solidFill>
                      <a:schemeClr val="accent1">
                        <a:lumMod val="40000"/>
                        <a:lumOff val="60000"/>
                      </a:schemeClr>
                    </a:solidFill>
                  </a:tcPr>
                </a:tc>
                <a:extLst>
                  <a:ext uri="{0D108BD9-81ED-4DB2-BD59-A6C34878D82A}">
                    <a16:rowId xmlns:a16="http://schemas.microsoft.com/office/drawing/2014/main" xmlns="" val="3065139361"/>
                  </a:ext>
                </a:extLst>
              </a:tr>
              <a:tr h="792474">
                <a:tc>
                  <a:txBody>
                    <a:bodyPr/>
                    <a:lstStyle/>
                    <a:p>
                      <a:r>
                        <a:rPr lang="en-GB" sz="1100" b="1" i="1" dirty="0" smtClean="0">
                          <a:solidFill>
                            <a:schemeClr val="tx1"/>
                          </a:solidFill>
                        </a:rPr>
                        <a:t>Harmonisation</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compositional</a:t>
                      </a:r>
                      <a:r>
                        <a:rPr lang="en-GB" sz="1100" baseline="0" dirty="0" smtClean="0"/>
                        <a:t> process of adding chords to a melody.</a:t>
                      </a:r>
                      <a:endParaRPr lang="en-GB" sz="1100" dirty="0"/>
                    </a:p>
                  </a:txBody>
                  <a:tcPr>
                    <a:solidFill>
                      <a:schemeClr val="accent1">
                        <a:lumMod val="40000"/>
                        <a:lumOff val="60000"/>
                      </a:schemeClr>
                    </a:solidFill>
                  </a:tcPr>
                </a:tc>
                <a:extLst>
                  <a:ext uri="{0D108BD9-81ED-4DB2-BD59-A6C34878D82A}">
                    <a16:rowId xmlns:a16="http://schemas.microsoft.com/office/drawing/2014/main" xmlns="" val="633417543"/>
                  </a:ext>
                </a:extLst>
              </a:tr>
              <a:tr h="792474">
                <a:tc>
                  <a:txBody>
                    <a:bodyPr/>
                    <a:lstStyle/>
                    <a:p>
                      <a:r>
                        <a:rPr lang="en-GB" sz="1100" b="1" i="1" dirty="0" smtClean="0">
                          <a:solidFill>
                            <a:schemeClr val="tx1"/>
                          </a:solidFill>
                        </a:rPr>
                        <a:t>Virtuosic</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term used to describe a</a:t>
                      </a:r>
                      <a:r>
                        <a:rPr lang="en-GB" sz="1100" baseline="0" dirty="0" smtClean="0"/>
                        <a:t> musical composition which</a:t>
                      </a:r>
                    </a:p>
                    <a:p>
                      <a:r>
                        <a:rPr lang="en-GB" sz="1100" baseline="0" dirty="0" smtClean="0"/>
                        <a:t>is complex, demanding and requires great technical</a:t>
                      </a:r>
                    </a:p>
                    <a:p>
                      <a:r>
                        <a:rPr lang="en-GB" sz="1100" baseline="0" dirty="0" smtClean="0"/>
                        <a:t>skill. A performer who plays virtuosic music is known </a:t>
                      </a:r>
                    </a:p>
                    <a:p>
                      <a:r>
                        <a:rPr lang="en-GB" sz="1100" baseline="0" dirty="0" smtClean="0"/>
                        <a:t>as a </a:t>
                      </a:r>
                      <a:r>
                        <a:rPr lang="en-GB" sz="1100" i="1" baseline="0" dirty="0" smtClean="0"/>
                        <a:t>virtuoso</a:t>
                      </a:r>
                      <a:r>
                        <a:rPr lang="en-GB" sz="1100" i="0" baseline="0" dirty="0" smtClean="0"/>
                        <a:t>.</a:t>
                      </a:r>
                      <a:endParaRPr lang="en-GB" sz="1100" baseline="0" dirty="0" smtClean="0"/>
                    </a:p>
                  </a:txBody>
                  <a:tcPr>
                    <a:solidFill>
                      <a:schemeClr val="accent1">
                        <a:lumMod val="40000"/>
                        <a:lumOff val="60000"/>
                      </a:schemeClr>
                    </a:solidFill>
                  </a:tcPr>
                </a:tc>
                <a:extLst>
                  <a:ext uri="{0D108BD9-81ED-4DB2-BD59-A6C34878D82A}">
                    <a16:rowId xmlns:a16="http://schemas.microsoft.com/office/drawing/2014/main" xmlns="" val="2390433204"/>
                  </a:ext>
                </a:extLst>
              </a:tr>
            </a:tbl>
          </a:graphicData>
        </a:graphic>
      </p:graphicFrame>
      <p:graphicFrame>
        <p:nvGraphicFramePr>
          <p:cNvPr id="3" name="Table 2"/>
          <p:cNvGraphicFramePr>
            <a:graphicFrameLocks noGrp="1"/>
          </p:cNvGraphicFramePr>
          <p:nvPr>
            <p:extLst/>
          </p:nvPr>
        </p:nvGraphicFramePr>
        <p:xfrm>
          <a:off x="6255658" y="-2"/>
          <a:ext cx="2888342" cy="6858000"/>
        </p:xfrm>
        <a:graphic>
          <a:graphicData uri="http://schemas.openxmlformats.org/drawingml/2006/table">
            <a:tbl>
              <a:tblPr firstRow="1" bandRow="1">
                <a:tableStyleId>{5C22544A-7EE6-4342-B048-85BDC9FD1C3A}</a:tableStyleId>
              </a:tblPr>
              <a:tblGrid>
                <a:gridCol w="1146628">
                  <a:extLst>
                    <a:ext uri="{9D8B030D-6E8A-4147-A177-3AD203B41FA5}">
                      <a16:colId xmlns:a16="http://schemas.microsoft.com/office/drawing/2014/main" xmlns="" val="2645025886"/>
                    </a:ext>
                  </a:extLst>
                </a:gridCol>
                <a:gridCol w="1741714">
                  <a:extLst>
                    <a:ext uri="{9D8B030D-6E8A-4147-A177-3AD203B41FA5}">
                      <a16:colId xmlns:a16="http://schemas.microsoft.com/office/drawing/2014/main" xmlns="" val="3333972068"/>
                    </a:ext>
                  </a:extLst>
                </a:gridCol>
              </a:tblGrid>
              <a:tr h="31212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Key</a:t>
                      </a:r>
                      <a:r>
                        <a:rPr lang="en-GB" sz="1400" b="1" baseline="0" dirty="0" smtClean="0">
                          <a:solidFill>
                            <a:schemeClr val="tx1"/>
                          </a:solidFill>
                        </a:rPr>
                        <a:t> Composers – Go the extra mile!</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xmlns="" val="496933320"/>
                  </a:ext>
                </a:extLst>
              </a:tr>
              <a:tr h="2191075">
                <a:tc>
                  <a:txBody>
                    <a:bodyPr/>
                    <a:lstStyle/>
                    <a:p>
                      <a:r>
                        <a:rPr lang="en-GB" sz="1100" b="1" dirty="0" smtClean="0">
                          <a:solidFill>
                            <a:schemeClr val="tx1"/>
                          </a:solidFill>
                        </a:rPr>
                        <a:t>Jean-Baptiste</a:t>
                      </a:r>
                      <a:r>
                        <a:rPr lang="en-GB" sz="1100" b="1" baseline="0" dirty="0" smtClean="0">
                          <a:solidFill>
                            <a:schemeClr val="tx1"/>
                          </a:solidFill>
                        </a:rPr>
                        <a:t> Lully</a:t>
                      </a:r>
                    </a:p>
                    <a:p>
                      <a:r>
                        <a:rPr lang="en-GB" sz="1100" b="1" baseline="0" dirty="0" smtClean="0">
                          <a:solidFill>
                            <a:schemeClr val="tx1"/>
                          </a:solidFill>
                        </a:rPr>
                        <a:t>(1632-1687)</a:t>
                      </a:r>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Jean-Baptiste Lully was a composer, dancer</a:t>
                      </a:r>
                      <a:r>
                        <a:rPr lang="en-GB" sz="1100" baseline="0" dirty="0" smtClean="0"/>
                        <a:t> and one of the very first ’conductors’ in musical history – he notoriously died after an unfortunate incident in which he stabbed his foot with his conducting staff! He wrote a considerable number of Baroque Concerti.</a:t>
                      </a:r>
                      <a:endParaRPr lang="en-GB" sz="1100" dirty="0"/>
                    </a:p>
                  </a:txBody>
                  <a:tcPr>
                    <a:solidFill>
                      <a:schemeClr val="accent2">
                        <a:lumMod val="60000"/>
                        <a:lumOff val="40000"/>
                      </a:schemeClr>
                    </a:solidFill>
                  </a:tcPr>
                </a:tc>
                <a:extLst>
                  <a:ext uri="{0D108BD9-81ED-4DB2-BD59-A6C34878D82A}">
                    <a16:rowId xmlns:a16="http://schemas.microsoft.com/office/drawing/2014/main" xmlns="" val="3061556891"/>
                  </a:ext>
                </a:extLst>
              </a:tr>
              <a:tr h="2187983">
                <a:tc>
                  <a:txBody>
                    <a:bodyPr/>
                    <a:lstStyle/>
                    <a:p>
                      <a:r>
                        <a:rPr lang="en-GB" sz="1100" b="1" dirty="0" smtClean="0">
                          <a:solidFill>
                            <a:schemeClr val="tx1"/>
                          </a:solidFill>
                        </a:rPr>
                        <a:t>Antonio Vivaldi</a:t>
                      </a:r>
                    </a:p>
                    <a:p>
                      <a:r>
                        <a:rPr lang="en-GB" sz="1100" b="1" dirty="0" smtClean="0">
                          <a:solidFill>
                            <a:schemeClr val="tx1"/>
                          </a:solidFill>
                        </a:rPr>
                        <a:t>(1678-1741)</a:t>
                      </a:r>
                    </a:p>
                    <a:p>
                      <a:endParaRPr lang="en-GB" sz="1100" b="1" dirty="0" smtClean="0">
                        <a:solidFill>
                          <a:schemeClr val="tx1"/>
                        </a:solidFill>
                      </a:endParaRPr>
                    </a:p>
                    <a:p>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Antonio Vivaldi was an Italian composer in the Baroque Period, most famous for his composition, </a:t>
                      </a:r>
                      <a:r>
                        <a:rPr lang="en-GB" sz="1100" i="1" baseline="0" dirty="0" smtClean="0"/>
                        <a:t>The Seasons. </a:t>
                      </a:r>
                      <a:r>
                        <a:rPr lang="en-GB" sz="1100" i="0" baseline="0" dirty="0" smtClean="0"/>
                        <a:t>This is a piece in four movements (sections), named after each season. See if you can identify how Vivaldi has used music to portray the features of each season!</a:t>
                      </a:r>
                      <a:endParaRPr lang="en-GB" sz="1100" baseline="0" dirty="0" smtClean="0"/>
                    </a:p>
                  </a:txBody>
                  <a:tcPr>
                    <a:solidFill>
                      <a:schemeClr val="accent2">
                        <a:lumMod val="60000"/>
                        <a:lumOff val="40000"/>
                      </a:schemeClr>
                    </a:solidFill>
                  </a:tcPr>
                </a:tc>
                <a:extLst>
                  <a:ext uri="{0D108BD9-81ED-4DB2-BD59-A6C34878D82A}">
                    <a16:rowId xmlns:a16="http://schemas.microsoft.com/office/drawing/2014/main" xmlns="" val="3577693263"/>
                  </a:ext>
                </a:extLst>
              </a:tr>
              <a:tr h="2166814">
                <a:tc>
                  <a:txBody>
                    <a:bodyPr/>
                    <a:lstStyle/>
                    <a:p>
                      <a:r>
                        <a:rPr lang="en-GB" sz="1100" b="1" dirty="0" smtClean="0">
                          <a:solidFill>
                            <a:schemeClr val="tx1"/>
                          </a:solidFill>
                        </a:rPr>
                        <a:t>Johann</a:t>
                      </a:r>
                      <a:r>
                        <a:rPr lang="en-GB" sz="1100" b="1" baseline="0" dirty="0" smtClean="0">
                          <a:solidFill>
                            <a:schemeClr val="tx1"/>
                          </a:solidFill>
                        </a:rPr>
                        <a:t> Sebastian Bach</a:t>
                      </a:r>
                    </a:p>
                    <a:p>
                      <a:r>
                        <a:rPr lang="en-GB" sz="1100" b="1" baseline="0" dirty="0" smtClean="0">
                          <a:solidFill>
                            <a:schemeClr val="tx1"/>
                          </a:solidFill>
                        </a:rPr>
                        <a:t>(1685-1750)</a:t>
                      </a:r>
                      <a:endParaRPr lang="en-GB" sz="1100" b="1" dirty="0" smtClean="0">
                        <a:solidFill>
                          <a:schemeClr val="tx1"/>
                        </a:solidFill>
                      </a:endParaRPr>
                    </a:p>
                    <a:p>
                      <a:endParaRPr lang="en-GB" sz="1100" b="1" dirty="0" smtClean="0">
                        <a:solidFill>
                          <a:schemeClr val="tx1"/>
                        </a:solidFill>
                      </a:endParaRPr>
                    </a:p>
                    <a:p>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Johann Sebastian Bach was a German composer</a:t>
                      </a:r>
                      <a:r>
                        <a:rPr lang="en-GB" sz="1100" baseline="0" dirty="0" smtClean="0"/>
                        <a:t> of the Baroque Period who wrote hundreds of pieces of music during his lifetime. Amongst these, he wrote a set of </a:t>
                      </a:r>
                      <a:r>
                        <a:rPr lang="en-GB" sz="1100" i="1" baseline="0" dirty="0" smtClean="0"/>
                        <a:t>Brandenburg Concertos</a:t>
                      </a:r>
                      <a:r>
                        <a:rPr lang="en-GB" sz="1100" i="0" baseline="0" dirty="0" smtClean="0"/>
                        <a:t>, written for the military commander of Brandenburg in 1721. Do you like them? Why?</a:t>
                      </a:r>
                      <a:endParaRPr lang="en-GB" sz="1100" baseline="0" dirty="0" smtClean="0"/>
                    </a:p>
                    <a:p>
                      <a:endParaRPr lang="en-GB" sz="1100" dirty="0"/>
                    </a:p>
                  </a:txBody>
                  <a:tcPr>
                    <a:solidFill>
                      <a:schemeClr val="accent2">
                        <a:lumMod val="60000"/>
                        <a:lumOff val="40000"/>
                      </a:schemeClr>
                    </a:solidFill>
                  </a:tcPr>
                </a:tc>
                <a:extLst>
                  <a:ext uri="{0D108BD9-81ED-4DB2-BD59-A6C34878D82A}">
                    <a16:rowId xmlns:a16="http://schemas.microsoft.com/office/drawing/2014/main" xmlns="" val="1948897614"/>
                  </a:ext>
                </a:extLst>
              </a:tr>
            </a:tbl>
          </a:graphicData>
        </a:graphic>
      </p:graphicFrame>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0300" y="4509659"/>
            <a:ext cx="1271871" cy="715427"/>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7359" y="2912368"/>
            <a:ext cx="1281543" cy="74008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27151" y="1308010"/>
            <a:ext cx="986677" cy="679784"/>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26488" y="412938"/>
            <a:ext cx="1362529" cy="793561"/>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30883" y="1104901"/>
            <a:ext cx="999125" cy="1187196"/>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13035" y="5399313"/>
            <a:ext cx="1034823" cy="1273629"/>
          </a:xfrm>
          <a:prstGeom prst="rect">
            <a:avLst/>
          </a:prstGeom>
        </p:spPr>
      </p:pic>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281625" y="3156004"/>
            <a:ext cx="1097642" cy="1310503"/>
          </a:xfrm>
          <a:prstGeom prst="rect">
            <a:avLst/>
          </a:prstGeom>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788182" y="3737205"/>
            <a:ext cx="1235245" cy="694826"/>
          </a:xfrm>
          <a:prstGeom prst="rect">
            <a:avLst/>
          </a:prstGeom>
        </p:spPr>
      </p:pic>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20489" y="2116055"/>
            <a:ext cx="1300061" cy="682532"/>
          </a:xfrm>
          <a:prstGeom prst="rect">
            <a:avLst/>
          </a:prstGeom>
        </p:spPr>
      </p:pic>
      <p:pic>
        <p:nvPicPr>
          <p:cNvPr id="13" name="Pictur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018313" y="5318039"/>
            <a:ext cx="849086" cy="708987"/>
          </a:xfrm>
          <a:prstGeom prst="rect">
            <a:avLst/>
          </a:prstGeom>
        </p:spPr>
      </p:pic>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810079" y="6068313"/>
            <a:ext cx="1150257" cy="775173"/>
          </a:xfrm>
          <a:prstGeom prst="rect">
            <a:avLst/>
          </a:prstGeom>
        </p:spPr>
      </p:pic>
    </p:spTree>
    <p:extLst>
      <p:ext uri="{BB962C8B-B14F-4D97-AF65-F5344CB8AC3E}">
        <p14:creationId xmlns:p14="http://schemas.microsoft.com/office/powerpoint/2010/main" val="5924748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Term 3</a:t>
            </a:r>
            <a:endParaRPr lang="en-US" dirty="0"/>
          </a:p>
        </p:txBody>
      </p:sp>
    </p:spTree>
    <p:extLst>
      <p:ext uri="{BB962C8B-B14F-4D97-AF65-F5344CB8AC3E}">
        <p14:creationId xmlns:p14="http://schemas.microsoft.com/office/powerpoint/2010/main" val="9742218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1"/>
          <a:ext cx="5581651" cy="6872803"/>
        </p:xfrm>
        <a:graphic>
          <a:graphicData uri="http://schemas.openxmlformats.org/drawingml/2006/table">
            <a:tbl>
              <a:tblPr firstRow="1" bandRow="1">
                <a:tableStyleId>{5C22544A-7EE6-4342-B048-85BDC9FD1C3A}</a:tableStyleId>
              </a:tblPr>
              <a:tblGrid>
                <a:gridCol w="856284">
                  <a:extLst>
                    <a:ext uri="{9D8B030D-6E8A-4147-A177-3AD203B41FA5}">
                      <a16:colId xmlns:a16="http://schemas.microsoft.com/office/drawing/2014/main" xmlns="" val="2645025886"/>
                    </a:ext>
                  </a:extLst>
                </a:gridCol>
                <a:gridCol w="4725367">
                  <a:extLst>
                    <a:ext uri="{9D8B030D-6E8A-4147-A177-3AD203B41FA5}">
                      <a16:colId xmlns:a16="http://schemas.microsoft.com/office/drawing/2014/main" xmlns="" val="3333972068"/>
                    </a:ext>
                  </a:extLst>
                </a:gridCol>
              </a:tblGrid>
              <a:tr h="30479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smtClean="0">
                          <a:solidFill>
                            <a:schemeClr val="tx1"/>
                          </a:solidFill>
                        </a:rPr>
                        <a:t>Musical Openings Knowledge Organiser – Year 7 Music</a:t>
                      </a:r>
                      <a:endParaRPr lang="en-GB" sz="1400" b="1"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xmlns="" val="496933320"/>
                  </a:ext>
                </a:extLst>
              </a:tr>
              <a:tr h="738831">
                <a:tc>
                  <a:txBody>
                    <a:bodyPr/>
                    <a:lstStyle/>
                    <a:p>
                      <a:r>
                        <a:rPr lang="en-GB" sz="1100" b="1" i="1" dirty="0" smtClean="0">
                          <a:solidFill>
                            <a:schemeClr val="tx1"/>
                          </a:solidFill>
                        </a:rPr>
                        <a:t>Program Music</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a:t>
                      </a:r>
                      <a:r>
                        <a:rPr lang="en-GB" sz="1100" baseline="0" dirty="0" smtClean="0"/>
                        <a:t> piece of music which either </a:t>
                      </a:r>
                      <a:r>
                        <a:rPr lang="en-GB" sz="1100" b="1" baseline="0" dirty="0" smtClean="0"/>
                        <a:t>tells a story</a:t>
                      </a:r>
                      <a:r>
                        <a:rPr lang="en-GB" sz="1100" b="0" baseline="0" dirty="0" smtClean="0"/>
                        <a:t> or </a:t>
                      </a:r>
                      <a:r>
                        <a:rPr lang="en-GB" sz="1100" b="1" baseline="0" dirty="0" smtClean="0"/>
                        <a:t>describes something</a:t>
                      </a:r>
                      <a:r>
                        <a:rPr lang="en-GB" sz="1100" b="0" baseline="0" dirty="0" smtClean="0"/>
                        <a:t>.</a:t>
                      </a:r>
                    </a:p>
                    <a:p>
                      <a:endParaRPr lang="en-GB" sz="1100" b="0" baseline="0" dirty="0" smtClean="0"/>
                    </a:p>
                    <a:p>
                      <a:endParaRPr lang="en-GB" sz="1100" b="0" baseline="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3061556891"/>
                  </a:ext>
                </a:extLst>
              </a:tr>
              <a:tr h="790383">
                <a:tc>
                  <a:txBody>
                    <a:bodyPr/>
                    <a:lstStyle/>
                    <a:p>
                      <a:r>
                        <a:rPr lang="en-GB" sz="1100" b="1" i="1" dirty="0" smtClean="0">
                          <a:solidFill>
                            <a:schemeClr val="tx1"/>
                          </a:solidFill>
                        </a:rPr>
                        <a:t>Pitch</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Pitches is how high or low a piece of music, or a particular note, is.</a:t>
                      </a:r>
                    </a:p>
                    <a:p>
                      <a:endParaRPr lang="en-GB" sz="1100" dirty="0" smtClean="0"/>
                    </a:p>
                    <a:p>
                      <a:endParaRPr lang="en-GB" sz="110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3577693263"/>
                  </a:ext>
                </a:extLst>
              </a:tr>
              <a:tr h="738831">
                <a:tc>
                  <a:txBody>
                    <a:bodyPr/>
                    <a:lstStyle/>
                    <a:p>
                      <a:r>
                        <a:rPr lang="en-GB" sz="1100" b="1" i="1" dirty="0" smtClean="0">
                          <a:solidFill>
                            <a:schemeClr val="tx1"/>
                          </a:solidFill>
                        </a:rPr>
                        <a:t>Rhythm/</a:t>
                      </a:r>
                    </a:p>
                    <a:p>
                      <a:r>
                        <a:rPr lang="en-GB" sz="1100" b="1" i="1" dirty="0" smtClean="0">
                          <a:solidFill>
                            <a:schemeClr val="tx1"/>
                          </a:solidFill>
                        </a:rPr>
                        <a:t>Duration</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Duration/rhythm means how long or short a note is.</a:t>
                      </a:r>
                    </a:p>
                    <a:p>
                      <a:endParaRPr lang="en-GB" sz="1100" dirty="0" smtClean="0"/>
                    </a:p>
                    <a:p>
                      <a:endParaRPr lang="en-GB" sz="110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1948897614"/>
                  </a:ext>
                </a:extLst>
              </a:tr>
              <a:tr h="950788">
                <a:tc>
                  <a:txBody>
                    <a:bodyPr/>
                    <a:lstStyle/>
                    <a:p>
                      <a:r>
                        <a:rPr lang="en-GB" sz="1100" b="1" i="1" dirty="0" smtClean="0">
                          <a:solidFill>
                            <a:schemeClr val="tx1"/>
                          </a:solidFill>
                        </a:rPr>
                        <a:t>Dynamics</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Dynamics are how loud or quiet the music is played.</a:t>
                      </a:r>
                    </a:p>
                    <a:p>
                      <a:endParaRPr lang="en-GB" sz="1100" dirty="0"/>
                    </a:p>
                  </a:txBody>
                  <a:tcPr>
                    <a:solidFill>
                      <a:schemeClr val="accent1">
                        <a:lumMod val="40000"/>
                        <a:lumOff val="60000"/>
                      </a:schemeClr>
                    </a:solidFill>
                  </a:tcPr>
                </a:tc>
                <a:extLst>
                  <a:ext uri="{0D108BD9-81ED-4DB2-BD59-A6C34878D82A}">
                    <a16:rowId xmlns:a16="http://schemas.microsoft.com/office/drawing/2014/main" xmlns="" val="1678580462"/>
                  </a:ext>
                </a:extLst>
              </a:tr>
              <a:tr h="825708">
                <a:tc>
                  <a:txBody>
                    <a:bodyPr/>
                    <a:lstStyle/>
                    <a:p>
                      <a:r>
                        <a:rPr lang="en-GB" sz="1100" b="1" i="1" dirty="0" smtClean="0">
                          <a:solidFill>
                            <a:schemeClr val="tx1"/>
                          </a:solidFill>
                        </a:rPr>
                        <a:t>Tempo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Tempo</a:t>
                      </a:r>
                      <a:r>
                        <a:rPr lang="en-GB" sz="1100" baseline="0" dirty="0" smtClean="0"/>
                        <a:t> is how fast or slow a piece of music is played.</a:t>
                      </a:r>
                      <a:endParaRPr lang="en-GB" sz="1100" dirty="0"/>
                    </a:p>
                  </a:txBody>
                  <a:tcPr>
                    <a:solidFill>
                      <a:schemeClr val="accent1">
                        <a:lumMod val="40000"/>
                        <a:lumOff val="60000"/>
                      </a:schemeClr>
                    </a:solidFill>
                  </a:tcPr>
                </a:tc>
                <a:extLst>
                  <a:ext uri="{0D108BD9-81ED-4DB2-BD59-A6C34878D82A}">
                    <a16:rowId xmlns:a16="http://schemas.microsoft.com/office/drawing/2014/main" xmlns="" val="2465053216"/>
                  </a:ext>
                </a:extLst>
              </a:tr>
              <a:tr h="825708">
                <a:tc>
                  <a:txBody>
                    <a:bodyPr/>
                    <a:lstStyle/>
                    <a:p>
                      <a:r>
                        <a:rPr lang="en-GB" sz="1100" b="1" i="1" dirty="0" smtClean="0">
                          <a:solidFill>
                            <a:schemeClr val="tx1"/>
                          </a:solidFill>
                        </a:rPr>
                        <a:t>Texture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Texture</a:t>
                      </a:r>
                      <a:r>
                        <a:rPr lang="en-GB" sz="1100" baseline="0" dirty="0" smtClean="0"/>
                        <a:t> describes how melodies, rhythms and harmonies are layered in a piece of music.</a:t>
                      </a:r>
                      <a:endParaRPr lang="en-GB" sz="1100" dirty="0"/>
                    </a:p>
                  </a:txBody>
                  <a:tcPr>
                    <a:solidFill>
                      <a:schemeClr val="accent1">
                        <a:lumMod val="40000"/>
                        <a:lumOff val="60000"/>
                      </a:schemeClr>
                    </a:solidFill>
                  </a:tcPr>
                </a:tc>
                <a:extLst>
                  <a:ext uri="{0D108BD9-81ED-4DB2-BD59-A6C34878D82A}">
                    <a16:rowId xmlns:a16="http://schemas.microsoft.com/office/drawing/2014/main" xmlns="" val="3946526246"/>
                  </a:ext>
                </a:extLst>
              </a:tr>
              <a:tr h="825708">
                <a:tc>
                  <a:txBody>
                    <a:bodyPr/>
                    <a:lstStyle/>
                    <a:p>
                      <a:r>
                        <a:rPr lang="en-GB" sz="1100" b="1" i="1" dirty="0" smtClean="0">
                          <a:solidFill>
                            <a:schemeClr val="tx1"/>
                          </a:solidFill>
                        </a:rPr>
                        <a:t>Timbre/</a:t>
                      </a:r>
                    </a:p>
                    <a:p>
                      <a:r>
                        <a:rPr lang="en-GB" sz="1100" b="1" i="1" dirty="0" smtClean="0">
                          <a:solidFill>
                            <a:schemeClr val="tx1"/>
                          </a:solidFill>
                        </a:rPr>
                        <a:t>Sonority</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Timbre (or sonority) describes</a:t>
                      </a:r>
                      <a:r>
                        <a:rPr lang="en-GB" sz="1100" baseline="0" dirty="0" smtClean="0"/>
                        <a:t> the particular sound quality of an instrument or voice.</a:t>
                      </a:r>
                      <a:endParaRPr lang="en-GB" sz="1100" dirty="0"/>
                    </a:p>
                  </a:txBody>
                  <a:tcPr>
                    <a:solidFill>
                      <a:schemeClr val="accent1">
                        <a:lumMod val="40000"/>
                        <a:lumOff val="60000"/>
                      </a:schemeClr>
                    </a:solidFill>
                  </a:tcPr>
                </a:tc>
                <a:extLst>
                  <a:ext uri="{0D108BD9-81ED-4DB2-BD59-A6C34878D82A}">
                    <a16:rowId xmlns:a16="http://schemas.microsoft.com/office/drawing/2014/main" xmlns="" val="16811122"/>
                  </a:ext>
                </a:extLst>
              </a:tr>
              <a:tr h="825708">
                <a:tc>
                  <a:txBody>
                    <a:bodyPr/>
                    <a:lstStyle/>
                    <a:p>
                      <a:r>
                        <a:rPr lang="en-GB" sz="1100" b="1" i="1" dirty="0" smtClean="0">
                          <a:solidFill>
                            <a:schemeClr val="tx1"/>
                          </a:solidFill>
                        </a:rPr>
                        <a:t>Structure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Structure (or</a:t>
                      </a:r>
                      <a:r>
                        <a:rPr lang="en-GB" sz="1100" baseline="0" dirty="0" smtClean="0"/>
                        <a:t> form) is the overall plan of a piece of music.</a:t>
                      </a:r>
                      <a:endParaRPr lang="en-GB" sz="1100" dirty="0"/>
                    </a:p>
                  </a:txBody>
                  <a:tcPr>
                    <a:solidFill>
                      <a:schemeClr val="accent1">
                        <a:lumMod val="40000"/>
                        <a:lumOff val="60000"/>
                      </a:schemeClr>
                    </a:solidFill>
                  </a:tcPr>
                </a:tc>
                <a:extLst>
                  <a:ext uri="{0D108BD9-81ED-4DB2-BD59-A6C34878D82A}">
                    <a16:rowId xmlns:a16="http://schemas.microsoft.com/office/drawing/2014/main" xmlns="" val="2135445166"/>
                  </a:ext>
                </a:extLst>
              </a:tr>
            </a:tbl>
          </a:graphicData>
        </a:graphic>
      </p:graphicFrame>
      <p:graphicFrame>
        <p:nvGraphicFramePr>
          <p:cNvPr id="17" name="Table 16"/>
          <p:cNvGraphicFramePr>
            <a:graphicFrameLocks noGrp="1"/>
          </p:cNvGraphicFramePr>
          <p:nvPr>
            <p:extLst/>
          </p:nvPr>
        </p:nvGraphicFramePr>
        <p:xfrm>
          <a:off x="5554841" y="-2"/>
          <a:ext cx="3601215" cy="6872806"/>
        </p:xfrm>
        <a:graphic>
          <a:graphicData uri="http://schemas.openxmlformats.org/drawingml/2006/table">
            <a:tbl>
              <a:tblPr firstRow="1" bandRow="1">
                <a:tableStyleId>{5C22544A-7EE6-4342-B048-85BDC9FD1C3A}</a:tableStyleId>
              </a:tblPr>
              <a:tblGrid>
                <a:gridCol w="3601215">
                  <a:extLst>
                    <a:ext uri="{9D8B030D-6E8A-4147-A177-3AD203B41FA5}">
                      <a16:colId xmlns:a16="http://schemas.microsoft.com/office/drawing/2014/main" xmlns="" val="2645025886"/>
                    </a:ext>
                  </a:extLst>
                </a:gridCol>
              </a:tblGrid>
              <a:tr h="3079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It’s Theory Time!</a:t>
                      </a:r>
                    </a:p>
                  </a:txBody>
                  <a:tcPr>
                    <a:solidFill>
                      <a:schemeClr val="accent2">
                        <a:lumMod val="60000"/>
                        <a:lumOff val="40000"/>
                      </a:schemeClr>
                    </a:solidFill>
                  </a:tcPr>
                </a:tc>
                <a:extLst>
                  <a:ext uri="{0D108BD9-81ED-4DB2-BD59-A6C34878D82A}">
                    <a16:rowId xmlns:a16="http://schemas.microsoft.com/office/drawing/2014/main" xmlns="" val="496933320"/>
                  </a:ext>
                </a:extLst>
              </a:tr>
              <a:tr h="6564887">
                <a:tc>
                  <a:txBody>
                    <a:bodyPr/>
                    <a:lstStyle/>
                    <a:p>
                      <a:r>
                        <a:rPr lang="en-GB" sz="1100" b="1" u="sng" dirty="0" smtClean="0">
                          <a:solidFill>
                            <a:schemeClr val="tx1"/>
                          </a:solidFill>
                        </a:rPr>
                        <a:t>Note Values</a:t>
                      </a:r>
                    </a:p>
                    <a:p>
                      <a:r>
                        <a:rPr lang="en-GB" sz="1100" b="0" u="none" dirty="0" smtClean="0">
                          <a:solidFill>
                            <a:schemeClr val="tx1"/>
                          </a:solidFill>
                        </a:rPr>
                        <a:t>This</a:t>
                      </a:r>
                      <a:r>
                        <a:rPr lang="en-GB" sz="1100" b="0" u="none" baseline="0" dirty="0" smtClean="0">
                          <a:solidFill>
                            <a:schemeClr val="tx1"/>
                          </a:solidFill>
                        </a:rPr>
                        <a:t> is a </a:t>
                      </a:r>
                      <a:r>
                        <a:rPr lang="en-GB" sz="1100" b="0" i="1" u="none" baseline="0" dirty="0" smtClean="0">
                          <a:solidFill>
                            <a:schemeClr val="tx1"/>
                          </a:solidFill>
                        </a:rPr>
                        <a:t>Rhythm Tree</a:t>
                      </a:r>
                      <a:r>
                        <a:rPr lang="en-GB" sz="1100" b="0" i="0" u="none" baseline="0" dirty="0" smtClean="0">
                          <a:solidFill>
                            <a:schemeClr val="tx1"/>
                          </a:solidFill>
                        </a:rPr>
                        <a:t> – it is designed to help you identify what the symbols for different note values are, and how they relate to one another. Here are the note values!</a:t>
                      </a:r>
                    </a:p>
                    <a:p>
                      <a:endParaRPr lang="en-GB" sz="1100" b="0" i="0" u="none" baseline="0" dirty="0" smtClean="0">
                        <a:solidFill>
                          <a:schemeClr val="tx1"/>
                        </a:solidFill>
                      </a:endParaRPr>
                    </a:p>
                    <a:p>
                      <a:r>
                        <a:rPr lang="en-GB" sz="1100" b="1" i="0" u="none" baseline="0" dirty="0" smtClean="0">
                          <a:solidFill>
                            <a:schemeClr val="tx1"/>
                          </a:solidFill>
                        </a:rPr>
                        <a:t>Semibreve = 4 beats</a:t>
                      </a:r>
                    </a:p>
                    <a:p>
                      <a:r>
                        <a:rPr lang="en-GB" sz="1100" b="1" i="0" u="none" baseline="0" dirty="0" smtClean="0">
                          <a:solidFill>
                            <a:schemeClr val="tx1"/>
                          </a:solidFill>
                        </a:rPr>
                        <a:t>Minim = 2 beats</a:t>
                      </a:r>
                    </a:p>
                    <a:p>
                      <a:r>
                        <a:rPr lang="en-GB" sz="1100" b="1" i="0" u="none" baseline="0" dirty="0" smtClean="0">
                          <a:solidFill>
                            <a:schemeClr val="tx1"/>
                          </a:solidFill>
                        </a:rPr>
                        <a:t>Crotchet = 1 beat</a:t>
                      </a:r>
                    </a:p>
                    <a:p>
                      <a:r>
                        <a:rPr lang="en-GB" sz="1100" b="1" i="0" u="none" baseline="0" dirty="0" smtClean="0">
                          <a:solidFill>
                            <a:schemeClr val="tx1"/>
                          </a:solidFill>
                        </a:rPr>
                        <a:t>Quaver = ½ beat</a:t>
                      </a:r>
                    </a:p>
                    <a:p>
                      <a:r>
                        <a:rPr lang="en-GB" sz="1100" b="1" i="0" u="none" baseline="0" dirty="0" smtClean="0">
                          <a:solidFill>
                            <a:schemeClr val="tx1"/>
                          </a:solidFill>
                        </a:rPr>
                        <a:t>Semiquaver = ¼ beat</a:t>
                      </a: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endParaRPr lang="en-GB" sz="1100" b="1" i="0" u="none" baseline="0" dirty="0" smtClean="0">
                        <a:solidFill>
                          <a:schemeClr val="tx1"/>
                        </a:solidFill>
                      </a:endParaRPr>
                    </a:p>
                    <a:p>
                      <a:r>
                        <a:rPr lang="en-GB" sz="1100" b="1" i="0" u="sng" baseline="0" dirty="0" smtClean="0">
                          <a:solidFill>
                            <a:schemeClr val="tx1"/>
                          </a:solidFill>
                        </a:rPr>
                        <a:t>Notes on the Stave</a:t>
                      </a:r>
                    </a:p>
                    <a:p>
                      <a:pPr algn="l"/>
                      <a:r>
                        <a:rPr lang="en-GB" sz="1100" b="0" i="0" u="none" baseline="0" dirty="0" smtClean="0">
                          <a:solidFill>
                            <a:schemeClr val="tx1"/>
                          </a:solidFill>
                        </a:rPr>
                        <a:t>Here are the notes of the </a:t>
                      </a:r>
                      <a:r>
                        <a:rPr lang="en-GB" sz="1100" b="1" i="0" u="none" baseline="0" dirty="0" smtClean="0">
                          <a:solidFill>
                            <a:schemeClr val="tx1"/>
                          </a:solidFill>
                        </a:rPr>
                        <a:t>treble </a:t>
                      </a:r>
                      <a:r>
                        <a:rPr lang="en-GB" sz="1100" b="0" i="0" u="none" baseline="0" dirty="0" smtClean="0">
                          <a:solidFill>
                            <a:schemeClr val="tx1"/>
                          </a:solidFill>
                        </a:rPr>
                        <a:t>(top line)</a:t>
                      </a:r>
                      <a:r>
                        <a:rPr lang="en-GB" sz="1100" b="1" i="0" u="none" baseline="0" dirty="0" smtClean="0">
                          <a:solidFill>
                            <a:schemeClr val="tx1"/>
                          </a:solidFill>
                        </a:rPr>
                        <a:t> </a:t>
                      </a:r>
                      <a:r>
                        <a:rPr lang="en-GB" sz="1100" b="0" i="0" u="none" baseline="0" dirty="0" smtClean="0">
                          <a:solidFill>
                            <a:schemeClr val="tx1"/>
                          </a:solidFill>
                        </a:rPr>
                        <a:t>and </a:t>
                      </a:r>
                      <a:r>
                        <a:rPr lang="en-GB" sz="1100" b="1" i="0" u="none" baseline="0" dirty="0" smtClean="0">
                          <a:solidFill>
                            <a:schemeClr val="tx1"/>
                          </a:solidFill>
                        </a:rPr>
                        <a:t>bass </a:t>
                      </a:r>
                      <a:r>
                        <a:rPr lang="en-GB" sz="1100" b="0" i="0" u="none" baseline="0" dirty="0" smtClean="0">
                          <a:solidFill>
                            <a:schemeClr val="tx1"/>
                          </a:solidFill>
                        </a:rPr>
                        <a:t>(bottom line)</a:t>
                      </a:r>
                      <a:r>
                        <a:rPr lang="en-GB" sz="1100" b="1" i="0" u="none" baseline="0" dirty="0" smtClean="0">
                          <a:solidFill>
                            <a:schemeClr val="tx1"/>
                          </a:solidFill>
                        </a:rPr>
                        <a:t> </a:t>
                      </a:r>
                      <a:r>
                        <a:rPr lang="en-GB" sz="1100" b="0" i="0" u="none" baseline="0" dirty="0" smtClean="0">
                          <a:solidFill>
                            <a:schemeClr val="tx1"/>
                          </a:solidFill>
                        </a:rPr>
                        <a:t>clefs. When the notes fall outside the five lines of music paper, we add extra lines called </a:t>
                      </a:r>
                      <a:r>
                        <a:rPr lang="en-GB" sz="1100" b="1" i="0" u="none" baseline="0" dirty="0" smtClean="0">
                          <a:solidFill>
                            <a:schemeClr val="tx1"/>
                          </a:solidFill>
                        </a:rPr>
                        <a:t>ledger </a:t>
                      </a:r>
                      <a:r>
                        <a:rPr lang="en-GB" sz="1100" b="0" i="0" u="none" baseline="0" dirty="0" smtClean="0">
                          <a:solidFill>
                            <a:schemeClr val="tx1"/>
                          </a:solidFill>
                        </a:rPr>
                        <a:t>lines. Here are some phrases to help you remember where the notes go!</a:t>
                      </a:r>
                    </a:p>
                    <a:p>
                      <a:pPr algn="l"/>
                      <a:endParaRPr lang="en-GB" sz="1100" b="0" i="0" u="none" baseline="0" dirty="0" smtClean="0">
                        <a:solidFill>
                          <a:schemeClr val="tx1"/>
                        </a:solidFill>
                      </a:endParaRPr>
                    </a:p>
                    <a:p>
                      <a:pPr algn="l"/>
                      <a:r>
                        <a:rPr lang="en-GB" sz="1100" b="0" i="0" u="none" baseline="0" dirty="0" smtClean="0">
                          <a:solidFill>
                            <a:schemeClr val="tx1"/>
                          </a:solidFill>
                        </a:rPr>
                        <a:t>Treble Clef Lines: </a:t>
                      </a:r>
                      <a:r>
                        <a:rPr lang="en-GB" sz="1100" b="1" i="0" u="none" baseline="0" dirty="0" smtClean="0">
                          <a:solidFill>
                            <a:schemeClr val="tx1"/>
                          </a:solidFill>
                        </a:rPr>
                        <a:t>E</a:t>
                      </a:r>
                      <a:r>
                        <a:rPr lang="en-GB" sz="1100" b="0" i="0" u="none" baseline="0" dirty="0" smtClean="0">
                          <a:solidFill>
                            <a:schemeClr val="tx1"/>
                          </a:solidFill>
                        </a:rPr>
                        <a:t>very </a:t>
                      </a:r>
                      <a:r>
                        <a:rPr lang="en-GB" sz="1100" b="1" i="0" u="none" baseline="0" dirty="0" smtClean="0">
                          <a:solidFill>
                            <a:schemeClr val="tx1"/>
                          </a:solidFill>
                        </a:rPr>
                        <a:t>G</a:t>
                      </a:r>
                      <a:r>
                        <a:rPr lang="en-GB" sz="1100" b="0" i="0" u="none" baseline="0" dirty="0" smtClean="0">
                          <a:solidFill>
                            <a:schemeClr val="tx1"/>
                          </a:solidFill>
                        </a:rPr>
                        <a:t>reen </a:t>
                      </a:r>
                      <a:r>
                        <a:rPr lang="en-GB" sz="1100" b="1" i="0" u="none" baseline="0" dirty="0" smtClean="0">
                          <a:solidFill>
                            <a:schemeClr val="tx1"/>
                          </a:solidFill>
                        </a:rPr>
                        <a:t>B</a:t>
                      </a:r>
                      <a:r>
                        <a:rPr lang="en-GB" sz="1100" b="0" i="0" u="none" baseline="0" dirty="0" smtClean="0">
                          <a:solidFill>
                            <a:schemeClr val="tx1"/>
                          </a:solidFill>
                        </a:rPr>
                        <a:t>us </a:t>
                      </a:r>
                      <a:r>
                        <a:rPr lang="en-GB" sz="1100" b="1" i="0" u="none" baseline="0" dirty="0" smtClean="0">
                          <a:solidFill>
                            <a:schemeClr val="tx1"/>
                          </a:solidFill>
                        </a:rPr>
                        <a:t>D</a:t>
                      </a:r>
                      <a:r>
                        <a:rPr lang="en-GB" sz="1100" b="0" i="0" u="none" baseline="0" dirty="0" smtClean="0">
                          <a:solidFill>
                            <a:schemeClr val="tx1"/>
                          </a:solidFill>
                        </a:rPr>
                        <a:t>rives </a:t>
                      </a:r>
                      <a:r>
                        <a:rPr lang="en-GB" sz="1100" b="1" i="0" u="none" baseline="0" dirty="0" smtClean="0">
                          <a:solidFill>
                            <a:schemeClr val="tx1"/>
                          </a:solidFill>
                        </a:rPr>
                        <a:t>F</a:t>
                      </a:r>
                      <a:r>
                        <a:rPr lang="en-GB" sz="1100" b="0" i="0" u="none" baseline="0" dirty="0" smtClean="0">
                          <a:solidFill>
                            <a:schemeClr val="tx1"/>
                          </a:solidFill>
                        </a:rPr>
                        <a:t>ast</a:t>
                      </a:r>
                    </a:p>
                    <a:p>
                      <a:pPr algn="l"/>
                      <a:r>
                        <a:rPr lang="en-GB" sz="1100" b="0" i="0" u="none" baseline="0" dirty="0" smtClean="0">
                          <a:solidFill>
                            <a:schemeClr val="tx1"/>
                          </a:solidFill>
                        </a:rPr>
                        <a:t>Treble Clef Spaces: </a:t>
                      </a:r>
                      <a:r>
                        <a:rPr lang="en-GB" sz="1100" b="1" i="0" u="none" baseline="0" dirty="0" smtClean="0">
                          <a:solidFill>
                            <a:schemeClr val="tx1"/>
                          </a:solidFill>
                        </a:rPr>
                        <a:t>F A C E </a:t>
                      </a:r>
                      <a:r>
                        <a:rPr lang="en-GB" sz="1100" b="0" i="0" u="none" baseline="0" dirty="0" smtClean="0">
                          <a:solidFill>
                            <a:schemeClr val="tx1"/>
                          </a:solidFill>
                        </a:rPr>
                        <a:t>(in the space!)</a:t>
                      </a:r>
                    </a:p>
                    <a:p>
                      <a:pPr algn="l"/>
                      <a:r>
                        <a:rPr lang="en-GB" sz="1100" b="0" i="0" u="none" baseline="0" dirty="0" smtClean="0">
                          <a:solidFill>
                            <a:schemeClr val="tx1"/>
                          </a:solidFill>
                        </a:rPr>
                        <a:t>Bass Clef Lines: </a:t>
                      </a:r>
                      <a:r>
                        <a:rPr lang="en-GB" sz="1100" b="1" i="0" u="none" baseline="0" dirty="0" smtClean="0">
                          <a:solidFill>
                            <a:schemeClr val="tx1"/>
                          </a:solidFill>
                        </a:rPr>
                        <a:t>G</a:t>
                      </a:r>
                      <a:r>
                        <a:rPr lang="en-GB" sz="1100" b="0" i="0" u="none" baseline="0" dirty="0" smtClean="0">
                          <a:solidFill>
                            <a:schemeClr val="tx1"/>
                          </a:solidFill>
                        </a:rPr>
                        <a:t>reen </a:t>
                      </a:r>
                      <a:r>
                        <a:rPr lang="en-GB" sz="1100" b="1" i="0" u="none" baseline="0" dirty="0" smtClean="0">
                          <a:solidFill>
                            <a:schemeClr val="tx1"/>
                          </a:solidFill>
                        </a:rPr>
                        <a:t>B</a:t>
                      </a:r>
                      <a:r>
                        <a:rPr lang="en-GB" sz="1100" b="0" i="0" u="none" baseline="0" dirty="0" smtClean="0">
                          <a:solidFill>
                            <a:schemeClr val="tx1"/>
                          </a:solidFill>
                        </a:rPr>
                        <a:t>uses </a:t>
                      </a:r>
                      <a:r>
                        <a:rPr lang="en-GB" sz="1100" b="1" i="0" u="none" baseline="0" dirty="0" smtClean="0">
                          <a:solidFill>
                            <a:schemeClr val="tx1"/>
                          </a:solidFill>
                        </a:rPr>
                        <a:t>D</a:t>
                      </a:r>
                      <a:r>
                        <a:rPr lang="en-GB" sz="1100" b="0" i="0" u="none" baseline="0" dirty="0" smtClean="0">
                          <a:solidFill>
                            <a:schemeClr val="tx1"/>
                          </a:solidFill>
                        </a:rPr>
                        <a:t>rive </a:t>
                      </a:r>
                      <a:r>
                        <a:rPr lang="en-GB" sz="1100" b="1" i="0" u="none" baseline="0" dirty="0" smtClean="0">
                          <a:solidFill>
                            <a:schemeClr val="tx1"/>
                          </a:solidFill>
                        </a:rPr>
                        <a:t>F</a:t>
                      </a:r>
                      <a:r>
                        <a:rPr lang="en-GB" sz="1100" b="0" i="0" u="none" baseline="0" dirty="0" smtClean="0">
                          <a:solidFill>
                            <a:schemeClr val="tx1"/>
                          </a:solidFill>
                        </a:rPr>
                        <a:t>ast </a:t>
                      </a:r>
                      <a:r>
                        <a:rPr lang="en-GB" sz="1100" b="1" i="0" u="none" baseline="0" dirty="0" smtClean="0">
                          <a:solidFill>
                            <a:schemeClr val="tx1"/>
                          </a:solidFill>
                        </a:rPr>
                        <a:t>A</a:t>
                      </a:r>
                      <a:r>
                        <a:rPr lang="en-GB" sz="1100" b="0" i="0" u="none" baseline="0" dirty="0" smtClean="0">
                          <a:solidFill>
                            <a:schemeClr val="tx1"/>
                          </a:solidFill>
                        </a:rPr>
                        <a:t>lways</a:t>
                      </a:r>
                    </a:p>
                    <a:p>
                      <a:pPr algn="l"/>
                      <a:r>
                        <a:rPr lang="en-GB" sz="1100" b="0" i="0" u="none" baseline="0" dirty="0" smtClean="0">
                          <a:solidFill>
                            <a:schemeClr val="tx1"/>
                          </a:solidFill>
                        </a:rPr>
                        <a:t>Bass Clef Spaces: </a:t>
                      </a:r>
                      <a:r>
                        <a:rPr lang="en-GB" sz="1100" b="1" i="0" u="none" baseline="0" dirty="0" smtClean="0">
                          <a:solidFill>
                            <a:schemeClr val="tx1"/>
                          </a:solidFill>
                        </a:rPr>
                        <a:t>A</a:t>
                      </a:r>
                      <a:r>
                        <a:rPr lang="en-GB" sz="1100" b="0" i="0" u="none" baseline="0" dirty="0" smtClean="0">
                          <a:solidFill>
                            <a:schemeClr val="tx1"/>
                          </a:solidFill>
                        </a:rPr>
                        <a:t>ll </a:t>
                      </a:r>
                      <a:r>
                        <a:rPr lang="en-GB" sz="1100" b="1" i="0" u="none" baseline="0" dirty="0" smtClean="0">
                          <a:solidFill>
                            <a:schemeClr val="tx1"/>
                          </a:solidFill>
                        </a:rPr>
                        <a:t>C</a:t>
                      </a:r>
                      <a:r>
                        <a:rPr lang="en-GB" sz="1100" b="0" i="0" u="none" baseline="0" dirty="0" smtClean="0">
                          <a:solidFill>
                            <a:schemeClr val="tx1"/>
                          </a:solidFill>
                        </a:rPr>
                        <a:t>ows </a:t>
                      </a:r>
                      <a:r>
                        <a:rPr lang="en-GB" sz="1100" b="1" i="0" u="none" baseline="0" dirty="0" smtClean="0">
                          <a:solidFill>
                            <a:schemeClr val="tx1"/>
                          </a:solidFill>
                        </a:rPr>
                        <a:t>E</a:t>
                      </a:r>
                      <a:r>
                        <a:rPr lang="en-GB" sz="1100" b="0" i="0" u="none" baseline="0" dirty="0" smtClean="0">
                          <a:solidFill>
                            <a:schemeClr val="tx1"/>
                          </a:solidFill>
                        </a:rPr>
                        <a:t>at </a:t>
                      </a:r>
                      <a:r>
                        <a:rPr lang="en-GB" sz="1100" b="1" i="0" u="none" baseline="0" dirty="0" smtClean="0">
                          <a:solidFill>
                            <a:schemeClr val="tx1"/>
                          </a:solidFill>
                        </a:rPr>
                        <a:t>G</a:t>
                      </a:r>
                      <a:r>
                        <a:rPr lang="en-GB" sz="1100" b="0" i="0" u="none" baseline="0" dirty="0" smtClean="0">
                          <a:solidFill>
                            <a:schemeClr val="tx1"/>
                          </a:solidFill>
                        </a:rPr>
                        <a:t>rass</a:t>
                      </a:r>
                    </a:p>
                  </a:txBody>
                  <a:tcPr>
                    <a:solidFill>
                      <a:schemeClr val="accent2">
                        <a:lumMod val="60000"/>
                        <a:lumOff val="40000"/>
                      </a:schemeClr>
                    </a:solidFill>
                  </a:tcPr>
                </a:tc>
                <a:extLst>
                  <a:ext uri="{0D108BD9-81ED-4DB2-BD59-A6C34878D82A}">
                    <a16:rowId xmlns:a16="http://schemas.microsoft.com/office/drawing/2014/main" xmlns="" val="3061556891"/>
                  </a:ext>
                </a:extLst>
              </a:tr>
            </a:tbl>
          </a:graphicData>
        </a:graphic>
      </p:graphicFrame>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39063" y="554063"/>
            <a:ext cx="932302" cy="439708"/>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80524" y="554063"/>
            <a:ext cx="785200" cy="442567"/>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38257" y="554063"/>
            <a:ext cx="669957" cy="446856"/>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1284" y="1238197"/>
            <a:ext cx="2717003" cy="633061"/>
          </a:xfrm>
          <a:prstGeom prst="rect">
            <a:avLst/>
          </a:prstGeom>
        </p:spPr>
      </p:pic>
      <p:pic>
        <p:nvPicPr>
          <p:cNvPr id="24" name="Picture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04897" y="2109928"/>
            <a:ext cx="2671365" cy="459231"/>
          </a:xfrm>
          <a:prstGeom prst="rect">
            <a:avLst/>
          </a:prstGeom>
        </p:spPr>
      </p:pic>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69512">
            <a:off x="4024766" y="1980854"/>
            <a:ext cx="339462" cy="549399"/>
          </a:xfrm>
          <a:prstGeom prst="rect">
            <a:avLst/>
          </a:prstGeom>
        </p:spPr>
      </p:pic>
      <p:pic>
        <p:nvPicPr>
          <p:cNvPr id="26" name="Picture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200460">
            <a:off x="4456454" y="1950164"/>
            <a:ext cx="353655" cy="572370"/>
          </a:xfrm>
          <a:prstGeom prst="rect">
            <a:avLst/>
          </a:prstGeom>
        </p:spPr>
      </p:pic>
      <p:pic>
        <p:nvPicPr>
          <p:cNvPr id="27" name="Picture 2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338822">
            <a:off x="5020988" y="1972241"/>
            <a:ext cx="353655" cy="572370"/>
          </a:xfrm>
          <a:prstGeom prst="rect">
            <a:avLst/>
          </a:prstGeom>
        </p:spPr>
      </p:pic>
      <p:pic>
        <p:nvPicPr>
          <p:cNvPr id="28" name="Picture 2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99127" y="2892432"/>
            <a:ext cx="1213507" cy="627676"/>
          </a:xfrm>
          <a:prstGeom prst="rect">
            <a:avLst/>
          </a:prstGeom>
        </p:spPr>
      </p:pic>
      <p:pic>
        <p:nvPicPr>
          <p:cNvPr id="29" name="Picture 28"/>
          <p:cNvPicPr>
            <a:picLocks noChangeAspect="1"/>
          </p:cNvPicPr>
          <p:nvPr/>
        </p:nvPicPr>
        <p:blipFill rotWithShape="1">
          <a:blip r:embed="rId11" cstate="print">
            <a:extLst>
              <a:ext uri="{28A0092B-C50C-407E-A947-70E740481C1C}">
                <a14:useLocalDpi xmlns:a14="http://schemas.microsoft.com/office/drawing/2010/main" val="0"/>
              </a:ext>
            </a:extLst>
          </a:blip>
          <a:srcRect t="19913" b="19300"/>
          <a:stretch/>
        </p:blipFill>
        <p:spPr>
          <a:xfrm>
            <a:off x="4868362" y="1209135"/>
            <a:ext cx="679187" cy="583845"/>
          </a:xfrm>
          <a:prstGeom prst="rect">
            <a:avLst/>
          </a:prstGeom>
        </p:spPr>
      </p:pic>
      <p:pic>
        <p:nvPicPr>
          <p:cNvPr id="30" name="Picture 2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471323" y="1137329"/>
            <a:ext cx="658095" cy="658095"/>
          </a:xfrm>
          <a:prstGeom prst="rect">
            <a:avLst/>
          </a:prstGeom>
        </p:spPr>
      </p:pic>
      <p:pic>
        <p:nvPicPr>
          <p:cNvPr id="31" name="Picture 3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229444" y="2705779"/>
            <a:ext cx="822362" cy="822362"/>
          </a:xfrm>
          <a:prstGeom prst="rect">
            <a:avLst/>
          </a:prstGeom>
        </p:spPr>
      </p:pic>
      <p:pic>
        <p:nvPicPr>
          <p:cNvPr id="32" name="Picture 31"/>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10800000" flipV="1">
            <a:off x="3439755" y="3797945"/>
            <a:ext cx="1750940" cy="525939"/>
          </a:xfrm>
          <a:prstGeom prst="rect">
            <a:avLst/>
          </a:prstGeom>
        </p:spPr>
      </p:pic>
      <p:pic>
        <p:nvPicPr>
          <p:cNvPr id="33" name="Picture 32"/>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943053" y="3763505"/>
            <a:ext cx="1069581" cy="610731"/>
          </a:xfrm>
          <a:prstGeom prst="rect">
            <a:avLst/>
          </a:prstGeom>
        </p:spPr>
      </p:pic>
      <p:pic>
        <p:nvPicPr>
          <p:cNvPr id="34" name="Picture 33"/>
          <p:cNvPicPr>
            <a:picLocks noChangeAspect="1"/>
          </p:cNvPicPr>
          <p:nvPr/>
        </p:nvPicPr>
        <p:blipFill rotWithShape="1">
          <a:blip r:embed="rId16">
            <a:extLst>
              <a:ext uri="{28A0092B-C50C-407E-A947-70E740481C1C}">
                <a14:useLocalDpi xmlns:a14="http://schemas.microsoft.com/office/drawing/2010/main" val="0"/>
              </a:ext>
            </a:extLst>
          </a:blip>
          <a:srcRect l="-985" t="64880" r="55665" b="22911"/>
          <a:stretch/>
        </p:blipFill>
        <p:spPr>
          <a:xfrm>
            <a:off x="3781738" y="4649705"/>
            <a:ext cx="1752600" cy="600075"/>
          </a:xfrm>
          <a:prstGeom prst="rect">
            <a:avLst/>
          </a:prstGeom>
        </p:spPr>
      </p:pic>
      <p:pic>
        <p:nvPicPr>
          <p:cNvPr id="35" name="Picture 34"/>
          <p:cNvPicPr>
            <a:picLocks noChangeAspect="1"/>
          </p:cNvPicPr>
          <p:nvPr/>
        </p:nvPicPr>
        <p:blipFill rotWithShape="1">
          <a:blip r:embed="rId16">
            <a:extLst>
              <a:ext uri="{28A0092B-C50C-407E-A947-70E740481C1C}">
                <a14:useLocalDpi xmlns:a14="http://schemas.microsoft.com/office/drawing/2010/main" val="0"/>
              </a:ext>
            </a:extLst>
          </a:blip>
          <a:srcRect l="55674" t="11746" b="79690"/>
          <a:stretch/>
        </p:blipFill>
        <p:spPr>
          <a:xfrm>
            <a:off x="2424626" y="4802074"/>
            <a:ext cx="1714146" cy="420915"/>
          </a:xfrm>
          <a:prstGeom prst="rect">
            <a:avLst/>
          </a:prstGeom>
        </p:spPr>
      </p:pic>
      <p:pic>
        <p:nvPicPr>
          <p:cNvPr id="36" name="Picture 35"/>
          <p:cNvPicPr>
            <a:picLocks noChangeAspect="1"/>
          </p:cNvPicPr>
          <p:nvPr/>
        </p:nvPicPr>
        <p:blipFill rotWithShape="1">
          <a:blip r:embed="rId16">
            <a:extLst>
              <a:ext uri="{28A0092B-C50C-407E-A947-70E740481C1C}">
                <a14:useLocalDpi xmlns:a14="http://schemas.microsoft.com/office/drawing/2010/main" val="0"/>
              </a:ext>
            </a:extLst>
          </a:blip>
          <a:srcRect l="-1" t="11384" r="54641" b="81824"/>
          <a:stretch/>
        </p:blipFill>
        <p:spPr>
          <a:xfrm>
            <a:off x="819916" y="4821255"/>
            <a:ext cx="1754156" cy="333829"/>
          </a:xfrm>
          <a:prstGeom prst="rect">
            <a:avLst/>
          </a:prstGeom>
        </p:spPr>
      </p:pic>
      <p:pic>
        <p:nvPicPr>
          <p:cNvPr id="38" name="Picture 3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10800000" flipV="1">
            <a:off x="3111635" y="5428037"/>
            <a:ext cx="934007" cy="600029"/>
          </a:xfrm>
          <a:prstGeom prst="rect">
            <a:avLst/>
          </a:prstGeom>
        </p:spPr>
      </p:pic>
      <p:pic>
        <p:nvPicPr>
          <p:cNvPr id="39" name="Picture 38"/>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308094" y="5351802"/>
            <a:ext cx="1755252" cy="783899"/>
          </a:xfrm>
          <a:prstGeom prst="rect">
            <a:avLst/>
          </a:prstGeom>
        </p:spPr>
      </p:pic>
      <p:pic>
        <p:nvPicPr>
          <p:cNvPr id="40" name="Picture 39"/>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4474712" y="5428037"/>
            <a:ext cx="671509" cy="601888"/>
          </a:xfrm>
          <a:prstGeom prst="rect">
            <a:avLst/>
          </a:prstGeom>
        </p:spPr>
      </p:pic>
      <p:pic>
        <p:nvPicPr>
          <p:cNvPr id="42" name="Picture 41"/>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10800000" flipV="1">
            <a:off x="4205212" y="6117803"/>
            <a:ext cx="1206790" cy="804528"/>
          </a:xfrm>
          <a:prstGeom prst="rect">
            <a:avLst/>
          </a:prstGeom>
        </p:spPr>
      </p:pic>
      <p:pic>
        <p:nvPicPr>
          <p:cNvPr id="44" name="Picture 43"/>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1367847" y="6285379"/>
            <a:ext cx="2666446" cy="536771"/>
          </a:xfrm>
          <a:prstGeom prst="rect">
            <a:avLst/>
          </a:prstGeom>
        </p:spPr>
      </p:pic>
      <p:pic>
        <p:nvPicPr>
          <p:cNvPr id="2" name="Picture 1"/>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559224" y="5863831"/>
            <a:ext cx="3593758" cy="1007679"/>
          </a:xfrm>
          <a:prstGeom prst="rect">
            <a:avLst/>
          </a:prstGeom>
        </p:spPr>
      </p:pic>
      <p:pic>
        <p:nvPicPr>
          <p:cNvPr id="3" name="Picture 2"/>
          <p:cNvPicPr>
            <a:picLocks noChangeAspect="1"/>
          </p:cNvPicPr>
          <p:nvPr/>
        </p:nvPicPr>
        <p:blipFill rotWithShape="1">
          <a:blip r:embed="rId23">
            <a:extLst>
              <a:ext uri="{28A0092B-C50C-407E-A947-70E740481C1C}">
                <a14:useLocalDpi xmlns:a14="http://schemas.microsoft.com/office/drawing/2010/main" val="0"/>
              </a:ext>
            </a:extLst>
          </a:blip>
          <a:srcRect l="15768" t="13438" r="7770" b="13702"/>
          <a:stretch/>
        </p:blipFill>
        <p:spPr>
          <a:xfrm>
            <a:off x="5553879" y="2090951"/>
            <a:ext cx="3544037" cy="1865031"/>
          </a:xfrm>
          <a:prstGeom prst="rect">
            <a:avLst/>
          </a:prstGeom>
        </p:spPr>
      </p:pic>
    </p:spTree>
    <p:extLst>
      <p:ext uri="{BB962C8B-B14F-4D97-AF65-F5344CB8AC3E}">
        <p14:creationId xmlns:p14="http://schemas.microsoft.com/office/powerpoint/2010/main" val="8999512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2"/>
          <a:ext cx="6220327" cy="6858000"/>
        </p:xfrm>
        <a:graphic>
          <a:graphicData uri="http://schemas.openxmlformats.org/drawingml/2006/table">
            <a:tbl>
              <a:tblPr firstRow="1" bandRow="1">
                <a:tableStyleId>{5C22544A-7EE6-4342-B048-85BDC9FD1C3A}</a:tableStyleId>
              </a:tblPr>
              <a:tblGrid>
                <a:gridCol w="1070812">
                  <a:extLst>
                    <a:ext uri="{9D8B030D-6E8A-4147-A177-3AD203B41FA5}">
                      <a16:colId xmlns="" xmlns:a16="http://schemas.microsoft.com/office/drawing/2014/main" val="2645025886"/>
                    </a:ext>
                  </a:extLst>
                </a:gridCol>
                <a:gridCol w="5149515">
                  <a:extLst>
                    <a:ext uri="{9D8B030D-6E8A-4147-A177-3AD203B41FA5}">
                      <a16:colId xmlns="" xmlns:a16="http://schemas.microsoft.com/office/drawing/2014/main" val="3333972068"/>
                    </a:ext>
                  </a:extLst>
                </a:gridCol>
              </a:tblGrid>
              <a:tr h="423282">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smtClean="0">
                          <a:solidFill>
                            <a:schemeClr val="tx1"/>
                          </a:solidFill>
                        </a:rPr>
                        <a:t>Variations Knowledge Organiser – Year 8 Music – Term 3a</a:t>
                      </a:r>
                      <a:endParaRPr lang="en-GB" sz="1400" b="1"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 xmlns:a16="http://schemas.microsoft.com/office/drawing/2014/main" val="496933320"/>
                  </a:ext>
                </a:extLst>
              </a:tr>
              <a:tr h="708439">
                <a:tc>
                  <a:txBody>
                    <a:bodyPr/>
                    <a:lstStyle/>
                    <a:p>
                      <a:r>
                        <a:rPr lang="en-GB" sz="1100" b="1" i="1" dirty="0" smtClean="0">
                          <a:solidFill>
                            <a:schemeClr val="tx1"/>
                          </a:solidFill>
                        </a:rPr>
                        <a:t>Theme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a:t>
                      </a:r>
                      <a:r>
                        <a:rPr lang="en-GB" sz="1100" baseline="0" dirty="0" smtClean="0"/>
                        <a:t> main musical or melodic idea in a piece of music. </a:t>
                      </a:r>
                      <a:endParaRPr lang="en-GB" sz="1100" dirty="0"/>
                    </a:p>
                  </a:txBody>
                  <a:tcPr>
                    <a:solidFill>
                      <a:schemeClr val="accent1">
                        <a:lumMod val="40000"/>
                        <a:lumOff val="60000"/>
                      </a:schemeClr>
                    </a:solidFill>
                  </a:tcPr>
                </a:tc>
                <a:extLst>
                  <a:ext uri="{0D108BD9-81ED-4DB2-BD59-A6C34878D82A}">
                    <a16:rowId xmlns="" xmlns:a16="http://schemas.microsoft.com/office/drawing/2014/main" val="3061556891"/>
                  </a:ext>
                </a:extLst>
              </a:tr>
              <a:tr h="708439">
                <a:tc>
                  <a:txBody>
                    <a:bodyPr/>
                    <a:lstStyle/>
                    <a:p>
                      <a:r>
                        <a:rPr lang="en-GB" sz="1100" b="1" i="1" dirty="0" smtClean="0">
                          <a:solidFill>
                            <a:schemeClr val="tx1"/>
                          </a:solidFill>
                        </a:rPr>
                        <a:t>Variation</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When one or more of the musical elements are </a:t>
                      </a:r>
                    </a:p>
                    <a:p>
                      <a:r>
                        <a:rPr lang="en-GB" sz="1100" dirty="0" smtClean="0"/>
                        <a:t>manipulated</a:t>
                      </a:r>
                      <a:r>
                        <a:rPr lang="en-GB" sz="1100" baseline="0" dirty="0" smtClean="0"/>
                        <a:t> to produce a different version of </a:t>
                      </a:r>
                    </a:p>
                    <a:p>
                      <a:r>
                        <a:rPr lang="en-GB" sz="1100" baseline="0" dirty="0" smtClean="0"/>
                        <a:t>the theme.</a:t>
                      </a:r>
                      <a:endParaRPr lang="en-GB" sz="1100" dirty="0"/>
                    </a:p>
                  </a:txBody>
                  <a:tcPr>
                    <a:solidFill>
                      <a:schemeClr val="accent1">
                        <a:lumMod val="40000"/>
                        <a:lumOff val="60000"/>
                      </a:schemeClr>
                    </a:solidFill>
                  </a:tcPr>
                </a:tc>
                <a:extLst>
                  <a:ext uri="{0D108BD9-81ED-4DB2-BD59-A6C34878D82A}">
                    <a16:rowId xmlns="" xmlns:a16="http://schemas.microsoft.com/office/drawing/2014/main" val="3547661845"/>
                  </a:ext>
                </a:extLst>
              </a:tr>
              <a:tr h="708439">
                <a:tc>
                  <a:txBody>
                    <a:bodyPr/>
                    <a:lstStyle/>
                    <a:p>
                      <a:r>
                        <a:rPr lang="en-GB" sz="1100" b="1" i="1" dirty="0" smtClean="0">
                          <a:solidFill>
                            <a:schemeClr val="tx1"/>
                          </a:solidFill>
                        </a:rPr>
                        <a:t>Harmonisation</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a:t>
                      </a:r>
                      <a:r>
                        <a:rPr lang="en-GB" sz="1100" baseline="0" dirty="0" smtClean="0"/>
                        <a:t> compositional process of adding chords to a melody.</a:t>
                      </a:r>
                      <a:endParaRPr lang="en-GB" sz="1100" dirty="0"/>
                    </a:p>
                  </a:txBody>
                  <a:tcPr>
                    <a:solidFill>
                      <a:schemeClr val="accent1">
                        <a:lumMod val="40000"/>
                        <a:lumOff val="60000"/>
                      </a:schemeClr>
                    </a:solidFill>
                  </a:tcPr>
                </a:tc>
                <a:extLst>
                  <a:ext uri="{0D108BD9-81ED-4DB2-BD59-A6C34878D82A}">
                    <a16:rowId xmlns="" xmlns:a16="http://schemas.microsoft.com/office/drawing/2014/main" val="609155472"/>
                  </a:ext>
                </a:extLst>
              </a:tr>
              <a:tr h="708439">
                <a:tc>
                  <a:txBody>
                    <a:bodyPr/>
                    <a:lstStyle/>
                    <a:p>
                      <a:r>
                        <a:rPr lang="en-GB" sz="1100" b="1" i="1" dirty="0" smtClean="0">
                          <a:solidFill>
                            <a:schemeClr val="tx1"/>
                          </a:solidFill>
                        </a:rPr>
                        <a:t>Tonality</a:t>
                      </a:r>
                      <a:endParaRPr lang="en-GB" sz="1100" b="1" i="1" dirty="0">
                        <a:solidFill>
                          <a:schemeClr val="tx1"/>
                        </a:solidFill>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dirty="0" smtClean="0">
                          <a:solidFill>
                            <a:srgbClr val="222222"/>
                          </a:solidFill>
                          <a:effectLst/>
                          <a:latin typeface="+mn-lt"/>
                        </a:rPr>
                        <a:t>The character of a piece of music as determined by the key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b="0" i="0" dirty="0" smtClean="0">
                          <a:solidFill>
                            <a:srgbClr val="222222"/>
                          </a:solidFill>
                          <a:effectLst/>
                          <a:latin typeface="+mn-lt"/>
                        </a:rPr>
                        <a:t>in which it is played or the relations between the notes of a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b="0" i="0" dirty="0" smtClean="0">
                          <a:solidFill>
                            <a:srgbClr val="222222"/>
                          </a:solidFill>
                          <a:effectLst/>
                          <a:latin typeface="+mn-lt"/>
                        </a:rPr>
                        <a:t>scale or key</a:t>
                      </a:r>
                      <a:r>
                        <a:rPr lang="en-GB" sz="1100" b="0" i="0" baseline="0" dirty="0" smtClean="0">
                          <a:solidFill>
                            <a:srgbClr val="222222"/>
                          </a:solidFill>
                          <a:effectLst/>
                          <a:latin typeface="+mn-lt"/>
                        </a:rPr>
                        <a:t> (usually major or minor).</a:t>
                      </a:r>
                      <a:endParaRPr lang="en-GB" sz="1100" dirty="0">
                        <a:latin typeface="+mn-lt"/>
                      </a:endParaRPr>
                    </a:p>
                  </a:txBody>
                  <a:tcPr>
                    <a:solidFill>
                      <a:schemeClr val="accent1">
                        <a:lumMod val="40000"/>
                        <a:lumOff val="60000"/>
                      </a:schemeClr>
                    </a:solidFill>
                  </a:tcPr>
                </a:tc>
                <a:extLst>
                  <a:ext uri="{0D108BD9-81ED-4DB2-BD59-A6C34878D82A}">
                    <a16:rowId xmlns="" xmlns:a16="http://schemas.microsoft.com/office/drawing/2014/main" val="2694830994"/>
                  </a:ext>
                </a:extLst>
              </a:tr>
              <a:tr h="708439">
                <a:tc>
                  <a:txBody>
                    <a:bodyPr/>
                    <a:lstStyle/>
                    <a:p>
                      <a:r>
                        <a:rPr lang="en-GB" sz="1100" b="1" i="1" dirty="0" smtClean="0">
                          <a:solidFill>
                            <a:schemeClr val="tx1"/>
                          </a:solidFill>
                        </a:rPr>
                        <a:t>Retrograde</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When the theme is played backwards (from end to </a:t>
                      </a:r>
                    </a:p>
                    <a:p>
                      <a:r>
                        <a:rPr lang="en-GB" sz="1100" baseline="0" dirty="0" smtClean="0"/>
                        <a:t>beginning, instead of beginning to end).</a:t>
                      </a:r>
                    </a:p>
                    <a:p>
                      <a:endParaRPr lang="en-GB" sz="1100" baseline="0" dirty="0" smtClean="0"/>
                    </a:p>
                  </a:txBody>
                  <a:tcPr>
                    <a:solidFill>
                      <a:schemeClr val="accent1">
                        <a:lumMod val="40000"/>
                        <a:lumOff val="60000"/>
                      </a:schemeClr>
                    </a:solidFill>
                  </a:tcPr>
                </a:tc>
                <a:extLst>
                  <a:ext uri="{0D108BD9-81ED-4DB2-BD59-A6C34878D82A}">
                    <a16:rowId xmlns="" xmlns:a16="http://schemas.microsoft.com/office/drawing/2014/main" val="3577693263"/>
                  </a:ext>
                </a:extLst>
              </a:tr>
              <a:tr h="767206">
                <a:tc>
                  <a:txBody>
                    <a:bodyPr/>
                    <a:lstStyle/>
                    <a:p>
                      <a:r>
                        <a:rPr lang="en-GB" sz="1100" b="1" i="1" dirty="0" smtClean="0">
                          <a:solidFill>
                            <a:schemeClr val="tx1"/>
                          </a:solidFill>
                        </a:rPr>
                        <a:t>Sequence</a:t>
                      </a:r>
                      <a:endParaRPr lang="en-GB" sz="1100" b="1" i="1" dirty="0">
                        <a:solidFill>
                          <a:schemeClr val="tx1"/>
                        </a:solidFill>
                      </a:endParaRPr>
                    </a:p>
                  </a:txBody>
                  <a:tcPr>
                    <a:solidFill>
                      <a:schemeClr val="accent1">
                        <a:lumMod val="40000"/>
                        <a:lumOff val="60000"/>
                      </a:schemeClr>
                    </a:solidFill>
                  </a:tcPr>
                </a:tc>
                <a:tc>
                  <a:txBody>
                    <a:bodyPr/>
                    <a:lstStyle/>
                    <a:p>
                      <a:r>
                        <a:rPr lang="en-GB" sz="1100" i="0" baseline="0" dirty="0" smtClean="0"/>
                        <a:t>Where all or part of the theme </a:t>
                      </a:r>
                    </a:p>
                    <a:p>
                      <a:r>
                        <a:rPr lang="en-GB" sz="1100" i="0" baseline="0" dirty="0" smtClean="0"/>
                        <a:t>is played a step higher or lower </a:t>
                      </a:r>
                    </a:p>
                    <a:p>
                      <a:r>
                        <a:rPr lang="en-GB" sz="1100" i="0" baseline="0" dirty="0" smtClean="0"/>
                        <a:t>than the original. This example</a:t>
                      </a:r>
                    </a:p>
                    <a:p>
                      <a:r>
                        <a:rPr lang="en-GB" sz="1100" i="0" baseline="0" dirty="0" smtClean="0"/>
                        <a:t>is one step higher each time.</a:t>
                      </a:r>
                    </a:p>
                  </a:txBody>
                  <a:tcPr>
                    <a:solidFill>
                      <a:schemeClr val="accent1">
                        <a:lumMod val="40000"/>
                        <a:lumOff val="60000"/>
                      </a:schemeClr>
                    </a:solidFill>
                  </a:tcPr>
                </a:tc>
                <a:extLst>
                  <a:ext uri="{0D108BD9-81ED-4DB2-BD59-A6C34878D82A}">
                    <a16:rowId xmlns="" xmlns:a16="http://schemas.microsoft.com/office/drawing/2014/main" val="1948897614"/>
                  </a:ext>
                </a:extLst>
              </a:tr>
              <a:tr h="708439">
                <a:tc>
                  <a:txBody>
                    <a:bodyPr/>
                    <a:lstStyle/>
                    <a:p>
                      <a:r>
                        <a:rPr lang="en-GB" sz="1100" b="1" i="1" dirty="0" smtClean="0">
                          <a:solidFill>
                            <a:schemeClr val="tx1"/>
                          </a:solidFill>
                        </a:rPr>
                        <a:t>Inversion</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When descending</a:t>
                      </a:r>
                      <a:r>
                        <a:rPr lang="en-GB" sz="1100" baseline="0" dirty="0" smtClean="0"/>
                        <a:t> intervals in a melody are turned </a:t>
                      </a:r>
                    </a:p>
                    <a:p>
                      <a:r>
                        <a:rPr lang="en-GB" sz="1100" baseline="0" dirty="0" smtClean="0"/>
                        <a:t>into ascending intervals, and vice versa.</a:t>
                      </a:r>
                      <a:endParaRPr lang="en-GB" sz="1100" dirty="0"/>
                    </a:p>
                  </a:txBody>
                  <a:tcPr>
                    <a:solidFill>
                      <a:schemeClr val="accent1">
                        <a:lumMod val="40000"/>
                        <a:lumOff val="60000"/>
                      </a:schemeClr>
                    </a:solidFill>
                  </a:tcPr>
                </a:tc>
                <a:extLst>
                  <a:ext uri="{0D108BD9-81ED-4DB2-BD59-A6C34878D82A}">
                    <a16:rowId xmlns="" xmlns:a16="http://schemas.microsoft.com/office/drawing/2014/main" val="1678580462"/>
                  </a:ext>
                </a:extLst>
              </a:tr>
              <a:tr h="708439">
                <a:tc>
                  <a:txBody>
                    <a:bodyPr/>
                    <a:lstStyle/>
                    <a:p>
                      <a:r>
                        <a:rPr lang="en-GB" sz="1100" b="1" i="1" dirty="0" smtClean="0">
                          <a:solidFill>
                            <a:schemeClr val="tx1"/>
                          </a:solidFill>
                        </a:rPr>
                        <a:t>Augmentation</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When</a:t>
                      </a:r>
                      <a:r>
                        <a:rPr lang="en-GB" sz="1100" baseline="0" dirty="0" smtClean="0"/>
                        <a:t> the note values in a theme are made longer – </a:t>
                      </a:r>
                    </a:p>
                    <a:p>
                      <a:r>
                        <a:rPr lang="en-GB" sz="1100" baseline="0" dirty="0" smtClean="0"/>
                        <a:t>often they are doubled. For example, crotchets </a:t>
                      </a:r>
                    </a:p>
                    <a:p>
                      <a:r>
                        <a:rPr lang="en-GB" sz="1100" baseline="0" dirty="0" smtClean="0"/>
                        <a:t>becomes minims, minims become semibreves etc.</a:t>
                      </a:r>
                      <a:endParaRPr lang="en-GB" sz="1100" dirty="0"/>
                    </a:p>
                  </a:txBody>
                  <a:tcPr>
                    <a:solidFill>
                      <a:schemeClr val="accent1">
                        <a:lumMod val="40000"/>
                        <a:lumOff val="60000"/>
                      </a:schemeClr>
                    </a:solidFill>
                  </a:tcPr>
                </a:tc>
                <a:extLst>
                  <a:ext uri="{0D108BD9-81ED-4DB2-BD59-A6C34878D82A}">
                    <a16:rowId xmlns="" xmlns:a16="http://schemas.microsoft.com/office/drawing/2014/main" val="2465053216"/>
                  </a:ext>
                </a:extLst>
              </a:tr>
              <a:tr h="708439">
                <a:tc>
                  <a:txBody>
                    <a:bodyPr/>
                    <a:lstStyle/>
                    <a:p>
                      <a:r>
                        <a:rPr lang="en-GB" sz="1100" b="1" i="1" dirty="0" smtClean="0">
                          <a:solidFill>
                            <a:schemeClr val="tx1"/>
                          </a:solidFill>
                        </a:rPr>
                        <a:t>Diminution</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When the note values in</a:t>
                      </a:r>
                      <a:r>
                        <a:rPr lang="en-GB" sz="1100" baseline="0" dirty="0" smtClean="0"/>
                        <a:t> a theme are made shorter – </a:t>
                      </a:r>
                    </a:p>
                    <a:p>
                      <a:r>
                        <a:rPr lang="en-GB" sz="1100" baseline="0" dirty="0" smtClean="0"/>
                        <a:t>often they are halved. For example, crotchets </a:t>
                      </a:r>
                    </a:p>
                    <a:p>
                      <a:r>
                        <a:rPr lang="en-GB" sz="1100" baseline="0" dirty="0" smtClean="0"/>
                        <a:t>become quavers, quavers become semiquavers etc.</a:t>
                      </a:r>
                      <a:endParaRPr lang="en-GB" sz="1100" dirty="0"/>
                    </a:p>
                  </a:txBody>
                  <a:tcPr>
                    <a:solidFill>
                      <a:schemeClr val="accent1">
                        <a:lumMod val="40000"/>
                        <a:lumOff val="60000"/>
                      </a:schemeClr>
                    </a:solidFill>
                  </a:tcPr>
                </a:tc>
                <a:extLst>
                  <a:ext uri="{0D108BD9-81ED-4DB2-BD59-A6C34878D82A}">
                    <a16:rowId xmlns="" xmlns:a16="http://schemas.microsoft.com/office/drawing/2014/main" val="4174783077"/>
                  </a:ext>
                </a:extLst>
              </a:tr>
            </a:tbl>
          </a:graphicData>
        </a:graphic>
      </p:graphicFrame>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36495" y="1218356"/>
            <a:ext cx="1616013" cy="529541"/>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06843" y="470780"/>
            <a:ext cx="1144075" cy="643542"/>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t="13102" b="12970"/>
          <a:stretch/>
        </p:blipFill>
        <p:spPr>
          <a:xfrm>
            <a:off x="4640577" y="1875940"/>
            <a:ext cx="1155951" cy="640924"/>
          </a:xfrm>
          <a:prstGeom prst="rect">
            <a:avLst/>
          </a:prstGeom>
        </p:spPr>
      </p:pic>
      <p:pic>
        <p:nvPicPr>
          <p:cNvPr id="5" name="Picture 4"/>
          <p:cNvPicPr>
            <a:picLocks noChangeAspect="1"/>
          </p:cNvPicPr>
          <p:nvPr/>
        </p:nvPicPr>
        <p:blipFill rotWithShape="1">
          <a:blip r:embed="rId6" cstate="print">
            <a:extLst>
              <a:ext uri="{28A0092B-C50C-407E-A947-70E740481C1C}">
                <a14:useLocalDpi xmlns:a14="http://schemas.microsoft.com/office/drawing/2010/main" val="0"/>
              </a:ext>
            </a:extLst>
          </a:blip>
          <a:srcRect t="20330" b="28713"/>
          <a:stretch/>
        </p:blipFill>
        <p:spPr>
          <a:xfrm>
            <a:off x="4815073" y="2597267"/>
            <a:ext cx="1223589" cy="623505"/>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12730" y="3301176"/>
            <a:ext cx="1550406" cy="620162"/>
          </a:xfrm>
          <a:prstGeom prst="rect">
            <a:avLst/>
          </a:prstGeom>
        </p:spPr>
      </p:pic>
      <p:pic>
        <p:nvPicPr>
          <p:cNvPr id="8" name="Picture 7"/>
          <p:cNvPicPr>
            <a:picLocks noChangeAspect="1"/>
          </p:cNvPicPr>
          <p:nvPr/>
        </p:nvPicPr>
        <p:blipFill rotWithShape="1">
          <a:blip r:embed="rId8">
            <a:extLst>
              <a:ext uri="{28A0092B-C50C-407E-A947-70E740481C1C}">
                <a14:useLocalDpi xmlns:a14="http://schemas.microsoft.com/office/drawing/2010/main" val="0"/>
              </a:ext>
            </a:extLst>
          </a:blip>
          <a:srcRect b="51832"/>
          <a:stretch/>
        </p:blipFill>
        <p:spPr>
          <a:xfrm>
            <a:off x="3029478" y="4134695"/>
            <a:ext cx="3154729" cy="464551"/>
          </a:xfrm>
          <a:prstGeom prst="rect">
            <a:avLst/>
          </a:prstGeom>
        </p:spPr>
      </p:pic>
      <p:pic>
        <p:nvPicPr>
          <p:cNvPr id="9" name="Pictur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258969" y="4769011"/>
            <a:ext cx="1167898" cy="654023"/>
          </a:xfrm>
          <a:prstGeom prst="rect">
            <a:avLst/>
          </a:prstGeom>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412730" y="5470360"/>
            <a:ext cx="1528819" cy="659143"/>
          </a:xfrm>
          <a:prstGeom prst="rect">
            <a:avLst/>
          </a:prstGeom>
        </p:spPr>
      </p:pic>
      <p:pic>
        <p:nvPicPr>
          <p:cNvPr id="11" name="Picture 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236495" y="6257546"/>
            <a:ext cx="1940625" cy="515104"/>
          </a:xfrm>
          <a:prstGeom prst="rect">
            <a:avLst/>
          </a:prstGeom>
        </p:spPr>
      </p:pic>
      <p:graphicFrame>
        <p:nvGraphicFramePr>
          <p:cNvPr id="19" name="Table 18"/>
          <p:cNvGraphicFramePr>
            <a:graphicFrameLocks noGrp="1"/>
          </p:cNvGraphicFramePr>
          <p:nvPr>
            <p:extLst/>
          </p:nvPr>
        </p:nvGraphicFramePr>
        <p:xfrm>
          <a:off x="6220326" y="3"/>
          <a:ext cx="2923674" cy="6844417"/>
        </p:xfrm>
        <a:graphic>
          <a:graphicData uri="http://schemas.openxmlformats.org/drawingml/2006/table">
            <a:tbl>
              <a:tblPr firstRow="1" bandRow="1">
                <a:tableStyleId>{5C22544A-7EE6-4342-B048-85BDC9FD1C3A}</a:tableStyleId>
              </a:tblPr>
              <a:tblGrid>
                <a:gridCol w="1239729">
                  <a:extLst>
                    <a:ext uri="{9D8B030D-6E8A-4147-A177-3AD203B41FA5}">
                      <a16:colId xmlns="" xmlns:a16="http://schemas.microsoft.com/office/drawing/2014/main" val="2645025886"/>
                    </a:ext>
                  </a:extLst>
                </a:gridCol>
                <a:gridCol w="1683945">
                  <a:extLst>
                    <a:ext uri="{9D8B030D-6E8A-4147-A177-3AD203B41FA5}">
                      <a16:colId xmlns="" xmlns:a16="http://schemas.microsoft.com/office/drawing/2014/main" val="3333972068"/>
                    </a:ext>
                  </a:extLst>
                </a:gridCol>
              </a:tblGrid>
              <a:tr h="434563">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Musical</a:t>
                      </a:r>
                      <a:r>
                        <a:rPr lang="en-GB" sz="1400" b="1" baseline="0" dirty="0" smtClean="0">
                          <a:solidFill>
                            <a:schemeClr val="tx1"/>
                          </a:solidFill>
                        </a:rPr>
                        <a:t> Elements – revision time!</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496933320"/>
                  </a:ext>
                </a:extLst>
              </a:tr>
              <a:tr h="913284">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smtClean="0">
                          <a:solidFill>
                            <a:schemeClr val="tx1"/>
                          </a:solidFill>
                        </a:rPr>
                        <a:t>Test yourself on these simple</a:t>
                      </a:r>
                      <a:r>
                        <a:rPr lang="en-GB" sz="1100" b="0" baseline="0" dirty="0" smtClean="0">
                          <a:solidFill>
                            <a:schemeClr val="tx1"/>
                          </a:solidFill>
                        </a:rPr>
                        <a:t> definitions of the musical elements – can you remember all of them?</a:t>
                      </a:r>
                      <a:endParaRPr lang="en-GB" sz="1100" b="0"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490391671"/>
                  </a:ext>
                </a:extLst>
              </a:tr>
              <a:tr h="636293">
                <a:tc>
                  <a:txBody>
                    <a:bodyPr/>
                    <a:lstStyle/>
                    <a:p>
                      <a:r>
                        <a:rPr lang="en-GB" sz="1100" b="1" dirty="0" smtClean="0">
                          <a:solidFill>
                            <a:schemeClr val="tx1"/>
                          </a:solidFill>
                        </a:rPr>
                        <a:t>Pitch</a:t>
                      </a:r>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How high or low a note</a:t>
                      </a:r>
                      <a:r>
                        <a:rPr lang="en-GB" sz="1100" baseline="0" dirty="0" smtClean="0"/>
                        <a:t> or piece of music is.</a:t>
                      </a:r>
                      <a:endParaRPr lang="en-GB" sz="1100" dirty="0"/>
                    </a:p>
                  </a:txBody>
                  <a:tcPr>
                    <a:solidFill>
                      <a:schemeClr val="accent2">
                        <a:lumMod val="60000"/>
                        <a:lumOff val="40000"/>
                      </a:schemeClr>
                    </a:solidFill>
                  </a:tcPr>
                </a:tc>
                <a:extLst>
                  <a:ext uri="{0D108BD9-81ED-4DB2-BD59-A6C34878D82A}">
                    <a16:rowId xmlns="" xmlns:a16="http://schemas.microsoft.com/office/drawing/2014/main" val="3061556891"/>
                  </a:ext>
                </a:extLst>
              </a:tr>
              <a:tr h="886265">
                <a:tc>
                  <a:txBody>
                    <a:bodyPr/>
                    <a:lstStyle/>
                    <a:p>
                      <a:r>
                        <a:rPr lang="en-GB" sz="1100" b="1" dirty="0" smtClean="0">
                          <a:solidFill>
                            <a:schemeClr val="tx1"/>
                          </a:solidFill>
                        </a:rPr>
                        <a:t>Rhythm/Duration</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How long or short the notes are in a piece of music.</a:t>
                      </a:r>
                    </a:p>
                  </a:txBody>
                  <a:tcPr>
                    <a:solidFill>
                      <a:schemeClr val="accent2">
                        <a:lumMod val="60000"/>
                        <a:lumOff val="40000"/>
                      </a:schemeClr>
                    </a:solidFill>
                  </a:tcPr>
                </a:tc>
                <a:extLst>
                  <a:ext uri="{0D108BD9-81ED-4DB2-BD59-A6C34878D82A}">
                    <a16:rowId xmlns="" xmlns:a16="http://schemas.microsoft.com/office/drawing/2014/main" val="3577693263"/>
                  </a:ext>
                </a:extLst>
              </a:tr>
              <a:tr h="636293">
                <a:tc>
                  <a:txBody>
                    <a:bodyPr/>
                    <a:lstStyle/>
                    <a:p>
                      <a:r>
                        <a:rPr lang="en-GB" sz="1100" b="1" dirty="0" smtClean="0">
                          <a:solidFill>
                            <a:schemeClr val="tx1"/>
                          </a:solidFill>
                        </a:rPr>
                        <a:t>Dynamics</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How loud or quiet a piece of music is.</a:t>
                      </a:r>
                    </a:p>
                  </a:txBody>
                  <a:tcPr>
                    <a:solidFill>
                      <a:schemeClr val="accent2">
                        <a:lumMod val="60000"/>
                        <a:lumOff val="40000"/>
                      </a:schemeClr>
                    </a:solidFill>
                  </a:tcPr>
                </a:tc>
                <a:extLst>
                  <a:ext uri="{0D108BD9-81ED-4DB2-BD59-A6C34878D82A}">
                    <a16:rowId xmlns="" xmlns:a16="http://schemas.microsoft.com/office/drawing/2014/main" val="1381668197"/>
                  </a:ext>
                </a:extLst>
              </a:tr>
              <a:tr h="636293">
                <a:tc>
                  <a:txBody>
                    <a:bodyPr/>
                    <a:lstStyle/>
                    <a:p>
                      <a:r>
                        <a:rPr lang="en-GB" sz="1100" b="1" dirty="0" smtClean="0">
                          <a:solidFill>
                            <a:schemeClr val="tx1"/>
                          </a:solidFill>
                        </a:rPr>
                        <a:t>Tempo</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The speed of a piece of music.</a:t>
                      </a:r>
                    </a:p>
                  </a:txBody>
                  <a:tcPr>
                    <a:solidFill>
                      <a:schemeClr val="accent2">
                        <a:lumMod val="60000"/>
                        <a:lumOff val="40000"/>
                      </a:schemeClr>
                    </a:solidFill>
                  </a:tcPr>
                </a:tc>
                <a:extLst>
                  <a:ext uri="{0D108BD9-81ED-4DB2-BD59-A6C34878D82A}">
                    <a16:rowId xmlns="" xmlns:a16="http://schemas.microsoft.com/office/drawing/2014/main" val="406751701"/>
                  </a:ext>
                </a:extLst>
              </a:tr>
              <a:tr h="886265">
                <a:tc>
                  <a:txBody>
                    <a:bodyPr/>
                    <a:lstStyle/>
                    <a:p>
                      <a:r>
                        <a:rPr lang="en-GB" sz="1100" b="1" dirty="0" smtClean="0">
                          <a:solidFill>
                            <a:schemeClr val="tx1"/>
                          </a:solidFill>
                        </a:rPr>
                        <a:t>Texture</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How many different parts or layers there are in a piece of music.</a:t>
                      </a:r>
                    </a:p>
                  </a:txBody>
                  <a:tcPr>
                    <a:solidFill>
                      <a:schemeClr val="accent2">
                        <a:lumMod val="60000"/>
                        <a:lumOff val="40000"/>
                      </a:schemeClr>
                    </a:solidFill>
                  </a:tcPr>
                </a:tc>
                <a:extLst>
                  <a:ext uri="{0D108BD9-81ED-4DB2-BD59-A6C34878D82A}">
                    <a16:rowId xmlns="" xmlns:a16="http://schemas.microsoft.com/office/drawing/2014/main" val="3574247129"/>
                  </a:ext>
                </a:extLst>
              </a:tr>
              <a:tr h="886265">
                <a:tc>
                  <a:txBody>
                    <a:bodyPr/>
                    <a:lstStyle/>
                    <a:p>
                      <a:r>
                        <a:rPr lang="en-GB" sz="1100" b="1" dirty="0" smtClean="0">
                          <a:solidFill>
                            <a:schemeClr val="tx1"/>
                          </a:solidFill>
                        </a:rPr>
                        <a:t>Timbre</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The sounds or instruments used in a piece of music.</a:t>
                      </a:r>
                    </a:p>
                  </a:txBody>
                  <a:tcPr>
                    <a:solidFill>
                      <a:schemeClr val="accent2">
                        <a:lumMod val="60000"/>
                        <a:lumOff val="40000"/>
                      </a:schemeClr>
                    </a:solidFill>
                  </a:tcPr>
                </a:tc>
                <a:extLst>
                  <a:ext uri="{0D108BD9-81ED-4DB2-BD59-A6C34878D82A}">
                    <a16:rowId xmlns="" xmlns:a16="http://schemas.microsoft.com/office/drawing/2014/main" val="2400751008"/>
                  </a:ext>
                </a:extLst>
              </a:tr>
              <a:tr h="928896">
                <a:tc>
                  <a:txBody>
                    <a:bodyPr/>
                    <a:lstStyle/>
                    <a:p>
                      <a:r>
                        <a:rPr lang="en-GB" sz="1100" b="1" dirty="0" smtClean="0">
                          <a:solidFill>
                            <a:schemeClr val="tx1"/>
                          </a:solidFill>
                        </a:rPr>
                        <a:t>Structure</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How many different sections there are in a  piece of music?</a:t>
                      </a:r>
                    </a:p>
                  </a:txBody>
                  <a:tcPr>
                    <a:solidFill>
                      <a:schemeClr val="accent2">
                        <a:lumMod val="60000"/>
                        <a:lumOff val="40000"/>
                      </a:schemeClr>
                    </a:solidFill>
                  </a:tcPr>
                </a:tc>
                <a:extLst>
                  <a:ext uri="{0D108BD9-81ED-4DB2-BD59-A6C34878D82A}">
                    <a16:rowId xmlns="" xmlns:a16="http://schemas.microsoft.com/office/drawing/2014/main" val="819572587"/>
                  </a:ext>
                </a:extLst>
              </a:tr>
            </a:tbl>
          </a:graphicData>
        </a:graphic>
      </p:graphicFrame>
    </p:spTree>
    <p:extLst>
      <p:ext uri="{BB962C8B-B14F-4D97-AF65-F5344CB8AC3E}">
        <p14:creationId xmlns:p14="http://schemas.microsoft.com/office/powerpoint/2010/main" val="6370325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2"/>
          <a:ext cx="6220327" cy="6857998"/>
        </p:xfrm>
        <a:graphic>
          <a:graphicData uri="http://schemas.openxmlformats.org/drawingml/2006/table">
            <a:tbl>
              <a:tblPr firstRow="1" bandRow="1">
                <a:tableStyleId>{5C22544A-7EE6-4342-B048-85BDC9FD1C3A}</a:tableStyleId>
              </a:tblPr>
              <a:tblGrid>
                <a:gridCol w="1070812">
                  <a:extLst>
                    <a:ext uri="{9D8B030D-6E8A-4147-A177-3AD203B41FA5}">
                      <a16:colId xmlns="" xmlns:a16="http://schemas.microsoft.com/office/drawing/2014/main" val="2645025886"/>
                    </a:ext>
                  </a:extLst>
                </a:gridCol>
                <a:gridCol w="5149515">
                  <a:extLst>
                    <a:ext uri="{9D8B030D-6E8A-4147-A177-3AD203B41FA5}">
                      <a16:colId xmlns="" xmlns:a16="http://schemas.microsoft.com/office/drawing/2014/main" val="3333972068"/>
                    </a:ext>
                  </a:extLst>
                </a:gridCol>
              </a:tblGrid>
              <a:tr h="613366">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smtClean="0">
                          <a:solidFill>
                            <a:schemeClr val="tx1"/>
                          </a:solidFill>
                        </a:rPr>
                        <a:t>Recycled Rhythms Knowledge Organiser – Year 8 Music – Term 3b</a:t>
                      </a:r>
                      <a:endParaRPr lang="en-GB" sz="1400" b="1"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 xmlns:a16="http://schemas.microsoft.com/office/drawing/2014/main" val="496933320"/>
                  </a:ext>
                </a:extLst>
              </a:tr>
              <a:tr h="1026579">
                <a:tc>
                  <a:txBody>
                    <a:bodyPr/>
                    <a:lstStyle/>
                    <a:p>
                      <a:r>
                        <a:rPr lang="en-GB" sz="1100" b="1" i="1" dirty="0" smtClean="0"/>
                        <a:t>Pulse</a:t>
                      </a:r>
                      <a:endParaRPr lang="en-GB" sz="1100" b="1" i="1" dirty="0"/>
                    </a:p>
                  </a:txBody>
                  <a:tcPr>
                    <a:solidFill>
                      <a:schemeClr val="accent1">
                        <a:lumMod val="40000"/>
                        <a:lumOff val="60000"/>
                      </a:schemeClr>
                    </a:solidFill>
                  </a:tcPr>
                </a:tc>
                <a:tc>
                  <a:txBody>
                    <a:bodyPr/>
                    <a:lstStyle/>
                    <a:p>
                      <a:r>
                        <a:rPr lang="en-GB" sz="1100" dirty="0" smtClean="0"/>
                        <a:t>The</a:t>
                      </a:r>
                      <a:r>
                        <a:rPr lang="en-GB" sz="1100" baseline="0" dirty="0" smtClean="0"/>
                        <a:t> constant beat heard through a piece </a:t>
                      </a:r>
                    </a:p>
                    <a:p>
                      <a:r>
                        <a:rPr lang="en-GB" sz="1100" baseline="0" dirty="0" smtClean="0"/>
                        <a:t>of </a:t>
                      </a:r>
                      <a:r>
                        <a:rPr lang="en-GB" sz="1100" baseline="0" dirty="0" err="1" smtClean="0"/>
                        <a:t>music.Listening</a:t>
                      </a:r>
                      <a:r>
                        <a:rPr lang="en-GB" sz="1100" baseline="0" dirty="0" smtClean="0"/>
                        <a:t> to the pulse will help you </a:t>
                      </a:r>
                    </a:p>
                    <a:p>
                      <a:r>
                        <a:rPr lang="en-GB" sz="1100" baseline="0" dirty="0" smtClean="0"/>
                        <a:t>to identify the tempo of a particular piece </a:t>
                      </a:r>
                    </a:p>
                    <a:p>
                      <a:r>
                        <a:rPr lang="en-GB" sz="1100" baseline="0" dirty="0" smtClean="0"/>
                        <a:t>of music.</a:t>
                      </a:r>
                    </a:p>
                  </a:txBody>
                  <a:tcPr>
                    <a:solidFill>
                      <a:schemeClr val="accent1">
                        <a:lumMod val="40000"/>
                        <a:lumOff val="60000"/>
                      </a:schemeClr>
                    </a:solidFill>
                  </a:tcPr>
                </a:tc>
                <a:extLst>
                  <a:ext uri="{0D108BD9-81ED-4DB2-BD59-A6C34878D82A}">
                    <a16:rowId xmlns="" xmlns:a16="http://schemas.microsoft.com/office/drawing/2014/main" val="3547661845"/>
                  </a:ext>
                </a:extLst>
              </a:tr>
              <a:tr h="1026579">
                <a:tc>
                  <a:txBody>
                    <a:bodyPr/>
                    <a:lstStyle/>
                    <a:p>
                      <a:r>
                        <a:rPr lang="en-GB" sz="1100" b="1" i="1" dirty="0" smtClean="0">
                          <a:solidFill>
                            <a:schemeClr val="tx1"/>
                          </a:solidFill>
                        </a:rPr>
                        <a:t>Call &amp; Response</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musical texture in which one part makes</a:t>
                      </a:r>
                    </a:p>
                    <a:p>
                      <a:r>
                        <a:rPr lang="en-GB" sz="1100" dirty="0" smtClean="0"/>
                        <a:t>a</a:t>
                      </a:r>
                      <a:r>
                        <a:rPr lang="en-GB" sz="1100" baseline="0" dirty="0" smtClean="0"/>
                        <a:t> ‘rhythmic’ or ‘melodic’ call, and the remainder</a:t>
                      </a:r>
                    </a:p>
                    <a:p>
                      <a:r>
                        <a:rPr lang="en-GB" sz="1100" baseline="0" dirty="0" smtClean="0"/>
                        <a:t>of the ensemble respond. This is either with </a:t>
                      </a:r>
                    </a:p>
                    <a:p>
                      <a:r>
                        <a:rPr lang="en-GB" sz="1100" baseline="0" dirty="0" smtClean="0"/>
                        <a:t>the same idea, or an answering phrase.</a:t>
                      </a:r>
                    </a:p>
                  </a:txBody>
                  <a:tcPr>
                    <a:solidFill>
                      <a:schemeClr val="accent1">
                        <a:lumMod val="40000"/>
                        <a:lumOff val="60000"/>
                      </a:schemeClr>
                    </a:solidFill>
                  </a:tcPr>
                </a:tc>
                <a:extLst>
                  <a:ext uri="{0D108BD9-81ED-4DB2-BD59-A6C34878D82A}">
                    <a16:rowId xmlns="" xmlns:a16="http://schemas.microsoft.com/office/drawing/2014/main" val="609155472"/>
                  </a:ext>
                </a:extLst>
              </a:tr>
              <a:tr h="1026579">
                <a:tc>
                  <a:txBody>
                    <a:bodyPr/>
                    <a:lstStyle/>
                    <a:p>
                      <a:r>
                        <a:rPr lang="en-GB" sz="1100" b="1" i="1" dirty="0" smtClean="0">
                          <a:solidFill>
                            <a:schemeClr val="tx1"/>
                          </a:solidFill>
                        </a:rPr>
                        <a:t>Coda</a:t>
                      </a:r>
                      <a:endParaRPr lang="en-GB" sz="1100" b="1" i="1" dirty="0">
                        <a:solidFill>
                          <a:schemeClr val="tx1"/>
                        </a:solidFill>
                      </a:endParaRPr>
                    </a:p>
                  </a:txBody>
                  <a:tcPr>
                    <a:solidFill>
                      <a:schemeClr val="accent1">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smtClean="0">
                          <a:latin typeface="+mn-lt"/>
                        </a:rPr>
                        <a:t>The final section of a</a:t>
                      </a:r>
                      <a:r>
                        <a:rPr lang="en-GB" sz="1100" baseline="0" dirty="0" smtClean="0">
                          <a:latin typeface="+mn-lt"/>
                        </a:rPr>
                        <a:t> piece of music, usually as</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baseline="0" dirty="0" smtClean="0">
                          <a:latin typeface="+mn-lt"/>
                        </a:rPr>
                        <a:t>an addition to the basic structure.</a:t>
                      </a:r>
                      <a:endParaRPr lang="en-GB" sz="1100" dirty="0">
                        <a:latin typeface="+mn-lt"/>
                      </a:endParaRPr>
                    </a:p>
                  </a:txBody>
                  <a:tcPr>
                    <a:solidFill>
                      <a:schemeClr val="accent1">
                        <a:lumMod val="40000"/>
                        <a:lumOff val="60000"/>
                      </a:schemeClr>
                    </a:solidFill>
                  </a:tcPr>
                </a:tc>
                <a:extLst>
                  <a:ext uri="{0D108BD9-81ED-4DB2-BD59-A6C34878D82A}">
                    <a16:rowId xmlns="" xmlns:a16="http://schemas.microsoft.com/office/drawing/2014/main" val="2694830994"/>
                  </a:ext>
                </a:extLst>
              </a:tr>
              <a:tr h="1026579">
                <a:tc>
                  <a:txBody>
                    <a:bodyPr/>
                    <a:lstStyle/>
                    <a:p>
                      <a:r>
                        <a:rPr lang="en-GB" sz="1100" b="1" i="1" dirty="0" smtClean="0">
                          <a:solidFill>
                            <a:schemeClr val="tx1"/>
                          </a:solidFill>
                        </a:rPr>
                        <a:t>Form &amp; Structure</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musical element which refers to the different</a:t>
                      </a:r>
                    </a:p>
                    <a:p>
                      <a:r>
                        <a:rPr lang="en-GB" sz="1100" baseline="0" dirty="0" smtClean="0"/>
                        <a:t>Sections in a piece of music, and what order </a:t>
                      </a:r>
                    </a:p>
                    <a:p>
                      <a:r>
                        <a:rPr lang="en-GB" sz="1100" baseline="0" dirty="0" smtClean="0"/>
                        <a:t>those sections appear in.</a:t>
                      </a:r>
                    </a:p>
                  </a:txBody>
                  <a:tcPr>
                    <a:solidFill>
                      <a:schemeClr val="accent1">
                        <a:lumMod val="40000"/>
                        <a:lumOff val="60000"/>
                      </a:schemeClr>
                    </a:solidFill>
                  </a:tcPr>
                </a:tc>
                <a:extLst>
                  <a:ext uri="{0D108BD9-81ED-4DB2-BD59-A6C34878D82A}">
                    <a16:rowId xmlns="" xmlns:a16="http://schemas.microsoft.com/office/drawing/2014/main" val="3577693263"/>
                  </a:ext>
                </a:extLst>
              </a:tr>
              <a:tr h="1111737">
                <a:tc>
                  <a:txBody>
                    <a:bodyPr/>
                    <a:lstStyle/>
                    <a:p>
                      <a:r>
                        <a:rPr lang="en-GB" sz="1100" b="1" i="1" dirty="0" smtClean="0">
                          <a:solidFill>
                            <a:schemeClr val="tx1"/>
                          </a:solidFill>
                        </a:rPr>
                        <a:t>Cyclic Rhythm</a:t>
                      </a:r>
                      <a:endParaRPr lang="en-GB" sz="1100" b="1" i="1" dirty="0">
                        <a:solidFill>
                          <a:schemeClr val="tx1"/>
                        </a:solidFill>
                      </a:endParaRPr>
                    </a:p>
                  </a:txBody>
                  <a:tcPr>
                    <a:solidFill>
                      <a:schemeClr val="accent1">
                        <a:lumMod val="40000"/>
                        <a:lumOff val="60000"/>
                      </a:schemeClr>
                    </a:solidFill>
                  </a:tcPr>
                </a:tc>
                <a:tc>
                  <a:txBody>
                    <a:bodyPr/>
                    <a:lstStyle/>
                    <a:p>
                      <a:r>
                        <a:rPr lang="en-GB" sz="1100" i="0" baseline="0" dirty="0" smtClean="0"/>
                        <a:t>A specific rhythmic pattern which is repeated</a:t>
                      </a:r>
                    </a:p>
                    <a:p>
                      <a:r>
                        <a:rPr lang="en-GB" sz="1100" i="0" baseline="0" dirty="0" smtClean="0"/>
                        <a:t>over and over again.</a:t>
                      </a:r>
                    </a:p>
                  </a:txBody>
                  <a:tcPr>
                    <a:solidFill>
                      <a:schemeClr val="accent1">
                        <a:lumMod val="40000"/>
                        <a:lumOff val="60000"/>
                      </a:schemeClr>
                    </a:solidFill>
                  </a:tcPr>
                </a:tc>
                <a:extLst>
                  <a:ext uri="{0D108BD9-81ED-4DB2-BD59-A6C34878D82A}">
                    <a16:rowId xmlns="" xmlns:a16="http://schemas.microsoft.com/office/drawing/2014/main" val="1948897614"/>
                  </a:ext>
                </a:extLst>
              </a:tr>
              <a:tr h="1026579">
                <a:tc>
                  <a:txBody>
                    <a:bodyPr/>
                    <a:lstStyle/>
                    <a:p>
                      <a:r>
                        <a:rPr lang="en-GB" sz="1100" b="1" i="1" dirty="0" smtClean="0">
                          <a:solidFill>
                            <a:schemeClr val="tx1"/>
                          </a:solidFill>
                        </a:rPr>
                        <a:t>Timbre/</a:t>
                      </a:r>
                    </a:p>
                    <a:p>
                      <a:r>
                        <a:rPr lang="en-GB" sz="1100" b="1" i="1" dirty="0" smtClean="0">
                          <a:solidFill>
                            <a:schemeClr val="tx1"/>
                          </a:solidFill>
                        </a:rPr>
                        <a:t>Sonority</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Timbre (or sonority) describes</a:t>
                      </a:r>
                      <a:r>
                        <a:rPr lang="en-GB" sz="1100" baseline="0" dirty="0" smtClean="0"/>
                        <a:t> the particular sound quality of an instrument or voice.</a:t>
                      </a:r>
                      <a:endParaRPr lang="en-GB" sz="1100" dirty="0"/>
                    </a:p>
                  </a:txBody>
                  <a:tcPr>
                    <a:solidFill>
                      <a:schemeClr val="accent1">
                        <a:lumMod val="40000"/>
                        <a:lumOff val="60000"/>
                      </a:schemeClr>
                    </a:solidFill>
                  </a:tcPr>
                </a:tc>
                <a:extLst>
                  <a:ext uri="{0D108BD9-81ED-4DB2-BD59-A6C34878D82A}">
                    <a16:rowId xmlns="" xmlns:a16="http://schemas.microsoft.com/office/drawing/2014/main" val="1678580462"/>
                  </a:ext>
                </a:extLst>
              </a:tr>
            </a:tbl>
          </a:graphicData>
        </a:graphic>
      </p:graphicFrame>
      <p:graphicFrame>
        <p:nvGraphicFramePr>
          <p:cNvPr id="19" name="Table 18"/>
          <p:cNvGraphicFramePr>
            <a:graphicFrameLocks noGrp="1"/>
          </p:cNvGraphicFramePr>
          <p:nvPr>
            <p:extLst/>
          </p:nvPr>
        </p:nvGraphicFramePr>
        <p:xfrm>
          <a:off x="6220326" y="2"/>
          <a:ext cx="2923674" cy="6857998"/>
        </p:xfrm>
        <a:graphic>
          <a:graphicData uri="http://schemas.openxmlformats.org/drawingml/2006/table">
            <a:tbl>
              <a:tblPr firstRow="1" bandRow="1">
                <a:tableStyleId>{5C22544A-7EE6-4342-B048-85BDC9FD1C3A}</a:tableStyleId>
              </a:tblPr>
              <a:tblGrid>
                <a:gridCol w="1239729">
                  <a:extLst>
                    <a:ext uri="{9D8B030D-6E8A-4147-A177-3AD203B41FA5}">
                      <a16:colId xmlns="" xmlns:a16="http://schemas.microsoft.com/office/drawing/2014/main" val="2645025886"/>
                    </a:ext>
                  </a:extLst>
                </a:gridCol>
                <a:gridCol w="1683945">
                  <a:extLst>
                    <a:ext uri="{9D8B030D-6E8A-4147-A177-3AD203B41FA5}">
                      <a16:colId xmlns="" xmlns:a16="http://schemas.microsoft.com/office/drawing/2014/main" val="3333972068"/>
                    </a:ext>
                  </a:extLst>
                </a:gridCol>
              </a:tblGrid>
              <a:tr h="970797">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STOMP – who</a:t>
                      </a:r>
                      <a:r>
                        <a:rPr lang="en-GB" sz="1400" b="1" baseline="0" dirty="0" smtClean="0">
                          <a:solidFill>
                            <a:schemeClr val="tx1"/>
                          </a:solidFill>
                        </a:rPr>
                        <a:t> are they and what to they do?</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496933320"/>
                  </a:ext>
                </a:extLst>
              </a:tr>
              <a:tr h="116630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smtClean="0">
                          <a:solidFill>
                            <a:schemeClr val="tx1"/>
                          </a:solidFill>
                        </a:rPr>
                        <a:t>STOMP</a:t>
                      </a:r>
                      <a:r>
                        <a:rPr lang="en-GB" sz="1100" b="0" baseline="0" dirty="0" smtClean="0">
                          <a:solidFill>
                            <a:schemeClr val="tx1"/>
                          </a:solidFill>
                        </a:rPr>
                        <a:t> are a percussion group, originating in Brighton in 1991. The performers use a variety of everyday objects as percussion instruments in their shows. Listen to these clips and answer the questions relating to each one.</a:t>
                      </a:r>
                      <a:endParaRPr lang="en-GB" sz="1100" b="0"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 xmlns:a16="http://schemas.microsoft.com/office/drawing/2014/main" val="490391671"/>
                  </a:ext>
                </a:extLst>
              </a:tr>
              <a:tr h="2369886">
                <a:tc>
                  <a:txBody>
                    <a:bodyPr/>
                    <a:lstStyle/>
                    <a:p>
                      <a:r>
                        <a:rPr lang="en-GB" sz="1200" b="1" dirty="0" smtClean="0">
                          <a:solidFill>
                            <a:schemeClr val="tx1"/>
                          </a:solidFill>
                        </a:rPr>
                        <a:t>Newspapers</a:t>
                      </a:r>
                    </a:p>
                    <a:p>
                      <a:r>
                        <a:rPr lang="en-GB" sz="1200" b="1" dirty="0" smtClean="0">
                          <a:solidFill>
                            <a:schemeClr val="tx1"/>
                          </a:solidFill>
                        </a:rPr>
                        <a:t>(</a:t>
                      </a:r>
                      <a:r>
                        <a:rPr lang="en-GB" sz="1200" b="1" dirty="0" smtClean="0">
                          <a:solidFill>
                            <a:schemeClr val="tx1"/>
                          </a:solidFill>
                          <a:hlinkClick r:id="rId3"/>
                        </a:rPr>
                        <a:t>https://www.youtube.com/watch?v=7NhFmARAgu0</a:t>
                      </a:r>
                      <a:r>
                        <a:rPr lang="en-GB" sz="1200" b="1" dirty="0" smtClean="0">
                          <a:solidFill>
                            <a:schemeClr val="tx1"/>
                          </a:solidFill>
                        </a:rPr>
                        <a:t>)</a:t>
                      </a:r>
                      <a:r>
                        <a:rPr lang="en-GB" sz="1200" b="1" baseline="0" dirty="0" smtClean="0">
                          <a:solidFill>
                            <a:schemeClr val="tx1"/>
                          </a:solidFill>
                        </a:rPr>
                        <a:t> </a:t>
                      </a:r>
                      <a:endParaRPr lang="en-GB" sz="1200" b="1" dirty="0">
                        <a:solidFill>
                          <a:schemeClr val="tx1"/>
                        </a:solidFill>
                      </a:endParaRPr>
                    </a:p>
                  </a:txBody>
                  <a:tcPr>
                    <a:solidFill>
                      <a:schemeClr val="accent2">
                        <a:lumMod val="60000"/>
                        <a:lumOff val="40000"/>
                      </a:schemeClr>
                    </a:solidFill>
                  </a:tcPr>
                </a:tc>
                <a:tc>
                  <a:txBody>
                    <a:bodyPr/>
                    <a:lstStyle/>
                    <a:p>
                      <a:pPr marL="228600" indent="-228600">
                        <a:buAutoNum type="arabicPeriod"/>
                      </a:pPr>
                      <a:r>
                        <a:rPr lang="en-GB" sz="1200" dirty="0" smtClean="0"/>
                        <a:t>What is the first instrument</a:t>
                      </a:r>
                      <a:r>
                        <a:rPr lang="en-GB" sz="1200" baseline="0" dirty="0" smtClean="0"/>
                        <a:t> you hear playing a rhythm?</a:t>
                      </a:r>
                    </a:p>
                    <a:p>
                      <a:pPr marL="228600" indent="-228600">
                        <a:buAutoNum type="arabicPeriod"/>
                      </a:pPr>
                      <a:endParaRPr lang="en-GB" sz="1200" baseline="0" dirty="0" smtClean="0"/>
                    </a:p>
                    <a:p>
                      <a:pPr marL="228600" indent="-228600">
                        <a:buAutoNum type="arabicPeriod"/>
                      </a:pPr>
                      <a:r>
                        <a:rPr lang="en-GB" sz="1200" baseline="0" dirty="0" smtClean="0"/>
                        <a:t>Skip to 5:00 – what time signature does this piece of music have?</a:t>
                      </a:r>
                    </a:p>
                    <a:p>
                      <a:pPr marL="228600" indent="-228600">
                        <a:buAutoNum type="arabicPeriod"/>
                      </a:pPr>
                      <a:endParaRPr lang="en-GB" sz="1100" dirty="0"/>
                    </a:p>
                  </a:txBody>
                  <a:tcPr>
                    <a:solidFill>
                      <a:schemeClr val="accent2">
                        <a:lumMod val="60000"/>
                        <a:lumOff val="40000"/>
                      </a:schemeClr>
                    </a:solidFill>
                  </a:tcPr>
                </a:tc>
                <a:extLst>
                  <a:ext uri="{0D108BD9-81ED-4DB2-BD59-A6C34878D82A}">
                    <a16:rowId xmlns="" xmlns:a16="http://schemas.microsoft.com/office/drawing/2014/main" val="3061556891"/>
                  </a:ext>
                </a:extLst>
              </a:tr>
              <a:tr h="2351007">
                <a:tc>
                  <a:txBody>
                    <a:bodyPr/>
                    <a:lstStyle/>
                    <a:p>
                      <a:r>
                        <a:rPr lang="en-GB" sz="1200" b="1" dirty="0" smtClean="0">
                          <a:solidFill>
                            <a:schemeClr val="tx1"/>
                          </a:solidFill>
                        </a:rPr>
                        <a:t>Stomp Out Loud</a:t>
                      </a:r>
                    </a:p>
                    <a:p>
                      <a:r>
                        <a:rPr lang="en-GB" sz="1200" b="1" dirty="0" smtClean="0">
                          <a:solidFill>
                            <a:schemeClr val="tx1"/>
                          </a:solidFill>
                        </a:rPr>
                        <a:t>(</a:t>
                      </a:r>
                      <a:r>
                        <a:rPr lang="en-GB" sz="1200" b="1" dirty="0" smtClean="0">
                          <a:solidFill>
                            <a:schemeClr val="tx1"/>
                          </a:solidFill>
                          <a:hlinkClick r:id="rId4"/>
                        </a:rPr>
                        <a:t>https://www.youtube.com/watch?v=Zu15Ou-jKM0</a:t>
                      </a:r>
                      <a:r>
                        <a:rPr lang="en-GB" sz="1200" b="1" dirty="0" smtClean="0">
                          <a:solidFill>
                            <a:schemeClr val="tx1"/>
                          </a:solidFill>
                        </a:rPr>
                        <a:t>) </a:t>
                      </a:r>
                      <a:endParaRPr lang="en-GB" sz="1200" b="1" dirty="0">
                        <a:solidFill>
                          <a:schemeClr val="tx1"/>
                        </a:solidFill>
                      </a:endParaRPr>
                    </a:p>
                  </a:txBody>
                  <a:tcPr>
                    <a:solidFill>
                      <a:schemeClr val="accent2">
                        <a:lumMod val="60000"/>
                        <a:lumOff val="40000"/>
                      </a:schemeClr>
                    </a:solidFill>
                  </a:tcPr>
                </a:tc>
                <a:tc>
                  <a:txBody>
                    <a:bodyPr/>
                    <a:lstStyle/>
                    <a:p>
                      <a:pPr marL="228600" indent="-228600">
                        <a:buAutoNum type="arabicPeriod"/>
                      </a:pPr>
                      <a:r>
                        <a:rPr lang="en-GB" sz="1200" baseline="0" dirty="0" smtClean="0"/>
                        <a:t>Name four different objects you can see or hear being used as instruments in this clip.</a:t>
                      </a:r>
                    </a:p>
                    <a:p>
                      <a:pPr marL="228600" indent="-228600">
                        <a:buAutoNum type="arabicPeriod"/>
                      </a:pPr>
                      <a:endParaRPr lang="en-GB" sz="1200" baseline="0" dirty="0" smtClean="0"/>
                    </a:p>
                    <a:p>
                      <a:pPr marL="228600" indent="-228600">
                        <a:buAutoNum type="arabicPeriod"/>
                      </a:pPr>
                      <a:r>
                        <a:rPr lang="en-GB" sz="1200" baseline="0" dirty="0" smtClean="0"/>
                        <a:t>Imagine being a performer in this piece. What would be the greatest challenge?</a:t>
                      </a:r>
                    </a:p>
                  </a:txBody>
                  <a:tcPr>
                    <a:solidFill>
                      <a:schemeClr val="accent2">
                        <a:lumMod val="60000"/>
                        <a:lumOff val="40000"/>
                      </a:schemeClr>
                    </a:solidFill>
                  </a:tcPr>
                </a:tc>
                <a:extLst>
                  <a:ext uri="{0D108BD9-81ED-4DB2-BD59-A6C34878D82A}">
                    <a16:rowId xmlns="" xmlns:a16="http://schemas.microsoft.com/office/drawing/2014/main" val="3577693263"/>
                  </a:ext>
                </a:extLst>
              </a:tr>
            </a:tbl>
          </a:graphicData>
        </a:graphic>
      </p:graphicFrame>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V="1">
            <a:off x="3559667" y="6276688"/>
            <a:ext cx="737329" cy="473678"/>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65845" y="6239171"/>
            <a:ext cx="1385640" cy="618830"/>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71090" y="6277079"/>
            <a:ext cx="530106" cy="475145"/>
          </a:xfrm>
          <a:prstGeom prst="rect">
            <a:avLst/>
          </a:prstGeom>
        </p:spPr>
      </p:pic>
      <p:pic>
        <p:nvPicPr>
          <p:cNvPr id="12" name="Picture 11"/>
          <p:cNvPicPr>
            <a:picLocks noChangeAspect="1"/>
          </p:cNvPicPr>
          <p:nvPr/>
        </p:nvPicPr>
        <p:blipFill rotWithShape="1">
          <a:blip r:embed="rId8" cstate="print">
            <a:extLst>
              <a:ext uri="{28A0092B-C50C-407E-A947-70E740481C1C}">
                <a14:useLocalDpi xmlns:a14="http://schemas.microsoft.com/office/drawing/2010/main" val="0"/>
              </a:ext>
            </a:extLst>
          </a:blip>
          <a:srcRect t="-1" b="6855"/>
          <a:stretch/>
        </p:blipFill>
        <p:spPr>
          <a:xfrm>
            <a:off x="4824558" y="4812457"/>
            <a:ext cx="878609" cy="886962"/>
          </a:xfrm>
          <a:prstGeom prst="rect">
            <a:avLst/>
          </a:prstGeom>
        </p:spPr>
      </p:pic>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830318" y="3778377"/>
            <a:ext cx="881543" cy="880352"/>
          </a:xfrm>
          <a:prstGeom prst="rect">
            <a:avLst/>
          </a:prstGeom>
        </p:spPr>
      </p:pic>
      <p:pic>
        <p:nvPicPr>
          <p:cNvPr id="17" name="Picture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76016" y="2956204"/>
            <a:ext cx="1434431" cy="668445"/>
          </a:xfrm>
          <a:prstGeom prst="rect">
            <a:avLst/>
          </a:prstGeom>
        </p:spPr>
      </p:pic>
      <p:pic>
        <p:nvPicPr>
          <p:cNvPr id="18" name="Picture 1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846054" y="1742892"/>
            <a:ext cx="1097546" cy="850654"/>
          </a:xfrm>
          <a:prstGeom prst="rect">
            <a:avLst/>
          </a:prstGeom>
        </p:spPr>
      </p:pic>
      <p:pic>
        <p:nvPicPr>
          <p:cNvPr id="20" name="Picture 1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376016" y="740245"/>
            <a:ext cx="1773379" cy="720435"/>
          </a:xfrm>
          <a:prstGeom prst="rect">
            <a:avLst/>
          </a:prstGeom>
        </p:spPr>
      </p:pic>
      <p:pic>
        <p:nvPicPr>
          <p:cNvPr id="21" name="Picture 20"/>
          <p:cNvPicPr>
            <a:picLocks noChangeAspect="1"/>
          </p:cNvPicPr>
          <p:nvPr/>
        </p:nvPicPr>
        <p:blipFill rotWithShape="1">
          <a:blip r:embed="rId13">
            <a:extLst>
              <a:ext uri="{28A0092B-C50C-407E-A947-70E740481C1C}">
                <a14:useLocalDpi xmlns:a14="http://schemas.microsoft.com/office/drawing/2010/main" val="0"/>
              </a:ext>
            </a:extLst>
          </a:blip>
          <a:srcRect t="33556" b="35333"/>
          <a:stretch/>
        </p:blipFill>
        <p:spPr>
          <a:xfrm>
            <a:off x="7071806" y="343679"/>
            <a:ext cx="1852399" cy="425141"/>
          </a:xfrm>
          <a:prstGeom prst="rect">
            <a:avLst/>
          </a:prstGeom>
        </p:spPr>
      </p:pic>
    </p:spTree>
    <p:extLst>
      <p:ext uri="{BB962C8B-B14F-4D97-AF65-F5344CB8AC3E}">
        <p14:creationId xmlns:p14="http://schemas.microsoft.com/office/powerpoint/2010/main" val="2177954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1" y="2"/>
          <a:ext cx="6255659" cy="6857994"/>
        </p:xfrm>
        <a:graphic>
          <a:graphicData uri="http://schemas.openxmlformats.org/drawingml/2006/table">
            <a:tbl>
              <a:tblPr firstRow="1" bandRow="1">
                <a:tableStyleId>{5C22544A-7EE6-4342-B048-85BDC9FD1C3A}</a:tableStyleId>
              </a:tblPr>
              <a:tblGrid>
                <a:gridCol w="1569805">
                  <a:extLst>
                    <a:ext uri="{9D8B030D-6E8A-4147-A177-3AD203B41FA5}">
                      <a16:colId xmlns:a16="http://schemas.microsoft.com/office/drawing/2014/main" xmlns="" val="2645025886"/>
                    </a:ext>
                  </a:extLst>
                </a:gridCol>
                <a:gridCol w="4685854">
                  <a:extLst>
                    <a:ext uri="{9D8B030D-6E8A-4147-A177-3AD203B41FA5}">
                      <a16:colId xmlns:a16="http://schemas.microsoft.com/office/drawing/2014/main" xmlns="" val="3333972068"/>
                    </a:ext>
                  </a:extLst>
                </a:gridCol>
              </a:tblGrid>
              <a:tr h="319209">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smtClean="0">
                          <a:solidFill>
                            <a:schemeClr val="tx1"/>
                          </a:solidFill>
                        </a:rPr>
                        <a:t>Baroque Concerto Knowledge Organiser – Year 9 Music – Term </a:t>
                      </a:r>
                      <a:r>
                        <a:rPr lang="en-GB" sz="1400" b="1" u="sng" baseline="0" dirty="0" smtClean="0">
                          <a:solidFill>
                            <a:schemeClr val="tx1"/>
                          </a:solidFill>
                        </a:rPr>
                        <a:t>2b &amp; 3a</a:t>
                      </a:r>
                      <a:endParaRPr lang="en-GB" sz="1400" b="1" u="sng"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xmlns="" val="496933320"/>
                  </a:ext>
                </a:extLst>
              </a:tr>
              <a:tr h="967226">
                <a:tc>
                  <a:txBody>
                    <a:bodyPr/>
                    <a:lstStyle/>
                    <a:p>
                      <a:r>
                        <a:rPr lang="en-GB" sz="1100" b="1" i="1" dirty="0" smtClean="0">
                          <a:solidFill>
                            <a:schemeClr val="tx1"/>
                          </a:solidFill>
                        </a:rPr>
                        <a:t>Baroque</a:t>
                      </a:r>
                      <a:endParaRPr lang="en-GB" sz="1100" b="1" i="1" dirty="0">
                        <a:solidFill>
                          <a:schemeClr val="tx1"/>
                        </a:solidFill>
                      </a:endParaRPr>
                    </a:p>
                  </a:txBody>
                  <a:tcPr>
                    <a:solidFill>
                      <a:schemeClr val="accent1">
                        <a:lumMod val="40000"/>
                        <a:lumOff val="60000"/>
                      </a:schemeClr>
                    </a:solidFill>
                  </a:tcPr>
                </a:tc>
                <a:tc>
                  <a:txBody>
                    <a:bodyPr/>
                    <a:lstStyle/>
                    <a:p>
                      <a:r>
                        <a:rPr lang="en-GB" sz="1100" b="0" baseline="0" dirty="0" smtClean="0"/>
                        <a:t>An artistic movement including music and architecture </a:t>
                      </a:r>
                    </a:p>
                    <a:p>
                      <a:r>
                        <a:rPr lang="en-GB" sz="1100" b="0" baseline="0" dirty="0" smtClean="0"/>
                        <a:t>which spans from 1600 – 1750. Key composers include </a:t>
                      </a:r>
                    </a:p>
                    <a:p>
                      <a:r>
                        <a:rPr lang="en-GB" sz="1100" b="0" baseline="0" dirty="0" smtClean="0"/>
                        <a:t>Vivaldi, Handel and Bach.</a:t>
                      </a:r>
                    </a:p>
                    <a:p>
                      <a:endParaRPr lang="en-GB" sz="1100" b="0" baseline="0" dirty="0" smtClean="0"/>
                    </a:p>
                  </a:txBody>
                  <a:tcPr>
                    <a:solidFill>
                      <a:schemeClr val="accent1">
                        <a:lumMod val="40000"/>
                        <a:lumOff val="60000"/>
                      </a:schemeClr>
                    </a:solidFill>
                  </a:tcPr>
                </a:tc>
                <a:extLst>
                  <a:ext uri="{0D108BD9-81ED-4DB2-BD59-A6C34878D82A}">
                    <a16:rowId xmlns:a16="http://schemas.microsoft.com/office/drawing/2014/main" xmlns="" val="3061556891"/>
                  </a:ext>
                </a:extLst>
              </a:tr>
              <a:tr h="740483">
                <a:tc>
                  <a:txBody>
                    <a:bodyPr/>
                    <a:lstStyle/>
                    <a:p>
                      <a:r>
                        <a:rPr lang="en-GB" sz="1100" b="1" i="1" dirty="0" smtClean="0">
                          <a:solidFill>
                            <a:schemeClr val="tx1"/>
                          </a:solidFill>
                        </a:rPr>
                        <a:t>Concerto</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piece of music written for a solo </a:t>
                      </a:r>
                    </a:p>
                    <a:p>
                      <a:r>
                        <a:rPr lang="en-GB" sz="1100" baseline="0" dirty="0" smtClean="0"/>
                        <a:t>instrumentalist and orchestra. </a:t>
                      </a:r>
                    </a:p>
                  </a:txBody>
                  <a:tcPr>
                    <a:solidFill>
                      <a:schemeClr val="accent1">
                        <a:lumMod val="40000"/>
                        <a:lumOff val="60000"/>
                      </a:schemeClr>
                    </a:solidFill>
                  </a:tcPr>
                </a:tc>
                <a:extLst>
                  <a:ext uri="{0D108BD9-81ED-4DB2-BD59-A6C34878D82A}">
                    <a16:rowId xmlns:a16="http://schemas.microsoft.com/office/drawing/2014/main" xmlns="" val="3577693263"/>
                  </a:ext>
                </a:extLst>
              </a:tr>
              <a:tr h="868706">
                <a:tc>
                  <a:txBody>
                    <a:bodyPr/>
                    <a:lstStyle/>
                    <a:p>
                      <a:r>
                        <a:rPr lang="en-GB" sz="1100" b="1" i="1" dirty="0" err="1" smtClean="0">
                          <a:solidFill>
                            <a:schemeClr val="tx1"/>
                          </a:solidFill>
                        </a:rPr>
                        <a:t>Ritornello</a:t>
                      </a:r>
                      <a:endParaRPr lang="en-GB" sz="1100" b="1" i="1" dirty="0">
                        <a:solidFill>
                          <a:schemeClr val="tx1"/>
                        </a:solidFill>
                      </a:endParaRPr>
                    </a:p>
                  </a:txBody>
                  <a:tcPr>
                    <a:solidFill>
                      <a:schemeClr val="accent1">
                        <a:lumMod val="40000"/>
                        <a:lumOff val="60000"/>
                      </a:schemeClr>
                    </a:solidFill>
                  </a:tcPr>
                </a:tc>
                <a:tc>
                  <a:txBody>
                    <a:bodyPr/>
                    <a:lstStyle/>
                    <a:p>
                      <a:r>
                        <a:rPr lang="en-GB" sz="1100" baseline="0" dirty="0" smtClean="0"/>
                        <a:t>A musical idea or theme which is recurring </a:t>
                      </a:r>
                    </a:p>
                    <a:p>
                      <a:r>
                        <a:rPr lang="en-GB" sz="1100" baseline="0" dirty="0" smtClean="0"/>
                        <a:t>throughout a concerto. Translates literally as ‘returning’.</a:t>
                      </a:r>
                    </a:p>
                  </a:txBody>
                  <a:tcPr>
                    <a:solidFill>
                      <a:schemeClr val="accent1">
                        <a:lumMod val="40000"/>
                        <a:lumOff val="60000"/>
                      </a:schemeClr>
                    </a:solidFill>
                  </a:tcPr>
                </a:tc>
                <a:extLst>
                  <a:ext uri="{0D108BD9-81ED-4DB2-BD59-A6C34878D82A}">
                    <a16:rowId xmlns:a16="http://schemas.microsoft.com/office/drawing/2014/main" xmlns="" val="1948897614"/>
                  </a:ext>
                </a:extLst>
              </a:tr>
              <a:tr h="792474">
                <a:tc>
                  <a:txBody>
                    <a:bodyPr/>
                    <a:lstStyle/>
                    <a:p>
                      <a:r>
                        <a:rPr lang="en-GB" sz="1100" b="1" i="1" dirty="0" err="1" smtClean="0">
                          <a:solidFill>
                            <a:schemeClr val="tx1"/>
                          </a:solidFill>
                        </a:rPr>
                        <a:t>Ripieno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name given to the whole ensemble</a:t>
                      </a:r>
                      <a:r>
                        <a:rPr lang="en-GB" sz="1100" baseline="0" dirty="0" smtClean="0"/>
                        <a:t> – </a:t>
                      </a:r>
                    </a:p>
                    <a:p>
                      <a:r>
                        <a:rPr lang="en-GB" sz="1100" baseline="0" dirty="0" smtClean="0"/>
                        <a:t>the full orchestra and the soloist.</a:t>
                      </a:r>
                      <a:endParaRPr lang="en-GB" sz="1100" dirty="0"/>
                    </a:p>
                  </a:txBody>
                  <a:tcPr>
                    <a:solidFill>
                      <a:schemeClr val="accent1">
                        <a:lumMod val="40000"/>
                        <a:lumOff val="60000"/>
                      </a:schemeClr>
                    </a:solidFill>
                  </a:tcPr>
                </a:tc>
                <a:extLst>
                  <a:ext uri="{0D108BD9-81ED-4DB2-BD59-A6C34878D82A}">
                    <a16:rowId xmlns:a16="http://schemas.microsoft.com/office/drawing/2014/main" xmlns="" val="1678580462"/>
                  </a:ext>
                </a:extLst>
              </a:tr>
              <a:tr h="792474">
                <a:tc>
                  <a:txBody>
                    <a:bodyPr/>
                    <a:lstStyle/>
                    <a:p>
                      <a:r>
                        <a:rPr lang="en-GB" sz="1100" b="1" i="1" dirty="0" smtClean="0">
                          <a:solidFill>
                            <a:schemeClr val="tx1"/>
                          </a:solidFill>
                        </a:rPr>
                        <a:t>Concertino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name given to a small group of</a:t>
                      </a:r>
                      <a:r>
                        <a:rPr lang="en-GB" sz="1100" baseline="0" dirty="0" smtClean="0"/>
                        <a:t> instrumentalists </a:t>
                      </a:r>
                    </a:p>
                    <a:p>
                      <a:r>
                        <a:rPr lang="en-GB" sz="1100" baseline="0" dirty="0" smtClean="0"/>
                        <a:t>who perform with the </a:t>
                      </a:r>
                      <a:r>
                        <a:rPr lang="en-GB" sz="1100" baseline="0" dirty="0" err="1" smtClean="0"/>
                        <a:t>ripieno</a:t>
                      </a:r>
                      <a:r>
                        <a:rPr lang="en-GB" sz="1100" baseline="0" dirty="0" smtClean="0"/>
                        <a:t>, some of whom </a:t>
                      </a:r>
                    </a:p>
                    <a:p>
                      <a:r>
                        <a:rPr lang="en-GB" sz="1100" baseline="0" dirty="0" smtClean="0"/>
                        <a:t>also accompany the soloist.</a:t>
                      </a:r>
                      <a:endParaRPr lang="en-GB" sz="1100" dirty="0"/>
                    </a:p>
                  </a:txBody>
                  <a:tcPr>
                    <a:solidFill>
                      <a:schemeClr val="accent1">
                        <a:lumMod val="40000"/>
                        <a:lumOff val="60000"/>
                      </a:schemeClr>
                    </a:solidFill>
                  </a:tcPr>
                </a:tc>
                <a:extLst>
                  <a:ext uri="{0D108BD9-81ED-4DB2-BD59-A6C34878D82A}">
                    <a16:rowId xmlns:a16="http://schemas.microsoft.com/office/drawing/2014/main" xmlns="" val="2465053216"/>
                  </a:ext>
                </a:extLst>
              </a:tr>
              <a:tr h="792474">
                <a:tc>
                  <a:txBody>
                    <a:bodyPr/>
                    <a:lstStyle/>
                    <a:p>
                      <a:r>
                        <a:rPr lang="en-GB" sz="1100" b="1" i="1" dirty="0" smtClean="0">
                          <a:solidFill>
                            <a:schemeClr val="tx1"/>
                          </a:solidFill>
                        </a:rPr>
                        <a:t>Soloist</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performer</a:t>
                      </a:r>
                      <a:r>
                        <a:rPr lang="en-GB" sz="1100" baseline="0" dirty="0" smtClean="0"/>
                        <a:t> who plays the most complex </a:t>
                      </a:r>
                    </a:p>
                    <a:p>
                      <a:r>
                        <a:rPr lang="en-GB" sz="1100" baseline="0" dirty="0" smtClean="0"/>
                        <a:t>and demanding musical part, accompanied by </a:t>
                      </a:r>
                    </a:p>
                    <a:p>
                      <a:r>
                        <a:rPr lang="en-GB" sz="1100" baseline="0" dirty="0" smtClean="0"/>
                        <a:t>the concertino.</a:t>
                      </a:r>
                      <a:endParaRPr lang="en-GB" sz="1100" dirty="0"/>
                    </a:p>
                  </a:txBody>
                  <a:tcPr>
                    <a:solidFill>
                      <a:schemeClr val="accent1">
                        <a:lumMod val="40000"/>
                        <a:lumOff val="60000"/>
                      </a:schemeClr>
                    </a:solidFill>
                  </a:tcPr>
                </a:tc>
                <a:extLst>
                  <a:ext uri="{0D108BD9-81ED-4DB2-BD59-A6C34878D82A}">
                    <a16:rowId xmlns:a16="http://schemas.microsoft.com/office/drawing/2014/main" xmlns="" val="3065139361"/>
                  </a:ext>
                </a:extLst>
              </a:tr>
              <a:tr h="792474">
                <a:tc>
                  <a:txBody>
                    <a:bodyPr/>
                    <a:lstStyle/>
                    <a:p>
                      <a:r>
                        <a:rPr lang="en-GB" sz="1100" b="1" i="1" dirty="0" smtClean="0">
                          <a:solidFill>
                            <a:schemeClr val="tx1"/>
                          </a:solidFill>
                        </a:rPr>
                        <a:t>Harmonisation</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The compositional</a:t>
                      </a:r>
                      <a:r>
                        <a:rPr lang="en-GB" sz="1100" baseline="0" dirty="0" smtClean="0"/>
                        <a:t> process of adding chords to a melody.</a:t>
                      </a:r>
                      <a:endParaRPr lang="en-GB" sz="1100" dirty="0"/>
                    </a:p>
                  </a:txBody>
                  <a:tcPr>
                    <a:solidFill>
                      <a:schemeClr val="accent1">
                        <a:lumMod val="40000"/>
                        <a:lumOff val="60000"/>
                      </a:schemeClr>
                    </a:solidFill>
                  </a:tcPr>
                </a:tc>
                <a:extLst>
                  <a:ext uri="{0D108BD9-81ED-4DB2-BD59-A6C34878D82A}">
                    <a16:rowId xmlns:a16="http://schemas.microsoft.com/office/drawing/2014/main" xmlns="" val="633417543"/>
                  </a:ext>
                </a:extLst>
              </a:tr>
              <a:tr h="792474">
                <a:tc>
                  <a:txBody>
                    <a:bodyPr/>
                    <a:lstStyle/>
                    <a:p>
                      <a:r>
                        <a:rPr lang="en-GB" sz="1100" b="1" i="1" dirty="0" smtClean="0">
                          <a:solidFill>
                            <a:schemeClr val="tx1"/>
                          </a:solidFill>
                        </a:rPr>
                        <a:t>Virtuosic</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term used to describe a</a:t>
                      </a:r>
                      <a:r>
                        <a:rPr lang="en-GB" sz="1100" baseline="0" dirty="0" smtClean="0"/>
                        <a:t> musical composition which</a:t>
                      </a:r>
                    </a:p>
                    <a:p>
                      <a:r>
                        <a:rPr lang="en-GB" sz="1100" baseline="0" dirty="0" smtClean="0"/>
                        <a:t>is complex, demanding and requires great technical</a:t>
                      </a:r>
                    </a:p>
                    <a:p>
                      <a:r>
                        <a:rPr lang="en-GB" sz="1100" baseline="0" dirty="0" smtClean="0"/>
                        <a:t>skill. A performer who plays virtuosic music is known </a:t>
                      </a:r>
                    </a:p>
                    <a:p>
                      <a:r>
                        <a:rPr lang="en-GB" sz="1100" baseline="0" dirty="0" smtClean="0"/>
                        <a:t>as a </a:t>
                      </a:r>
                      <a:r>
                        <a:rPr lang="en-GB" sz="1100" i="1" baseline="0" dirty="0" smtClean="0"/>
                        <a:t>virtuoso</a:t>
                      </a:r>
                      <a:r>
                        <a:rPr lang="en-GB" sz="1100" i="0" baseline="0" dirty="0" smtClean="0"/>
                        <a:t>.</a:t>
                      </a:r>
                      <a:endParaRPr lang="en-GB" sz="1100" baseline="0" dirty="0" smtClean="0"/>
                    </a:p>
                  </a:txBody>
                  <a:tcPr>
                    <a:solidFill>
                      <a:schemeClr val="accent1">
                        <a:lumMod val="40000"/>
                        <a:lumOff val="60000"/>
                      </a:schemeClr>
                    </a:solidFill>
                  </a:tcPr>
                </a:tc>
                <a:extLst>
                  <a:ext uri="{0D108BD9-81ED-4DB2-BD59-A6C34878D82A}">
                    <a16:rowId xmlns:a16="http://schemas.microsoft.com/office/drawing/2014/main" xmlns="" val="2390433204"/>
                  </a:ext>
                </a:extLst>
              </a:tr>
            </a:tbl>
          </a:graphicData>
        </a:graphic>
      </p:graphicFrame>
      <p:graphicFrame>
        <p:nvGraphicFramePr>
          <p:cNvPr id="3" name="Table 2"/>
          <p:cNvGraphicFramePr>
            <a:graphicFrameLocks noGrp="1"/>
          </p:cNvGraphicFramePr>
          <p:nvPr>
            <p:extLst/>
          </p:nvPr>
        </p:nvGraphicFramePr>
        <p:xfrm>
          <a:off x="6255658" y="-2"/>
          <a:ext cx="2888342" cy="6858000"/>
        </p:xfrm>
        <a:graphic>
          <a:graphicData uri="http://schemas.openxmlformats.org/drawingml/2006/table">
            <a:tbl>
              <a:tblPr firstRow="1" bandRow="1">
                <a:tableStyleId>{5C22544A-7EE6-4342-B048-85BDC9FD1C3A}</a:tableStyleId>
              </a:tblPr>
              <a:tblGrid>
                <a:gridCol w="1146628">
                  <a:extLst>
                    <a:ext uri="{9D8B030D-6E8A-4147-A177-3AD203B41FA5}">
                      <a16:colId xmlns:a16="http://schemas.microsoft.com/office/drawing/2014/main" xmlns="" val="2645025886"/>
                    </a:ext>
                  </a:extLst>
                </a:gridCol>
                <a:gridCol w="1741714">
                  <a:extLst>
                    <a:ext uri="{9D8B030D-6E8A-4147-A177-3AD203B41FA5}">
                      <a16:colId xmlns:a16="http://schemas.microsoft.com/office/drawing/2014/main" xmlns="" val="3333972068"/>
                    </a:ext>
                  </a:extLst>
                </a:gridCol>
              </a:tblGrid>
              <a:tr h="31212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Key</a:t>
                      </a:r>
                      <a:r>
                        <a:rPr lang="en-GB" sz="1400" b="1" baseline="0" dirty="0" smtClean="0">
                          <a:solidFill>
                            <a:schemeClr val="tx1"/>
                          </a:solidFill>
                        </a:rPr>
                        <a:t> Composers – Go the extra mile!</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xmlns="" val="496933320"/>
                  </a:ext>
                </a:extLst>
              </a:tr>
              <a:tr h="2191075">
                <a:tc>
                  <a:txBody>
                    <a:bodyPr/>
                    <a:lstStyle/>
                    <a:p>
                      <a:r>
                        <a:rPr lang="en-GB" sz="1100" b="1" dirty="0" smtClean="0">
                          <a:solidFill>
                            <a:schemeClr val="tx1"/>
                          </a:solidFill>
                        </a:rPr>
                        <a:t>Jean-Baptiste</a:t>
                      </a:r>
                      <a:r>
                        <a:rPr lang="en-GB" sz="1100" b="1" baseline="0" dirty="0" smtClean="0">
                          <a:solidFill>
                            <a:schemeClr val="tx1"/>
                          </a:solidFill>
                        </a:rPr>
                        <a:t> Lully</a:t>
                      </a:r>
                    </a:p>
                    <a:p>
                      <a:r>
                        <a:rPr lang="en-GB" sz="1100" b="1" baseline="0" dirty="0" smtClean="0">
                          <a:solidFill>
                            <a:schemeClr val="tx1"/>
                          </a:solidFill>
                        </a:rPr>
                        <a:t>(1632-1687)</a:t>
                      </a:r>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Jean-Baptiste Lully was a composer, dancer</a:t>
                      </a:r>
                      <a:r>
                        <a:rPr lang="en-GB" sz="1100" baseline="0" dirty="0" smtClean="0"/>
                        <a:t> and one of the very first ’conductors’ in musical history – he notoriously died after an unfortunate incident in which he stabbed his foot with his conducting staff! He wrote a considerable number of Baroque Concerti.</a:t>
                      </a:r>
                      <a:endParaRPr lang="en-GB" sz="1100" dirty="0"/>
                    </a:p>
                  </a:txBody>
                  <a:tcPr>
                    <a:solidFill>
                      <a:schemeClr val="accent2">
                        <a:lumMod val="60000"/>
                        <a:lumOff val="40000"/>
                      </a:schemeClr>
                    </a:solidFill>
                  </a:tcPr>
                </a:tc>
                <a:extLst>
                  <a:ext uri="{0D108BD9-81ED-4DB2-BD59-A6C34878D82A}">
                    <a16:rowId xmlns:a16="http://schemas.microsoft.com/office/drawing/2014/main" xmlns="" val="3061556891"/>
                  </a:ext>
                </a:extLst>
              </a:tr>
              <a:tr h="2187983">
                <a:tc>
                  <a:txBody>
                    <a:bodyPr/>
                    <a:lstStyle/>
                    <a:p>
                      <a:r>
                        <a:rPr lang="en-GB" sz="1100" b="1" dirty="0" smtClean="0">
                          <a:solidFill>
                            <a:schemeClr val="tx1"/>
                          </a:solidFill>
                        </a:rPr>
                        <a:t>Antonio Vivaldi</a:t>
                      </a:r>
                    </a:p>
                    <a:p>
                      <a:r>
                        <a:rPr lang="en-GB" sz="1100" b="1" dirty="0" smtClean="0">
                          <a:solidFill>
                            <a:schemeClr val="tx1"/>
                          </a:solidFill>
                        </a:rPr>
                        <a:t>(1678-1741)</a:t>
                      </a:r>
                    </a:p>
                    <a:p>
                      <a:endParaRPr lang="en-GB" sz="1100" b="1" dirty="0" smtClean="0">
                        <a:solidFill>
                          <a:schemeClr val="tx1"/>
                        </a:solidFill>
                      </a:endParaRPr>
                    </a:p>
                    <a:p>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Antonio Vivaldi was an Italian composer in the Baroque Period, most famous for his composition, </a:t>
                      </a:r>
                      <a:r>
                        <a:rPr lang="en-GB" sz="1100" i="1" baseline="0" dirty="0" smtClean="0"/>
                        <a:t>The Seasons. </a:t>
                      </a:r>
                      <a:r>
                        <a:rPr lang="en-GB" sz="1100" i="0" baseline="0" dirty="0" smtClean="0"/>
                        <a:t>This is a piece in four movements (sections), named after each season. See if you can identify how Vivaldi has used music to portray the features of each season!</a:t>
                      </a:r>
                      <a:endParaRPr lang="en-GB" sz="1100" baseline="0" dirty="0" smtClean="0"/>
                    </a:p>
                  </a:txBody>
                  <a:tcPr>
                    <a:solidFill>
                      <a:schemeClr val="accent2">
                        <a:lumMod val="60000"/>
                        <a:lumOff val="40000"/>
                      </a:schemeClr>
                    </a:solidFill>
                  </a:tcPr>
                </a:tc>
                <a:extLst>
                  <a:ext uri="{0D108BD9-81ED-4DB2-BD59-A6C34878D82A}">
                    <a16:rowId xmlns:a16="http://schemas.microsoft.com/office/drawing/2014/main" xmlns="" val="3577693263"/>
                  </a:ext>
                </a:extLst>
              </a:tr>
              <a:tr h="2166814">
                <a:tc>
                  <a:txBody>
                    <a:bodyPr/>
                    <a:lstStyle/>
                    <a:p>
                      <a:r>
                        <a:rPr lang="en-GB" sz="1100" b="1" dirty="0" smtClean="0">
                          <a:solidFill>
                            <a:schemeClr val="tx1"/>
                          </a:solidFill>
                        </a:rPr>
                        <a:t>Johann</a:t>
                      </a:r>
                      <a:r>
                        <a:rPr lang="en-GB" sz="1100" b="1" baseline="0" dirty="0" smtClean="0">
                          <a:solidFill>
                            <a:schemeClr val="tx1"/>
                          </a:solidFill>
                        </a:rPr>
                        <a:t> Sebastian Bach</a:t>
                      </a:r>
                    </a:p>
                    <a:p>
                      <a:r>
                        <a:rPr lang="en-GB" sz="1100" b="1" baseline="0" dirty="0" smtClean="0">
                          <a:solidFill>
                            <a:schemeClr val="tx1"/>
                          </a:solidFill>
                        </a:rPr>
                        <a:t>(1685-1750)</a:t>
                      </a:r>
                      <a:endParaRPr lang="en-GB" sz="1100" b="1" dirty="0" smtClean="0">
                        <a:solidFill>
                          <a:schemeClr val="tx1"/>
                        </a:solidFill>
                      </a:endParaRPr>
                    </a:p>
                    <a:p>
                      <a:endParaRPr lang="en-GB" sz="1100" b="1" dirty="0" smtClean="0">
                        <a:solidFill>
                          <a:schemeClr val="tx1"/>
                        </a:solidFill>
                      </a:endParaRPr>
                    </a:p>
                    <a:p>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Johann Sebastian Bach was a German composer</a:t>
                      </a:r>
                      <a:r>
                        <a:rPr lang="en-GB" sz="1100" baseline="0" dirty="0" smtClean="0"/>
                        <a:t> of the Baroque Period who wrote hundreds of pieces of music during his lifetime. Amongst these, he wrote a set of </a:t>
                      </a:r>
                      <a:r>
                        <a:rPr lang="en-GB" sz="1100" i="1" baseline="0" dirty="0" smtClean="0"/>
                        <a:t>Brandenburg Concertos</a:t>
                      </a:r>
                      <a:r>
                        <a:rPr lang="en-GB" sz="1100" i="0" baseline="0" dirty="0" smtClean="0"/>
                        <a:t>, written for the military commander of Brandenburg in 1721. Do you like them? Why?</a:t>
                      </a:r>
                      <a:endParaRPr lang="en-GB" sz="1100" baseline="0" dirty="0" smtClean="0"/>
                    </a:p>
                    <a:p>
                      <a:endParaRPr lang="en-GB" sz="1100" dirty="0"/>
                    </a:p>
                  </a:txBody>
                  <a:tcPr>
                    <a:solidFill>
                      <a:schemeClr val="accent2">
                        <a:lumMod val="60000"/>
                        <a:lumOff val="40000"/>
                      </a:schemeClr>
                    </a:solidFill>
                  </a:tcPr>
                </a:tc>
                <a:extLst>
                  <a:ext uri="{0D108BD9-81ED-4DB2-BD59-A6C34878D82A}">
                    <a16:rowId xmlns:a16="http://schemas.microsoft.com/office/drawing/2014/main" xmlns="" val="1948897614"/>
                  </a:ext>
                </a:extLst>
              </a:tr>
            </a:tbl>
          </a:graphicData>
        </a:graphic>
      </p:graphicFrame>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0300" y="4509659"/>
            <a:ext cx="1271871" cy="715427"/>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7359" y="2912368"/>
            <a:ext cx="1281543" cy="74008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27151" y="1308010"/>
            <a:ext cx="986677" cy="679784"/>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26488" y="412938"/>
            <a:ext cx="1362529" cy="793561"/>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30883" y="1104901"/>
            <a:ext cx="999125" cy="1187196"/>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13035" y="5399313"/>
            <a:ext cx="1034823" cy="1273629"/>
          </a:xfrm>
          <a:prstGeom prst="rect">
            <a:avLst/>
          </a:prstGeom>
        </p:spPr>
      </p:pic>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281625" y="3156004"/>
            <a:ext cx="1097642" cy="1310503"/>
          </a:xfrm>
          <a:prstGeom prst="rect">
            <a:avLst/>
          </a:prstGeom>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788182" y="3737205"/>
            <a:ext cx="1235245" cy="694826"/>
          </a:xfrm>
          <a:prstGeom prst="rect">
            <a:avLst/>
          </a:prstGeom>
        </p:spPr>
      </p:pic>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20489" y="2116055"/>
            <a:ext cx="1300061" cy="682532"/>
          </a:xfrm>
          <a:prstGeom prst="rect">
            <a:avLst/>
          </a:prstGeom>
        </p:spPr>
      </p:pic>
      <p:pic>
        <p:nvPicPr>
          <p:cNvPr id="13" name="Pictur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018313" y="5318039"/>
            <a:ext cx="849086" cy="708987"/>
          </a:xfrm>
          <a:prstGeom prst="rect">
            <a:avLst/>
          </a:prstGeom>
        </p:spPr>
      </p:pic>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810079" y="6068313"/>
            <a:ext cx="1150257" cy="775173"/>
          </a:xfrm>
          <a:prstGeom prst="rect">
            <a:avLst/>
          </a:prstGeom>
        </p:spPr>
      </p:pic>
    </p:spTree>
    <p:extLst>
      <p:ext uri="{BB962C8B-B14F-4D97-AF65-F5344CB8AC3E}">
        <p14:creationId xmlns:p14="http://schemas.microsoft.com/office/powerpoint/2010/main" val="3298232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nvPr>
        </p:nvGraphicFramePr>
        <p:xfrm>
          <a:off x="-3" y="1"/>
          <a:ext cx="5694633" cy="6857997"/>
        </p:xfrm>
        <a:graphic>
          <a:graphicData uri="http://schemas.openxmlformats.org/drawingml/2006/table">
            <a:tbl>
              <a:tblPr firstRow="1" bandRow="1">
                <a:tableStyleId>{5C22544A-7EE6-4342-B048-85BDC9FD1C3A}</a:tableStyleId>
              </a:tblPr>
              <a:tblGrid>
                <a:gridCol w="1086419">
                  <a:extLst>
                    <a:ext uri="{9D8B030D-6E8A-4147-A177-3AD203B41FA5}">
                      <a16:colId xmlns:a16="http://schemas.microsoft.com/office/drawing/2014/main" xmlns="" val="2645025886"/>
                    </a:ext>
                  </a:extLst>
                </a:gridCol>
                <a:gridCol w="4608214">
                  <a:extLst>
                    <a:ext uri="{9D8B030D-6E8A-4147-A177-3AD203B41FA5}">
                      <a16:colId xmlns:a16="http://schemas.microsoft.com/office/drawing/2014/main" xmlns="" val="3333972068"/>
                    </a:ext>
                  </a:extLst>
                </a:gridCol>
              </a:tblGrid>
              <a:tr h="343886">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baseline="0" dirty="0" err="1" smtClean="0">
                          <a:solidFill>
                            <a:schemeClr val="tx1"/>
                          </a:solidFill>
                        </a:rPr>
                        <a:t>Nishkam</a:t>
                      </a:r>
                      <a:r>
                        <a:rPr lang="en-GB" sz="1400" b="1" baseline="0" dirty="0" smtClean="0">
                          <a:solidFill>
                            <a:schemeClr val="tx1"/>
                          </a:solidFill>
                        </a:rPr>
                        <a:t> Records Knowledge Organiser – Year 9 Music – Term 3b</a:t>
                      </a:r>
                      <a:endParaRPr lang="en-GB" sz="1400" b="1" dirty="0" smtClean="0">
                        <a:solidFill>
                          <a:schemeClr val="tx1"/>
                        </a:solidFill>
                      </a:endParaRPr>
                    </a:p>
                  </a:txBody>
                  <a:tcPr>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xmlns="" val="496933320"/>
                  </a:ext>
                </a:extLst>
              </a:tr>
              <a:tr h="1377032">
                <a:tc>
                  <a:txBody>
                    <a:bodyPr/>
                    <a:lstStyle/>
                    <a:p>
                      <a:r>
                        <a:rPr lang="en-GB" sz="1100" b="1" i="1" dirty="0" smtClean="0">
                          <a:solidFill>
                            <a:schemeClr val="tx1"/>
                          </a:solidFill>
                        </a:rPr>
                        <a:t>Record Label</a:t>
                      </a:r>
                      <a:endParaRPr lang="en-GB" sz="1100" b="1" i="1" dirty="0">
                        <a:solidFill>
                          <a:schemeClr val="tx1"/>
                        </a:solidFill>
                      </a:endParaRPr>
                    </a:p>
                  </a:txBody>
                  <a:tcPr>
                    <a:solidFill>
                      <a:schemeClr val="accent1">
                        <a:lumMod val="40000"/>
                        <a:lumOff val="60000"/>
                      </a:schemeClr>
                    </a:solidFill>
                  </a:tcPr>
                </a:tc>
                <a:tc>
                  <a:txBody>
                    <a:bodyPr/>
                    <a:lstStyle/>
                    <a:p>
                      <a:r>
                        <a:rPr lang="en-GB" sz="1100" b="0" baseline="0" dirty="0" smtClean="0"/>
                        <a:t>A company which signs artists – meaning they agree to promote, engage and publicise their music. By way of payment, they take a large percentage of any income from the artist, and generally own the copyrights on any music produced by the artist.</a:t>
                      </a:r>
                    </a:p>
                    <a:p>
                      <a:endParaRPr lang="en-GB" sz="1100" b="0" baseline="0" dirty="0" smtClean="0"/>
                    </a:p>
                  </a:txBody>
                  <a:tcPr>
                    <a:solidFill>
                      <a:schemeClr val="accent1">
                        <a:lumMod val="40000"/>
                        <a:lumOff val="60000"/>
                      </a:schemeClr>
                    </a:solidFill>
                  </a:tcPr>
                </a:tc>
                <a:extLst>
                  <a:ext uri="{0D108BD9-81ED-4DB2-BD59-A6C34878D82A}">
                    <a16:rowId xmlns:a16="http://schemas.microsoft.com/office/drawing/2014/main" xmlns="" val="3061556891"/>
                  </a:ext>
                </a:extLst>
              </a:tr>
              <a:tr h="1390526">
                <a:tc>
                  <a:txBody>
                    <a:bodyPr/>
                    <a:lstStyle/>
                    <a:p>
                      <a:r>
                        <a:rPr lang="en-GB" sz="1100" b="1" i="1" dirty="0" smtClean="0">
                          <a:solidFill>
                            <a:schemeClr val="tx1"/>
                          </a:solidFill>
                        </a:rPr>
                        <a:t>Portfolio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collection of work designed to showcase a</a:t>
                      </a:r>
                      <a:r>
                        <a:rPr lang="en-GB" sz="1100" baseline="0" dirty="0" smtClean="0"/>
                        <a:t> musician in their best light. Usually they contain their logo/promotional materials, a selection of photos, a copy of a song and a music video.</a:t>
                      </a:r>
                      <a:endParaRPr lang="en-GB" sz="1100" dirty="0" smtClean="0"/>
                    </a:p>
                    <a:p>
                      <a:endParaRPr lang="en-GB" sz="110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3577693263"/>
                  </a:ext>
                </a:extLst>
              </a:tr>
              <a:tr h="1490075">
                <a:tc>
                  <a:txBody>
                    <a:bodyPr/>
                    <a:lstStyle/>
                    <a:p>
                      <a:r>
                        <a:rPr lang="en-GB" sz="1100" b="1" i="1" dirty="0" smtClean="0">
                          <a:solidFill>
                            <a:schemeClr val="tx1"/>
                          </a:solidFill>
                        </a:rPr>
                        <a:t>Pitch</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This is an artist’s opportunity</a:t>
                      </a:r>
                      <a:r>
                        <a:rPr lang="en-GB" sz="1100" baseline="0" dirty="0" smtClean="0"/>
                        <a:t> to present their music to a record label – at the end of this unit, you will pitch to a panel of VIPs to be signed to the fictional record label </a:t>
                      </a:r>
                      <a:r>
                        <a:rPr lang="en-GB" sz="1100" b="1" i="1" baseline="0" dirty="0" err="1" smtClean="0"/>
                        <a:t>Nishkam</a:t>
                      </a:r>
                      <a:r>
                        <a:rPr lang="en-GB" sz="1100" b="1" i="1" baseline="0" dirty="0" smtClean="0"/>
                        <a:t> Records.</a:t>
                      </a:r>
                      <a:endParaRPr lang="en-GB" sz="1100" dirty="0" smtClean="0"/>
                    </a:p>
                    <a:p>
                      <a:endParaRPr lang="en-GB" sz="1100" dirty="0" smtClean="0"/>
                    </a:p>
                    <a:p>
                      <a:endParaRPr lang="en-GB" sz="1100" dirty="0"/>
                    </a:p>
                  </a:txBody>
                  <a:tcPr>
                    <a:solidFill>
                      <a:schemeClr val="accent1">
                        <a:lumMod val="40000"/>
                        <a:lumOff val="60000"/>
                      </a:schemeClr>
                    </a:solidFill>
                  </a:tcPr>
                </a:tc>
                <a:extLst>
                  <a:ext uri="{0D108BD9-81ED-4DB2-BD59-A6C34878D82A}">
                    <a16:rowId xmlns:a16="http://schemas.microsoft.com/office/drawing/2014/main" xmlns="" val="1948897614"/>
                  </a:ext>
                </a:extLst>
              </a:tr>
              <a:tr h="1128239">
                <a:tc>
                  <a:txBody>
                    <a:bodyPr/>
                    <a:lstStyle/>
                    <a:p>
                      <a:r>
                        <a:rPr lang="en-GB" sz="1100" b="1" i="1" dirty="0" smtClean="0">
                          <a:solidFill>
                            <a:schemeClr val="tx1"/>
                          </a:solidFill>
                        </a:rPr>
                        <a:t>Logo</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distinct design which identifies a company,</a:t>
                      </a:r>
                      <a:r>
                        <a:rPr lang="en-GB" sz="1100" baseline="0" dirty="0" smtClean="0"/>
                        <a:t> brand or person as unique or individual.</a:t>
                      </a:r>
                      <a:endParaRPr lang="en-GB" sz="1100" dirty="0"/>
                    </a:p>
                  </a:txBody>
                  <a:tcPr>
                    <a:solidFill>
                      <a:schemeClr val="accent1">
                        <a:lumMod val="40000"/>
                        <a:lumOff val="60000"/>
                      </a:schemeClr>
                    </a:solidFill>
                  </a:tcPr>
                </a:tc>
                <a:extLst>
                  <a:ext uri="{0D108BD9-81ED-4DB2-BD59-A6C34878D82A}">
                    <a16:rowId xmlns:a16="http://schemas.microsoft.com/office/drawing/2014/main" xmlns="" val="1678580462"/>
                  </a:ext>
                </a:extLst>
              </a:tr>
              <a:tr h="1128239">
                <a:tc>
                  <a:txBody>
                    <a:bodyPr/>
                    <a:lstStyle/>
                    <a:p>
                      <a:r>
                        <a:rPr lang="en-GB" sz="1100" b="1" i="1" dirty="0" smtClean="0">
                          <a:solidFill>
                            <a:schemeClr val="tx1"/>
                          </a:solidFill>
                        </a:rPr>
                        <a:t>Biography</a:t>
                      </a:r>
                      <a:endParaRPr lang="en-GB" sz="1100" b="1" i="1" dirty="0">
                        <a:solidFill>
                          <a:schemeClr val="tx1"/>
                        </a:solidFill>
                      </a:endParaRPr>
                    </a:p>
                  </a:txBody>
                  <a:tcPr>
                    <a:solidFill>
                      <a:schemeClr val="accent1">
                        <a:lumMod val="40000"/>
                        <a:lumOff val="60000"/>
                      </a:schemeClr>
                    </a:solidFill>
                  </a:tcPr>
                </a:tc>
                <a:tc>
                  <a:txBody>
                    <a:bodyPr/>
                    <a:lstStyle/>
                    <a:p>
                      <a:r>
                        <a:rPr lang="en-GB" sz="1100" dirty="0" smtClean="0"/>
                        <a:t>A piece</a:t>
                      </a:r>
                      <a:r>
                        <a:rPr lang="en-GB" sz="1100" baseline="0" dirty="0" smtClean="0"/>
                        <a:t> of writing which details information about each member of your group, and perhaps details about how/where you met, interests outside of music, and musicians who inspire or influence you.</a:t>
                      </a:r>
                      <a:endParaRPr lang="en-GB" sz="1100" dirty="0"/>
                    </a:p>
                  </a:txBody>
                  <a:tcPr>
                    <a:solidFill>
                      <a:schemeClr val="accent1">
                        <a:lumMod val="40000"/>
                        <a:lumOff val="60000"/>
                      </a:schemeClr>
                    </a:solidFill>
                  </a:tcPr>
                </a:tc>
                <a:extLst>
                  <a:ext uri="{0D108BD9-81ED-4DB2-BD59-A6C34878D82A}">
                    <a16:rowId xmlns:a16="http://schemas.microsoft.com/office/drawing/2014/main" xmlns="" val="2465053216"/>
                  </a:ext>
                </a:extLst>
              </a:tr>
            </a:tbl>
          </a:graphicData>
        </a:graphic>
      </p:graphicFrame>
      <p:graphicFrame>
        <p:nvGraphicFramePr>
          <p:cNvPr id="3" name="Table 2"/>
          <p:cNvGraphicFramePr>
            <a:graphicFrameLocks noGrp="1"/>
          </p:cNvGraphicFramePr>
          <p:nvPr>
            <p:extLst/>
          </p:nvPr>
        </p:nvGraphicFramePr>
        <p:xfrm>
          <a:off x="5694630" y="-9051"/>
          <a:ext cx="3449369" cy="6867048"/>
        </p:xfrm>
        <a:graphic>
          <a:graphicData uri="http://schemas.openxmlformats.org/drawingml/2006/table">
            <a:tbl>
              <a:tblPr firstRow="1" bandRow="1">
                <a:tableStyleId>{5C22544A-7EE6-4342-B048-85BDC9FD1C3A}</a:tableStyleId>
              </a:tblPr>
              <a:tblGrid>
                <a:gridCol w="1569556">
                  <a:extLst>
                    <a:ext uri="{9D8B030D-6E8A-4147-A177-3AD203B41FA5}">
                      <a16:colId xmlns:a16="http://schemas.microsoft.com/office/drawing/2014/main" xmlns="" val="2645025886"/>
                    </a:ext>
                  </a:extLst>
                </a:gridCol>
                <a:gridCol w="1879813">
                  <a:extLst>
                    <a:ext uri="{9D8B030D-6E8A-4147-A177-3AD203B41FA5}">
                      <a16:colId xmlns:a16="http://schemas.microsoft.com/office/drawing/2014/main" xmlns="" val="3333972068"/>
                    </a:ext>
                  </a:extLst>
                </a:gridCol>
              </a:tblGrid>
              <a:tr h="526405">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End of Year Exam Revision</a:t>
                      </a:r>
                      <a:r>
                        <a:rPr lang="en-GB" sz="1400" b="1" baseline="0" dirty="0" smtClean="0">
                          <a:solidFill>
                            <a:schemeClr val="tx1"/>
                          </a:solidFill>
                        </a:rPr>
                        <a:t> – what do I need to know?</a:t>
                      </a:r>
                      <a:endParaRPr lang="en-GB" sz="1400" b="1" dirty="0" smtClean="0">
                        <a:solidFill>
                          <a:schemeClr val="tx1"/>
                        </a:solidFill>
                      </a:endParaRPr>
                    </a:p>
                  </a:txBody>
                  <a:tcPr>
                    <a:solidFill>
                      <a:schemeClr val="accent2">
                        <a:lumMod val="60000"/>
                        <a:lumOff val="40000"/>
                      </a:schemeClr>
                    </a:solidFill>
                  </a:tcPr>
                </a:tc>
                <a:tc hMerge="1">
                  <a:txBody>
                    <a:bodyPr/>
                    <a:lstStyle/>
                    <a:p>
                      <a:endParaRPr lang="en-GB"/>
                    </a:p>
                  </a:txBody>
                  <a:tcPr/>
                </a:tc>
                <a:extLst>
                  <a:ext uri="{0D108BD9-81ED-4DB2-BD59-A6C34878D82A}">
                    <a16:rowId xmlns:a16="http://schemas.microsoft.com/office/drawing/2014/main" xmlns="" val="496933320"/>
                  </a:ext>
                </a:extLst>
              </a:tr>
              <a:tr h="4187565">
                <a:tc>
                  <a:txBody>
                    <a:bodyPr/>
                    <a:lstStyle/>
                    <a:p>
                      <a:r>
                        <a:rPr lang="en-GB" sz="1100" b="1" dirty="0" smtClean="0">
                          <a:solidFill>
                            <a:schemeClr val="tx1"/>
                          </a:solidFill>
                        </a:rPr>
                        <a:t>Performing and</a:t>
                      </a:r>
                      <a:r>
                        <a:rPr lang="en-GB" sz="1100" b="1" baseline="0" dirty="0" smtClean="0">
                          <a:solidFill>
                            <a:schemeClr val="tx1"/>
                          </a:solidFill>
                        </a:rPr>
                        <a:t> Composing (60%)</a:t>
                      </a:r>
                      <a:endParaRPr lang="en-GB" sz="1100" b="1" dirty="0">
                        <a:solidFill>
                          <a:schemeClr val="tx1"/>
                        </a:solidFill>
                      </a:endParaRPr>
                    </a:p>
                  </a:txBody>
                  <a:tcPr>
                    <a:solidFill>
                      <a:schemeClr val="accent2">
                        <a:lumMod val="60000"/>
                        <a:lumOff val="40000"/>
                      </a:schemeClr>
                    </a:solidFill>
                  </a:tcPr>
                </a:tc>
                <a:tc>
                  <a:txBody>
                    <a:bodyPr/>
                    <a:lstStyle/>
                    <a:p>
                      <a:r>
                        <a:rPr lang="en-GB" sz="1100" baseline="0" dirty="0" smtClean="0"/>
                        <a:t>You will receive a choice of composition briefs to work on in a small group – it will be centred around the topics studied this year. Using your exercise book, revise the key features and components of each genre we have looked at.</a:t>
                      </a:r>
                    </a:p>
                    <a:p>
                      <a:endParaRPr lang="en-GB" sz="1100" baseline="0" dirty="0" smtClean="0"/>
                    </a:p>
                    <a:p>
                      <a:r>
                        <a:rPr lang="en-GB" sz="1100" baseline="0" dirty="0" smtClean="0"/>
                        <a:t>You will be assessed on how effective your piece of music is according to the style you compose in, how well you perform as a group, and how effectively you work.</a:t>
                      </a:r>
                    </a:p>
                    <a:p>
                      <a:endParaRPr lang="en-GB" sz="1100" baseline="0" dirty="0" smtClean="0"/>
                    </a:p>
                    <a:p>
                      <a:r>
                        <a:rPr lang="en-GB" sz="1100" baseline="0" dirty="0" smtClean="0"/>
                        <a:t>In the examination, your teacher will only be able to provide limited support and </a:t>
                      </a:r>
                      <a:r>
                        <a:rPr lang="en-GB" sz="1100" b="1" baseline="0" dirty="0" smtClean="0"/>
                        <a:t>will not </a:t>
                      </a:r>
                      <a:r>
                        <a:rPr lang="en-GB" sz="1100" baseline="0" dirty="0" smtClean="0"/>
                        <a:t>be able to give you ideas or key features of the style which you are composing in.</a:t>
                      </a:r>
                    </a:p>
                  </a:txBody>
                  <a:tcPr>
                    <a:solidFill>
                      <a:schemeClr val="accent2">
                        <a:lumMod val="60000"/>
                        <a:lumOff val="40000"/>
                      </a:schemeClr>
                    </a:solidFill>
                  </a:tcPr>
                </a:tc>
                <a:extLst>
                  <a:ext uri="{0D108BD9-81ED-4DB2-BD59-A6C34878D82A}">
                    <a16:rowId xmlns:a16="http://schemas.microsoft.com/office/drawing/2014/main" xmlns="" val="3061556891"/>
                  </a:ext>
                </a:extLst>
              </a:tr>
              <a:tr h="2153078">
                <a:tc>
                  <a:txBody>
                    <a:bodyPr/>
                    <a:lstStyle/>
                    <a:p>
                      <a:r>
                        <a:rPr lang="en-GB" sz="1100" b="1" dirty="0" smtClean="0">
                          <a:solidFill>
                            <a:schemeClr val="tx1"/>
                          </a:solidFill>
                        </a:rPr>
                        <a:t>Listening and Appraising (40%)</a:t>
                      </a:r>
                    </a:p>
                    <a:p>
                      <a:endParaRPr lang="en-GB" sz="1100" b="1" dirty="0">
                        <a:solidFill>
                          <a:schemeClr val="tx1"/>
                        </a:solidFill>
                      </a:endParaRPr>
                    </a:p>
                  </a:txBody>
                  <a:tcPr>
                    <a:solidFill>
                      <a:schemeClr val="accent2">
                        <a:lumMod val="60000"/>
                        <a:lumOff val="40000"/>
                      </a:schemeClr>
                    </a:solidFill>
                  </a:tcPr>
                </a:tc>
                <a:tc>
                  <a:txBody>
                    <a:bodyPr/>
                    <a:lstStyle/>
                    <a:p>
                      <a:r>
                        <a:rPr lang="en-GB" sz="1100" dirty="0" smtClean="0"/>
                        <a:t>You</a:t>
                      </a:r>
                      <a:r>
                        <a:rPr lang="en-GB" sz="1100" baseline="0" dirty="0" smtClean="0"/>
                        <a:t> will sit a short listening exam in a GCSE style – there will be questions around the topics we have studied linked to the musical elements.</a:t>
                      </a:r>
                    </a:p>
                    <a:p>
                      <a:endParaRPr lang="en-GB" sz="1100" baseline="0" dirty="0" smtClean="0"/>
                    </a:p>
                    <a:p>
                      <a:pPr marL="285750" indent="-285750">
                        <a:buAutoNum type="romanUcPeriod"/>
                      </a:pPr>
                      <a:r>
                        <a:rPr lang="en-GB" sz="1100" baseline="0" dirty="0" smtClean="0"/>
                        <a:t>Opera and Musical Theatre</a:t>
                      </a:r>
                    </a:p>
                    <a:p>
                      <a:pPr marL="285750" indent="-285750">
                        <a:buAutoNum type="romanUcPeriod"/>
                      </a:pPr>
                      <a:r>
                        <a:rPr lang="en-GB" sz="1100" baseline="0" dirty="0" smtClean="0"/>
                        <a:t>Celebratory Music</a:t>
                      </a:r>
                    </a:p>
                    <a:p>
                      <a:pPr marL="285750" indent="-285750">
                        <a:buAutoNum type="romanUcPeriod"/>
                      </a:pPr>
                      <a:r>
                        <a:rPr lang="en-GB" sz="1100" baseline="0" dirty="0" err="1" smtClean="0"/>
                        <a:t>Songwriting</a:t>
                      </a:r>
                      <a:endParaRPr lang="en-GB" sz="1100" baseline="0" dirty="0" smtClean="0"/>
                    </a:p>
                    <a:p>
                      <a:pPr marL="285750" indent="-285750">
                        <a:buAutoNum type="romanUcPeriod"/>
                      </a:pPr>
                      <a:r>
                        <a:rPr lang="en-GB" sz="1100" baseline="0" dirty="0" smtClean="0"/>
                        <a:t>Baroque Concerto</a:t>
                      </a:r>
                    </a:p>
                  </a:txBody>
                  <a:tcPr>
                    <a:solidFill>
                      <a:schemeClr val="accent2">
                        <a:lumMod val="60000"/>
                        <a:lumOff val="40000"/>
                      </a:schemeClr>
                    </a:solidFill>
                  </a:tcPr>
                </a:tc>
                <a:extLst>
                  <a:ext uri="{0D108BD9-81ED-4DB2-BD59-A6C34878D82A}">
                    <a16:rowId xmlns:a16="http://schemas.microsoft.com/office/drawing/2014/main" xmlns="" val="1948897614"/>
                  </a:ext>
                </a:extLst>
              </a:tr>
            </a:tbl>
          </a:graphicData>
        </a:graphic>
      </p:graphicFrame>
    </p:spTree>
    <p:extLst>
      <p:ext uri="{BB962C8B-B14F-4D97-AF65-F5344CB8AC3E}">
        <p14:creationId xmlns:p14="http://schemas.microsoft.com/office/powerpoint/2010/main" val="179420725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6" ma:contentTypeDescription="Create a new document." ma:contentTypeScope="" ma:versionID="79ae722024606cc1a2ceb13140155457">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53bcbe81e7b6cb1009ee87a12d1b3902"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8ad77b7-36cf-4fc5-a12d-9aab5d805e21"/>
    <ocd6018547d84eb2a74aa46bab3c27a8 xmlns="98ad77b7-36cf-4fc5-a12d-9aab5d805e21">
      <Terms xmlns="http://schemas.microsoft.com/office/infopath/2007/PartnerControls"/>
    </ocd6018547d84eb2a74aa46bab3c27a8>
  </documentManagement>
</p:properties>
</file>

<file path=customXml/itemProps1.xml><?xml version="1.0" encoding="utf-8"?>
<ds:datastoreItem xmlns:ds="http://schemas.openxmlformats.org/officeDocument/2006/customXml" ds:itemID="{77ADE92F-E209-4692-93FB-37A6F78C7D81}"/>
</file>

<file path=customXml/itemProps2.xml><?xml version="1.0" encoding="utf-8"?>
<ds:datastoreItem xmlns:ds="http://schemas.openxmlformats.org/officeDocument/2006/customXml" ds:itemID="{CBE3B0C1-9280-4CBF-BBB9-02FD03F13A52}"/>
</file>

<file path=customXml/itemProps3.xml><?xml version="1.0" encoding="utf-8"?>
<ds:datastoreItem xmlns:ds="http://schemas.openxmlformats.org/officeDocument/2006/customXml" ds:itemID="{545FC5F7-1C83-479A-BA6A-6D2D8975CEDD}"/>
</file>

<file path=docProps/app.xml><?xml version="1.0" encoding="utf-8"?>
<Properties xmlns="http://schemas.openxmlformats.org/officeDocument/2006/extended-properties" xmlns:vt="http://schemas.openxmlformats.org/officeDocument/2006/docPropsVTypes">
  <Template>Office Theme</Template>
  <TotalTime>7</TotalTime>
  <Words>4783</Words>
  <Application>Microsoft Macintosh PowerPoint</Application>
  <PresentationFormat>On-screen Show (4:3)</PresentationFormat>
  <Paragraphs>591</Paragraphs>
  <Slides>18</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Calibri</vt:lpstr>
      <vt:lpstr>Calibri Light</vt:lpstr>
      <vt:lpstr>Arial</vt:lpstr>
      <vt:lpstr>Office Theme</vt:lpstr>
      <vt:lpstr>KS3 Knowledge Organisers</vt:lpstr>
      <vt:lpstr>Term 1</vt:lpstr>
      <vt:lpstr>PowerPoint Presentation</vt:lpstr>
      <vt:lpstr>PowerPoint Presentation</vt:lpstr>
      <vt:lpstr>PowerPoint Presentation</vt:lpstr>
      <vt:lpstr>PowerPoint Presentation</vt:lpstr>
      <vt:lpstr>Term 2</vt:lpstr>
      <vt:lpstr>PowerPoint Presentation</vt:lpstr>
      <vt:lpstr>PowerPoint Presentation</vt:lpstr>
      <vt:lpstr>PowerPoint Presentation</vt:lpstr>
      <vt:lpstr>PowerPoint Presentation</vt:lpstr>
      <vt:lpstr>PowerPoint Presentation</vt:lpstr>
      <vt:lpstr>Term 3</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KS3 Knowledge Organisers</dc:title>
  <dc:creator>William Gee</dc:creator>
  <cp:lastModifiedBy>William Gee</cp:lastModifiedBy>
  <cp:revision>4</cp:revision>
  <dcterms:created xsi:type="dcterms:W3CDTF">2018-07-01T18:52:24Z</dcterms:created>
  <dcterms:modified xsi:type="dcterms:W3CDTF">2018-07-01T18:59:35Z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0x010100535B95018EEC6A4E957E291E46DCCEC2</vt:lpwstr>
  </property>
</Properties>
</file>